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62" r:id="rId3"/>
    <p:sldId id="263" r:id="rId4"/>
    <p:sldId id="264" r:id="rId5"/>
    <p:sldId id="265" r:id="rId6"/>
    <p:sldId id="266" r:id="rId7"/>
    <p:sldId id="267" r:id="rId8"/>
    <p:sldId id="268" r:id="rId9"/>
    <p:sldId id="269" r:id="rId10"/>
    <p:sldId id="270" r:id="rId11"/>
    <p:sldId id="271" r:id="rId12"/>
    <p:sldId id="272" r:id="rId13"/>
    <p:sldId id="258" r:id="rId14"/>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100" d="100"/>
          <a:sy n="100" d="100"/>
        </p:scale>
        <p:origin x="-1944" y="-684"/>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39064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pic>
        <p:nvPicPr>
          <p:cNvPr id="7" name="Picture 6" descr="wmo2016_powerpoint_standard_v2-2.jpg"/>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50093138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83390181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87663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9" name="Slide Number Placeholder 8"/>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20364548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7237271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418312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a:p>
        </p:txBody>
      </p:sp>
    </p:spTree>
    <p:extLst>
      <p:ext uri="{BB962C8B-B14F-4D97-AF65-F5344CB8AC3E}">
        <p14:creationId xmlns:p14="http://schemas.microsoft.com/office/powerpoint/2010/main" val="130550960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9259AF2F-52C6-9B46-B8B2-0579234AE62E}" type="slidenum">
              <a:rPr lang="en-US" smtClean="0"/>
              <a:t>‹#›</a:t>
            </a:fld>
            <a:endParaRPr lang="en-US" dirty="0"/>
          </a:p>
        </p:txBody>
      </p:sp>
    </p:spTree>
    <p:extLst>
      <p:ext uri="{BB962C8B-B14F-4D97-AF65-F5344CB8AC3E}">
        <p14:creationId xmlns:p14="http://schemas.microsoft.com/office/powerpoint/2010/main" val="28348434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59AF2F-52C6-9B46-B8B2-0579234AE62E}" type="slidenum">
              <a:rPr lang="en-US" smtClean="0"/>
              <a:t>‹#›</a:t>
            </a:fld>
            <a:endParaRPr lang="en-US"/>
          </a:p>
        </p:txBody>
      </p:sp>
      <p:pic>
        <p:nvPicPr>
          <p:cNvPr id="7" name="Picture 6" descr="wmo2016_powerpoint_standard_v2-2.jpg"/>
          <p:cNvPicPr>
            <a:picLocks noChangeAspect="1"/>
          </p:cNvPicPr>
          <p:nvPr/>
        </p:nvPicPr>
        <p:blipFill>
          <a:blip r:embed="rId11">
            <a:extLst>
              <a:ext uri="{28A0092B-C50C-407E-A947-70E740481C1C}">
                <a14:useLocalDpi xmlns:a14="http://schemas.microsoft.com/office/drawing/2010/main" val="0"/>
              </a:ext>
            </a:extLst>
          </a:blip>
          <a:stretch>
            <a:fillRect/>
          </a:stretch>
        </p:blipFill>
        <p:spPr>
          <a:xfrm>
            <a:off x="0" y="5151694"/>
            <a:ext cx="1988820" cy="1714500"/>
          </a:xfrm>
          <a:prstGeom prst="rect">
            <a:avLst/>
          </a:prstGeom>
        </p:spPr>
      </p:pic>
    </p:spTree>
    <p:extLst>
      <p:ext uri="{BB962C8B-B14F-4D97-AF65-F5344CB8AC3E}">
        <p14:creationId xmlns:p14="http://schemas.microsoft.com/office/powerpoint/2010/main" val="30536171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wmo2016_powerpoint_standard_v2_dark-1.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0000" cy="6887123"/>
          </a:xfrm>
          <a:prstGeom prst="rect">
            <a:avLst/>
          </a:prstGeom>
        </p:spPr>
      </p:pic>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chemeClr val="bg1"/>
                </a:solidFill>
              </a:rPr>
              <a:t>WIS 2.0 </a:t>
            </a:r>
            <a:r>
              <a:rPr lang="en-US" sz="4800" dirty="0" smtClean="0">
                <a:solidFill>
                  <a:schemeClr val="bg1"/>
                </a:solidFill>
              </a:rPr>
              <a:t>Principles</a:t>
            </a:r>
          </a:p>
        </p:txBody>
      </p:sp>
    </p:spTree>
    <p:extLst>
      <p:ext uri="{BB962C8B-B14F-4D97-AF65-F5344CB8AC3E}">
        <p14:creationId xmlns:p14="http://schemas.microsoft.com/office/powerpoint/2010/main" val="23892606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lstStyle/>
          <a:p>
            <a:r>
              <a:rPr lang="en-US" dirty="0"/>
              <a:t>WIS 2.0: </a:t>
            </a:r>
            <a:r>
              <a:rPr lang="en-US" b="1" dirty="0"/>
              <a:t>adopts Web technologies and leverages industry best practices and open standards </a:t>
            </a:r>
            <a:r>
              <a:rPr lang="en-US" dirty="0"/>
              <a:t>. </a:t>
            </a:r>
          </a:p>
          <a:p>
            <a:r>
              <a:rPr lang="en-US" dirty="0"/>
              <a:t>BENEFIT: Use of widely adopted practices and open standards will enable a large population of users to conveniently interact with WIS 2.0 to discover, access, and use authoritative weather, water and climate data.</a:t>
            </a:r>
          </a:p>
          <a:p>
            <a:endParaRPr lang="en-GB" dirty="0"/>
          </a:p>
        </p:txBody>
      </p:sp>
    </p:spTree>
    <p:extLst>
      <p:ext uri="{BB962C8B-B14F-4D97-AF65-F5344CB8AC3E}">
        <p14:creationId xmlns:p14="http://schemas.microsoft.com/office/powerpoint/2010/main" val="4349413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lstStyle/>
          <a:p>
            <a:r>
              <a:rPr lang="en-US" dirty="0"/>
              <a:t>WIS 2.0: </a:t>
            </a:r>
            <a:r>
              <a:rPr lang="en-US" b="1" dirty="0"/>
              <a:t>uses Uniform Resource Locators (URL)  to identify resources (i.e. Web pages, data, metadata, APIs) </a:t>
            </a:r>
            <a:r>
              <a:rPr lang="en-US" dirty="0"/>
              <a:t>.</a:t>
            </a:r>
          </a:p>
          <a:p>
            <a:r>
              <a:rPr lang="en-US" dirty="0"/>
              <a:t>BENEFIT: URLs uniquely identify a resource and describe the primary mechanism for retrieving or interacting with it (i.e. the network 'location' and the communications protocol to be used). </a:t>
            </a:r>
            <a:endParaRPr lang="en-GB" dirty="0"/>
          </a:p>
        </p:txBody>
      </p:sp>
    </p:spTree>
    <p:extLst>
      <p:ext uri="{BB962C8B-B14F-4D97-AF65-F5344CB8AC3E}">
        <p14:creationId xmlns:p14="http://schemas.microsoft.com/office/powerpoint/2010/main" val="405872214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fontScale="77500" lnSpcReduction="20000"/>
          </a:bodyPr>
          <a:lstStyle/>
          <a:p>
            <a:r>
              <a:rPr lang="en-US" dirty="0"/>
              <a:t>WIS 2.0: </a:t>
            </a:r>
            <a:r>
              <a:rPr lang="en-US" b="1" dirty="0"/>
              <a:t>prioritizes use of public telecommunications networks (i.e. Internet) when publishing digital resources </a:t>
            </a:r>
            <a:r>
              <a:rPr lang="en-US" dirty="0"/>
              <a:t>.</a:t>
            </a:r>
          </a:p>
          <a:p>
            <a:r>
              <a:rPr lang="en-US" dirty="0"/>
              <a:t>BENEFIT: Publishing digital resources on the Internet enables the meteorological community to retrieve or interact with those resources - it is unlikely that most of the community would be permitted to join managed networks such as Area Meteorological Data Communications Networks (AMDCN) employed by NMHS for data exchange with guaranteed service levels.</a:t>
            </a:r>
          </a:p>
          <a:p>
            <a:r>
              <a:rPr lang="en-US" dirty="0"/>
              <a:t>BENEFIT: Internet connections are significantly cheaper than the same bandwidth delivered through a managed networks.</a:t>
            </a:r>
          </a:p>
        </p:txBody>
      </p:sp>
    </p:spTree>
    <p:extLst>
      <p:ext uri="{BB962C8B-B14F-4D97-AF65-F5344CB8AC3E}">
        <p14:creationId xmlns:p14="http://schemas.microsoft.com/office/powerpoint/2010/main" val="24518862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fontScale="77500" lnSpcReduction="20000"/>
          </a:bodyPr>
          <a:lstStyle/>
          <a:p>
            <a:r>
              <a:rPr lang="en-US" dirty="0"/>
              <a:t>WIS 2.0: </a:t>
            </a:r>
            <a:r>
              <a:rPr lang="en-US" b="1" dirty="0"/>
              <a:t>requires provision of Web service(s) to access or interact with digital resources (e.g. data, information, products) published using WIS</a:t>
            </a:r>
            <a:r>
              <a:rPr lang="en-US" dirty="0"/>
              <a:t>. </a:t>
            </a:r>
          </a:p>
          <a:p>
            <a:r>
              <a:rPr lang="en-US" dirty="0"/>
              <a:t>BENEFIT: Web services support 'machine-</a:t>
            </a:r>
            <a:r>
              <a:rPr lang="en-US" dirty="0" err="1"/>
              <a:t>actionability</a:t>
            </a:r>
            <a:r>
              <a:rPr lang="en-US" dirty="0"/>
              <a:t>' (i.e. the capacity of software systems to access, interoperate, and reuse data with little or no human intervention) because humans increasingly rely on computational support to deal with data as a result of increase in volume, complexity and velocity (i.e. creation speed) of data. </a:t>
            </a:r>
          </a:p>
          <a:p>
            <a:r>
              <a:rPr lang="en-US" dirty="0"/>
              <a:t>BENEFIT: NMHSs develop their capacity to build and operate Web services, allowing them to extract more value from their data holdings through delivery of higher value services to their users.</a:t>
            </a:r>
          </a:p>
        </p:txBody>
      </p:sp>
    </p:spTree>
    <p:extLst>
      <p:ext uri="{BB962C8B-B14F-4D97-AF65-F5344CB8AC3E}">
        <p14:creationId xmlns:p14="http://schemas.microsoft.com/office/powerpoint/2010/main" val="5533939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fontScale="85000" lnSpcReduction="20000"/>
          </a:bodyPr>
          <a:lstStyle/>
          <a:p>
            <a:r>
              <a:rPr lang="en-US" dirty="0"/>
              <a:t>WIS 2.0: </a:t>
            </a:r>
            <a:r>
              <a:rPr lang="en-US" b="1" dirty="0"/>
              <a:t>encourages NCs and DCPCs to provide 'data reduction' services via WIS that process 'big data' to create results or products that are small enough to be conveniently downloaded and used by those with minimal technical infrastructure</a:t>
            </a:r>
            <a:r>
              <a:rPr lang="en-US" dirty="0"/>
              <a:t>.</a:t>
            </a:r>
          </a:p>
          <a:p>
            <a:r>
              <a:rPr lang="en-US" dirty="0"/>
              <a:t>BENEFIT: Using ‘data reduction’ Web services to process high volume, complex data remotely, Members’ agencies and institutions can deliver high-value, high-quality services to their governments and citizens helping them more effectively meet their national mandates without the need to invest in and operate their own data management infrastructure .	</a:t>
            </a:r>
          </a:p>
        </p:txBody>
      </p:sp>
    </p:spTree>
    <p:extLst>
      <p:ext uri="{BB962C8B-B14F-4D97-AF65-F5344CB8AC3E}">
        <p14:creationId xmlns:p14="http://schemas.microsoft.com/office/powerpoint/2010/main" val="32008196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a:bodyPr>
          <a:lstStyle/>
          <a:p>
            <a:r>
              <a:rPr lang="en-US" dirty="0"/>
              <a:t>WIS 2.0: </a:t>
            </a:r>
            <a:r>
              <a:rPr lang="en-US" b="1" dirty="0"/>
              <a:t>will add open standard messaging protocols that use the publish-subscribe message pattern to the list of data exchange mechanisms approved for use within WIS and GTS.</a:t>
            </a:r>
          </a:p>
          <a:p>
            <a:r>
              <a:rPr lang="en-US" dirty="0"/>
              <a:t>BENEFIT: Low effort for data providers to distribute data in real-time to large numbers of consumers</a:t>
            </a:r>
            <a:r>
              <a:rPr lang="en-US" dirty="0" smtClean="0"/>
              <a:t>.</a:t>
            </a:r>
            <a:r>
              <a:rPr lang="en-US" dirty="0"/>
              <a:t>	</a:t>
            </a:r>
          </a:p>
        </p:txBody>
      </p:sp>
    </p:spTree>
    <p:extLst>
      <p:ext uri="{BB962C8B-B14F-4D97-AF65-F5344CB8AC3E}">
        <p14:creationId xmlns:p14="http://schemas.microsoft.com/office/powerpoint/2010/main" val="148587611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fontScale="92500" lnSpcReduction="10000"/>
          </a:bodyPr>
          <a:lstStyle/>
          <a:p>
            <a:r>
              <a:rPr lang="en-GB" dirty="0"/>
              <a:t>WIS 2.0: </a:t>
            </a:r>
            <a:r>
              <a:rPr lang="en-GB" b="1" dirty="0"/>
              <a:t>will require all services that provide real-time distribution of messages (containing data or notifications about data availability) to cache/store the messages for a minimum of 24-hours, and allow users to request cached messages for download. </a:t>
            </a:r>
          </a:p>
          <a:p>
            <a:r>
              <a:rPr lang="en-GB" dirty="0"/>
              <a:t>BENEFIT: Software systems that consume real-time data or notifications can recover from failure by requesting delivery of messages that were missed while the system was offline.</a:t>
            </a:r>
            <a:endParaRPr lang="en-US" dirty="0"/>
          </a:p>
        </p:txBody>
      </p:sp>
    </p:spTree>
    <p:extLst>
      <p:ext uri="{BB962C8B-B14F-4D97-AF65-F5344CB8AC3E}">
        <p14:creationId xmlns:p14="http://schemas.microsoft.com/office/powerpoint/2010/main" val="405269434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a:bodyPr>
          <a:lstStyle/>
          <a:p>
            <a:r>
              <a:rPr lang="en-GB" dirty="0"/>
              <a:t>WIS 2.0: </a:t>
            </a:r>
            <a:r>
              <a:rPr lang="en-GB" b="1" dirty="0"/>
              <a:t>will adopt direct data-exchange between provider and consumer. </a:t>
            </a:r>
          </a:p>
          <a:p>
            <a:r>
              <a:rPr lang="en-GB" dirty="0"/>
              <a:t>BENEFIT: Faster transmission of real-time data by avoiding latency introduced by message switches at intermediate GTS nodes.</a:t>
            </a:r>
            <a:endParaRPr lang="en-US" dirty="0"/>
          </a:p>
        </p:txBody>
      </p:sp>
    </p:spTree>
    <p:extLst>
      <p:ext uri="{BB962C8B-B14F-4D97-AF65-F5344CB8AC3E}">
        <p14:creationId xmlns:p14="http://schemas.microsoft.com/office/powerpoint/2010/main" val="242851277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lnSpcReduction="10000"/>
          </a:bodyPr>
          <a:lstStyle/>
          <a:p>
            <a:r>
              <a:rPr lang="en-GB" dirty="0"/>
              <a:t>WIS 2.0: </a:t>
            </a:r>
            <a:r>
              <a:rPr lang="en-GB" b="1" dirty="0"/>
              <a:t>will phase out use of routeing tables and bulletin headers.</a:t>
            </a:r>
          </a:p>
          <a:p>
            <a:r>
              <a:rPr lang="en-GB" dirty="0"/>
              <a:t>BENEFIT: Simplified message switching operations for all Members because routeing table maintenance no longer required.</a:t>
            </a:r>
          </a:p>
          <a:p>
            <a:r>
              <a:rPr lang="en-GB" dirty="0"/>
              <a:t>BENEFIT: Faster setup of new data-sharing arrangements as there is no need to wait for intermediate nodes to update their routeing table configuration.</a:t>
            </a:r>
            <a:endParaRPr lang="en-US" dirty="0"/>
          </a:p>
        </p:txBody>
      </p:sp>
    </p:spTree>
    <p:extLst>
      <p:ext uri="{BB962C8B-B14F-4D97-AF65-F5344CB8AC3E}">
        <p14:creationId xmlns:p14="http://schemas.microsoft.com/office/powerpoint/2010/main" val="28217252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a:bodyPr>
          <a:lstStyle/>
          <a:p>
            <a:r>
              <a:rPr lang="en-GB" dirty="0"/>
              <a:t>WIS 2.0: </a:t>
            </a:r>
            <a:r>
              <a:rPr lang="en-GB" b="1" dirty="0"/>
              <a:t>will provide a Catalogue containing metadata that describes both data and the service(s) provided to access that data.</a:t>
            </a:r>
          </a:p>
          <a:p>
            <a:r>
              <a:rPr lang="en-GB" dirty="0"/>
              <a:t>BENEFIT: Users will be able to easily find the data in WIS that interests them, locate the most convenient Web service with which to access that data, and determine how to best use that Web service to meet their needs.</a:t>
            </a:r>
            <a:endParaRPr lang="en-US" dirty="0"/>
          </a:p>
        </p:txBody>
      </p:sp>
    </p:spTree>
    <p:extLst>
      <p:ext uri="{BB962C8B-B14F-4D97-AF65-F5344CB8AC3E}">
        <p14:creationId xmlns:p14="http://schemas.microsoft.com/office/powerpoint/2010/main" val="20614507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GB" dirty="0" smtClean="0"/>
              <a:t>WIS 2.0 Principles</a:t>
            </a:r>
            <a:endParaRPr lang="en-GB" dirty="0"/>
          </a:p>
        </p:txBody>
      </p:sp>
      <p:sp>
        <p:nvSpPr>
          <p:cNvPr id="4" name="Content Placeholder 3"/>
          <p:cNvSpPr>
            <a:spLocks noGrp="1"/>
          </p:cNvSpPr>
          <p:nvPr>
            <p:ph idx="1"/>
          </p:nvPr>
        </p:nvSpPr>
        <p:spPr/>
        <p:txBody>
          <a:bodyPr>
            <a:normAutofit lnSpcReduction="10000"/>
          </a:bodyPr>
          <a:lstStyle/>
          <a:p>
            <a:r>
              <a:rPr lang="en-US" dirty="0"/>
              <a:t>WIS 2.0: </a:t>
            </a:r>
            <a:r>
              <a:rPr lang="en-US" b="1" dirty="0"/>
              <a:t>encourages data providers to publish metadata describing their data and Web services in a way that can be indexed by commercial search engines. </a:t>
            </a:r>
          </a:p>
          <a:p>
            <a:r>
              <a:rPr lang="en-US" dirty="0"/>
              <a:t>BENEFIT: Indexing by commercial search engines will help users discover data and associated services using their preferred search engine  rather than having to find and use a WIS portal.</a:t>
            </a:r>
          </a:p>
        </p:txBody>
      </p:sp>
    </p:spTree>
    <p:extLst>
      <p:ext uri="{BB962C8B-B14F-4D97-AF65-F5344CB8AC3E}">
        <p14:creationId xmlns:p14="http://schemas.microsoft.com/office/powerpoint/2010/main" val="224769483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wmo2016_powerpoint_standard_v2_dark-3.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80000" cy="6885000"/>
          </a:xfrm>
          <a:prstGeom prst="rect">
            <a:avLst/>
          </a:prstGeom>
        </p:spPr>
      </p:pic>
      <p:sp>
        <p:nvSpPr>
          <p:cNvPr id="6" name="Title 1"/>
          <p:cNvSpPr txBox="1">
            <a:spLocks/>
          </p:cNvSpPr>
          <p:nvPr/>
        </p:nvSpPr>
        <p:spPr>
          <a:xfrm>
            <a:off x="457200" y="2002370"/>
            <a:ext cx="8229600" cy="1840813"/>
          </a:xfrm>
          <a:prstGeom prst="rect">
            <a:avLst/>
          </a:prstGeom>
        </p:spPr>
        <p:txBody>
          <a:bodyPr vert="horz" lIns="91440" tIns="45720" rIns="91440" bIns="45720" rtlCol="0" anchor="ct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800" dirty="0" smtClean="0">
                <a:solidFill>
                  <a:schemeClr val="bg1"/>
                </a:solidFill>
              </a:rPr>
              <a:t>Thank you</a:t>
            </a:r>
          </a:p>
          <a:p>
            <a:r>
              <a:rPr lang="en-US" sz="4800" dirty="0" smtClean="0">
                <a:solidFill>
                  <a:schemeClr val="bg1"/>
                </a:solidFill>
              </a:rPr>
              <a:t>Merci</a:t>
            </a:r>
            <a:endParaRPr lang="en-US" sz="4800" dirty="0">
              <a:solidFill>
                <a:schemeClr val="bg1"/>
              </a:solidFill>
            </a:endParaRPr>
          </a:p>
        </p:txBody>
      </p:sp>
    </p:spTree>
    <p:extLst>
      <p:ext uri="{BB962C8B-B14F-4D97-AF65-F5344CB8AC3E}">
        <p14:creationId xmlns:p14="http://schemas.microsoft.com/office/powerpoint/2010/main" val="380228457"/>
      </p:ext>
    </p:extLst>
  </p:cSld>
  <p:clrMapOvr>
    <a:masterClrMapping/>
  </p:clrMapOvr>
  <p:timing>
    <p:tnLst>
      <p:par>
        <p:cTn id="1" dur="indefinite" restart="never" nodeType="tmRoot"/>
      </p:par>
    </p:tnLst>
  </p:timing>
</p:sld>
</file>

<file path=ppt/theme/theme1.xml><?xml version="1.0" encoding="utf-8"?>
<a:theme xmlns:a="http://schemas.openxmlformats.org/drawingml/2006/main" name="WMO_BLUE_Powerpoint_en_fr">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WMO_BLUE_Powerpoint_en_fr</Template>
  <TotalTime>9</TotalTime>
  <Words>794</Words>
  <Application>Microsoft Office PowerPoint</Application>
  <PresentationFormat>On-screen Show (4:3)</PresentationFormat>
  <Paragraphs>39</Paragraphs>
  <Slides>13</Slides>
  <Notes>0</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WMO_BLUE_Powerpoint_en_fr</vt:lpstr>
      <vt:lpstr>PowerPoint Presentation</vt:lpstr>
      <vt:lpstr>WIS 2.0 Principles</vt:lpstr>
      <vt:lpstr>WIS 2.0 Principles</vt:lpstr>
      <vt:lpstr>WIS 2.0 Principles</vt:lpstr>
      <vt:lpstr>WIS 2.0 Principles</vt:lpstr>
      <vt:lpstr>WIS 2.0 Principles</vt:lpstr>
      <vt:lpstr>WIS 2.0 Principles</vt:lpstr>
      <vt:lpstr>WIS 2.0 Principles</vt:lpstr>
      <vt:lpstr>WIS 2.0 Principles</vt:lpstr>
      <vt:lpstr>WIS 2.0 Principles</vt:lpstr>
      <vt:lpstr>WIS 2.0 Principles</vt:lpstr>
      <vt:lpstr>WIS 2.0 Principles</vt:lpstr>
      <vt:lpstr>PowerPoint Presentation</vt:lpstr>
    </vt:vector>
  </TitlesOfParts>
  <Company>World Meteorological Organization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Enrico Fucile</dc:creator>
  <cp:lastModifiedBy>Enrico Fucile</cp:lastModifiedBy>
  <cp:revision>3</cp:revision>
  <dcterms:created xsi:type="dcterms:W3CDTF">2019-02-04T16:15:18Z</dcterms:created>
  <dcterms:modified xsi:type="dcterms:W3CDTF">2019-02-05T11:07:16Z</dcterms:modified>
</cp:coreProperties>
</file>