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8"/>
    <p:restoredTop sz="94666"/>
  </p:normalViewPr>
  <p:slideViewPr>
    <p:cSldViewPr snapToGrid="0" snapToObjects="1">
      <p:cViewPr varScale="1">
        <p:scale>
          <a:sx n="93" d="100"/>
          <a:sy n="93" d="100"/>
        </p:scale>
        <p:origin x="13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954000" y="1560600"/>
            <a:ext cx="8621640" cy="5351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862164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1062720" y="0"/>
            <a:ext cx="9017280" cy="43902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95400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37192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954000" y="4356000"/>
            <a:ext cx="862164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862164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954000" y="4356000"/>
            <a:ext cx="862164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95400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537192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3869280" y="15606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6784200" y="15606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954000" y="43560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body"/>
          </p:nvPr>
        </p:nvSpPr>
        <p:spPr>
          <a:xfrm>
            <a:off x="3869280" y="43560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 type="body"/>
          </p:nvPr>
        </p:nvSpPr>
        <p:spPr>
          <a:xfrm>
            <a:off x="6784200" y="43560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954000" y="1560600"/>
            <a:ext cx="8621640" cy="5351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862164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1062720" y="0"/>
            <a:ext cx="9017280" cy="43902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95400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537192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954000" y="4356000"/>
            <a:ext cx="862164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862164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954000" y="4356000"/>
            <a:ext cx="862164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5371920" y="15606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95400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5371920" y="4356000"/>
            <a:ext cx="420732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GB" sz="28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3869280" y="15606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6784200" y="15606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954000" y="43560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 type="body"/>
          </p:nvPr>
        </p:nvSpPr>
        <p:spPr>
          <a:xfrm>
            <a:off x="3869280" y="43560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 type="body"/>
          </p:nvPr>
        </p:nvSpPr>
        <p:spPr>
          <a:xfrm>
            <a:off x="6784200" y="4356000"/>
            <a:ext cx="2775960" cy="2552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12000" y="3168000"/>
            <a:ext cx="8640360" cy="12960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GB" sz="3200" b="1" strike="noStrike" spc="-1">
                <a:solidFill>
                  <a:srgbClr val="008FBD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10731600" y="2832120"/>
            <a:ext cx="5473440" cy="3861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GB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GB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2000" b="0" strike="noStrike" spc="-1">
                <a:latin typeface="Arial"/>
              </a:rPr>
              <a:t>Seventh Outline Level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7128000"/>
            <a:ext cx="2348280" cy="2804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en-GB" sz="1400" b="0" strike="noStrike" spc="-1">
                <a:latin typeface="Times New Roman"/>
              </a:rPr>
              <a:t>&lt;date/time&gt;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239640" y="7128000"/>
            <a:ext cx="6624000" cy="28044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en-GB" sz="1400" b="0" strike="noStrike" spc="-1">
                <a:latin typeface="Times New Roman"/>
              </a:rPr>
              <a:t>&lt;footer&gt;</a:t>
            </a:r>
          </a:p>
        </p:txBody>
      </p:sp>
      <p:sp>
        <p:nvSpPr>
          <p:cNvPr id="4" name="Line 5"/>
          <p:cNvSpPr/>
          <p:nvPr/>
        </p:nvSpPr>
        <p:spPr>
          <a:xfrm flipH="1">
            <a:off x="1079280" y="4608000"/>
            <a:ext cx="6129360" cy="0"/>
          </a:xfrm>
          <a:prstGeom prst="line">
            <a:avLst/>
          </a:prstGeom>
          <a:ln w="12600">
            <a:solidFill>
              <a:srgbClr val="008FBD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" name="Picture 4"/>
          <p:cNvPicPr/>
          <p:nvPr/>
        </p:nvPicPr>
        <p:blipFill>
          <a:blip r:embed="rId14"/>
          <a:stretch/>
        </p:blipFill>
        <p:spPr>
          <a:xfrm>
            <a:off x="8099640" y="360000"/>
            <a:ext cx="1260360" cy="1260000"/>
          </a:xfrm>
          <a:prstGeom prst="rect">
            <a:avLst/>
          </a:prstGeom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1062720" y="0"/>
            <a:ext cx="9017280" cy="946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954000" y="1560600"/>
            <a:ext cx="8621640" cy="53514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Cliquez pour éditer le format du plan de texte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Second niveau de plan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Troisième niveau de plan</a:t>
            </a:r>
          </a:p>
          <a:p>
            <a:pPr marL="2016000" lvl="3" indent="-504000">
              <a:spcBef>
                <a:spcPts val="567"/>
              </a:spcBef>
              <a:buClr>
                <a:srgbClr val="000000"/>
              </a:buClr>
              <a:buSzPct val="75000"/>
              <a:buFont typeface="Noto Sans"/>
              <a:buChar char="—"/>
            </a:pPr>
            <a:r>
              <a:rPr lang="en-GB" sz="2000" b="0" strike="noStrike" spc="-1">
                <a:latin typeface="Arial"/>
              </a:rPr>
              <a:t>Quatrième niveau de plan</a:t>
            </a:r>
          </a:p>
          <a:p>
            <a:pPr marL="2448000" lvl="4" indent="-504000">
              <a:spcBef>
                <a:spcPts val="283"/>
              </a:spcBef>
              <a:buClr>
                <a:srgbClr val="000000"/>
              </a:buClr>
              <a:buFont typeface="Segoe UI"/>
              <a:buChar char="»"/>
            </a:pPr>
            <a:r>
              <a:rPr lang="en-GB" sz="2000" b="0" strike="noStrike" spc="-1">
                <a:latin typeface="Arial"/>
              </a:rPr>
              <a:t>Cinquième niveau de plan</a:t>
            </a:r>
          </a:p>
          <a:p>
            <a:pPr marL="2880000" lvl="5" indent="-504000">
              <a:spcBef>
                <a:spcPts val="283"/>
              </a:spcBef>
              <a:buClr>
                <a:srgbClr val="000000"/>
              </a:buClr>
              <a:buSzPct val="45000"/>
              <a:buFont typeface="Noto Sans"/>
              <a:buChar char="»"/>
            </a:pPr>
            <a:r>
              <a:rPr lang="en-GB" sz="2000" b="0" strike="noStrike" spc="-1">
                <a:latin typeface="Arial"/>
              </a:rPr>
              <a:t>Sixième niveau de plan</a:t>
            </a:r>
          </a:p>
          <a:p>
            <a:pPr marL="3312000" lvl="6" indent="-504000">
              <a:spcBef>
                <a:spcPts val="283"/>
              </a:spcBef>
              <a:buClr>
                <a:srgbClr val="000000"/>
              </a:buClr>
              <a:buSzPct val="45000"/>
              <a:buFont typeface="Noto Sans"/>
              <a:buChar char="»"/>
            </a:pPr>
            <a:r>
              <a:rPr lang="en-GB" sz="2000" b="0" strike="noStrike" spc="-1">
                <a:latin typeface="Arial"/>
              </a:rPr>
              <a:t>Septième niveau de plan</a:t>
            </a:r>
          </a:p>
        </p:txBody>
      </p:sp>
      <p:sp>
        <p:nvSpPr>
          <p:cNvPr id="44" name="PlaceHolder 3"/>
          <p:cNvSpPr>
            <a:spLocks noGrp="1"/>
          </p:cNvSpPr>
          <p:nvPr>
            <p:ph type="ftr"/>
          </p:nvPr>
        </p:nvSpPr>
        <p:spPr>
          <a:xfrm>
            <a:off x="1229040" y="6912000"/>
            <a:ext cx="7384680" cy="36000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en-GB" sz="1400" b="0" strike="noStrike" spc="-1">
                <a:latin typeface="Arial"/>
              </a:rPr>
              <a:t>&lt;footer&gt;</a:t>
            </a:r>
            <a:endParaRPr lang="en-GB" sz="1400" b="0" strike="noStrike" spc="-1">
              <a:latin typeface="Times New Roman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sldNum"/>
          </p:nvPr>
        </p:nvSpPr>
        <p:spPr>
          <a:xfrm>
            <a:off x="157320" y="6957000"/>
            <a:ext cx="980640" cy="20844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en-GB" sz="1400" b="0" strike="noStrike" spc="-1">
                <a:latin typeface="Arial"/>
              </a:rPr>
              <a:t>Page </a:t>
            </a:r>
            <a:fld id="{B1EF2F73-7271-4F27-A2E4-1891EC1979AD}" type="slidenum">
              <a:rPr lang="en-GB" sz="1400" b="0" strike="noStrike" spc="-1">
                <a:latin typeface="Arial"/>
              </a:rPr>
              <a:t>‹#›</a:t>
            </a:fld>
            <a:endParaRPr lang="en-GB" sz="1400" b="0" strike="noStrike" spc="-1">
              <a:latin typeface="Times New Roman"/>
            </a:endParaRPr>
          </a:p>
        </p:txBody>
      </p:sp>
      <p:pic>
        <p:nvPicPr>
          <p:cNvPr id="46" name="Picture 45"/>
          <p:cNvPicPr/>
          <p:nvPr/>
        </p:nvPicPr>
        <p:blipFill>
          <a:blip r:embed="rId14"/>
          <a:stretch/>
        </p:blipFill>
        <p:spPr>
          <a:xfrm>
            <a:off x="8748000" y="6588000"/>
            <a:ext cx="612000" cy="612000"/>
          </a:xfrm>
          <a:prstGeom prst="rect">
            <a:avLst/>
          </a:prstGeom>
          <a:ln>
            <a:noFill/>
          </a:ln>
        </p:spPr>
      </p:pic>
      <p:sp>
        <p:nvSpPr>
          <p:cNvPr id="47" name="Line 5"/>
          <p:cNvSpPr/>
          <p:nvPr/>
        </p:nvSpPr>
        <p:spPr>
          <a:xfrm flipH="1">
            <a:off x="1080000" y="1080000"/>
            <a:ext cx="6129360" cy="0"/>
          </a:xfrm>
          <a:prstGeom prst="line">
            <a:avLst/>
          </a:prstGeom>
          <a:ln w="12600">
            <a:solidFill>
              <a:srgbClr val="008FBD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Shape 1"/>
          <p:cNvSpPr txBox="1"/>
          <p:nvPr/>
        </p:nvSpPr>
        <p:spPr>
          <a:xfrm>
            <a:off x="1063440" y="3132360"/>
            <a:ext cx="8188920" cy="1367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r>
              <a:rPr lang="en-GB" sz="3200" b="1" strike="noStrike" spc="-1">
                <a:latin typeface="Arial"/>
              </a:rPr>
              <a:t>Message Queue Basics</a:t>
            </a:r>
            <a:r>
              <a:t/>
            </a:r>
            <a:br/>
            <a:r>
              <a:rPr lang="en-GB" sz="3200" b="1" strike="noStrike" spc="-1">
                <a:latin typeface="Arial"/>
              </a:rPr>
              <a:t>&amp;</a:t>
            </a:r>
            <a:r>
              <a:t/>
            </a:r>
            <a:br/>
            <a:r>
              <a:rPr lang="en-GB" sz="3200" b="1" strike="noStrike" spc="-1">
                <a:latin typeface="Arial"/>
              </a:rPr>
              <a:t>Applications to Weather Services</a:t>
            </a:r>
            <a:endParaRPr lang="en-GB" sz="3200" b="1" strike="noStrike" spc="-1">
              <a:solidFill>
                <a:srgbClr val="008FBD"/>
              </a:solidFill>
              <a:latin typeface="Arial"/>
            </a:endParaRPr>
          </a:p>
        </p:txBody>
      </p:sp>
      <p:sp>
        <p:nvSpPr>
          <p:cNvPr id="85" name="TextShape 2"/>
          <p:cNvSpPr txBox="1"/>
          <p:nvPr/>
        </p:nvSpPr>
        <p:spPr>
          <a:xfrm>
            <a:off x="1076760" y="4956480"/>
            <a:ext cx="8274960" cy="972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r>
              <a:rPr lang="en-GB" sz="2200" b="0" strike="noStrike" spc="-1" dirty="0">
                <a:solidFill>
                  <a:srgbClr val="008FBD"/>
                </a:solidFill>
                <a:latin typeface="Arial"/>
              </a:rPr>
              <a:t>David </a:t>
            </a:r>
            <a:r>
              <a:rPr lang="en-GB" sz="2200" b="0" strike="noStrike" spc="-1" dirty="0" err="1">
                <a:solidFill>
                  <a:srgbClr val="008FBD"/>
                </a:solidFill>
                <a:latin typeface="Arial"/>
              </a:rPr>
              <a:t>Podeur</a:t>
            </a:r>
            <a:r>
              <a:rPr dirty="0"/>
              <a:t/>
            </a:r>
            <a:br>
              <a:rPr dirty="0"/>
            </a:br>
            <a:r>
              <a:rPr lang="en-GB" sz="2200" b="0" strike="noStrike" spc="-1" dirty="0" err="1" smtClean="0">
                <a:solidFill>
                  <a:srgbClr val="008FBD"/>
                </a:solidFill>
                <a:latin typeface="Arial"/>
              </a:rPr>
              <a:t>Meteo</a:t>
            </a:r>
            <a:r>
              <a:rPr lang="en-GB" sz="2200" b="0" strike="noStrike" spc="-1" dirty="0" smtClean="0">
                <a:solidFill>
                  <a:srgbClr val="008FBD"/>
                </a:solidFill>
                <a:latin typeface="Arial"/>
              </a:rPr>
              <a:t>-France</a:t>
            </a:r>
            <a:endParaRPr lang="en-GB" sz="2200" b="1" strike="noStrike" spc="-1" dirty="0">
              <a:solidFill>
                <a:srgbClr val="008FBD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Shape 1"/>
          <p:cNvSpPr txBox="1"/>
          <p:nvPr/>
        </p:nvSpPr>
        <p:spPr>
          <a:xfrm>
            <a:off x="1073520" y="50400"/>
            <a:ext cx="8729640" cy="793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Why use a specific Message Queueing Middleware?</a:t>
            </a:r>
          </a:p>
        </p:txBody>
      </p:sp>
      <p:sp>
        <p:nvSpPr>
          <p:cNvPr id="87" name="TextShape 2"/>
          <p:cNvSpPr txBox="1"/>
          <p:nvPr/>
        </p:nvSpPr>
        <p:spPr>
          <a:xfrm>
            <a:off x="963000" y="1435680"/>
            <a:ext cx="8612640" cy="471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Message queues services brings: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Data exchange between applications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Point to point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Point to multipoint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Pub/Sub services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Builtin redundancy features: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Clustering (Redundancy on LAN)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Federation (Redundancy on MAN/WAN)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Builtin security features: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SSL/TLS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Shape 1"/>
          <p:cNvSpPr txBox="1"/>
          <p:nvPr/>
        </p:nvSpPr>
        <p:spPr>
          <a:xfrm>
            <a:off x="1062720" y="0"/>
            <a:ext cx="9017280" cy="94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Why is AMQP a fashion topic</a:t>
            </a:r>
          </a:p>
        </p:txBody>
      </p:sp>
      <p:sp>
        <p:nvSpPr>
          <p:cNvPr id="89" name="TextShape 2"/>
          <p:cNvSpPr txBox="1"/>
          <p:nvPr/>
        </p:nvSpPr>
        <p:spPr>
          <a:xfrm>
            <a:off x="954000" y="1560600"/>
            <a:ext cx="8621640" cy="5351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Production Ready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AMQP already part of SWIM (We need to be AMQP compliant)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1"/>
          <p:cNvSpPr txBox="1"/>
          <p:nvPr/>
        </p:nvSpPr>
        <p:spPr>
          <a:xfrm>
            <a:off x="1073520" y="151200"/>
            <a:ext cx="8729640" cy="59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AMQP and RabbitMQ</a:t>
            </a:r>
          </a:p>
        </p:txBody>
      </p:sp>
      <p:sp>
        <p:nvSpPr>
          <p:cNvPr id="91" name="TextShape 2"/>
          <p:cNvSpPr txBox="1"/>
          <p:nvPr/>
        </p:nvSpPr>
        <p:spPr>
          <a:xfrm>
            <a:off x="540720" y="1155600"/>
            <a:ext cx="8612640" cy="471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 fontScale="92500"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AMQP is a wire level protocol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You need to choose an implementation for testing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solidFill>
                  <a:srgbClr val="800000"/>
                </a:solidFill>
                <a:latin typeface="Arial"/>
              </a:rPr>
              <a:t>RabbitMQ is one existing implementation</a:t>
            </a: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RabbitMQ support several message queue protocols: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400" b="0" strike="noStrike" spc="-1">
                <a:solidFill>
                  <a:srgbClr val="3333FF"/>
                </a:solidFill>
                <a:latin typeface="Arial"/>
              </a:rPr>
              <a:t>AMQP 0-9-1 (preferred)</a:t>
            </a:r>
            <a:r>
              <a:rPr lang="en-GB" sz="2200" b="0" strike="noStrike" spc="-1">
                <a:latin typeface="Arial"/>
              </a:rPr>
              <a:t>, 0-9 and 0-8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STOMP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MQTT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AMQP 1.0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HTTP (API)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RabbitMQ has implemented extensions to AMQP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RabbitMQ is supported by Pivotal (commercial support + forums)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Shape 1"/>
          <p:cNvSpPr txBox="1"/>
          <p:nvPr/>
        </p:nvSpPr>
        <p:spPr>
          <a:xfrm>
            <a:off x="1073520" y="151200"/>
            <a:ext cx="8729640" cy="59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AMQP architecture</a:t>
            </a:r>
          </a:p>
        </p:txBody>
      </p:sp>
      <p:sp>
        <p:nvSpPr>
          <p:cNvPr id="93" name="TextShape 2"/>
          <p:cNvSpPr txBox="1"/>
          <p:nvPr/>
        </p:nvSpPr>
        <p:spPr>
          <a:xfrm>
            <a:off x="1143000" y="4131360"/>
            <a:ext cx="7614360" cy="2726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 fontScale="77500" lnSpcReduction="20000"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All connections are TCP based (no UDP)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Publish is performed to an exchange (not to a queue)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There can be [1:n] Exchanges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Subscription lead to the creation: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of a queue (if needed)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of bindings from exchange to queue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No binding =&gt; No routing =&gt; Message discarded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Once messages are consumed, they disappear</a:t>
            </a:r>
          </a:p>
        </p:txBody>
      </p:sp>
      <p:pic>
        <p:nvPicPr>
          <p:cNvPr id="94" name="Picture 93"/>
          <p:cNvPicPr/>
          <p:nvPr/>
        </p:nvPicPr>
        <p:blipFill>
          <a:blip r:embed="rId2"/>
          <a:stretch/>
        </p:blipFill>
        <p:spPr>
          <a:xfrm>
            <a:off x="2303280" y="1107720"/>
            <a:ext cx="5546880" cy="2864880"/>
          </a:xfrm>
          <a:prstGeom prst="rect">
            <a:avLst/>
          </a:prstGeom>
          <a:ln>
            <a:noFill/>
          </a:ln>
        </p:spPr>
      </p:pic>
      <p:sp>
        <p:nvSpPr>
          <p:cNvPr id="95" name="TextShape 3"/>
          <p:cNvSpPr txBox="1"/>
          <p:nvPr/>
        </p:nvSpPr>
        <p:spPr>
          <a:xfrm>
            <a:off x="3076200" y="3724200"/>
            <a:ext cx="5229720" cy="4287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en-GB" sz="1200" b="0" strike="noStrike" spc="-1">
                <a:latin typeface="Times New Roman"/>
              </a:rPr>
              <a:t>Source: https://blog.zenika.com/2010/12/19/introduction-a-rabbitmq-amqp/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1073520" y="151200"/>
            <a:ext cx="8729640" cy="59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AMQP Message Structure</a:t>
            </a:r>
          </a:p>
        </p:txBody>
      </p:sp>
      <p:sp>
        <p:nvSpPr>
          <p:cNvPr id="97" name="CustomShape 2"/>
          <p:cNvSpPr/>
          <p:nvPr/>
        </p:nvSpPr>
        <p:spPr>
          <a:xfrm>
            <a:off x="473760" y="2200320"/>
            <a:ext cx="3991680" cy="27536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r>
              <a:rPr lang="en-GB" sz="1800" b="0" strike="noStrike" spc="-1">
                <a:latin typeface="Times New Roman"/>
              </a:rPr>
              <a:t>Payload</a:t>
            </a:r>
          </a:p>
          <a:p>
            <a:pPr algn="ctr"/>
            <a:r>
              <a:rPr lang="en-GB" sz="1800" b="0" strike="noStrike" spc="-1">
                <a:latin typeface="Times New Roman"/>
              </a:rPr>
              <a:t>(no max size)</a:t>
            </a:r>
          </a:p>
          <a:p>
            <a:pPr algn="ctr"/>
            <a:endParaRPr lang="en-GB" sz="1800" b="0" strike="noStrike" spc="-1">
              <a:latin typeface="Times New Roman"/>
            </a:endParaRPr>
          </a:p>
        </p:txBody>
      </p:sp>
      <p:sp>
        <p:nvSpPr>
          <p:cNvPr id="98" name="CustomShape 3"/>
          <p:cNvSpPr/>
          <p:nvPr/>
        </p:nvSpPr>
        <p:spPr>
          <a:xfrm>
            <a:off x="473760" y="2200320"/>
            <a:ext cx="3991680" cy="441720"/>
          </a:xfrm>
          <a:prstGeom prst="rect">
            <a:avLst/>
          </a:prstGeom>
          <a:solidFill>
            <a:srgbClr val="FFD320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en-GB" sz="1800" b="0" strike="noStrike" spc="-1">
                <a:latin typeface="Times New Roman"/>
              </a:rPr>
              <a:t>routing key (max = 255 bytes)</a:t>
            </a:r>
          </a:p>
        </p:txBody>
      </p:sp>
      <p:sp>
        <p:nvSpPr>
          <p:cNvPr id="99" name="CustomShape 4"/>
          <p:cNvSpPr/>
          <p:nvPr/>
        </p:nvSpPr>
        <p:spPr>
          <a:xfrm>
            <a:off x="473760" y="2200320"/>
            <a:ext cx="3991680" cy="441720"/>
          </a:xfrm>
          <a:prstGeom prst="rect">
            <a:avLst/>
          </a:prstGeom>
          <a:solidFill>
            <a:srgbClr val="FFD320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en-GB" sz="1800" b="0" strike="noStrike" spc="-1">
                <a:latin typeface="Times New Roman"/>
              </a:rPr>
              <a:t>routing key (max = 255 bytes)</a:t>
            </a:r>
          </a:p>
        </p:txBody>
      </p:sp>
      <p:sp>
        <p:nvSpPr>
          <p:cNvPr id="100" name="CustomShape 5"/>
          <p:cNvSpPr/>
          <p:nvPr/>
        </p:nvSpPr>
        <p:spPr>
          <a:xfrm>
            <a:off x="473760" y="2642040"/>
            <a:ext cx="3991680" cy="777960"/>
          </a:xfrm>
          <a:prstGeom prst="rect">
            <a:avLst/>
          </a:prstGeom>
          <a:solidFill>
            <a:srgbClr val="FFD320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en-GB" sz="1800" b="0" strike="noStrike" spc="-1">
                <a:latin typeface="Times New Roman"/>
              </a:rPr>
              <a:t>headers</a:t>
            </a:r>
          </a:p>
        </p:txBody>
      </p:sp>
      <p:sp>
        <p:nvSpPr>
          <p:cNvPr id="101" name="CustomShape 6"/>
          <p:cNvSpPr/>
          <p:nvPr/>
        </p:nvSpPr>
        <p:spPr>
          <a:xfrm>
            <a:off x="5253480" y="2180520"/>
            <a:ext cx="3991680" cy="2753640"/>
          </a:xfrm>
          <a:prstGeom prst="rect">
            <a:avLst/>
          </a:prstGeom>
          <a:solidFill>
            <a:srgbClr val="729FCF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endParaRPr lang="en-GB" sz="1800" b="0" strike="noStrike" spc="-1">
              <a:latin typeface="Times New Roman"/>
            </a:endParaRPr>
          </a:p>
          <a:p>
            <a:pPr algn="ctr"/>
            <a:r>
              <a:rPr lang="en-GB" sz="1800" b="0" strike="noStrike" spc="-1">
                <a:latin typeface="Times New Roman"/>
              </a:rPr>
              <a:t>Raw GRIB2 data</a:t>
            </a:r>
          </a:p>
        </p:txBody>
      </p:sp>
      <p:sp>
        <p:nvSpPr>
          <p:cNvPr id="102" name="CustomShape 7"/>
          <p:cNvSpPr/>
          <p:nvPr/>
        </p:nvSpPr>
        <p:spPr>
          <a:xfrm>
            <a:off x="5253480" y="2180520"/>
            <a:ext cx="3991680" cy="441720"/>
          </a:xfrm>
          <a:prstGeom prst="rect">
            <a:avLst/>
          </a:prstGeom>
          <a:solidFill>
            <a:srgbClr val="FFD320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en-GB" sz="1800" b="0" strike="noStrike" spc="-1">
                <a:latin typeface="Times New Roman"/>
              </a:rPr>
              <a:t>routing key (max = 255 bytes)</a:t>
            </a:r>
          </a:p>
        </p:txBody>
      </p:sp>
      <p:sp>
        <p:nvSpPr>
          <p:cNvPr id="103" name="CustomShape 8"/>
          <p:cNvSpPr/>
          <p:nvPr/>
        </p:nvSpPr>
        <p:spPr>
          <a:xfrm>
            <a:off x="5253480" y="2180520"/>
            <a:ext cx="3991680" cy="441720"/>
          </a:xfrm>
          <a:prstGeom prst="rect">
            <a:avLst/>
          </a:prstGeom>
          <a:solidFill>
            <a:srgbClr val="FFD320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en-GB" sz="1800" b="0" strike="noStrike" spc="-1">
                <a:latin typeface="Times New Roman"/>
              </a:rPr>
              <a:t>weather.model.arome.highres</a:t>
            </a:r>
          </a:p>
        </p:txBody>
      </p:sp>
      <p:sp>
        <p:nvSpPr>
          <p:cNvPr id="104" name="CustomShape 9"/>
          <p:cNvSpPr/>
          <p:nvPr/>
        </p:nvSpPr>
        <p:spPr>
          <a:xfrm>
            <a:off x="5253480" y="2622240"/>
            <a:ext cx="3991680" cy="777960"/>
          </a:xfrm>
          <a:prstGeom prst="rect">
            <a:avLst/>
          </a:prstGeom>
          <a:solidFill>
            <a:srgbClr val="FFD320"/>
          </a:solidFill>
          <a:ln>
            <a:solidFill>
              <a:srgbClr val="3465A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/>
            <a:r>
              <a:rPr lang="en-GB" sz="1800" b="0" strike="noStrike" spc="-1">
                <a:latin typeface="Times New Roman"/>
              </a:rPr>
              <a:t>format = grib2</a:t>
            </a:r>
          </a:p>
          <a:p>
            <a:pPr algn="ctr"/>
            <a:r>
              <a:rPr lang="en-GB" sz="1800" b="0" strike="noStrike" spc="-1">
                <a:latin typeface="Times New Roman"/>
              </a:rPr>
              <a:t>content_type = embedded_message</a:t>
            </a:r>
          </a:p>
          <a:p>
            <a:pPr algn="ctr"/>
            <a:r>
              <a:rPr lang="en-GB" sz="1800" b="0" strike="noStrike" spc="-1">
                <a:latin typeface="Times New Roman"/>
              </a:rPr>
              <a:t>forecast_range = +30h</a:t>
            </a:r>
          </a:p>
        </p:txBody>
      </p:sp>
      <p:sp>
        <p:nvSpPr>
          <p:cNvPr id="105" name="TextShape 10"/>
          <p:cNvSpPr txBox="1"/>
          <p:nvPr/>
        </p:nvSpPr>
        <p:spPr>
          <a:xfrm>
            <a:off x="5253480" y="1836720"/>
            <a:ext cx="1529640" cy="3438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en-GB" sz="1800" b="0" strike="noStrike" spc="-1">
                <a:latin typeface="Times New Roman"/>
              </a:rPr>
              <a:t>Example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Shape 1"/>
          <p:cNvSpPr txBox="1"/>
          <p:nvPr/>
        </p:nvSpPr>
        <p:spPr>
          <a:xfrm>
            <a:off x="1073520" y="151200"/>
            <a:ext cx="8729640" cy="59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RabbitMQ: important settings</a:t>
            </a:r>
          </a:p>
        </p:txBody>
      </p:sp>
      <p:sp>
        <p:nvSpPr>
          <p:cNvPr id="107" name="TextShape 2"/>
          <p:cNvSpPr txBox="1"/>
          <p:nvPr/>
        </p:nvSpPr>
        <p:spPr>
          <a:xfrm>
            <a:off x="954360" y="1560960"/>
            <a:ext cx="8621640" cy="5351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Make queues lazy: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Store messages on disk (predictable response times)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Make queues persistent: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Allows to route messages even if consumer not connected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Tune prefetch: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Allows to use all bandwidth even with on high latency WAN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Mind big files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latin typeface="Arial"/>
              </a:rPr>
              <a:t>Be careful when sending send files bigger than a few Kbs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RAM Impact (files loaded to RAM)</a:t>
            </a:r>
          </a:p>
          <a:p>
            <a:pPr marL="1512000" lvl="2" indent="-504000">
              <a:spcBef>
                <a:spcPts val="850"/>
              </a:spcBef>
              <a:buClr>
                <a:srgbClr val="000000"/>
              </a:buClr>
              <a:buSzPct val="50000"/>
              <a:buFont typeface="Noto Sans"/>
              <a:buChar char="►"/>
            </a:pPr>
            <a:r>
              <a:rPr lang="en-GB" sz="2200" b="0" strike="noStrike" spc="-1">
                <a:latin typeface="Arial"/>
              </a:rPr>
              <a:t>Transfer times</a:t>
            </a: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Shape 1"/>
          <p:cNvSpPr txBox="1"/>
          <p:nvPr/>
        </p:nvSpPr>
        <p:spPr>
          <a:xfrm>
            <a:off x="1650600" y="2516760"/>
            <a:ext cx="6662160" cy="3005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Tests performed at MF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Shape 1"/>
          <p:cNvSpPr txBox="1"/>
          <p:nvPr/>
        </p:nvSpPr>
        <p:spPr>
          <a:xfrm>
            <a:off x="1073520" y="151200"/>
            <a:ext cx="8729640" cy="59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Milestones (from openWIS project Charter)</a:t>
            </a:r>
          </a:p>
        </p:txBody>
      </p:sp>
      <p:sp>
        <p:nvSpPr>
          <p:cNvPr id="113" name="TextShape 2"/>
          <p:cNvSpPr txBox="1"/>
          <p:nvPr/>
        </p:nvSpPr>
        <p:spPr>
          <a:xfrm>
            <a:off x="609480" y="1499760"/>
            <a:ext cx="9274680" cy="49993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 fontScale="92500" lnSpcReduction="20000"/>
          </a:bodyPr>
          <a:lstStyle/>
          <a:p>
            <a:pPr marL="457200" indent="-2286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solidFill>
                  <a:srgbClr val="007826"/>
                </a:solidFill>
                <a:latin typeface="Arial"/>
              </a:rPr>
              <a:t>Pub/sub on WIS24h cache data, providing data through FTP, getting data throughtAMQP</a:t>
            </a:r>
            <a:endParaRPr lang="en-GB" sz="2200" b="0" strike="noStrike" spc="-1">
              <a:latin typeface="Arial"/>
            </a:endParaRPr>
          </a:p>
          <a:p>
            <a:pPr marL="457200" indent="-2286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solidFill>
                  <a:srgbClr val="007826"/>
                </a:solidFill>
                <a:latin typeface="Arial"/>
              </a:rPr>
              <a:t>Pub/sub on French global model (Arpege) global Model, getting link through AMQP (large files demonstration):</a:t>
            </a:r>
            <a:endParaRPr lang="en-GB" sz="2200" b="0" strike="noStrike" spc="-1">
              <a:latin typeface="Arial"/>
            </a:endParaRP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solidFill>
                  <a:srgbClr val="007826"/>
                </a:solidFill>
                <a:latin typeface="Arial"/>
              </a:rPr>
              <a:t>with direct AMQP dissemination</a:t>
            </a:r>
            <a:endParaRPr lang="en-GB" sz="2200" b="0" strike="noStrike" spc="-1">
              <a:latin typeface="Arial"/>
            </a:endParaRPr>
          </a:p>
          <a:p>
            <a:pPr marL="1044000" lvl="1" indent="-504000">
              <a:spcBef>
                <a:spcPts val="1134"/>
              </a:spcBef>
              <a:buClr>
                <a:srgbClr val="000000"/>
              </a:buClr>
              <a:buSzPct val="80000"/>
              <a:buFont typeface="Segoe UI"/>
              <a:buChar char="―"/>
            </a:pPr>
            <a:r>
              <a:rPr lang="en-GB" sz="2200" b="0" strike="noStrike" spc="-1">
                <a:solidFill>
                  <a:srgbClr val="007826"/>
                </a:solidFill>
                <a:latin typeface="Arial"/>
              </a:rPr>
              <a:t>with AMQP “availability” dissemination providing the customers information that data is ready for downloading (possibly using “metalink” files)</a:t>
            </a:r>
            <a:endParaRPr lang="en-GB" sz="2200" b="0" strike="noStrike" spc="-1">
              <a:latin typeface="Arial"/>
            </a:endParaRPr>
          </a:p>
          <a:p>
            <a:pPr marL="457200" indent="-2286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Pub/sub over an AMQP Cluster (Several nodes in a single location to provide High Availability &amp; High throughput)</a:t>
            </a:r>
          </a:p>
          <a:p>
            <a:pPr marL="457200" indent="-2286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Pub/sub over an AMQP Federation (Different clusters separated by possibly lossy and high latency WAN links)</a:t>
            </a:r>
          </a:p>
          <a:p>
            <a:pPr marL="457200" indent="-2286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Security aspects (use of TLS, messages signatures, certificates) </a:t>
            </a:r>
          </a:p>
          <a:p>
            <a:pPr marL="457200" indent="-2286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Study which SLAs could be offered</a:t>
            </a:r>
          </a:p>
          <a:p>
            <a:pPr marL="457200" indent="-2286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0" strike="noStrike" spc="-1">
                <a:latin typeface="Arial"/>
              </a:rPr>
              <a:t>Provide a candidate architecture how AMQP could coexist with FTP/SFTP based data exchanges</a:t>
            </a: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extShape 1"/>
          <p:cNvSpPr txBox="1"/>
          <p:nvPr/>
        </p:nvSpPr>
        <p:spPr>
          <a:xfrm>
            <a:off x="1073520" y="151200"/>
            <a:ext cx="8729640" cy="59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Weather Data specific implementation</a:t>
            </a:r>
          </a:p>
        </p:txBody>
      </p:sp>
      <p:pic>
        <p:nvPicPr>
          <p:cNvPr id="115" name="Picture 114"/>
          <p:cNvPicPr/>
          <p:nvPr/>
        </p:nvPicPr>
        <p:blipFill>
          <a:blip r:embed="rId2"/>
          <a:stretch/>
        </p:blipFill>
        <p:spPr>
          <a:xfrm>
            <a:off x="1015560" y="1140480"/>
            <a:ext cx="8663040" cy="631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1073520" y="106920"/>
            <a:ext cx="8729640" cy="680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Weather Data specific implementation</a:t>
            </a:r>
            <a:r>
              <a:t/>
            </a:r>
            <a:br/>
            <a:r>
              <a:rPr lang="en-GB" sz="2000" b="1" strike="noStrike" spc="-1">
                <a:solidFill>
                  <a:srgbClr val="008FBD"/>
                </a:solidFill>
                <a:latin typeface="Arial"/>
              </a:rPr>
              <a:t>Small files are embedded in RabbitMQ payload</a:t>
            </a:r>
          </a:p>
        </p:txBody>
      </p:sp>
      <p:sp>
        <p:nvSpPr>
          <p:cNvPr id="117" name="TextShape 2"/>
          <p:cNvSpPr txBox="1"/>
          <p:nvPr/>
        </p:nvSpPr>
        <p:spPr>
          <a:xfrm>
            <a:off x="0" y="1178280"/>
            <a:ext cx="10080000" cy="471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</p:txBody>
      </p:sp>
      <p:sp>
        <p:nvSpPr>
          <p:cNvPr id="118" name="TextShape 3"/>
          <p:cNvSpPr txBox="1"/>
          <p:nvPr/>
        </p:nvSpPr>
        <p:spPr>
          <a:xfrm>
            <a:off x="492840" y="1070280"/>
            <a:ext cx="9258840" cy="5360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latin typeface="Arial"/>
              </a:rPr>
              <a:t>Messages are directly delivered to end users</a:t>
            </a: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latin typeface="Arial"/>
              </a:rPr>
              <a:t>Messages are sent in bulk (several messages at once), making it very efficient even on high latency networks</a:t>
            </a: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latin typeface="Arial"/>
              </a:rPr>
              <a:t>Top priority messages can be handled</a:t>
            </a:r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xtShape 1"/>
          <p:cNvSpPr txBox="1"/>
          <p:nvPr/>
        </p:nvSpPr>
        <p:spPr>
          <a:xfrm>
            <a:off x="1073520" y="106920"/>
            <a:ext cx="8729640" cy="680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Weather Data specific implementation</a:t>
            </a:r>
            <a:r>
              <a:t/>
            </a:r>
            <a:br/>
            <a:r>
              <a:rPr lang="en-GB" sz="2000" b="1" strike="noStrike" spc="-1">
                <a:solidFill>
                  <a:srgbClr val="008FBD"/>
                </a:solidFill>
                <a:latin typeface="Arial"/>
              </a:rPr>
              <a:t>Larger files are embedded as metalink RabbitMQ payload</a:t>
            </a:r>
          </a:p>
        </p:txBody>
      </p:sp>
      <p:sp>
        <p:nvSpPr>
          <p:cNvPr id="120" name="TextShape 2"/>
          <p:cNvSpPr txBox="1"/>
          <p:nvPr/>
        </p:nvSpPr>
        <p:spPr>
          <a:xfrm>
            <a:off x="0" y="1178280"/>
            <a:ext cx="10080000" cy="471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</p:txBody>
      </p:sp>
      <p:sp>
        <p:nvSpPr>
          <p:cNvPr id="121" name="TextShape 3"/>
          <p:cNvSpPr txBox="1"/>
          <p:nvPr/>
        </p:nvSpPr>
        <p:spPr>
          <a:xfrm>
            <a:off x="493200" y="1070280"/>
            <a:ext cx="9258840" cy="5360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latin typeface="Arial"/>
              </a:rPr>
              <a:t>Largers messages are stored on alternative location</a:t>
            </a:r>
            <a:r>
              <a:rPr lang="en-GB" sz="2200" b="1" strike="noStrike" spc="-1">
                <a:solidFill>
                  <a:srgbClr val="800000"/>
                </a:solidFill>
                <a:latin typeface="Arial"/>
              </a:rPr>
              <a:t>s</a:t>
            </a: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solidFill>
                  <a:srgbClr val="000000"/>
                </a:solidFill>
                <a:latin typeface="Arial"/>
              </a:rPr>
              <a:t>Metalink files are sent as RabbitMQ payload:</a:t>
            </a: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solidFill>
                  <a:srgbClr val="000000"/>
                </a:solidFill>
                <a:latin typeface="Arial"/>
              </a:rPr>
              <a:t>Client can perform asynchronous download are corresponding data</a:t>
            </a: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extShape 1"/>
          <p:cNvSpPr txBox="1"/>
          <p:nvPr/>
        </p:nvSpPr>
        <p:spPr>
          <a:xfrm>
            <a:off x="1073520" y="106920"/>
            <a:ext cx="8729640" cy="680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0" tIns="0" rIns="0" bIns="0" anchor="ctr"/>
          <a:lstStyle/>
          <a:p>
            <a:r>
              <a:rPr lang="en-GB" sz="2800" b="1" strike="noStrike" spc="-1">
                <a:solidFill>
                  <a:srgbClr val="008FBD"/>
                </a:solidFill>
                <a:latin typeface="Arial"/>
              </a:rPr>
              <a:t>Weather Data specific implementation</a:t>
            </a:r>
            <a:r>
              <a:t/>
            </a:r>
            <a:br/>
            <a:r>
              <a:rPr lang="en-GB" sz="2000" b="1" strike="noStrike" spc="-1">
                <a:solidFill>
                  <a:srgbClr val="008FBD"/>
                </a:solidFill>
                <a:latin typeface="Arial"/>
              </a:rPr>
              <a:t>Larger files are embedded as metalink RabbitMQ payload</a:t>
            </a:r>
          </a:p>
        </p:txBody>
      </p:sp>
      <p:sp>
        <p:nvSpPr>
          <p:cNvPr id="123" name="TextShape 2"/>
          <p:cNvSpPr txBox="1"/>
          <p:nvPr/>
        </p:nvSpPr>
        <p:spPr>
          <a:xfrm>
            <a:off x="0" y="1178280"/>
            <a:ext cx="10080000" cy="471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</p:txBody>
      </p:sp>
      <p:sp>
        <p:nvSpPr>
          <p:cNvPr id="124" name="TextShape 3"/>
          <p:cNvSpPr txBox="1"/>
          <p:nvPr/>
        </p:nvSpPr>
        <p:spPr>
          <a:xfrm>
            <a:off x="493200" y="1070280"/>
            <a:ext cx="9258840" cy="5360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endParaRPr lang="en-GB" sz="2200" b="0" strike="noStrike" spc="-1">
              <a:latin typeface="Arial"/>
            </a:endParaRPr>
          </a:p>
          <a:p>
            <a:pPr marL="612000" indent="-504000">
              <a:spcBef>
                <a:spcPts val="972"/>
              </a:spcBef>
              <a:buClr>
                <a:srgbClr val="008FBD"/>
              </a:buClr>
              <a:buSzPct val="50000"/>
              <a:buFont typeface="Segoe UI"/>
              <a:buChar char="■"/>
            </a:pPr>
            <a:r>
              <a:rPr lang="en-GB" sz="2200" b="1" strike="noStrike" spc="-1">
                <a:solidFill>
                  <a:srgbClr val="000000"/>
                </a:solidFill>
                <a:latin typeface="Arial"/>
              </a:rPr>
              <a:t>Metalink example:</a:t>
            </a:r>
            <a:endParaRPr lang="en-GB" sz="2200" b="0" strike="noStrike" spc="-1">
              <a:latin typeface="Arial"/>
            </a:endParaRPr>
          </a:p>
        </p:txBody>
      </p:sp>
      <p:sp>
        <p:nvSpPr>
          <p:cNvPr id="125" name="TextShape 4"/>
          <p:cNvSpPr txBox="1"/>
          <p:nvPr/>
        </p:nvSpPr>
        <p:spPr>
          <a:xfrm>
            <a:off x="493200" y="2091960"/>
            <a:ext cx="9981000" cy="48988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en-GB" sz="1800" b="0" strike="noStrike" spc="-1">
                <a:latin typeface="Times New Roman"/>
              </a:rPr>
              <a:t>&lt;?xml version="1.0" encoding="UTF-8"?&gt;</a:t>
            </a:r>
          </a:p>
          <a:p>
            <a:r>
              <a:rPr lang="en-GB" sz="1800" b="0" strike="noStrike" spc="-1">
                <a:latin typeface="Times New Roman"/>
              </a:rPr>
              <a:t>&lt;metalink xmlns="urn:ietf:params:xml:ns:metalink"&gt;</a:t>
            </a:r>
          </a:p>
          <a:p>
            <a:r>
              <a:rPr lang="en-GB" sz="1800" b="0" strike="noStrike" spc="-1">
                <a:latin typeface="Times New Roman"/>
              </a:rPr>
              <a:t>   &lt;published&gt;2018-10-25T13:47:38.533703&lt;/published&gt;</a:t>
            </a:r>
          </a:p>
          <a:p>
            <a:r>
              <a:rPr lang="en-GB" sz="1800" b="0" strike="noStrike" spc="-1">
                <a:latin typeface="Times New Roman"/>
              </a:rPr>
              <a:t>   &lt;file name="2018-10-25_13:47:32.982283.bin"&gt;</a:t>
            </a:r>
          </a:p>
          <a:p>
            <a:r>
              <a:rPr lang="en-GB" sz="1800" b="0" strike="noStrike" spc="-1">
                <a:latin typeface="Times New Roman"/>
              </a:rPr>
              <a:t>     &lt;size&gt;100000000&lt;/size&gt;</a:t>
            </a:r>
          </a:p>
          <a:p>
            <a:r>
              <a:rPr lang="en-GB" sz="1800" b="0" strike="noStrike" spc="-1">
                <a:latin typeface="Times New Roman"/>
              </a:rPr>
              <a:t>     &lt;identity&gt;undef&lt;/identity&gt;</a:t>
            </a:r>
          </a:p>
          <a:p>
            <a:r>
              <a:rPr lang="en-GB" sz="1800" b="0" strike="noStrike" spc="-1">
                <a:latin typeface="Times New Roman"/>
              </a:rPr>
              <a:t>     &lt;version&gt;1.0&lt;/version&gt;</a:t>
            </a:r>
          </a:p>
          <a:p>
            <a:r>
              <a:rPr lang="en-GB" sz="1800" b="0" strike="noStrike" spc="-1">
                <a:latin typeface="Times New Roman"/>
              </a:rPr>
              <a:t>     &lt;language&gt;undef&lt;/language&gt;</a:t>
            </a:r>
          </a:p>
          <a:p>
            <a:r>
              <a:rPr lang="en-GB" sz="1800" b="0" strike="noStrike" spc="-1">
                <a:latin typeface="Times New Roman"/>
              </a:rPr>
              <a:t>     &lt;description&gt;</a:t>
            </a:r>
          </a:p>
          <a:p>
            <a:r>
              <a:rPr lang="en-GB" sz="1800" b="0" strike="noStrike" spc="-1">
                <a:latin typeface="Times New Roman"/>
              </a:rPr>
              <a:t>     undef</a:t>
            </a:r>
          </a:p>
          <a:p>
            <a:r>
              <a:rPr lang="en-GB" sz="1800" b="0" strike="noStrike" spc="-1">
                <a:latin typeface="Times New Roman"/>
              </a:rPr>
              <a:t>     &lt;/description&gt;</a:t>
            </a:r>
          </a:p>
          <a:p>
            <a:r>
              <a:rPr lang="en-GB" sz="1800" b="0" strike="noStrike" spc="-1">
                <a:latin typeface="Times New Roman"/>
              </a:rPr>
              <a:t>     &lt;hash type="sha-256"&gt;b'ea15eed77537f405f48eea8983ad770268460c2e9b321ad57e653b9ea80b3533  /home/explo/ftp/files/2018-10-25_13:47:32.982283.bin\n'&lt;/hash&gt;</a:t>
            </a:r>
          </a:p>
          <a:p>
            <a:r>
              <a:rPr lang="en-GB" sz="1800" b="0" strike="noStrike" spc="-1">
                <a:latin typeface="Times New Roman"/>
              </a:rPr>
              <a:t>     &lt;url location="fr" priority="1"&gt;</a:t>
            </a:r>
            <a:r>
              <a:rPr lang="en-GB" sz="1800" b="0" strike="noStrike" spc="-1">
                <a:solidFill>
                  <a:srgbClr val="FF0000"/>
                </a:solidFill>
                <a:latin typeface="Times New Roman"/>
              </a:rPr>
              <a:t>http://192.168.0.1/cache/2018-10-25_13:47:32.982283.bin</a:t>
            </a:r>
            <a:r>
              <a:rPr lang="en-GB" sz="1800" b="0" strike="noStrike" spc="-1">
                <a:latin typeface="Times New Roman"/>
              </a:rPr>
              <a:t>&lt;/url&gt;</a:t>
            </a:r>
          </a:p>
          <a:p>
            <a:r>
              <a:rPr lang="en-GB" sz="1800" b="0" strike="noStrike" spc="-1">
                <a:latin typeface="Times New Roman"/>
              </a:rPr>
              <a:t>   &lt;/file&gt;</a:t>
            </a:r>
          </a:p>
          <a:p>
            <a:r>
              <a:rPr lang="en-GB" sz="1800" b="0" strike="noStrike" spc="-1">
                <a:latin typeface="Times New Roman"/>
              </a:rPr>
              <a:t>&lt;/metalink&gt;</a:t>
            </a:r>
          </a:p>
          <a:p>
            <a:endParaRPr lang="en-GB" sz="1800" b="0" strike="noStrike" spc="-1">
              <a:latin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MF-Mod_Presentation</Template>
  <TotalTime>5197</TotalTime>
  <Words>638</Words>
  <Application>Microsoft Macintosh PowerPoint</Application>
  <PresentationFormat>Custom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DejaVu Sans</vt:lpstr>
      <vt:lpstr>Noto Sans</vt:lpstr>
      <vt:lpstr>Segoe UI</vt:lpstr>
      <vt:lpstr>Symbol</vt:lpstr>
      <vt:lpstr>Times New Roman</vt:lpstr>
      <vt:lpstr>Wingdings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MF-Mod_Presentation</dc:title>
  <dc:subject/>
  <dc:creator/>
  <dc:description/>
  <cp:lastModifiedBy>Remy Giraud</cp:lastModifiedBy>
  <cp:revision>16</cp:revision>
  <dcterms:created xsi:type="dcterms:W3CDTF">2018-09-24T10:30:04Z</dcterms:created>
  <dcterms:modified xsi:type="dcterms:W3CDTF">2018-11-16T02:34:07Z</dcterms:modified>
  <dc:language>en-US</dc:language>
</cp:coreProperties>
</file>