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84" r:id="rId4"/>
    <p:sldId id="276" r:id="rId5"/>
    <p:sldId id="277" r:id="rId6"/>
    <p:sldId id="279" r:id="rId7"/>
    <p:sldId id="280" r:id="rId8"/>
    <p:sldId id="278" r:id="rId9"/>
    <p:sldId id="281" r:id="rId10"/>
    <p:sldId id="283" r:id="rId11"/>
    <p:sldId id="282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4700" autoAdjust="0"/>
  </p:normalViewPr>
  <p:slideViewPr>
    <p:cSldViewPr snapToGrid="0" snapToObjects="1">
      <p:cViewPr>
        <p:scale>
          <a:sx n="100" d="100"/>
          <a:sy n="100" d="100"/>
        </p:scale>
        <p:origin x="-1986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5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mo2016_powerpoint_standard_v2_dark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000" cy="688712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953651" y="1077364"/>
            <a:ext cx="72726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4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GISC Tokyo Cloud Pilot Project</a:t>
            </a:r>
            <a:endParaRPr kumimoji="1" lang="ja-JP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953651" y="2461111"/>
            <a:ext cx="579863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Shuichi Ikeda</a:t>
            </a:r>
          </a:p>
          <a:p>
            <a:r>
              <a:rPr lang="en-US" altLang="ja-JP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ICT division, </a:t>
            </a:r>
            <a:r>
              <a:rPr lang="en-US" altLang="ja-JP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Japan Meteorological Agency</a:t>
            </a:r>
            <a:endParaRPr lang="en-US" altLang="ja-JP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kumimoji="1" lang="en-US" altLang="ja-JP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TT-</a:t>
            </a:r>
            <a:r>
              <a:rPr kumimoji="1" lang="en-US" altLang="ja-JP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eWIS</a:t>
            </a:r>
            <a:r>
              <a:rPr kumimoji="1" lang="en-US" altLang="ja-JP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2018, </a:t>
            </a:r>
            <a:r>
              <a:rPr lang="en-US" altLang="ja-JP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US" altLang="ja-JP" sz="2000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altLang="ja-JP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-16</a:t>
            </a:r>
            <a:r>
              <a:rPr lang="en-US" altLang="ja-JP" sz="2000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altLang="ja-JP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November 2018, </a:t>
            </a:r>
            <a:r>
              <a:rPr lang="en-US" altLang="ja-JP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Beijing</a:t>
            </a:r>
            <a:endParaRPr kumimoji="1" lang="ja-JP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AMDCN </a:t>
            </a:r>
            <a:r>
              <a:rPr kumimoji="1" lang="en-US" altLang="ja-JP" sz="4000" dirty="0">
                <a:latin typeface="Arial" panose="020B0604020202020204" pitchFamily="34" charset="0"/>
                <a:cs typeface="Arial" panose="020B0604020202020204" pitchFamily="34" charset="0"/>
              </a:rPr>
              <a:t>of GISC Tokyo</a:t>
            </a:r>
            <a:endParaRPr lang="en-US" sz="4000" dirty="0"/>
          </a:p>
        </p:txBody>
      </p:sp>
      <p:cxnSp>
        <p:nvCxnSpPr>
          <p:cNvPr id="6" name="直線コネクタ 5"/>
          <p:cNvCxnSpPr>
            <a:stCxn id="10" idx="0"/>
          </p:cNvCxnSpPr>
          <p:nvPr/>
        </p:nvCxnSpPr>
        <p:spPr>
          <a:xfrm flipH="1" flipV="1">
            <a:off x="3882183" y="4168629"/>
            <a:ext cx="1" cy="162311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>
            <a:stCxn id="18" idx="1"/>
            <a:endCxn id="14" idx="0"/>
          </p:cNvCxnSpPr>
          <p:nvPr/>
        </p:nvCxnSpPr>
        <p:spPr>
          <a:xfrm>
            <a:off x="1954455" y="4619858"/>
            <a:ext cx="0" cy="117188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角丸四角形 7"/>
          <p:cNvSpPr/>
          <p:nvPr/>
        </p:nvSpPr>
        <p:spPr>
          <a:xfrm>
            <a:off x="2370192" y="1533769"/>
            <a:ext cx="2607354" cy="9633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GISC Tokyo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6184094" y="4943559"/>
            <a:ext cx="1481177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RTH Bangkok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3141595" y="5791744"/>
            <a:ext cx="1481177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Manila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7012073" y="2563545"/>
            <a:ext cx="1481177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Hanoi</a:t>
            </a:r>
          </a:p>
        </p:txBody>
      </p:sp>
      <p:sp>
        <p:nvSpPr>
          <p:cNvPr id="12" name="正方形/長方形 11"/>
          <p:cNvSpPr/>
          <p:nvPr/>
        </p:nvSpPr>
        <p:spPr>
          <a:xfrm>
            <a:off x="4408158" y="1802241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4084412" y="2224413"/>
            <a:ext cx="56938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1213866" y="5791744"/>
            <a:ext cx="1481177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Nay Pyi Taw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正方形/長方形 14"/>
          <p:cNvSpPr/>
          <p:nvPr/>
        </p:nvSpPr>
        <p:spPr>
          <a:xfrm flipV="1">
            <a:off x="4241183" y="2452478"/>
            <a:ext cx="255846" cy="891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6" name="カギ線コネクタ 15"/>
          <p:cNvCxnSpPr>
            <a:endCxn id="9" idx="0"/>
          </p:cNvCxnSpPr>
          <p:nvPr/>
        </p:nvCxnSpPr>
        <p:spPr>
          <a:xfrm>
            <a:off x="4851833" y="4039371"/>
            <a:ext cx="2072850" cy="904188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グループ化 16"/>
          <p:cNvGrpSpPr/>
          <p:nvPr/>
        </p:nvGrpSpPr>
        <p:grpSpPr>
          <a:xfrm>
            <a:off x="884906" y="3561280"/>
            <a:ext cx="2139098" cy="1059706"/>
            <a:chOff x="4844281" y="2898324"/>
            <a:chExt cx="2376264" cy="925343"/>
          </a:xfrm>
        </p:grpSpPr>
        <p:sp>
          <p:nvSpPr>
            <p:cNvPr id="18" name="雲 17"/>
            <p:cNvSpPr/>
            <p:nvPr/>
          </p:nvSpPr>
          <p:spPr>
            <a:xfrm>
              <a:off x="4844281" y="2898324"/>
              <a:ext cx="2376264" cy="925343"/>
            </a:xfrm>
            <a:prstGeom prst="cloud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" name="正方形/長方形 18"/>
            <p:cNvSpPr/>
            <p:nvPr/>
          </p:nvSpPr>
          <p:spPr>
            <a:xfrm>
              <a:off x="5263392" y="3182839"/>
              <a:ext cx="1800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600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Internet</a:t>
              </a:r>
            </a:p>
          </p:txBody>
        </p:sp>
      </p:grpSp>
      <p:sp>
        <p:nvSpPr>
          <p:cNvPr id="20" name="正方形/長方形 19"/>
          <p:cNvSpPr/>
          <p:nvPr/>
        </p:nvSpPr>
        <p:spPr>
          <a:xfrm>
            <a:off x="2452687" y="1584006"/>
            <a:ext cx="71686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105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100Mbps</a:t>
            </a:r>
            <a:endParaRPr lang="ja-JP" altLang="en-US" sz="105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21" name="グループ化 20"/>
          <p:cNvGrpSpPr/>
          <p:nvPr/>
        </p:nvGrpSpPr>
        <p:grpSpPr>
          <a:xfrm>
            <a:off x="3191745" y="3478751"/>
            <a:ext cx="2354721" cy="1121240"/>
            <a:chOff x="4932040" y="2898324"/>
            <a:chExt cx="2770330" cy="1296144"/>
          </a:xfrm>
        </p:grpSpPr>
        <p:sp>
          <p:nvSpPr>
            <p:cNvPr id="22" name="雲 21"/>
            <p:cNvSpPr/>
            <p:nvPr/>
          </p:nvSpPr>
          <p:spPr>
            <a:xfrm>
              <a:off x="4932040" y="2898324"/>
              <a:ext cx="2770330" cy="1296144"/>
            </a:xfrm>
            <a:prstGeom prst="cloud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3" name="正方形/長方形 22"/>
            <p:cNvSpPr/>
            <p:nvPr/>
          </p:nvSpPr>
          <p:spPr>
            <a:xfrm>
              <a:off x="5056330" y="3254008"/>
              <a:ext cx="2646040" cy="6048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MPLS Network</a:t>
              </a:r>
            </a:p>
            <a:p>
              <a:pPr algn="ctr"/>
              <a:r>
                <a:rPr lang="en-US" altLang="ja-JP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(NTT_COM)</a:t>
              </a:r>
            </a:p>
          </p:txBody>
        </p:sp>
      </p:grpSp>
      <p:sp>
        <p:nvSpPr>
          <p:cNvPr id="24" name="正方形/長方形 23"/>
          <p:cNvSpPr/>
          <p:nvPr/>
        </p:nvSpPr>
        <p:spPr>
          <a:xfrm>
            <a:off x="5139865" y="5791744"/>
            <a:ext cx="1481177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05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Vientiane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正方形/長方形 24"/>
          <p:cNvSpPr/>
          <p:nvPr/>
        </p:nvSpPr>
        <p:spPr>
          <a:xfrm>
            <a:off x="7162476" y="5791744"/>
            <a:ext cx="1481177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05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05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Phonom Penh</a:t>
            </a:r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正方形/長方形 25"/>
          <p:cNvSpPr/>
          <p:nvPr/>
        </p:nvSpPr>
        <p:spPr>
          <a:xfrm rot="16200000">
            <a:off x="2118164" y="1968794"/>
            <a:ext cx="504055" cy="14815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7" name="カギ線コネクタ 26"/>
          <p:cNvCxnSpPr>
            <a:stCxn id="26" idx="0"/>
            <a:endCxn id="18" idx="3"/>
          </p:cNvCxnSpPr>
          <p:nvPr/>
        </p:nvCxnSpPr>
        <p:spPr>
          <a:xfrm rot="10800000" flipV="1">
            <a:off x="1954455" y="2042870"/>
            <a:ext cx="341660" cy="1579000"/>
          </a:xfrm>
          <a:prstGeom prst="bentConnector2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コネクタ 27"/>
          <p:cNvCxnSpPr>
            <a:stCxn id="15" idx="0"/>
            <a:endCxn id="22" idx="3"/>
          </p:cNvCxnSpPr>
          <p:nvPr/>
        </p:nvCxnSpPr>
        <p:spPr>
          <a:xfrm>
            <a:off x="4369106" y="2541660"/>
            <a:ext cx="0" cy="10011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カギ線コネクタ 28"/>
          <p:cNvCxnSpPr>
            <a:stCxn id="9" idx="2"/>
            <a:endCxn id="24" idx="0"/>
          </p:cNvCxnSpPr>
          <p:nvPr/>
        </p:nvCxnSpPr>
        <p:spPr>
          <a:xfrm rot="5400000">
            <a:off x="6122493" y="4989553"/>
            <a:ext cx="560153" cy="104422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カギ線コネクタ 29"/>
          <p:cNvCxnSpPr>
            <a:stCxn id="9" idx="2"/>
            <a:endCxn id="25" idx="0"/>
          </p:cNvCxnSpPr>
          <p:nvPr/>
        </p:nvCxnSpPr>
        <p:spPr>
          <a:xfrm rot="16200000" flipH="1">
            <a:off x="7133798" y="5022476"/>
            <a:ext cx="560153" cy="97838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カギ線コネクタ 30"/>
          <p:cNvCxnSpPr>
            <a:stCxn id="11" idx="1"/>
            <a:endCxn id="32" idx="0"/>
          </p:cNvCxnSpPr>
          <p:nvPr/>
        </p:nvCxnSpPr>
        <p:spPr>
          <a:xfrm rot="10800000">
            <a:off x="5012133" y="1953063"/>
            <a:ext cx="1999940" cy="754499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正方形/長方形 31"/>
          <p:cNvSpPr/>
          <p:nvPr/>
        </p:nvSpPr>
        <p:spPr>
          <a:xfrm rot="16200000" flipV="1">
            <a:off x="4839619" y="1908471"/>
            <a:ext cx="255846" cy="891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kumimoji="1" lang="en-US" altLang="ja-JP" sz="105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四角形吹き出し 32"/>
          <p:cNvSpPr/>
          <p:nvPr/>
        </p:nvSpPr>
        <p:spPr>
          <a:xfrm>
            <a:off x="2452687" y="2860308"/>
            <a:ext cx="1788496" cy="598039"/>
          </a:xfrm>
          <a:prstGeom prst="wedgeRectCallout">
            <a:avLst>
              <a:gd name="adj1" fmla="val 51645"/>
              <a:gd name="adj2" fmla="val 882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dirty="0" smtClean="0">
                <a:solidFill>
                  <a:srgbClr val="FF0000"/>
                </a:solidFill>
              </a:rPr>
              <a:t>Expensive,</a:t>
            </a:r>
          </a:p>
          <a:p>
            <a:pPr algn="ctr"/>
            <a:r>
              <a:rPr lang="en-US" altLang="ja-JP" sz="1200" dirty="0" smtClean="0">
                <a:solidFill>
                  <a:srgbClr val="FF0000"/>
                </a:solidFill>
              </a:rPr>
              <a:t>Not high speed </a:t>
            </a:r>
            <a:r>
              <a:rPr kumimoji="1" lang="en-US" altLang="ja-JP" sz="1200" dirty="0" smtClean="0">
                <a:solidFill>
                  <a:srgbClr val="FF0000"/>
                </a:solidFill>
              </a:rPr>
              <a:t>In comparison with internet </a:t>
            </a:r>
            <a:endParaRPr kumimoji="1" lang="ja-JP" altLang="en-US" sz="1200" dirty="0">
              <a:solidFill>
                <a:srgbClr val="FF0000"/>
              </a:solidFill>
            </a:endParaRPr>
          </a:p>
        </p:txBody>
      </p:sp>
      <p:sp>
        <p:nvSpPr>
          <p:cNvPr id="34" name="四角形吹き出し 33"/>
          <p:cNvSpPr/>
          <p:nvPr/>
        </p:nvSpPr>
        <p:spPr>
          <a:xfrm>
            <a:off x="4945949" y="6328869"/>
            <a:ext cx="1440160" cy="385296"/>
          </a:xfrm>
          <a:prstGeom prst="wedgeRectCallout">
            <a:avLst>
              <a:gd name="adj1" fmla="val -3462"/>
              <a:gd name="adj2" fmla="val -10206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>
                <a:solidFill>
                  <a:srgbClr val="FF0000"/>
                </a:solidFill>
              </a:rPr>
              <a:t>Non-direct connection</a:t>
            </a:r>
            <a:endParaRPr kumimoji="1" lang="ja-JP" altLang="en-US" sz="1200" dirty="0">
              <a:solidFill>
                <a:srgbClr val="FF0000"/>
              </a:solidFill>
            </a:endParaRPr>
          </a:p>
        </p:txBody>
      </p:sp>
      <p:sp>
        <p:nvSpPr>
          <p:cNvPr id="35" name="四角形吹き出し 34"/>
          <p:cNvSpPr/>
          <p:nvPr/>
        </p:nvSpPr>
        <p:spPr>
          <a:xfrm>
            <a:off x="6796049" y="6328869"/>
            <a:ext cx="1440160" cy="385296"/>
          </a:xfrm>
          <a:prstGeom prst="wedgeRectCallout">
            <a:avLst>
              <a:gd name="adj1" fmla="val -3462"/>
              <a:gd name="adj2" fmla="val -10206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>
                <a:solidFill>
                  <a:srgbClr val="FF0000"/>
                </a:solidFill>
              </a:rPr>
              <a:t>Non-direct connection</a:t>
            </a:r>
            <a:endParaRPr kumimoji="1" lang="ja-JP" altLang="en-US" sz="1200" dirty="0">
              <a:solidFill>
                <a:srgbClr val="FF0000"/>
              </a:solidFill>
            </a:endParaRPr>
          </a:p>
        </p:txBody>
      </p:sp>
      <p:sp>
        <p:nvSpPr>
          <p:cNvPr id="36" name="四角形吹き出し 35"/>
          <p:cNvSpPr/>
          <p:nvPr/>
        </p:nvSpPr>
        <p:spPr>
          <a:xfrm>
            <a:off x="315329" y="3270735"/>
            <a:ext cx="1331640" cy="416031"/>
          </a:xfrm>
          <a:prstGeom prst="wedgeRectCallout">
            <a:avLst>
              <a:gd name="adj1" fmla="val 51645"/>
              <a:gd name="adj2" fmla="val 882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>
                <a:solidFill>
                  <a:srgbClr val="0000FF"/>
                </a:solidFill>
              </a:rPr>
              <a:t>Inexpensive,</a:t>
            </a:r>
          </a:p>
          <a:p>
            <a:pPr algn="ctr"/>
            <a:r>
              <a:rPr lang="en-US" altLang="ja-JP" sz="1200" dirty="0">
                <a:solidFill>
                  <a:srgbClr val="0000FF"/>
                </a:solidFill>
              </a:rPr>
              <a:t>H</a:t>
            </a:r>
            <a:r>
              <a:rPr kumimoji="1" lang="en-US" altLang="ja-JP" sz="1200" dirty="0" smtClean="0">
                <a:solidFill>
                  <a:srgbClr val="0000FF"/>
                </a:solidFill>
              </a:rPr>
              <a:t>igh speed</a:t>
            </a:r>
            <a:endParaRPr kumimoji="1" lang="ja-JP" altLang="en-US" sz="1200" dirty="0">
              <a:solidFill>
                <a:srgbClr val="0000FF"/>
              </a:solidFill>
            </a:endParaRPr>
          </a:p>
        </p:txBody>
      </p:sp>
      <p:sp>
        <p:nvSpPr>
          <p:cNvPr id="37" name="四角形吹き出し 36"/>
          <p:cNvSpPr/>
          <p:nvPr/>
        </p:nvSpPr>
        <p:spPr>
          <a:xfrm>
            <a:off x="6114568" y="1698382"/>
            <a:ext cx="1788496" cy="598039"/>
          </a:xfrm>
          <a:prstGeom prst="wedgeRectCallout">
            <a:avLst>
              <a:gd name="adj1" fmla="val -49644"/>
              <a:gd name="adj2" fmla="val 7526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dirty="0" smtClean="0">
                <a:solidFill>
                  <a:srgbClr val="FF0000"/>
                </a:solidFill>
              </a:rPr>
              <a:t>Expensive,</a:t>
            </a:r>
          </a:p>
          <a:p>
            <a:pPr algn="ctr"/>
            <a:r>
              <a:rPr lang="en-US" altLang="ja-JP" sz="1200" dirty="0" smtClean="0">
                <a:solidFill>
                  <a:srgbClr val="FF0000"/>
                </a:solidFill>
              </a:rPr>
              <a:t>Not high speed </a:t>
            </a:r>
            <a:r>
              <a:rPr kumimoji="1" lang="en-US" altLang="ja-JP" sz="1200" dirty="0" smtClean="0">
                <a:solidFill>
                  <a:srgbClr val="FF0000"/>
                </a:solidFill>
              </a:rPr>
              <a:t>In comparison with internet </a:t>
            </a:r>
            <a:endParaRPr kumimoji="1" lang="ja-JP" altLang="en-US" sz="1200" dirty="0">
              <a:solidFill>
                <a:srgbClr val="FF0000"/>
              </a:solidFill>
            </a:endParaRPr>
          </a:p>
        </p:txBody>
      </p:sp>
      <p:sp>
        <p:nvSpPr>
          <p:cNvPr id="38" name="四角形吹き出し 37"/>
          <p:cNvSpPr/>
          <p:nvPr/>
        </p:nvSpPr>
        <p:spPr>
          <a:xfrm>
            <a:off x="4556617" y="2846182"/>
            <a:ext cx="1663367" cy="612165"/>
          </a:xfrm>
          <a:prstGeom prst="wedgeRectCallout">
            <a:avLst>
              <a:gd name="adj1" fmla="val -48506"/>
              <a:gd name="adj2" fmla="val 8875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>
                <a:solidFill>
                  <a:srgbClr val="0000FF"/>
                </a:solidFill>
              </a:rPr>
              <a:t>High reliability, Secure,</a:t>
            </a:r>
          </a:p>
          <a:p>
            <a:pPr algn="ctr"/>
            <a:r>
              <a:rPr lang="en-US" altLang="ja-JP" sz="1200" dirty="0">
                <a:solidFill>
                  <a:srgbClr val="0000FF"/>
                </a:solidFill>
              </a:rPr>
              <a:t>Guaranteed bandwidth</a:t>
            </a:r>
            <a:endParaRPr kumimoji="1" lang="en-US" altLang="ja-JP" sz="1200" dirty="0" smtClean="0">
              <a:solidFill>
                <a:srgbClr val="0000FF"/>
              </a:solidFill>
            </a:endParaRPr>
          </a:p>
        </p:txBody>
      </p:sp>
      <p:sp>
        <p:nvSpPr>
          <p:cNvPr id="39" name="四角形吹き出し 38"/>
          <p:cNvSpPr/>
          <p:nvPr/>
        </p:nvSpPr>
        <p:spPr>
          <a:xfrm>
            <a:off x="6654248" y="2998141"/>
            <a:ext cx="1663367" cy="612165"/>
          </a:xfrm>
          <a:prstGeom prst="wedgeRectCallout">
            <a:avLst>
              <a:gd name="adj1" fmla="val -48506"/>
              <a:gd name="adj2" fmla="val -8316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>
                <a:solidFill>
                  <a:srgbClr val="0000FF"/>
                </a:solidFill>
              </a:rPr>
              <a:t>High reliability, Secure,</a:t>
            </a:r>
          </a:p>
          <a:p>
            <a:pPr algn="ctr"/>
            <a:r>
              <a:rPr lang="en-US" altLang="ja-JP" sz="1200" dirty="0">
                <a:solidFill>
                  <a:srgbClr val="0000FF"/>
                </a:solidFill>
              </a:rPr>
              <a:t>Guaranteed bandwidth</a:t>
            </a:r>
            <a:endParaRPr kumimoji="1" lang="en-US" altLang="ja-JP" sz="1200" dirty="0" smtClean="0">
              <a:solidFill>
                <a:srgbClr val="0000FF"/>
              </a:solidFill>
            </a:endParaRPr>
          </a:p>
        </p:txBody>
      </p:sp>
      <p:sp>
        <p:nvSpPr>
          <p:cNvPr id="40" name="四角形吹き出し 39"/>
          <p:cNvSpPr/>
          <p:nvPr/>
        </p:nvSpPr>
        <p:spPr>
          <a:xfrm>
            <a:off x="312452" y="4345520"/>
            <a:ext cx="1443037" cy="471181"/>
          </a:xfrm>
          <a:prstGeom prst="wedgeRectCallout">
            <a:avLst>
              <a:gd name="adj1" fmla="val 44054"/>
              <a:gd name="adj2" fmla="val -83515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dirty="0">
                <a:solidFill>
                  <a:srgbClr val="FF0000"/>
                </a:solidFill>
              </a:rPr>
              <a:t>S</a:t>
            </a:r>
            <a:r>
              <a:rPr lang="en-US" altLang="ja-JP" sz="1200" dirty="0" smtClean="0">
                <a:solidFill>
                  <a:srgbClr val="FF0000"/>
                </a:solidFill>
              </a:rPr>
              <a:t>ecurity measures,</a:t>
            </a:r>
          </a:p>
          <a:p>
            <a:pPr algn="ctr"/>
            <a:r>
              <a:rPr lang="en-US" altLang="ja-JP" sz="1200" dirty="0" smtClean="0">
                <a:solidFill>
                  <a:srgbClr val="FF0000"/>
                </a:solidFill>
              </a:rPr>
              <a:t>Best effort</a:t>
            </a:r>
            <a:endParaRPr kumimoji="1" lang="ja-JP" altLang="en-US" sz="1200" dirty="0">
              <a:solidFill>
                <a:srgbClr val="FF0000"/>
              </a:solidFill>
            </a:endParaRPr>
          </a:p>
        </p:txBody>
      </p:sp>
      <p:sp>
        <p:nvSpPr>
          <p:cNvPr id="41" name="四角形吹き出し 40"/>
          <p:cNvSpPr/>
          <p:nvPr/>
        </p:nvSpPr>
        <p:spPr>
          <a:xfrm>
            <a:off x="312452" y="1502948"/>
            <a:ext cx="1331640" cy="416031"/>
          </a:xfrm>
          <a:prstGeom prst="wedgeRectCallout">
            <a:avLst>
              <a:gd name="adj1" fmla="val 49054"/>
              <a:gd name="adj2" fmla="val 4677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>
                <a:solidFill>
                  <a:srgbClr val="0000FF"/>
                </a:solidFill>
              </a:rPr>
              <a:t>Advantage</a:t>
            </a:r>
            <a:endParaRPr kumimoji="1" lang="ja-JP" altLang="en-US" sz="1200" dirty="0">
              <a:solidFill>
                <a:srgbClr val="0000FF"/>
              </a:solidFill>
            </a:endParaRPr>
          </a:p>
        </p:txBody>
      </p:sp>
      <p:sp>
        <p:nvSpPr>
          <p:cNvPr id="42" name="四角形吹き出し 41"/>
          <p:cNvSpPr/>
          <p:nvPr/>
        </p:nvSpPr>
        <p:spPr>
          <a:xfrm>
            <a:off x="312452" y="2047758"/>
            <a:ext cx="1331640" cy="416031"/>
          </a:xfrm>
          <a:prstGeom prst="wedgeRectCallout">
            <a:avLst>
              <a:gd name="adj1" fmla="val 49054"/>
              <a:gd name="adj2" fmla="val 4677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>
                <a:solidFill>
                  <a:srgbClr val="FF0000"/>
                </a:solidFill>
              </a:rPr>
              <a:t>Disadvantage</a:t>
            </a:r>
            <a:endParaRPr kumimoji="1" lang="ja-JP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94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Problems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of Tokyo’s AMDCN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91887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  <a:p>
            <a:pPr lvl="1"/>
            <a:r>
              <a:rPr lang="en-US" altLang="ja-JP" sz="24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xpensive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Communication speed</a:t>
            </a:r>
          </a:p>
          <a:p>
            <a:pPr lvl="1"/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Not high communication speed.</a:t>
            </a:r>
            <a:endParaRPr lang="en-US" altLang="ja-JP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Accessibility</a:t>
            </a:r>
          </a:p>
          <a:p>
            <a:pPr lvl="1"/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Some countries and Tokyo cannot establish direct 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links.</a:t>
            </a:r>
            <a:endParaRPr lang="en-US" altLang="ja-JP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Scalability</a:t>
            </a:r>
          </a:p>
          <a:p>
            <a:pPr lvl="1"/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Difficult to 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transmit 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high volume data, especially satellite and NWP data.</a:t>
            </a:r>
            <a:endParaRPr lang="en-US" altLang="ja-JP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altLang="ja-JP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17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Improvements of Tokyo’s AMDCN</a:t>
            </a:r>
            <a:endParaRPr 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91887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  <a:r>
              <a:rPr lang="ja-JP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assessments</a:t>
            </a:r>
          </a:p>
          <a:p>
            <a:pPr lvl="1"/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From dedicated lines to Internet connections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Upgrade communication speed</a:t>
            </a:r>
          </a:p>
          <a:p>
            <a:pPr lvl="1"/>
            <a:r>
              <a:rPr lang="en-US" altLang="ja-JP" sz="2400" dirty="0">
                <a:latin typeface="Arial" panose="020B0604020202020204" pitchFamily="34" charset="0"/>
                <a:cs typeface="Arial" panose="020B0604020202020204" pitchFamily="34" charset="0"/>
              </a:rPr>
              <a:t>High speed internet 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connections</a:t>
            </a:r>
            <a:endParaRPr lang="en-US" altLang="ja-JP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Accessibility</a:t>
            </a:r>
          </a:p>
          <a:p>
            <a:pPr lvl="1"/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Internet 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connections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</a:p>
          <a:p>
            <a:pPr lvl="1"/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Virtual 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Private Network, Secure protocol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Reliability</a:t>
            </a:r>
          </a:p>
          <a:p>
            <a:pPr lvl="1"/>
            <a:r>
              <a:rPr lang="en-US" altLang="ja-JP" sz="2400" dirty="0">
                <a:latin typeface="Arial" panose="020B0604020202020204" pitchFamily="34" charset="0"/>
                <a:cs typeface="Arial" panose="020B0604020202020204" pitchFamily="34" charset="0"/>
              </a:rPr>
              <a:t>Backup 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 </a:t>
            </a:r>
            <a:r>
              <a:rPr lang="en-US" altLang="ja-JP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connections (when necessary)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Scalability</a:t>
            </a:r>
          </a:p>
          <a:p>
            <a:pPr lvl="1"/>
            <a:r>
              <a:rPr lang="en-US" altLang="ja-JP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Cloud service</a:t>
            </a:r>
            <a:endParaRPr lang="en-US" altLang="ja-JP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altLang="ja-JP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79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The purposes of Cloud Pilot Project</a:t>
            </a:r>
            <a:endParaRPr 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altLang="ja-JP" sz="28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kumimoji="1"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nstall cloud 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service on the internet </a:t>
            </a:r>
            <a:r>
              <a:rPr kumimoji="1"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to exchange information, </a:t>
            </a:r>
            <a:r>
              <a:rPr lang="en-US" altLang="ja-JP" sz="28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kumimoji="1"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asically among GISC Tokyo’s </a:t>
            </a:r>
            <a:r>
              <a:rPr kumimoji="1" lang="en-US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AoR</a:t>
            </a:r>
            <a:r>
              <a:rPr kumimoji="1"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and south-east Asia countries who join the radar composite project.</a:t>
            </a:r>
          </a:p>
          <a:p>
            <a:r>
              <a:rPr lang="en-US" altLang="ja-JP" sz="2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valuate cloud service provided by private company in terms of operational (</a:t>
            </a:r>
            <a:r>
              <a:rPr lang="en-US" altLang="ja-JP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satisfy the manual on </a:t>
            </a:r>
            <a:r>
              <a:rPr lang="en-US" altLang="ja-JP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GTS?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aspects, and develop an understanding of cloud technology.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Gather opinions in Tokyo’s </a:t>
            </a:r>
            <a:r>
              <a:rPr lang="en-US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AoR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and analyze their needs.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Compare costs of dedicated lines and Cloud services, and check reliabilities.</a:t>
            </a:r>
          </a:p>
        </p:txBody>
      </p:sp>
    </p:spTree>
    <p:extLst>
      <p:ext uri="{BB962C8B-B14F-4D97-AF65-F5344CB8AC3E}">
        <p14:creationId xmlns:p14="http://schemas.microsoft.com/office/powerpoint/2010/main" val="268148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en-US" altLang="ja-JP" sz="4000" dirty="0">
                <a:latin typeface="Arial" panose="020B0604020202020204" pitchFamily="34" charset="0"/>
                <a:cs typeface="Arial" panose="020B0604020202020204" pitchFamily="34" charset="0"/>
              </a:rPr>
              <a:t>Cloud Pilot </a:t>
            </a:r>
            <a:r>
              <a:rPr kumimoji="1" lang="en-US" altLang="ja-JP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Project - </a:t>
            </a:r>
            <a:r>
              <a:rPr lang="en-US" altLang="ja-JP" sz="4000" dirty="0">
                <a:latin typeface="Arial" panose="020B0604020202020204" pitchFamily="34" charset="0"/>
                <a:cs typeface="Arial" panose="020B0604020202020204" pitchFamily="34" charset="0"/>
              </a:rPr>
              <a:t>data from </a:t>
            </a:r>
            <a:r>
              <a:rPr lang="en-US" altLang="ja-JP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NCs</a:t>
            </a:r>
            <a:endParaRPr lang="en-US" sz="4000" dirty="0"/>
          </a:p>
        </p:txBody>
      </p:sp>
      <p:sp>
        <p:nvSpPr>
          <p:cNvPr id="3" name="正方形/長方形 2"/>
          <p:cNvSpPr/>
          <p:nvPr/>
        </p:nvSpPr>
        <p:spPr>
          <a:xfrm>
            <a:off x="179512" y="2069161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</a:t>
            </a:r>
            <a:r>
              <a:rPr kumimoji="1"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Bangkok</a:t>
            </a:r>
          </a:p>
        </p:txBody>
      </p:sp>
      <p:sp>
        <p:nvSpPr>
          <p:cNvPr id="5" name="正方形/長方形 4"/>
          <p:cNvSpPr/>
          <p:nvPr/>
        </p:nvSpPr>
        <p:spPr>
          <a:xfrm>
            <a:off x="179515" y="3581329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Manila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179512" y="2573217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Hanoi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179515" y="3077273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Nay Pyi Taw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179512" y="4589441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Vientiane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179512" y="4085385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Phonom Penh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雲 9"/>
          <p:cNvSpPr/>
          <p:nvPr/>
        </p:nvSpPr>
        <p:spPr>
          <a:xfrm>
            <a:off x="2627784" y="1997153"/>
            <a:ext cx="1584176" cy="3024336"/>
          </a:xfrm>
          <a:prstGeom prst="cloud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endParaRPr kumimoji="1" lang="ja-JP" alt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雲 10"/>
          <p:cNvSpPr/>
          <p:nvPr/>
        </p:nvSpPr>
        <p:spPr>
          <a:xfrm>
            <a:off x="4644008" y="1997153"/>
            <a:ext cx="1440160" cy="3024336"/>
          </a:xfrm>
          <a:prstGeom prst="cloud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967138"/>
            <a:ext cx="792088" cy="1086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直線矢印コネクタ 12"/>
          <p:cNvCxnSpPr>
            <a:stCxn id="3" idx="3"/>
            <a:endCxn id="11" idx="2"/>
          </p:cNvCxnSpPr>
          <p:nvPr/>
        </p:nvCxnSpPr>
        <p:spPr>
          <a:xfrm>
            <a:off x="2092740" y="2213177"/>
            <a:ext cx="2555735" cy="1296144"/>
          </a:xfrm>
          <a:prstGeom prst="straightConnector1">
            <a:avLst/>
          </a:prstGeom>
          <a:ln w="25400">
            <a:solidFill>
              <a:srgbClr val="0000FF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6" idx="3"/>
            <a:endCxn id="11" idx="2"/>
          </p:cNvCxnSpPr>
          <p:nvPr/>
        </p:nvCxnSpPr>
        <p:spPr>
          <a:xfrm>
            <a:off x="2092740" y="2717233"/>
            <a:ext cx="2555735" cy="792088"/>
          </a:xfrm>
          <a:prstGeom prst="straightConnector1">
            <a:avLst/>
          </a:prstGeom>
          <a:ln w="25400">
            <a:solidFill>
              <a:srgbClr val="0000FF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>
            <a:stCxn id="7" idx="3"/>
            <a:endCxn id="11" idx="2"/>
          </p:cNvCxnSpPr>
          <p:nvPr/>
        </p:nvCxnSpPr>
        <p:spPr>
          <a:xfrm>
            <a:off x="2092743" y="3221289"/>
            <a:ext cx="2555732" cy="288032"/>
          </a:xfrm>
          <a:prstGeom prst="straightConnector1">
            <a:avLst/>
          </a:prstGeom>
          <a:ln w="25400">
            <a:solidFill>
              <a:srgbClr val="0000FF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>
            <a:stCxn id="5" idx="3"/>
            <a:endCxn id="11" idx="2"/>
          </p:cNvCxnSpPr>
          <p:nvPr/>
        </p:nvCxnSpPr>
        <p:spPr>
          <a:xfrm flipV="1">
            <a:off x="2092743" y="3509321"/>
            <a:ext cx="2555732" cy="216024"/>
          </a:xfrm>
          <a:prstGeom prst="straightConnector1">
            <a:avLst/>
          </a:prstGeom>
          <a:ln w="25400">
            <a:solidFill>
              <a:srgbClr val="0000FF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>
            <a:stCxn id="9" idx="3"/>
            <a:endCxn id="11" idx="2"/>
          </p:cNvCxnSpPr>
          <p:nvPr/>
        </p:nvCxnSpPr>
        <p:spPr>
          <a:xfrm flipV="1">
            <a:off x="2092740" y="3509321"/>
            <a:ext cx="2555735" cy="720080"/>
          </a:xfrm>
          <a:prstGeom prst="straightConnector1">
            <a:avLst/>
          </a:prstGeom>
          <a:ln w="25400">
            <a:solidFill>
              <a:srgbClr val="0000FF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>
            <a:stCxn id="8" idx="3"/>
            <a:endCxn id="11" idx="2"/>
          </p:cNvCxnSpPr>
          <p:nvPr/>
        </p:nvCxnSpPr>
        <p:spPr>
          <a:xfrm flipV="1">
            <a:off x="2092740" y="3509321"/>
            <a:ext cx="2555735" cy="1224136"/>
          </a:xfrm>
          <a:prstGeom prst="straightConnector1">
            <a:avLst/>
          </a:prstGeom>
          <a:ln w="25400">
            <a:solidFill>
              <a:srgbClr val="0000FF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線吹き出し 1 (枠付き) 18"/>
          <p:cNvSpPr/>
          <p:nvPr/>
        </p:nvSpPr>
        <p:spPr>
          <a:xfrm>
            <a:off x="827584" y="5531546"/>
            <a:ext cx="2880320" cy="498055"/>
          </a:xfrm>
          <a:prstGeom prst="borderCallout1">
            <a:avLst>
              <a:gd name="adj1" fmla="val -4338"/>
              <a:gd name="adj2" fmla="val 88176"/>
              <a:gd name="adj3" fmla="val -224072"/>
              <a:gd name="adj4" fmla="val 74623"/>
            </a:avLst>
          </a:prstGeom>
          <a:pattFill prst="pct5">
            <a:fgClr>
              <a:srgbClr val="00FF00"/>
            </a:fgClr>
            <a:bgClr>
              <a:schemeClr val="bg1"/>
            </a:bgClr>
          </a:patt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ja-JP" sz="1400" dirty="0" smtClean="0">
                <a:solidFill>
                  <a:schemeClr val="tx1"/>
                </a:solidFill>
              </a:rPr>
              <a:t>Communication Protocol</a:t>
            </a:r>
          </a:p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FTP, FTPS, SFTP, HTTP, HTTPS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直線矢印コネクタ 19"/>
          <p:cNvCxnSpPr>
            <a:stCxn id="11" idx="0"/>
            <a:endCxn id="12" idx="1"/>
          </p:cNvCxnSpPr>
          <p:nvPr/>
        </p:nvCxnSpPr>
        <p:spPr>
          <a:xfrm>
            <a:off x="6082968" y="3509321"/>
            <a:ext cx="937304" cy="963"/>
          </a:xfrm>
          <a:prstGeom prst="straightConnector1">
            <a:avLst/>
          </a:prstGeom>
          <a:ln w="25400">
            <a:solidFill>
              <a:srgbClr val="0000FF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>
            <a:off x="7812360" y="3509321"/>
            <a:ext cx="865296" cy="963"/>
          </a:xfrm>
          <a:prstGeom prst="straightConnector1">
            <a:avLst/>
          </a:prstGeom>
          <a:ln w="25400">
            <a:solidFill>
              <a:srgbClr val="0000FF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6876256" y="2635933"/>
            <a:ext cx="1211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GISC Tokyo</a:t>
            </a:r>
            <a:endParaRPr kumimoji="1" lang="ja-JP" altLang="en-US" dirty="0"/>
          </a:p>
        </p:txBody>
      </p:sp>
      <p:sp>
        <p:nvSpPr>
          <p:cNvPr id="23" name="線吹き出し 1 (枠付き) 22"/>
          <p:cNvSpPr/>
          <p:nvPr/>
        </p:nvSpPr>
        <p:spPr>
          <a:xfrm>
            <a:off x="4108652" y="5165505"/>
            <a:ext cx="3631700" cy="936104"/>
          </a:xfrm>
          <a:prstGeom prst="borderCallout1">
            <a:avLst>
              <a:gd name="adj1" fmla="val -4338"/>
              <a:gd name="adj2" fmla="val 88176"/>
              <a:gd name="adj3" fmla="val -87617"/>
              <a:gd name="adj4" fmla="val 51604"/>
            </a:avLst>
          </a:prstGeom>
          <a:pattFill prst="pct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Cloud unpacks uploaded FTP files, and stores raw data on its storage.</a:t>
            </a:r>
            <a:endParaRPr lang="ja-JP" altLang="en-US" sz="1400" dirty="0">
              <a:solidFill>
                <a:schemeClr val="tx1"/>
              </a:solidFill>
            </a:endParaRPr>
          </a:p>
          <a:p>
            <a:r>
              <a:rPr lang="en-US" altLang="ja-JP" sz="1400" dirty="0" smtClean="0">
                <a:solidFill>
                  <a:schemeClr val="tx1"/>
                </a:solidFill>
              </a:rPr>
              <a:t>Cloud also recompiles data into batched FTP files, and send them to JMA MSS.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989993" y="3581329"/>
            <a:ext cx="11905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Other </a:t>
            </a:r>
            <a:r>
              <a:rPr kumimoji="1" lang="en-US" altLang="ja-JP" sz="1400" dirty="0" err="1" smtClean="0"/>
              <a:t>centres</a:t>
            </a:r>
            <a:endParaRPr kumimoji="1" lang="ja-JP" altLang="en-US" sz="1400" dirty="0"/>
          </a:p>
        </p:txBody>
      </p:sp>
      <p:sp>
        <p:nvSpPr>
          <p:cNvPr id="25" name="山形 24"/>
          <p:cNvSpPr/>
          <p:nvPr/>
        </p:nvSpPr>
        <p:spPr>
          <a:xfrm>
            <a:off x="2215313" y="1925145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6" name="山形 25"/>
          <p:cNvSpPr/>
          <p:nvPr/>
        </p:nvSpPr>
        <p:spPr>
          <a:xfrm>
            <a:off x="2215313" y="2465205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7" name="山形 26"/>
          <p:cNvSpPr/>
          <p:nvPr/>
        </p:nvSpPr>
        <p:spPr>
          <a:xfrm>
            <a:off x="2215313" y="2951259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8" name="山形 27"/>
          <p:cNvSpPr/>
          <p:nvPr/>
        </p:nvSpPr>
        <p:spPr>
          <a:xfrm>
            <a:off x="2215312" y="3384270"/>
            <a:ext cx="330665" cy="252028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9" name="山形 28"/>
          <p:cNvSpPr/>
          <p:nvPr/>
        </p:nvSpPr>
        <p:spPr>
          <a:xfrm>
            <a:off x="2215313" y="3833357"/>
            <a:ext cx="330665" cy="252028"/>
          </a:xfrm>
          <a:prstGeom prst="chevron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0" name="山形 29"/>
          <p:cNvSpPr/>
          <p:nvPr/>
        </p:nvSpPr>
        <p:spPr>
          <a:xfrm>
            <a:off x="2215313" y="4301409"/>
            <a:ext cx="330665" cy="252028"/>
          </a:xfrm>
          <a:prstGeom prst="chevron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1" name="山形 30"/>
          <p:cNvSpPr/>
          <p:nvPr/>
        </p:nvSpPr>
        <p:spPr>
          <a:xfrm>
            <a:off x="4766707" y="3221289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2" name="山形 31"/>
          <p:cNvSpPr/>
          <p:nvPr/>
        </p:nvSpPr>
        <p:spPr>
          <a:xfrm>
            <a:off x="5198755" y="3239291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3" name="山形 32"/>
          <p:cNvSpPr/>
          <p:nvPr/>
        </p:nvSpPr>
        <p:spPr>
          <a:xfrm>
            <a:off x="5652120" y="3239532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4" name="山形 33"/>
          <p:cNvSpPr/>
          <p:nvPr/>
        </p:nvSpPr>
        <p:spPr>
          <a:xfrm>
            <a:off x="4766707" y="3617333"/>
            <a:ext cx="330665" cy="252028"/>
          </a:xfrm>
          <a:prstGeom prst="chevron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5" name="山形 34"/>
          <p:cNvSpPr/>
          <p:nvPr/>
        </p:nvSpPr>
        <p:spPr>
          <a:xfrm>
            <a:off x="5198754" y="3617146"/>
            <a:ext cx="330665" cy="252028"/>
          </a:xfrm>
          <a:prstGeom prst="chevron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6" name="山形 35"/>
          <p:cNvSpPr/>
          <p:nvPr/>
        </p:nvSpPr>
        <p:spPr>
          <a:xfrm>
            <a:off x="5652120" y="3617333"/>
            <a:ext cx="330665" cy="252028"/>
          </a:xfrm>
          <a:prstGeom prst="chevron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4827366" y="1683203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JMA Cloud</a:t>
            </a:r>
            <a:endParaRPr kumimoji="1" lang="ja-JP" altLang="en-US" dirty="0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116941" y="1287102"/>
            <a:ext cx="5464188" cy="36933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NMCs</a:t>
            </a:r>
            <a:r>
              <a:rPr kumimoji="1" lang="en-US" altLang="ja-JP" dirty="0" smtClean="0"/>
              <a:t> upload their batched FTP files / files to JMA Cloud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3096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4000" dirty="0">
                <a:latin typeface="Arial" panose="020B0604020202020204" pitchFamily="34" charset="0"/>
                <a:cs typeface="Arial" panose="020B0604020202020204" pitchFamily="34" charset="0"/>
              </a:rPr>
              <a:t>Cloud Pilot </a:t>
            </a:r>
            <a:r>
              <a:rPr kumimoji="1" lang="en-US" altLang="ja-JP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Project - </a:t>
            </a:r>
            <a:r>
              <a:rPr lang="en-US" altLang="ja-JP" sz="4000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altLang="ja-JP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to NCs </a:t>
            </a:r>
            <a:endParaRPr lang="en-US" sz="4000" dirty="0"/>
          </a:p>
        </p:txBody>
      </p:sp>
      <p:sp>
        <p:nvSpPr>
          <p:cNvPr id="3" name="正方形/長方形 2"/>
          <p:cNvSpPr/>
          <p:nvPr/>
        </p:nvSpPr>
        <p:spPr>
          <a:xfrm>
            <a:off x="179512" y="2102413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</a:t>
            </a:r>
            <a:r>
              <a:rPr kumimoji="1"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Bangkok</a:t>
            </a:r>
          </a:p>
        </p:txBody>
      </p:sp>
      <p:sp>
        <p:nvSpPr>
          <p:cNvPr id="5" name="正方形/長方形 4"/>
          <p:cNvSpPr/>
          <p:nvPr/>
        </p:nvSpPr>
        <p:spPr>
          <a:xfrm>
            <a:off x="179515" y="3614581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Manila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179512" y="2606469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Hanoi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179515" y="3110525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Nay Pyi Taw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179512" y="4622693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Vientiane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179512" y="4118637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Phonom Penh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雲 9"/>
          <p:cNvSpPr/>
          <p:nvPr/>
        </p:nvSpPr>
        <p:spPr>
          <a:xfrm>
            <a:off x="2627784" y="2030405"/>
            <a:ext cx="1584176" cy="3024336"/>
          </a:xfrm>
          <a:prstGeom prst="cloud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endParaRPr kumimoji="1" lang="ja-JP" alt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雲 10"/>
          <p:cNvSpPr/>
          <p:nvPr/>
        </p:nvSpPr>
        <p:spPr>
          <a:xfrm>
            <a:off x="4644008" y="2030405"/>
            <a:ext cx="1440160" cy="3024336"/>
          </a:xfrm>
          <a:prstGeom prst="cloud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000390"/>
            <a:ext cx="792088" cy="1086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直線矢印コネクタ 12"/>
          <p:cNvCxnSpPr>
            <a:stCxn id="3" idx="3"/>
            <a:endCxn id="11" idx="2"/>
          </p:cNvCxnSpPr>
          <p:nvPr/>
        </p:nvCxnSpPr>
        <p:spPr>
          <a:xfrm>
            <a:off x="2092740" y="2246429"/>
            <a:ext cx="2555735" cy="1296144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6" idx="3"/>
            <a:endCxn id="11" idx="2"/>
          </p:cNvCxnSpPr>
          <p:nvPr/>
        </p:nvCxnSpPr>
        <p:spPr>
          <a:xfrm>
            <a:off x="2092740" y="2750485"/>
            <a:ext cx="2555735" cy="792088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>
            <a:stCxn id="7" idx="3"/>
            <a:endCxn id="11" idx="2"/>
          </p:cNvCxnSpPr>
          <p:nvPr/>
        </p:nvCxnSpPr>
        <p:spPr>
          <a:xfrm>
            <a:off x="2092743" y="3254541"/>
            <a:ext cx="2555732" cy="288032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>
            <a:stCxn id="5" idx="3"/>
            <a:endCxn id="11" idx="2"/>
          </p:cNvCxnSpPr>
          <p:nvPr/>
        </p:nvCxnSpPr>
        <p:spPr>
          <a:xfrm flipV="1">
            <a:off x="2092743" y="3542573"/>
            <a:ext cx="2555732" cy="216024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>
            <a:stCxn id="9" idx="3"/>
            <a:endCxn id="11" idx="2"/>
          </p:cNvCxnSpPr>
          <p:nvPr/>
        </p:nvCxnSpPr>
        <p:spPr>
          <a:xfrm flipV="1">
            <a:off x="2092740" y="3542573"/>
            <a:ext cx="2555735" cy="720080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>
            <a:stCxn id="8" idx="3"/>
            <a:endCxn id="11" idx="2"/>
          </p:cNvCxnSpPr>
          <p:nvPr/>
        </p:nvCxnSpPr>
        <p:spPr>
          <a:xfrm flipV="1">
            <a:off x="2092740" y="3542573"/>
            <a:ext cx="2555735" cy="1224136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線吹き出し 1 (枠付き) 18"/>
          <p:cNvSpPr/>
          <p:nvPr/>
        </p:nvSpPr>
        <p:spPr>
          <a:xfrm>
            <a:off x="827584" y="5564798"/>
            <a:ext cx="2304256" cy="498055"/>
          </a:xfrm>
          <a:prstGeom prst="borderCallout1">
            <a:avLst>
              <a:gd name="adj1" fmla="val -4338"/>
              <a:gd name="adj2" fmla="val 88176"/>
              <a:gd name="adj3" fmla="val -187651"/>
              <a:gd name="adj4" fmla="val 74972"/>
            </a:avLst>
          </a:prstGeom>
          <a:pattFill prst="pct5">
            <a:fgClr>
              <a:srgbClr val="00FF00"/>
            </a:fgClr>
            <a:bgClr>
              <a:schemeClr val="bg1"/>
            </a:bgClr>
          </a:patt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Communication Protocol</a:t>
            </a:r>
          </a:p>
          <a:p>
            <a:r>
              <a:rPr kumimoji="1" lang="en-US" altLang="ja-JP" sz="1400" dirty="0" smtClean="0">
                <a:solidFill>
                  <a:schemeClr val="tx1"/>
                </a:solidFill>
              </a:rPr>
              <a:t>FTP, FTPS, SFTP, HTTP, HTTPS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直線矢印コネクタ 19"/>
          <p:cNvCxnSpPr>
            <a:stCxn id="11" idx="0"/>
            <a:endCxn id="12" idx="1"/>
          </p:cNvCxnSpPr>
          <p:nvPr/>
        </p:nvCxnSpPr>
        <p:spPr>
          <a:xfrm>
            <a:off x="6082968" y="3542573"/>
            <a:ext cx="937304" cy="963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>
            <a:off x="7812360" y="3542573"/>
            <a:ext cx="865296" cy="963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6876256" y="2669185"/>
            <a:ext cx="1211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GISC Tokyo</a:t>
            </a:r>
            <a:endParaRPr kumimoji="1" lang="ja-JP" altLang="en-US" dirty="0"/>
          </a:p>
        </p:txBody>
      </p:sp>
      <p:sp>
        <p:nvSpPr>
          <p:cNvPr id="23" name="線吹き出し 1 (枠付き) 22"/>
          <p:cNvSpPr/>
          <p:nvPr/>
        </p:nvSpPr>
        <p:spPr>
          <a:xfrm>
            <a:off x="4108652" y="5198757"/>
            <a:ext cx="2623588" cy="468052"/>
          </a:xfrm>
          <a:prstGeom prst="borderCallout1">
            <a:avLst>
              <a:gd name="adj1" fmla="val -4338"/>
              <a:gd name="adj2" fmla="val 88176"/>
              <a:gd name="adj3" fmla="val -225346"/>
              <a:gd name="adj4" fmla="val 63648"/>
            </a:avLst>
          </a:prstGeom>
          <a:pattFill prst="pct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Cloud unpacks batched FTP, and stores raw data on its storage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989993" y="3614581"/>
            <a:ext cx="11905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Other </a:t>
            </a:r>
            <a:r>
              <a:rPr kumimoji="1" lang="en-US" altLang="ja-JP" sz="1400" dirty="0" err="1" smtClean="0"/>
              <a:t>centres</a:t>
            </a:r>
            <a:endParaRPr kumimoji="1" lang="ja-JP" altLang="en-US" sz="1400" dirty="0"/>
          </a:p>
        </p:txBody>
      </p:sp>
      <p:sp>
        <p:nvSpPr>
          <p:cNvPr id="25" name="山形 24"/>
          <p:cNvSpPr/>
          <p:nvPr/>
        </p:nvSpPr>
        <p:spPr>
          <a:xfrm>
            <a:off x="4766707" y="3632583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6" name="山形 25"/>
          <p:cNvSpPr/>
          <p:nvPr/>
        </p:nvSpPr>
        <p:spPr>
          <a:xfrm>
            <a:off x="5198755" y="3650585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7" name="山形 26"/>
          <p:cNvSpPr/>
          <p:nvPr/>
        </p:nvSpPr>
        <p:spPr>
          <a:xfrm>
            <a:off x="5652120" y="3650826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4859220" y="1661073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JMA Cloud</a:t>
            </a:r>
            <a:endParaRPr kumimoji="1" lang="ja-JP" altLang="en-US" dirty="0"/>
          </a:p>
        </p:txBody>
      </p:sp>
      <p:sp>
        <p:nvSpPr>
          <p:cNvPr id="29" name="角丸四角形 28"/>
          <p:cNvSpPr/>
          <p:nvPr/>
        </p:nvSpPr>
        <p:spPr>
          <a:xfrm>
            <a:off x="4921154" y="2822493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山形 29"/>
          <p:cNvSpPr/>
          <p:nvPr/>
        </p:nvSpPr>
        <p:spPr>
          <a:xfrm>
            <a:off x="5080425" y="3002513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1" name="山形 30"/>
          <p:cNvSpPr/>
          <p:nvPr/>
        </p:nvSpPr>
        <p:spPr>
          <a:xfrm>
            <a:off x="5292080" y="3002513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2" name="山形 31"/>
          <p:cNvSpPr/>
          <p:nvPr/>
        </p:nvSpPr>
        <p:spPr>
          <a:xfrm>
            <a:off x="5514144" y="3002513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849535" y="2545494"/>
            <a:ext cx="12554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 smtClean="0"/>
              <a:t>RJTD0000000N.b</a:t>
            </a:r>
            <a:endParaRPr kumimoji="1" lang="ja-JP" altLang="en-US" sz="1200" dirty="0"/>
          </a:p>
        </p:txBody>
      </p:sp>
      <p:cxnSp>
        <p:nvCxnSpPr>
          <p:cNvPr id="34" name="直線矢印コネクタ 33"/>
          <p:cNvCxnSpPr>
            <a:endCxn id="25" idx="0"/>
          </p:cNvCxnSpPr>
          <p:nvPr/>
        </p:nvCxnSpPr>
        <p:spPr>
          <a:xfrm flipH="1">
            <a:off x="4869033" y="3254541"/>
            <a:ext cx="376724" cy="378042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endCxn id="26" idx="0"/>
          </p:cNvCxnSpPr>
          <p:nvPr/>
        </p:nvCxnSpPr>
        <p:spPr>
          <a:xfrm flipH="1">
            <a:off x="5301081" y="3254541"/>
            <a:ext cx="124130" cy="396044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32" idx="2"/>
            <a:endCxn id="27" idx="0"/>
          </p:cNvCxnSpPr>
          <p:nvPr/>
        </p:nvCxnSpPr>
        <p:spPr>
          <a:xfrm>
            <a:off x="5616470" y="3254541"/>
            <a:ext cx="137976" cy="396285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テキスト ボックス 36"/>
          <p:cNvSpPr txBox="1"/>
          <p:nvPr/>
        </p:nvSpPr>
        <p:spPr>
          <a:xfrm>
            <a:off x="164501" y="1454341"/>
            <a:ext cx="3759427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NMC</a:t>
            </a:r>
            <a:r>
              <a:rPr kumimoji="1" lang="en-US" altLang="ja-JP" dirty="0" smtClean="0"/>
              <a:t>s download data from JMA Cloud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2455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sz="4000" dirty="0">
                <a:latin typeface="Arial" panose="020B0604020202020204" pitchFamily="34" charset="0"/>
                <a:cs typeface="Arial" panose="020B0604020202020204" pitchFamily="34" charset="0"/>
              </a:rPr>
              <a:t>Cloud Pilot </a:t>
            </a:r>
            <a:r>
              <a:rPr kumimoji="1" lang="en-US" altLang="ja-JP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Project – </a:t>
            </a:r>
            <a:r>
              <a:rPr lang="en-US" altLang="ja-JP" sz="40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altLang="ja-JP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isualization tools </a:t>
            </a:r>
            <a:endParaRPr lang="en-US" sz="4000" dirty="0"/>
          </a:p>
        </p:txBody>
      </p:sp>
      <p:sp>
        <p:nvSpPr>
          <p:cNvPr id="3" name="正方形/長方形 2"/>
          <p:cNvSpPr/>
          <p:nvPr/>
        </p:nvSpPr>
        <p:spPr>
          <a:xfrm>
            <a:off x="179512" y="2102413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</a:t>
            </a:r>
            <a:r>
              <a:rPr kumimoji="1"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Bangkok</a:t>
            </a:r>
          </a:p>
        </p:txBody>
      </p:sp>
      <p:sp>
        <p:nvSpPr>
          <p:cNvPr id="5" name="正方形/長方形 4"/>
          <p:cNvSpPr/>
          <p:nvPr/>
        </p:nvSpPr>
        <p:spPr>
          <a:xfrm>
            <a:off x="179515" y="3614581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Manila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179512" y="2606469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Hanoi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179515" y="3110525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Nay Pyi Taw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179512" y="4622693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Vientiane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179512" y="4118637"/>
            <a:ext cx="1913228" cy="2880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ja-JP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NMC </a:t>
            </a:r>
            <a:r>
              <a:rPr lang="en-US" altLang="ja-JP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Phonom Penh</a:t>
            </a:r>
            <a:endParaRPr kumimoji="1" lang="en-US" altLang="ja-JP" sz="14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雲 9"/>
          <p:cNvSpPr/>
          <p:nvPr/>
        </p:nvSpPr>
        <p:spPr>
          <a:xfrm>
            <a:off x="2627784" y="2030405"/>
            <a:ext cx="1584176" cy="3024336"/>
          </a:xfrm>
          <a:prstGeom prst="cloud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</a:t>
            </a:r>
            <a:endParaRPr kumimoji="1" lang="ja-JP" alt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雲 10"/>
          <p:cNvSpPr/>
          <p:nvPr/>
        </p:nvSpPr>
        <p:spPr>
          <a:xfrm>
            <a:off x="4644008" y="2030405"/>
            <a:ext cx="1440160" cy="3024336"/>
          </a:xfrm>
          <a:prstGeom prst="cloud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000390"/>
            <a:ext cx="792088" cy="1086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直線矢印コネクタ 12"/>
          <p:cNvCxnSpPr>
            <a:stCxn id="3" idx="3"/>
            <a:endCxn id="11" idx="2"/>
          </p:cNvCxnSpPr>
          <p:nvPr/>
        </p:nvCxnSpPr>
        <p:spPr>
          <a:xfrm>
            <a:off x="2092740" y="2246429"/>
            <a:ext cx="2555735" cy="1296144"/>
          </a:xfrm>
          <a:prstGeom prst="straightConnector1">
            <a:avLst/>
          </a:prstGeom>
          <a:ln w="254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6" idx="3"/>
            <a:endCxn id="11" idx="2"/>
          </p:cNvCxnSpPr>
          <p:nvPr/>
        </p:nvCxnSpPr>
        <p:spPr>
          <a:xfrm>
            <a:off x="2092740" y="2750485"/>
            <a:ext cx="2555735" cy="792088"/>
          </a:xfrm>
          <a:prstGeom prst="straightConnector1">
            <a:avLst/>
          </a:prstGeom>
          <a:ln w="254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>
            <a:stCxn id="7" idx="3"/>
            <a:endCxn id="11" idx="2"/>
          </p:cNvCxnSpPr>
          <p:nvPr/>
        </p:nvCxnSpPr>
        <p:spPr>
          <a:xfrm>
            <a:off x="2092743" y="3254541"/>
            <a:ext cx="2555732" cy="288032"/>
          </a:xfrm>
          <a:prstGeom prst="straightConnector1">
            <a:avLst/>
          </a:prstGeom>
          <a:ln w="254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>
            <a:stCxn id="5" idx="3"/>
            <a:endCxn id="11" idx="2"/>
          </p:cNvCxnSpPr>
          <p:nvPr/>
        </p:nvCxnSpPr>
        <p:spPr>
          <a:xfrm flipV="1">
            <a:off x="2092743" y="3542573"/>
            <a:ext cx="2555732" cy="216024"/>
          </a:xfrm>
          <a:prstGeom prst="straightConnector1">
            <a:avLst/>
          </a:prstGeom>
          <a:ln w="254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>
            <a:stCxn id="9" idx="3"/>
            <a:endCxn id="11" idx="2"/>
          </p:cNvCxnSpPr>
          <p:nvPr/>
        </p:nvCxnSpPr>
        <p:spPr>
          <a:xfrm flipV="1">
            <a:off x="2092740" y="3542573"/>
            <a:ext cx="2555735" cy="720080"/>
          </a:xfrm>
          <a:prstGeom prst="straightConnector1">
            <a:avLst/>
          </a:prstGeom>
          <a:ln w="254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>
            <a:stCxn id="8" idx="3"/>
            <a:endCxn id="11" idx="2"/>
          </p:cNvCxnSpPr>
          <p:nvPr/>
        </p:nvCxnSpPr>
        <p:spPr>
          <a:xfrm flipV="1">
            <a:off x="2092740" y="3542573"/>
            <a:ext cx="2555735" cy="1224136"/>
          </a:xfrm>
          <a:prstGeom prst="straightConnector1">
            <a:avLst/>
          </a:prstGeom>
          <a:ln w="25400">
            <a:solidFill>
              <a:srgbClr val="7030A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線吹き出し 1 (枠付き) 18"/>
          <p:cNvSpPr/>
          <p:nvPr/>
        </p:nvSpPr>
        <p:spPr>
          <a:xfrm>
            <a:off x="342048" y="5329571"/>
            <a:ext cx="3004583" cy="320613"/>
          </a:xfrm>
          <a:prstGeom prst="borderCallout1">
            <a:avLst>
              <a:gd name="adj1" fmla="val -4338"/>
              <a:gd name="adj2" fmla="val 88176"/>
              <a:gd name="adj3" fmla="val -187651"/>
              <a:gd name="adj4" fmla="val 74972"/>
            </a:avLst>
          </a:prstGeom>
          <a:pattFill prst="pct5">
            <a:fgClr>
              <a:srgbClr val="00FF00"/>
            </a:fgClr>
            <a:bgClr>
              <a:schemeClr val="bg1"/>
            </a:bgClr>
          </a:patt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Communication Protocol: </a:t>
            </a:r>
            <a:r>
              <a:rPr kumimoji="1" lang="en-US" altLang="ja-JP" sz="1400" dirty="0" smtClean="0">
                <a:solidFill>
                  <a:schemeClr val="tx1"/>
                </a:solidFill>
              </a:rPr>
              <a:t>HTTP, HTTPS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直線矢印コネクタ 19"/>
          <p:cNvCxnSpPr>
            <a:stCxn id="11" idx="0"/>
            <a:endCxn id="12" idx="1"/>
          </p:cNvCxnSpPr>
          <p:nvPr/>
        </p:nvCxnSpPr>
        <p:spPr>
          <a:xfrm>
            <a:off x="6082968" y="3542573"/>
            <a:ext cx="937304" cy="963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>
            <a:off x="7812360" y="3542573"/>
            <a:ext cx="865296" cy="963"/>
          </a:xfrm>
          <a:prstGeom prst="straightConnector1">
            <a:avLst/>
          </a:prstGeom>
          <a:ln w="25400">
            <a:solidFill>
              <a:srgbClr val="FF000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6876256" y="2669185"/>
            <a:ext cx="1211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GISC Tokyo</a:t>
            </a:r>
            <a:endParaRPr kumimoji="1" lang="ja-JP" altLang="en-US" dirty="0"/>
          </a:p>
        </p:txBody>
      </p:sp>
      <p:sp>
        <p:nvSpPr>
          <p:cNvPr id="23" name="線吹き出し 1 (枠付き) 22"/>
          <p:cNvSpPr/>
          <p:nvPr/>
        </p:nvSpPr>
        <p:spPr>
          <a:xfrm>
            <a:off x="6120175" y="1868387"/>
            <a:ext cx="2623588" cy="468052"/>
          </a:xfrm>
          <a:prstGeom prst="borderCallout1">
            <a:avLst>
              <a:gd name="adj1" fmla="val 105776"/>
              <a:gd name="adj2" fmla="val 13717"/>
              <a:gd name="adj3" fmla="val 275494"/>
              <a:gd name="adj4" fmla="val -11128"/>
            </a:avLst>
          </a:prstGeom>
          <a:pattFill prst="pct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Cloud unpacks batched FTP, and stores raw data on its storage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7989993" y="3614581"/>
            <a:ext cx="11905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Other </a:t>
            </a:r>
            <a:r>
              <a:rPr kumimoji="1" lang="en-US" altLang="ja-JP" sz="1400" dirty="0" err="1" smtClean="0"/>
              <a:t>centres</a:t>
            </a:r>
            <a:endParaRPr kumimoji="1" lang="ja-JP" altLang="en-US" sz="1400" dirty="0"/>
          </a:p>
        </p:txBody>
      </p:sp>
      <p:sp>
        <p:nvSpPr>
          <p:cNvPr id="25" name="山形 24"/>
          <p:cNvSpPr/>
          <p:nvPr/>
        </p:nvSpPr>
        <p:spPr>
          <a:xfrm>
            <a:off x="4766707" y="3399819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6" name="山形 25"/>
          <p:cNvSpPr/>
          <p:nvPr/>
        </p:nvSpPr>
        <p:spPr>
          <a:xfrm>
            <a:off x="5198755" y="3417821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7" name="山形 26"/>
          <p:cNvSpPr/>
          <p:nvPr/>
        </p:nvSpPr>
        <p:spPr>
          <a:xfrm>
            <a:off x="5652120" y="3418062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4827366" y="1602882"/>
            <a:ext cx="1183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JMA Cloud</a:t>
            </a:r>
            <a:endParaRPr kumimoji="1" lang="ja-JP" altLang="en-US" dirty="0"/>
          </a:p>
        </p:txBody>
      </p:sp>
      <p:sp>
        <p:nvSpPr>
          <p:cNvPr id="29" name="角丸四角形 28"/>
          <p:cNvSpPr/>
          <p:nvPr/>
        </p:nvSpPr>
        <p:spPr>
          <a:xfrm>
            <a:off x="4921154" y="2589729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山形 29"/>
          <p:cNvSpPr/>
          <p:nvPr/>
        </p:nvSpPr>
        <p:spPr>
          <a:xfrm>
            <a:off x="5080425" y="2769749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1" name="山形 30"/>
          <p:cNvSpPr/>
          <p:nvPr/>
        </p:nvSpPr>
        <p:spPr>
          <a:xfrm>
            <a:off x="5292080" y="2769749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2" name="山形 31"/>
          <p:cNvSpPr/>
          <p:nvPr/>
        </p:nvSpPr>
        <p:spPr>
          <a:xfrm>
            <a:off x="5514144" y="2769749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859060" y="2360355"/>
            <a:ext cx="12554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 smtClean="0"/>
              <a:t>RJTD0000000N.b</a:t>
            </a:r>
            <a:endParaRPr kumimoji="1" lang="ja-JP" altLang="en-US" sz="1200" dirty="0"/>
          </a:p>
        </p:txBody>
      </p:sp>
      <p:cxnSp>
        <p:nvCxnSpPr>
          <p:cNvPr id="34" name="直線矢印コネクタ 33"/>
          <p:cNvCxnSpPr>
            <a:endCxn id="25" idx="0"/>
          </p:cNvCxnSpPr>
          <p:nvPr/>
        </p:nvCxnSpPr>
        <p:spPr>
          <a:xfrm flipH="1">
            <a:off x="4869033" y="3021777"/>
            <a:ext cx="376724" cy="378042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>
            <a:endCxn id="26" idx="0"/>
          </p:cNvCxnSpPr>
          <p:nvPr/>
        </p:nvCxnSpPr>
        <p:spPr>
          <a:xfrm flipH="1">
            <a:off x="5301081" y="3021777"/>
            <a:ext cx="124130" cy="396044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32" idx="2"/>
            <a:endCxn id="27" idx="0"/>
          </p:cNvCxnSpPr>
          <p:nvPr/>
        </p:nvCxnSpPr>
        <p:spPr>
          <a:xfrm>
            <a:off x="5616470" y="3021777"/>
            <a:ext cx="137976" cy="396285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テキスト ボックス 36"/>
          <p:cNvSpPr txBox="1"/>
          <p:nvPr/>
        </p:nvSpPr>
        <p:spPr>
          <a:xfrm>
            <a:off x="164501" y="1412776"/>
            <a:ext cx="4717125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NMC</a:t>
            </a:r>
            <a:r>
              <a:rPr kumimoji="1" lang="en-US" altLang="ja-JP" dirty="0" smtClean="0"/>
              <a:t>s access to visualization tools on JMA Cloud</a:t>
            </a:r>
            <a:endParaRPr kumimoji="1" lang="ja-JP" altLang="en-US" dirty="0"/>
          </a:p>
        </p:txBody>
      </p:sp>
      <p:pic>
        <p:nvPicPr>
          <p:cNvPr id="1026" name="Picture 2" descr="C:\Users\JMA70A3\Desktop\Sataid_screen-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332" y="4003839"/>
            <a:ext cx="1860259" cy="1525739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線吹き出し 1 (枠付き) 37"/>
          <p:cNvSpPr/>
          <p:nvPr/>
        </p:nvSpPr>
        <p:spPr>
          <a:xfrm>
            <a:off x="6010703" y="5906987"/>
            <a:ext cx="2623588" cy="468052"/>
          </a:xfrm>
          <a:prstGeom prst="borderCallout1">
            <a:avLst>
              <a:gd name="adj1" fmla="val -4115"/>
              <a:gd name="adj2" fmla="val 11901"/>
              <a:gd name="adj3" fmla="val -64356"/>
              <a:gd name="adj4" fmla="val -6045"/>
            </a:avLst>
          </a:prstGeom>
          <a:pattFill prst="pct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ja-JP" sz="1400" dirty="0" smtClean="0">
                <a:solidFill>
                  <a:schemeClr val="tx1"/>
                </a:solidFill>
              </a:rPr>
              <a:t>Cloud offers visualization tools on JMA Cloud.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29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sz="3600" dirty="0">
                <a:latin typeface="Arial" panose="020B0604020202020204" pitchFamily="34" charset="0"/>
                <a:cs typeface="Arial" panose="020B0604020202020204" pitchFamily="34" charset="0"/>
              </a:rPr>
              <a:t>How to upload/download data </a:t>
            </a:r>
            <a:br>
              <a:rPr kumimoji="1" lang="en-US" altLang="ja-JP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1" lang="en-US" altLang="ja-JP" sz="3600" dirty="0">
                <a:latin typeface="Arial" panose="020B0604020202020204" pitchFamily="34" charset="0"/>
                <a:cs typeface="Arial" panose="020B0604020202020204" pitchFamily="34" charset="0"/>
              </a:rPr>
              <a:t>to/from GISC Tokyo cloud - FTP - </a:t>
            </a:r>
            <a:endParaRPr lang="en-US" sz="4000" dirty="0"/>
          </a:p>
        </p:txBody>
      </p:sp>
      <p:sp>
        <p:nvSpPr>
          <p:cNvPr id="3" name="雲 2"/>
          <p:cNvSpPr/>
          <p:nvPr/>
        </p:nvSpPr>
        <p:spPr>
          <a:xfrm rot="16200000">
            <a:off x="3227558" y="-1356764"/>
            <a:ext cx="2808311" cy="8616373"/>
          </a:xfrm>
          <a:prstGeom prst="cloud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571999" y="1614158"/>
            <a:ext cx="0" cy="5045677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正方形/長方形 5"/>
          <p:cNvSpPr/>
          <p:nvPr/>
        </p:nvSpPr>
        <p:spPr>
          <a:xfrm>
            <a:off x="2051720" y="3059435"/>
            <a:ext cx="237626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09182" y="3437477"/>
            <a:ext cx="835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upload</a:t>
            </a:r>
            <a:endParaRPr kumimoji="1" lang="ja-JP" altLang="en-US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923149" y="3843008"/>
            <a:ext cx="1121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download</a:t>
            </a:r>
            <a:endParaRPr kumimoji="1" lang="ja-JP" altLang="en-US" dirty="0"/>
          </a:p>
        </p:txBody>
      </p:sp>
      <p:sp>
        <p:nvSpPr>
          <p:cNvPr id="9" name="円/楕円 8"/>
          <p:cNvSpPr/>
          <p:nvPr/>
        </p:nvSpPr>
        <p:spPr>
          <a:xfrm>
            <a:off x="2051720" y="5381693"/>
            <a:ext cx="2232248" cy="9361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400" dirty="0" smtClean="0">
                <a:solidFill>
                  <a:srgbClr val="0000FF"/>
                </a:solidFill>
              </a:rPr>
              <a:t>NMCs</a:t>
            </a:r>
          </a:p>
          <a:p>
            <a:pPr algn="ctr"/>
            <a:r>
              <a:rPr kumimoji="1" lang="en-US" altLang="ja-JP" sz="1400" dirty="0" smtClean="0">
                <a:solidFill>
                  <a:srgbClr val="0000FF"/>
                </a:solidFill>
              </a:rPr>
              <a:t>GISC Tokyo’s </a:t>
            </a:r>
            <a:r>
              <a:rPr kumimoji="1" lang="en-US" altLang="ja-JP" sz="1400" dirty="0" err="1" smtClean="0">
                <a:solidFill>
                  <a:srgbClr val="0000FF"/>
                </a:solidFill>
              </a:rPr>
              <a:t>AoR</a:t>
            </a:r>
            <a:endParaRPr kumimoji="1" lang="ja-JP" altLang="en-US" sz="1400" dirty="0">
              <a:solidFill>
                <a:srgbClr val="0000FF"/>
              </a:solidFill>
            </a:endParaRPr>
          </a:p>
        </p:txBody>
      </p:sp>
      <p:cxnSp>
        <p:nvCxnSpPr>
          <p:cNvPr id="10" name="直線矢印コネクタ 9"/>
          <p:cNvCxnSpPr/>
          <p:nvPr/>
        </p:nvCxnSpPr>
        <p:spPr>
          <a:xfrm flipV="1">
            <a:off x="3167844" y="3707507"/>
            <a:ext cx="0" cy="1674187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/>
          <p:cNvSpPr txBox="1"/>
          <p:nvPr/>
        </p:nvSpPr>
        <p:spPr>
          <a:xfrm>
            <a:off x="899592" y="4623866"/>
            <a:ext cx="22253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Put batched FTP files by FTP</a:t>
            </a:r>
            <a:endParaRPr kumimoji="1" lang="ja-JP" altLang="en-US" sz="1400" dirty="0"/>
          </a:p>
        </p:txBody>
      </p:sp>
      <p:sp>
        <p:nvSpPr>
          <p:cNvPr id="12" name="角丸四角形 11"/>
          <p:cNvSpPr/>
          <p:nvPr/>
        </p:nvSpPr>
        <p:spPr>
          <a:xfrm>
            <a:off x="2663788" y="3136513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山形 12"/>
          <p:cNvSpPr/>
          <p:nvPr/>
        </p:nvSpPr>
        <p:spPr>
          <a:xfrm>
            <a:off x="2851210" y="3298531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4" name="山形 13"/>
          <p:cNvSpPr/>
          <p:nvPr/>
        </p:nvSpPr>
        <p:spPr>
          <a:xfrm>
            <a:off x="3062865" y="3298531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5" name="山形 14"/>
          <p:cNvSpPr/>
          <p:nvPr/>
        </p:nvSpPr>
        <p:spPr>
          <a:xfrm>
            <a:off x="3284929" y="3298531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267743" y="2747491"/>
            <a:ext cx="1342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User directories</a:t>
            </a:r>
            <a:endParaRPr kumimoji="1" lang="ja-JP" altLang="en-US" sz="1400" dirty="0"/>
          </a:p>
        </p:txBody>
      </p:sp>
      <p:sp>
        <p:nvSpPr>
          <p:cNvPr id="17" name="山形 16"/>
          <p:cNvSpPr/>
          <p:nvPr/>
        </p:nvSpPr>
        <p:spPr>
          <a:xfrm>
            <a:off x="2374241" y="2394223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8" name="山形 17"/>
          <p:cNvSpPr/>
          <p:nvPr/>
        </p:nvSpPr>
        <p:spPr>
          <a:xfrm>
            <a:off x="2946648" y="2394223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9" name="山形 18"/>
          <p:cNvSpPr/>
          <p:nvPr/>
        </p:nvSpPr>
        <p:spPr>
          <a:xfrm>
            <a:off x="3506567" y="2394223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20" name="直線矢印コネクタ 19"/>
          <p:cNvCxnSpPr>
            <a:stCxn id="13" idx="0"/>
            <a:endCxn id="17" idx="2"/>
          </p:cNvCxnSpPr>
          <p:nvPr/>
        </p:nvCxnSpPr>
        <p:spPr>
          <a:xfrm flipH="1" flipV="1">
            <a:off x="2476567" y="2646251"/>
            <a:ext cx="476969" cy="65228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>
            <a:stCxn id="14" idx="0"/>
            <a:endCxn id="18" idx="2"/>
          </p:cNvCxnSpPr>
          <p:nvPr/>
        </p:nvCxnSpPr>
        <p:spPr>
          <a:xfrm flipH="1" flipV="1">
            <a:off x="3048974" y="2646251"/>
            <a:ext cx="116217" cy="65228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>
            <a:stCxn id="15" idx="0"/>
            <a:endCxn id="19" idx="2"/>
          </p:cNvCxnSpPr>
          <p:nvPr/>
        </p:nvCxnSpPr>
        <p:spPr>
          <a:xfrm flipV="1">
            <a:off x="3387255" y="2646251"/>
            <a:ext cx="221638" cy="65228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正方形/長方形 22"/>
          <p:cNvSpPr/>
          <p:nvPr/>
        </p:nvSpPr>
        <p:spPr>
          <a:xfrm>
            <a:off x="4716016" y="3055457"/>
            <a:ext cx="237626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6750551" y="2791068"/>
            <a:ext cx="1342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User directories</a:t>
            </a:r>
            <a:endParaRPr kumimoji="1" lang="ja-JP" altLang="en-US" sz="1400" dirty="0"/>
          </a:p>
        </p:txBody>
      </p:sp>
      <p:sp>
        <p:nvSpPr>
          <p:cNvPr id="25" name="角丸四角形 24"/>
          <p:cNvSpPr/>
          <p:nvPr/>
        </p:nvSpPr>
        <p:spPr>
          <a:xfrm>
            <a:off x="5364088" y="3275459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山形 25"/>
          <p:cNvSpPr/>
          <p:nvPr/>
        </p:nvSpPr>
        <p:spPr>
          <a:xfrm>
            <a:off x="5551510" y="3437477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7" name="山形 26"/>
          <p:cNvSpPr/>
          <p:nvPr/>
        </p:nvSpPr>
        <p:spPr>
          <a:xfrm>
            <a:off x="5763165" y="3437477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8" name="山形 27"/>
          <p:cNvSpPr/>
          <p:nvPr/>
        </p:nvSpPr>
        <p:spPr>
          <a:xfrm>
            <a:off x="5985229" y="3437477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9" name="円/楕円 28"/>
          <p:cNvSpPr/>
          <p:nvPr/>
        </p:nvSpPr>
        <p:spPr>
          <a:xfrm>
            <a:off x="4752020" y="5414945"/>
            <a:ext cx="2232248" cy="9361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400" dirty="0" smtClean="0">
                <a:solidFill>
                  <a:srgbClr val="0000FF"/>
                </a:solidFill>
              </a:rPr>
              <a:t>NMCs</a:t>
            </a:r>
          </a:p>
          <a:p>
            <a:pPr algn="ctr"/>
            <a:r>
              <a:rPr kumimoji="1" lang="en-US" altLang="ja-JP" sz="1400" dirty="0" smtClean="0">
                <a:solidFill>
                  <a:srgbClr val="0000FF"/>
                </a:solidFill>
              </a:rPr>
              <a:t>GISC Tokyo’s </a:t>
            </a:r>
            <a:r>
              <a:rPr kumimoji="1" lang="en-US" altLang="ja-JP" sz="1400" dirty="0" err="1" smtClean="0">
                <a:solidFill>
                  <a:srgbClr val="0000FF"/>
                </a:solidFill>
              </a:rPr>
              <a:t>AoR</a:t>
            </a:r>
            <a:endParaRPr kumimoji="1" lang="ja-JP" altLang="en-US" sz="1400" dirty="0">
              <a:solidFill>
                <a:srgbClr val="0000FF"/>
              </a:solidFill>
            </a:endParaRPr>
          </a:p>
        </p:txBody>
      </p:sp>
      <p:cxnSp>
        <p:nvCxnSpPr>
          <p:cNvPr id="30" name="直線矢印コネクタ 29"/>
          <p:cNvCxnSpPr>
            <a:stCxn id="25" idx="2"/>
            <a:endCxn id="29" idx="0"/>
          </p:cNvCxnSpPr>
          <p:nvPr/>
        </p:nvCxnSpPr>
        <p:spPr>
          <a:xfrm>
            <a:off x="5868144" y="3851523"/>
            <a:ext cx="0" cy="156342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テキスト ボックス 30"/>
          <p:cNvSpPr txBox="1"/>
          <p:nvPr/>
        </p:nvSpPr>
        <p:spPr>
          <a:xfrm>
            <a:off x="5972069" y="4623865"/>
            <a:ext cx="2992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Get</a:t>
            </a:r>
            <a:r>
              <a:rPr kumimoji="1" lang="en-US" altLang="ja-JP" sz="1400" dirty="0" smtClean="0"/>
              <a:t> batched FTP files by FTP</a:t>
            </a:r>
          </a:p>
          <a:p>
            <a:r>
              <a:rPr lang="en-US" altLang="ja-JP" sz="1400" dirty="0" smtClean="0"/>
              <a:t>Finally delete them on user directories</a:t>
            </a:r>
            <a:endParaRPr kumimoji="1" lang="ja-JP" altLang="en-US" sz="1400" dirty="0"/>
          </a:p>
        </p:txBody>
      </p:sp>
      <p:sp>
        <p:nvSpPr>
          <p:cNvPr id="32" name="山形 31"/>
          <p:cNvSpPr/>
          <p:nvPr/>
        </p:nvSpPr>
        <p:spPr>
          <a:xfrm>
            <a:off x="5183568" y="2508523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3" name="山形 32"/>
          <p:cNvSpPr/>
          <p:nvPr/>
        </p:nvSpPr>
        <p:spPr>
          <a:xfrm>
            <a:off x="5755975" y="2508523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34" name="山形 33"/>
          <p:cNvSpPr/>
          <p:nvPr/>
        </p:nvSpPr>
        <p:spPr>
          <a:xfrm>
            <a:off x="6315894" y="2508523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35" name="直線矢印コネクタ 34"/>
          <p:cNvCxnSpPr>
            <a:stCxn id="32" idx="2"/>
            <a:endCxn id="26" idx="0"/>
          </p:cNvCxnSpPr>
          <p:nvPr/>
        </p:nvCxnSpPr>
        <p:spPr>
          <a:xfrm>
            <a:off x="5285894" y="2760551"/>
            <a:ext cx="367942" cy="676926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33" idx="2"/>
            <a:endCxn id="27" idx="0"/>
          </p:cNvCxnSpPr>
          <p:nvPr/>
        </p:nvCxnSpPr>
        <p:spPr>
          <a:xfrm>
            <a:off x="5858301" y="2760551"/>
            <a:ext cx="7190" cy="676926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34" idx="2"/>
            <a:endCxn id="28" idx="0"/>
          </p:cNvCxnSpPr>
          <p:nvPr/>
        </p:nvCxnSpPr>
        <p:spPr>
          <a:xfrm flipH="1">
            <a:off x="6087555" y="2760551"/>
            <a:ext cx="330665" cy="676926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テキスト ボックス 37"/>
          <p:cNvSpPr txBox="1"/>
          <p:nvPr/>
        </p:nvSpPr>
        <p:spPr>
          <a:xfrm>
            <a:off x="2554440" y="2751658"/>
            <a:ext cx="1460977" cy="3077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Unpack and store</a:t>
            </a:r>
            <a:endParaRPr kumimoji="1" lang="ja-JP" altLang="en-US" sz="1400" dirty="0">
              <a:solidFill>
                <a:srgbClr val="FF0000"/>
              </a:solidFill>
            </a:endParaRP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5596851" y="2854711"/>
            <a:ext cx="522900" cy="3077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pack</a:t>
            </a:r>
            <a:endParaRPr kumimoji="1" lang="ja-JP" altLang="en-US" sz="1400" dirty="0">
              <a:solidFill>
                <a:srgbClr val="FF0000"/>
              </a:solidFill>
            </a:endParaRPr>
          </a:p>
        </p:txBody>
      </p:sp>
      <p:sp>
        <p:nvSpPr>
          <p:cNvPr id="40" name="角丸四角形 39"/>
          <p:cNvSpPr/>
          <p:nvPr/>
        </p:nvSpPr>
        <p:spPr>
          <a:xfrm>
            <a:off x="6634401" y="1337802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山形 40"/>
          <p:cNvSpPr/>
          <p:nvPr/>
        </p:nvSpPr>
        <p:spPr>
          <a:xfrm>
            <a:off x="6821823" y="1499820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2" name="山形 41"/>
          <p:cNvSpPr/>
          <p:nvPr/>
        </p:nvSpPr>
        <p:spPr>
          <a:xfrm>
            <a:off x="7033478" y="1499820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3" name="山形 42"/>
          <p:cNvSpPr/>
          <p:nvPr/>
        </p:nvSpPr>
        <p:spPr>
          <a:xfrm>
            <a:off x="7255542" y="1499820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44" name="曲線コネクタ 43"/>
          <p:cNvCxnSpPr>
            <a:stCxn id="40" idx="1"/>
          </p:cNvCxnSpPr>
          <p:nvPr/>
        </p:nvCxnSpPr>
        <p:spPr>
          <a:xfrm rot="10800000" flipV="1">
            <a:off x="5921307" y="1625833"/>
            <a:ext cx="713094" cy="864745"/>
          </a:xfrm>
          <a:prstGeom prst="curvedConnector2">
            <a:avLst/>
          </a:prstGeom>
          <a:ln w="12700">
            <a:solidFill>
              <a:schemeClr val="accent6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テキスト ボックス 44"/>
          <p:cNvSpPr txBox="1"/>
          <p:nvPr/>
        </p:nvSpPr>
        <p:spPr>
          <a:xfrm>
            <a:off x="6277854" y="1915727"/>
            <a:ext cx="1460977" cy="52322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From JMA MSS</a:t>
            </a:r>
          </a:p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Unpack and store</a:t>
            </a:r>
            <a:endParaRPr kumimoji="1" lang="ja-JP" altLang="en-US" sz="1400" dirty="0">
              <a:solidFill>
                <a:srgbClr val="FF0000"/>
              </a:solidFill>
            </a:endParaRPr>
          </a:p>
        </p:txBody>
      </p:sp>
      <p:sp>
        <p:nvSpPr>
          <p:cNvPr id="46" name="角丸四角形 45"/>
          <p:cNvSpPr/>
          <p:nvPr/>
        </p:nvSpPr>
        <p:spPr>
          <a:xfrm>
            <a:off x="931001" y="1890706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" name="山形 46"/>
          <p:cNvSpPr/>
          <p:nvPr/>
        </p:nvSpPr>
        <p:spPr>
          <a:xfrm>
            <a:off x="1118423" y="2052724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8" name="山形 47"/>
          <p:cNvSpPr/>
          <p:nvPr/>
        </p:nvSpPr>
        <p:spPr>
          <a:xfrm>
            <a:off x="1330078" y="2052724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49" name="山形 48"/>
          <p:cNvSpPr/>
          <p:nvPr/>
        </p:nvSpPr>
        <p:spPr>
          <a:xfrm>
            <a:off x="1552142" y="2052724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50" name="曲線コネクタ 49"/>
          <p:cNvCxnSpPr>
            <a:stCxn id="46" idx="0"/>
          </p:cNvCxnSpPr>
          <p:nvPr/>
        </p:nvCxnSpPr>
        <p:spPr>
          <a:xfrm rot="16200000" flipV="1">
            <a:off x="838182" y="1293831"/>
            <a:ext cx="473068" cy="720682"/>
          </a:xfrm>
          <a:prstGeom prst="curvedConnector2">
            <a:avLst/>
          </a:prstGeom>
          <a:ln w="12700">
            <a:solidFill>
              <a:schemeClr val="accent6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曲線コネクタ 53"/>
          <p:cNvCxnSpPr>
            <a:stCxn id="18" idx="0"/>
            <a:endCxn id="46" idx="3"/>
          </p:cNvCxnSpPr>
          <p:nvPr/>
        </p:nvCxnSpPr>
        <p:spPr>
          <a:xfrm rot="16200000" flipV="1">
            <a:off x="2386302" y="1731550"/>
            <a:ext cx="215485" cy="1109861"/>
          </a:xfrm>
          <a:prstGeom prst="curvedConnector2">
            <a:avLst/>
          </a:prstGeom>
          <a:ln w="12700">
            <a:solidFill>
              <a:schemeClr val="accent6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テキスト ボックス 56"/>
          <p:cNvSpPr txBox="1"/>
          <p:nvPr/>
        </p:nvSpPr>
        <p:spPr>
          <a:xfrm>
            <a:off x="2155374" y="1806144"/>
            <a:ext cx="2272610" cy="3077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Pack and send it to JMA MSS</a:t>
            </a:r>
            <a:endParaRPr kumimoji="1" lang="ja-JP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78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sz="3600" dirty="0">
                <a:latin typeface="Arial" panose="020B0604020202020204" pitchFamily="34" charset="0"/>
                <a:cs typeface="Arial" panose="020B0604020202020204" pitchFamily="34" charset="0"/>
              </a:rPr>
              <a:t>How to upload/download data </a:t>
            </a:r>
            <a:br>
              <a:rPr kumimoji="1" lang="en-US" altLang="ja-JP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1" lang="en-US" altLang="ja-JP" sz="3600" dirty="0">
                <a:latin typeface="Arial" panose="020B0604020202020204" pitchFamily="34" charset="0"/>
                <a:cs typeface="Arial" panose="020B0604020202020204" pitchFamily="34" charset="0"/>
              </a:rPr>
              <a:t>to/from GISC Tokyo cloud - </a:t>
            </a:r>
            <a:r>
              <a:rPr kumimoji="1" lang="en-US" altLang="ja-JP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HTTP </a:t>
            </a:r>
            <a:r>
              <a:rPr kumimoji="1" lang="en-US" altLang="ja-JP" sz="3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endParaRPr lang="en-US" sz="4000" dirty="0"/>
          </a:p>
        </p:txBody>
      </p:sp>
      <p:sp>
        <p:nvSpPr>
          <p:cNvPr id="40" name="雲 39"/>
          <p:cNvSpPr/>
          <p:nvPr/>
        </p:nvSpPr>
        <p:spPr>
          <a:xfrm rot="16200000">
            <a:off x="3227558" y="-1194839"/>
            <a:ext cx="2808311" cy="8616373"/>
          </a:xfrm>
          <a:prstGeom prst="cloud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1" name="直線コネクタ 40"/>
          <p:cNvCxnSpPr/>
          <p:nvPr/>
        </p:nvCxnSpPr>
        <p:spPr>
          <a:xfrm>
            <a:off x="4571999" y="1623683"/>
            <a:ext cx="0" cy="5045677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正方形/長方形 41"/>
          <p:cNvSpPr/>
          <p:nvPr/>
        </p:nvSpPr>
        <p:spPr>
          <a:xfrm>
            <a:off x="2051720" y="3221360"/>
            <a:ext cx="2376264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117855" y="3644116"/>
            <a:ext cx="835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upload</a:t>
            </a:r>
            <a:endParaRPr kumimoji="1" lang="ja-JP" altLang="en-US" dirty="0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7909391" y="4015738"/>
            <a:ext cx="1121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download</a:t>
            </a:r>
            <a:endParaRPr kumimoji="1" lang="ja-JP" altLang="en-US" dirty="0"/>
          </a:p>
        </p:txBody>
      </p:sp>
      <p:sp>
        <p:nvSpPr>
          <p:cNvPr id="45" name="円/楕円 44"/>
          <p:cNvSpPr/>
          <p:nvPr/>
        </p:nvSpPr>
        <p:spPr>
          <a:xfrm>
            <a:off x="2051720" y="5391218"/>
            <a:ext cx="2232248" cy="9361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400" dirty="0" smtClean="0">
                <a:solidFill>
                  <a:srgbClr val="0000FF"/>
                </a:solidFill>
              </a:rPr>
              <a:t>NMCs</a:t>
            </a:r>
          </a:p>
          <a:p>
            <a:pPr algn="ctr"/>
            <a:r>
              <a:rPr kumimoji="1" lang="en-US" altLang="ja-JP" sz="1400" dirty="0" smtClean="0">
                <a:solidFill>
                  <a:srgbClr val="0000FF"/>
                </a:solidFill>
              </a:rPr>
              <a:t>GISC Tokyo’s </a:t>
            </a:r>
            <a:r>
              <a:rPr kumimoji="1" lang="en-US" altLang="ja-JP" sz="1400" dirty="0" err="1" smtClean="0">
                <a:solidFill>
                  <a:srgbClr val="0000FF"/>
                </a:solidFill>
              </a:rPr>
              <a:t>AoR</a:t>
            </a:r>
            <a:endParaRPr kumimoji="1" lang="ja-JP" altLang="en-US" sz="1400" dirty="0">
              <a:solidFill>
                <a:srgbClr val="0000FF"/>
              </a:solidFill>
            </a:endParaRPr>
          </a:p>
        </p:txBody>
      </p:sp>
      <p:cxnSp>
        <p:nvCxnSpPr>
          <p:cNvPr id="46" name="直線矢印コネクタ 45"/>
          <p:cNvCxnSpPr>
            <a:endCxn id="48" idx="2"/>
          </p:cNvCxnSpPr>
          <p:nvPr/>
        </p:nvCxnSpPr>
        <p:spPr>
          <a:xfrm flipV="1">
            <a:off x="3167844" y="3874502"/>
            <a:ext cx="0" cy="151671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テキスト ボックス 46"/>
          <p:cNvSpPr txBox="1"/>
          <p:nvPr/>
        </p:nvSpPr>
        <p:spPr>
          <a:xfrm>
            <a:off x="-85772" y="4509120"/>
            <a:ext cx="3289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400" dirty="0" smtClean="0"/>
              <a:t>Put batched FTP files by HTTP(s)</a:t>
            </a:r>
          </a:p>
          <a:p>
            <a:pPr algn="ctr"/>
            <a:r>
              <a:rPr lang="en-US" altLang="ja-JP" sz="1400" dirty="0" smtClean="0"/>
              <a:t>Using curl command with ID and password</a:t>
            </a:r>
            <a:endParaRPr kumimoji="1" lang="ja-JP" altLang="en-US" sz="1400" dirty="0"/>
          </a:p>
        </p:txBody>
      </p:sp>
      <p:sp>
        <p:nvSpPr>
          <p:cNvPr id="48" name="角丸四角形 47"/>
          <p:cNvSpPr/>
          <p:nvPr/>
        </p:nvSpPr>
        <p:spPr>
          <a:xfrm>
            <a:off x="2663788" y="3298438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山形 48"/>
          <p:cNvSpPr/>
          <p:nvPr/>
        </p:nvSpPr>
        <p:spPr>
          <a:xfrm>
            <a:off x="2851210" y="3460456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0" name="山形 49"/>
          <p:cNvSpPr/>
          <p:nvPr/>
        </p:nvSpPr>
        <p:spPr>
          <a:xfrm>
            <a:off x="3062865" y="3460456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1" name="山形 50"/>
          <p:cNvSpPr/>
          <p:nvPr/>
        </p:nvSpPr>
        <p:spPr>
          <a:xfrm>
            <a:off x="3284929" y="3460456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953340" y="2791668"/>
            <a:ext cx="16658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Authentication web</a:t>
            </a:r>
            <a:endParaRPr kumimoji="1" lang="ja-JP" altLang="en-US" sz="1400" dirty="0"/>
          </a:p>
        </p:txBody>
      </p:sp>
      <p:sp>
        <p:nvSpPr>
          <p:cNvPr id="53" name="山形 52"/>
          <p:cNvSpPr/>
          <p:nvPr/>
        </p:nvSpPr>
        <p:spPr>
          <a:xfrm>
            <a:off x="2469491" y="2689498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4" name="山形 53"/>
          <p:cNvSpPr/>
          <p:nvPr/>
        </p:nvSpPr>
        <p:spPr>
          <a:xfrm>
            <a:off x="3041898" y="2689498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55" name="山形 54"/>
          <p:cNvSpPr/>
          <p:nvPr/>
        </p:nvSpPr>
        <p:spPr>
          <a:xfrm>
            <a:off x="3601817" y="2689498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56" name="直線矢印コネクタ 55"/>
          <p:cNvCxnSpPr>
            <a:stCxn id="49" idx="0"/>
            <a:endCxn id="53" idx="2"/>
          </p:cNvCxnSpPr>
          <p:nvPr/>
        </p:nvCxnSpPr>
        <p:spPr>
          <a:xfrm flipH="1" flipV="1">
            <a:off x="2571817" y="2941526"/>
            <a:ext cx="381719" cy="51893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50" idx="0"/>
            <a:endCxn id="54" idx="2"/>
          </p:cNvCxnSpPr>
          <p:nvPr/>
        </p:nvCxnSpPr>
        <p:spPr>
          <a:xfrm flipH="1" flipV="1">
            <a:off x="3144224" y="2941526"/>
            <a:ext cx="20967" cy="51893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>
            <a:stCxn id="51" idx="0"/>
            <a:endCxn id="55" idx="2"/>
          </p:cNvCxnSpPr>
          <p:nvPr/>
        </p:nvCxnSpPr>
        <p:spPr>
          <a:xfrm flipV="1">
            <a:off x="3387255" y="2941526"/>
            <a:ext cx="316888" cy="518930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正方形/長方形 58"/>
          <p:cNvSpPr/>
          <p:nvPr/>
        </p:nvSpPr>
        <p:spPr>
          <a:xfrm>
            <a:off x="5724128" y="3303240"/>
            <a:ext cx="1872208" cy="7102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テキスト ボックス 59"/>
          <p:cNvSpPr txBox="1"/>
          <p:nvPr/>
        </p:nvSpPr>
        <p:spPr>
          <a:xfrm>
            <a:off x="6945400" y="2962866"/>
            <a:ext cx="16532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Directories for users</a:t>
            </a:r>
            <a:endParaRPr kumimoji="1" lang="ja-JP" altLang="en-US" sz="1400" dirty="0"/>
          </a:p>
        </p:txBody>
      </p:sp>
      <p:sp>
        <p:nvSpPr>
          <p:cNvPr id="61" name="山形 60"/>
          <p:cNvSpPr/>
          <p:nvPr/>
        </p:nvSpPr>
        <p:spPr>
          <a:xfrm>
            <a:off x="5940152" y="3559420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2" name="山形 61"/>
          <p:cNvSpPr/>
          <p:nvPr/>
        </p:nvSpPr>
        <p:spPr>
          <a:xfrm>
            <a:off x="6516216" y="3559420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3" name="山形 62"/>
          <p:cNvSpPr/>
          <p:nvPr/>
        </p:nvSpPr>
        <p:spPr>
          <a:xfrm>
            <a:off x="7049647" y="3559420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4" name="円/楕円 63"/>
          <p:cNvSpPr/>
          <p:nvPr/>
        </p:nvSpPr>
        <p:spPr>
          <a:xfrm>
            <a:off x="4752020" y="5445224"/>
            <a:ext cx="3166896" cy="93610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400" dirty="0" smtClean="0">
                <a:solidFill>
                  <a:srgbClr val="0000FF"/>
                </a:solidFill>
              </a:rPr>
              <a:t>NMCs</a:t>
            </a:r>
          </a:p>
          <a:p>
            <a:pPr algn="ctr"/>
            <a:r>
              <a:rPr kumimoji="1" lang="en-US" altLang="ja-JP" sz="1400" dirty="0" smtClean="0">
                <a:solidFill>
                  <a:srgbClr val="0000FF"/>
                </a:solidFill>
              </a:rPr>
              <a:t>GISC Tokyo’s </a:t>
            </a:r>
            <a:r>
              <a:rPr kumimoji="1" lang="en-US" altLang="ja-JP" sz="1400" dirty="0" err="1" smtClean="0">
                <a:solidFill>
                  <a:srgbClr val="0000FF"/>
                </a:solidFill>
              </a:rPr>
              <a:t>AoR</a:t>
            </a:r>
            <a:endParaRPr kumimoji="1" lang="ja-JP" altLang="en-US" sz="1400" dirty="0">
              <a:solidFill>
                <a:srgbClr val="0000FF"/>
              </a:solidFill>
            </a:endParaRPr>
          </a:p>
        </p:txBody>
      </p:sp>
      <p:cxnSp>
        <p:nvCxnSpPr>
          <p:cNvPr id="65" name="直線矢印コネクタ 64"/>
          <p:cNvCxnSpPr/>
          <p:nvPr/>
        </p:nvCxnSpPr>
        <p:spPr>
          <a:xfrm>
            <a:off x="6948264" y="3917452"/>
            <a:ext cx="0" cy="156342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テキスト ボックス 65"/>
          <p:cNvSpPr txBox="1"/>
          <p:nvPr/>
        </p:nvSpPr>
        <p:spPr>
          <a:xfrm>
            <a:off x="6955096" y="4653136"/>
            <a:ext cx="22974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Get data from cloud web site</a:t>
            </a:r>
          </a:p>
        </p:txBody>
      </p:sp>
      <p:sp>
        <p:nvSpPr>
          <p:cNvPr id="67" name="山形 66"/>
          <p:cNvSpPr/>
          <p:nvPr/>
        </p:nvSpPr>
        <p:spPr>
          <a:xfrm>
            <a:off x="5278818" y="2575198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8" name="山形 67"/>
          <p:cNvSpPr/>
          <p:nvPr/>
        </p:nvSpPr>
        <p:spPr>
          <a:xfrm>
            <a:off x="5851225" y="2575198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9" name="山形 68"/>
          <p:cNvSpPr/>
          <p:nvPr/>
        </p:nvSpPr>
        <p:spPr>
          <a:xfrm>
            <a:off x="6411144" y="2575198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0" name="テキスト ボックス 69"/>
          <p:cNvSpPr txBox="1"/>
          <p:nvPr/>
        </p:nvSpPr>
        <p:spPr>
          <a:xfrm>
            <a:off x="2763899" y="3039434"/>
            <a:ext cx="712054" cy="3077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unpack</a:t>
            </a:r>
            <a:endParaRPr kumimoji="1" lang="ja-JP" altLang="en-US" sz="1400" dirty="0">
              <a:solidFill>
                <a:srgbClr val="FF0000"/>
              </a:solidFill>
            </a:endParaRPr>
          </a:p>
        </p:txBody>
      </p:sp>
      <p:cxnSp>
        <p:nvCxnSpPr>
          <p:cNvPr id="71" name="直線矢印コネクタ 70"/>
          <p:cNvCxnSpPr>
            <a:stCxn id="67" idx="2"/>
            <a:endCxn id="61" idx="0"/>
          </p:cNvCxnSpPr>
          <p:nvPr/>
        </p:nvCxnSpPr>
        <p:spPr>
          <a:xfrm>
            <a:off x="5381144" y="2827226"/>
            <a:ext cx="661334" cy="732194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矢印コネクタ 71"/>
          <p:cNvCxnSpPr>
            <a:stCxn id="68" idx="2"/>
            <a:endCxn id="62" idx="0"/>
          </p:cNvCxnSpPr>
          <p:nvPr/>
        </p:nvCxnSpPr>
        <p:spPr>
          <a:xfrm>
            <a:off x="5953551" y="2827226"/>
            <a:ext cx="664991" cy="732194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矢印コネクタ 72"/>
          <p:cNvCxnSpPr>
            <a:stCxn id="69" idx="2"/>
            <a:endCxn id="63" idx="0"/>
          </p:cNvCxnSpPr>
          <p:nvPr/>
        </p:nvCxnSpPr>
        <p:spPr>
          <a:xfrm>
            <a:off x="6513470" y="2827226"/>
            <a:ext cx="638503" cy="732194"/>
          </a:xfrm>
          <a:prstGeom prst="straightConnector1">
            <a:avLst/>
          </a:prstGeom>
          <a:ln w="19050">
            <a:solidFill>
              <a:schemeClr val="accent6">
                <a:lumMod val="75000"/>
              </a:schemeClr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テキスト ボックス 73"/>
          <p:cNvSpPr txBox="1"/>
          <p:nvPr/>
        </p:nvSpPr>
        <p:spPr>
          <a:xfrm>
            <a:off x="5959453" y="2911192"/>
            <a:ext cx="687106" cy="3077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400" dirty="0" smtClean="0">
                <a:solidFill>
                  <a:srgbClr val="FF0000"/>
                </a:solidFill>
              </a:rPr>
              <a:t>move</a:t>
            </a:r>
            <a:endParaRPr kumimoji="1" lang="ja-JP" altLang="en-US" sz="1400" dirty="0">
              <a:solidFill>
                <a:srgbClr val="FF0000"/>
              </a:solidFill>
            </a:endParaRPr>
          </a:p>
        </p:txBody>
      </p:sp>
      <p:pic>
        <p:nvPicPr>
          <p:cNvPr id="75" name="Picture 2" descr="Feed Computer icon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495" y="3438832"/>
            <a:ext cx="404364" cy="40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6" name="直線矢印コネクタ 75"/>
          <p:cNvCxnSpPr>
            <a:endCxn id="75" idx="2"/>
          </p:cNvCxnSpPr>
          <p:nvPr/>
        </p:nvCxnSpPr>
        <p:spPr>
          <a:xfrm flipV="1">
            <a:off x="4992677" y="3843196"/>
            <a:ext cx="0" cy="1548022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テキスト ボックス 76"/>
          <p:cNvSpPr txBox="1"/>
          <p:nvPr/>
        </p:nvSpPr>
        <p:spPr>
          <a:xfrm>
            <a:off x="4932040" y="4653136"/>
            <a:ext cx="20821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Check update information</a:t>
            </a:r>
          </a:p>
        </p:txBody>
      </p:sp>
      <p:sp>
        <p:nvSpPr>
          <p:cNvPr id="78" name="角丸四角形 77"/>
          <p:cNvSpPr/>
          <p:nvPr/>
        </p:nvSpPr>
        <p:spPr>
          <a:xfrm>
            <a:off x="6411144" y="1335651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9" name="山形 78"/>
          <p:cNvSpPr/>
          <p:nvPr/>
        </p:nvSpPr>
        <p:spPr>
          <a:xfrm>
            <a:off x="6598566" y="1497669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80" name="山形 79"/>
          <p:cNvSpPr/>
          <p:nvPr/>
        </p:nvSpPr>
        <p:spPr>
          <a:xfrm>
            <a:off x="6810221" y="1497669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81" name="山形 80"/>
          <p:cNvSpPr/>
          <p:nvPr/>
        </p:nvSpPr>
        <p:spPr>
          <a:xfrm>
            <a:off x="7032285" y="1497669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6" name="曲線コネクタ 5"/>
          <p:cNvCxnSpPr>
            <a:stCxn id="78" idx="1"/>
            <a:endCxn id="68" idx="0"/>
          </p:cNvCxnSpPr>
          <p:nvPr/>
        </p:nvCxnSpPr>
        <p:spPr>
          <a:xfrm rot="10800000" flipV="1">
            <a:off x="5953552" y="1623682"/>
            <a:ext cx="457593" cy="951515"/>
          </a:xfrm>
          <a:prstGeom prst="curvedConnector2">
            <a:avLst/>
          </a:prstGeom>
          <a:ln w="12700">
            <a:solidFill>
              <a:schemeClr val="accent6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2" name="テキスト ボックス 81"/>
          <p:cNvSpPr txBox="1"/>
          <p:nvPr/>
        </p:nvSpPr>
        <p:spPr>
          <a:xfrm>
            <a:off x="6181890" y="1965208"/>
            <a:ext cx="1460977" cy="52322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From JMA MSS</a:t>
            </a:r>
          </a:p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Unpack and store</a:t>
            </a:r>
            <a:endParaRPr kumimoji="1" lang="ja-JP" altLang="en-US" sz="1400" dirty="0">
              <a:solidFill>
                <a:srgbClr val="FF0000"/>
              </a:solidFill>
            </a:endParaRPr>
          </a:p>
        </p:txBody>
      </p:sp>
      <p:sp>
        <p:nvSpPr>
          <p:cNvPr id="83" name="角丸四角形 82"/>
          <p:cNvSpPr/>
          <p:nvPr/>
        </p:nvSpPr>
        <p:spPr>
          <a:xfrm>
            <a:off x="978626" y="2090731"/>
            <a:ext cx="1008112" cy="5760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4" name="山形 83"/>
          <p:cNvSpPr/>
          <p:nvPr/>
        </p:nvSpPr>
        <p:spPr>
          <a:xfrm>
            <a:off x="1166048" y="2252749"/>
            <a:ext cx="330665" cy="252028"/>
          </a:xfrm>
          <a:prstGeom prst="chevron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85" name="山形 84"/>
          <p:cNvSpPr/>
          <p:nvPr/>
        </p:nvSpPr>
        <p:spPr>
          <a:xfrm>
            <a:off x="1377703" y="2252749"/>
            <a:ext cx="330665" cy="252028"/>
          </a:xfrm>
          <a:prstGeom prst="chevron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86" name="山形 85"/>
          <p:cNvSpPr/>
          <p:nvPr/>
        </p:nvSpPr>
        <p:spPr>
          <a:xfrm>
            <a:off x="1599767" y="2252749"/>
            <a:ext cx="330665" cy="252028"/>
          </a:xfrm>
          <a:prstGeom prst="chevr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cxnSp>
        <p:nvCxnSpPr>
          <p:cNvPr id="87" name="曲線コネクタ 86"/>
          <p:cNvCxnSpPr>
            <a:stCxn id="83" idx="0"/>
          </p:cNvCxnSpPr>
          <p:nvPr/>
        </p:nvCxnSpPr>
        <p:spPr>
          <a:xfrm rot="16200000" flipV="1">
            <a:off x="885807" y="1493856"/>
            <a:ext cx="473068" cy="720682"/>
          </a:xfrm>
          <a:prstGeom prst="curvedConnector2">
            <a:avLst/>
          </a:prstGeom>
          <a:ln w="12700">
            <a:solidFill>
              <a:schemeClr val="accent6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曲線コネクタ 87"/>
          <p:cNvCxnSpPr>
            <a:stCxn id="54" idx="0"/>
            <a:endCxn id="83" idx="3"/>
          </p:cNvCxnSpPr>
          <p:nvPr/>
        </p:nvCxnSpPr>
        <p:spPr>
          <a:xfrm rot="16200000" flipV="1">
            <a:off x="2410114" y="1955388"/>
            <a:ext cx="310735" cy="1157486"/>
          </a:xfrm>
          <a:prstGeom prst="curvedConnector2">
            <a:avLst/>
          </a:prstGeom>
          <a:ln w="12700">
            <a:solidFill>
              <a:schemeClr val="accent6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テキスト ボックス 88"/>
          <p:cNvSpPr txBox="1"/>
          <p:nvPr/>
        </p:nvSpPr>
        <p:spPr>
          <a:xfrm>
            <a:off x="2202999" y="2006169"/>
            <a:ext cx="2272610" cy="30777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>
                <a:solidFill>
                  <a:srgbClr val="FF0000"/>
                </a:solidFill>
              </a:rPr>
              <a:t>Pack and send it to JMA MSS</a:t>
            </a:r>
            <a:endParaRPr kumimoji="1" lang="ja-JP" alt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75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endParaRPr 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Plan to I</a:t>
            </a:r>
            <a:r>
              <a:rPr kumimoji="1"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nstall cloud 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service on the internet </a:t>
            </a:r>
            <a:r>
              <a:rPr kumimoji="1"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to exchange information </a:t>
            </a:r>
            <a:r>
              <a:rPr lang="en-US" altLang="ja-JP" sz="2800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kumimoji="1"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asically among GISC Tokyo’s </a:t>
            </a:r>
            <a:r>
              <a:rPr kumimoji="1" lang="en-US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AoR.</a:t>
            </a:r>
            <a:endParaRPr kumimoji="1" lang="en-US" altLang="ja-JP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ja-JP" sz="2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valuate cloud services provided by private company in term of operational aspects through this pilot project experience.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Gather opinions of Tokyo’s </a:t>
            </a:r>
            <a:r>
              <a:rPr lang="en-US" altLang="ja-JP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AoR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and analyze their needs.</a:t>
            </a:r>
          </a:p>
          <a:p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Compare the cost of dedicated lines and Cloud 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service. 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 whether 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current </a:t>
            </a:r>
            <a:r>
              <a:rPr lang="en-US" altLang="ja-JP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dedicated lines are completely replaced to cloud based connections, and check reliabilities.</a:t>
            </a:r>
          </a:p>
        </p:txBody>
      </p:sp>
    </p:spTree>
    <p:extLst>
      <p:ext uri="{BB962C8B-B14F-4D97-AF65-F5344CB8AC3E}">
        <p14:creationId xmlns:p14="http://schemas.microsoft.com/office/powerpoint/2010/main" val="311254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_dark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000" cy="6885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</a:p>
          <a:p>
            <a:r>
              <a:rPr lang="en-US" sz="4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Merci</a:t>
            </a:r>
            <a:endParaRPr lang="en-US" sz="4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BLU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WMO_BLUE_Powerpoint_en_fr</Template>
  <TotalTime>1821</TotalTime>
  <Words>653</Words>
  <Application>Microsoft Office PowerPoint</Application>
  <PresentationFormat>画面に合わせる (4:3)</PresentationFormat>
  <Paragraphs>151</Paragraphs>
  <Slides>12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WMO_BLUE_Powerpoint_en_fr</vt:lpstr>
      <vt:lpstr>PowerPoint プレゼンテーション</vt:lpstr>
      <vt:lpstr>AMDCN of GISC Tokyo</vt:lpstr>
      <vt:lpstr>Problems of Tokyo’s AMDCN</vt:lpstr>
      <vt:lpstr>Improvements of Tokyo’s AMDCN</vt:lpstr>
      <vt:lpstr>The purposes of Cloud Pilot Project</vt:lpstr>
      <vt:lpstr>Cloud Pilot Project - data from NCs</vt:lpstr>
      <vt:lpstr>Cloud Pilot Project - data to NCs </vt:lpstr>
      <vt:lpstr>Cloud Pilot Project – Visualization tools </vt:lpstr>
      <vt:lpstr>How to upload/download data  to/from GISC Tokyo cloud - FTP - </vt:lpstr>
      <vt:lpstr>How to upload/download data  to/from GISC Tokyo cloud - HTTP - </vt:lpstr>
      <vt:lpstr>Summary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cp:lastModifiedBy>Shuichi Ikeda</cp:lastModifiedBy>
  <cp:revision>4</cp:revision>
  <dcterms:created xsi:type="dcterms:W3CDTF">2018-07-04T08:55:30Z</dcterms:created>
  <dcterms:modified xsi:type="dcterms:W3CDTF">2018-11-12T01:01:35Z</dcterms:modified>
</cp:coreProperties>
</file>