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4"/>
  </p:notesMasterIdLst>
  <p:sldIdLst>
    <p:sldId id="256" r:id="rId2"/>
    <p:sldId id="262" r:id="rId3"/>
    <p:sldId id="267" r:id="rId4"/>
    <p:sldId id="272" r:id="rId5"/>
    <p:sldId id="280" r:id="rId6"/>
    <p:sldId id="281" r:id="rId7"/>
    <p:sldId id="282" r:id="rId8"/>
    <p:sldId id="273" r:id="rId9"/>
    <p:sldId id="274" r:id="rId10"/>
    <p:sldId id="266" r:id="rId11"/>
    <p:sldId id="275" r:id="rId12"/>
    <p:sldId id="265" r:id="rId13"/>
    <p:sldId id="263" r:id="rId14"/>
    <p:sldId id="264" r:id="rId15"/>
    <p:sldId id="268" r:id="rId16"/>
    <p:sldId id="271" r:id="rId17"/>
    <p:sldId id="276" r:id="rId18"/>
    <p:sldId id="269" r:id="rId19"/>
    <p:sldId id="283" r:id="rId20"/>
    <p:sldId id="277" r:id="rId21"/>
    <p:sldId id="278" r:id="rId22"/>
    <p:sldId id="258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okase" initials="Hokase" lastIdx="9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368" autoAdjust="0"/>
    <p:restoredTop sz="78100" autoAdjust="0"/>
  </p:normalViewPr>
  <p:slideViewPr>
    <p:cSldViewPr snapToGrid="0" snapToObjects="1">
      <p:cViewPr varScale="1">
        <p:scale>
          <a:sx n="94" d="100"/>
          <a:sy n="94" d="100"/>
        </p:scale>
        <p:origin x="-216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05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E6E6B3-9A7F-47DD-AC91-86BB8E703893}" type="datetimeFigureOut">
              <a:rPr kumimoji="1" lang="ja-JP" altLang="en-US" smtClean="0"/>
              <a:t>2018/11/9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DCA280-65AD-4467-9CB6-33230399F6CE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144407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CA280-65AD-4467-9CB6-33230399F6CE}" type="slidenum">
              <a:rPr kumimoji="1" lang="ja-JP" altLang="en-US" smtClean="0"/>
              <a:t>3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030469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CA280-65AD-4467-9CB6-33230399F6CE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0672069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DCA280-65AD-4467-9CB6-33230399F6CE}" type="slidenum">
              <a:rPr kumimoji="1" lang="ja-JP" altLang="en-US" smtClean="0"/>
              <a:t>7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308732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google.co.jp/url?sa=i&amp;rct=j&amp;q=&amp;esrc=s&amp;source=images&amp;cd=&amp;cad=rja&amp;uact=8&amp;ved=2ahUKEwiBgtzS_obeAhVLNrwKHToQDTwQjRx6BAgBEAU&amp;url=http://blog.livedoor.jp/ramen4chan/archives/32022697.html&amp;psig=AOvVaw1Cr0sXwEkvJquiY-L9m28i&amp;ust=1539642828047539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google.co.jp/url?sa=i&amp;rct=j&amp;q=&amp;esrc=s&amp;source=images&amp;cd=&amp;cad=rja&amp;uact=8&amp;ved=2ahUKEwjBxN7P_4beAhUMWLwKHZFBAiEQjRx6BAgBEAU&amp;url=https://jp.freepik.com/free-icon/two-users-silhouette_751659.htm&amp;psig=AOvVaw3_ByM9n3DaHTX6ZAlVXWzy&amp;ust=1539643090445356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www.google.co.jp/url?sa=i&amp;rct=j&amp;q=&amp;esrc=s&amp;source=images&amp;cd=&amp;cad=rja&amp;uact=8&amp;ved=2ahUKEwjBxN7P_4beAhUMWLwKHZFBAiEQjRx6BAgBEAU&amp;url=https://jp.freepik.com/free-icon/two-users-silhouette_751659.htm&amp;psig=AOvVaw3_ByM9n3DaHTX6ZAlVXWzy&amp;ust=1539643090445356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hyperlink" Target="https://www.google.co.jp/url?sa=i&amp;rct=j&amp;q=&amp;esrc=s&amp;source=images&amp;cd=&amp;cad=rja&amp;uact=8&amp;ved=2ahUKEwiHzdeo-LLeAhWEy7wKHV7DCjoQjRx6BAgBEAU&amp;url=https://h50146.www5.hpe.com/directplus_ent/server/purpose/file.html&amp;psig=AOvVaw3bstgPa8D4h_-Nu1Tj-VAb&amp;ust=1541152949816903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hyperlink" Target="https://www.google.co.jp/url?sa=i&amp;rct=j&amp;q=&amp;esrc=s&amp;source=images&amp;cd=&amp;cad=rja&amp;uact=8&amp;ved=2ahUKEwjBxN7P_4beAhUMWLwKHZFBAiEQjRx6BAgBEAU&amp;url=https://jp.freepik.com/free-icon/two-users-silhouette_751659.htm&amp;psig=AOvVaw3_ByM9n3DaHTX6ZAlVXWzy&amp;ust=1539643090445356" TargetMode="External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6.gif"/><Relationship Id="rId7" Type="http://schemas.openxmlformats.org/officeDocument/2006/relationships/hyperlink" Target="https://www.google.co.jp/url?sa=i&amp;rct=j&amp;q=&amp;esrc=s&amp;source=images&amp;cd=&amp;cad=rja&amp;uact=8&amp;ved=2ahUKEwjBxN7P_4beAhUMWLwKHZFBAiEQjRx6BAgBEAU&amp;url=https://jp.freepik.com/free-icon/two-users-silhouette_751659.htm&amp;psig=AOvVaw3_ByM9n3DaHTX6ZAlVXWzy&amp;ust=1539643090445356" TargetMode="External"/><Relationship Id="rId2" Type="http://schemas.openxmlformats.org/officeDocument/2006/relationships/hyperlink" Target="https://www.google.co.jp/url?sa=i&amp;rct=j&amp;q=&amp;esrc=s&amp;source=images&amp;cd=&amp;cad=rja&amp;uact=8&amp;ved=2ahUKEwiHzdeo-LLeAhWEy7wKHV7DCjoQjRx6BAgBEAU&amp;url=https://h50146.www5.hpe.com/directplus_ent/server/purpose/file.html&amp;psig=AOvVaw3bstgPa8D4h_-Nu1Tj-VAb&amp;ust=1541152949816903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hyperlink" Target="http://www.google.co.jp/url?sa=i&amp;rct=j&amp;q=&amp;esrc=s&amp;source=images&amp;cd=&amp;cad=rja&amp;uact=8&amp;ved=2ahUKEwiV2e-s47veAhUV6bwKHUJKBVEQjRx6BAgBEAU&amp;url=http://otenki.chottu.net/&amp;psig=AOvVaw0nSle35DhQA_xfc-6f2HOI&amp;ust=1541456536463815" TargetMode="External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hyperlink" Target="https://www.google.co.jp/url?sa=i&amp;rct=j&amp;q=&amp;esrc=s&amp;source=images&amp;cd=&amp;cad=rja&amp;uact=8&amp;ved=2ahUKEwiHzdeo-LLeAhWEy7wKHV7DCjoQjRx6BAgBEAU&amp;url=https://h50146.www5.hpe.com/directplus_ent/server/purpose/file.html&amp;psig=AOvVaw3bstgPa8D4h_-Nu1Tj-VAb&amp;ust=1541152949816903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hyperlink" Target="https://www.google.co.jp/url?sa=i&amp;rct=j&amp;q=&amp;esrc=s&amp;source=images&amp;cd=&amp;cad=rja&amp;uact=8&amp;ved=2ahUKEwiHzdeo-LLeAhWEy7wKHV7DCjoQjRx6BAgBEAU&amp;url=https://h50146.www5.hpe.com/directplus_ent/server/purpose/file.html&amp;psig=AOvVaw3bstgPa8D4h_-Nu1Tj-VAb&amp;ust=1541152949816903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https://www.google.co.jp/url?sa=i&amp;rct=j&amp;q=&amp;esrc=s&amp;source=images&amp;cd=&amp;cad=rja&amp;uact=8&amp;ved=2ahUKEwjBxN7P_4beAhUMWLwKHZFBAiEQjRx6BAgBEAU&amp;url=https://jp.freepik.com/free-icon/two-users-silhouette_751659.htm&amp;psig=AOvVaw3_ByM9n3DaHTX6ZAlVXWzy&amp;ust=1539643090445356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hyperlink" Target="https://www.google.co.jp/url?sa=i&amp;rct=j&amp;q=&amp;esrc=s&amp;source=images&amp;cd=&amp;cad=rja&amp;uact=8&amp;ved=2ahUKEwiHzdeo-LLeAhWEy7wKHV7DCjoQjRx6BAgBEAU&amp;url=https://h50146.www5.hpe.com/directplus_ent/server/purpose/file.html&amp;psig=AOvVaw3bstgPa8D4h_-Nu1Tj-VAb&amp;ust=1541152949816903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hyperlink" Target="https://www.google.co.jp/url?sa=i&amp;rct=j&amp;q=&amp;esrc=s&amp;source=images&amp;cd=&amp;cad=rja&amp;uact=8&amp;ved=2ahUKEwjBxN7P_4beAhUMWLwKHZFBAiEQjRx6BAgBEAU&amp;url=https://jp.freepik.com/free-icon/two-users-silhouette_751659.htm&amp;psig=AOvVaw3_ByM9n3DaHTX6ZAlVXWzy&amp;ust=1539643090445356" TargetMode="Externa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mo2016_powerpoint_standard_v2_dark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0000" cy="688712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800" dirty="0">
              <a:solidFill>
                <a:schemeClr val="bg1"/>
              </a:solidFill>
            </a:endParaRPr>
          </a:p>
        </p:txBody>
      </p:sp>
      <p:sp>
        <p:nvSpPr>
          <p:cNvPr id="2" name="テキスト ボックス 1"/>
          <p:cNvSpPr txBox="1"/>
          <p:nvPr/>
        </p:nvSpPr>
        <p:spPr>
          <a:xfrm>
            <a:off x="2631130" y="1940943"/>
            <a:ext cx="391773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4800" dirty="0">
                <a:solidFill>
                  <a:schemeClr val="bg1"/>
                </a:solidFill>
              </a:rPr>
              <a:t>Toward WIS2.0</a:t>
            </a:r>
            <a:endParaRPr kumimoji="1" lang="ja-JP" altLang="en-US" sz="4800" dirty="0">
              <a:solidFill>
                <a:schemeClr val="bg1"/>
              </a:solidFill>
            </a:endParaRPr>
          </a:p>
        </p:txBody>
      </p:sp>
      <p:sp>
        <p:nvSpPr>
          <p:cNvPr id="4" name="テキスト ボックス 3"/>
          <p:cNvSpPr txBox="1"/>
          <p:nvPr/>
        </p:nvSpPr>
        <p:spPr>
          <a:xfrm>
            <a:off x="3081051" y="2998917"/>
            <a:ext cx="346781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kumimoji="1" lang="en-US" altLang="ja-JP" sz="1600" b="1" dirty="0" smtClean="0">
                <a:solidFill>
                  <a:schemeClr val="bg1"/>
                </a:solidFill>
              </a:rPr>
              <a:t>Shigeharu NISHIKAWA</a:t>
            </a:r>
          </a:p>
          <a:p>
            <a:pPr algn="r"/>
            <a:r>
              <a:rPr lang="en-US" altLang="ja-JP" sz="1600" b="1" dirty="0">
                <a:solidFill>
                  <a:schemeClr val="bg1"/>
                </a:solidFill>
              </a:rPr>
              <a:t>Japan Meteorological </a:t>
            </a:r>
            <a:r>
              <a:rPr lang="en-US" altLang="ja-JP" sz="1600" b="1" dirty="0" smtClean="0">
                <a:solidFill>
                  <a:schemeClr val="bg1"/>
                </a:solidFill>
              </a:rPr>
              <a:t>Agency</a:t>
            </a:r>
          </a:p>
          <a:p>
            <a:pPr algn="r"/>
            <a:r>
              <a:rPr kumimoji="1" lang="en-US" altLang="ja-JP" sz="1600" b="1" dirty="0" smtClean="0">
                <a:solidFill>
                  <a:schemeClr val="bg1"/>
                </a:solidFill>
              </a:rPr>
              <a:t>TT-eWIS2018 </a:t>
            </a:r>
          </a:p>
          <a:p>
            <a:pPr algn="r"/>
            <a:endParaRPr kumimoji="1" lang="ja-JP" altLang="en-US" sz="1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Toward WIS2.0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We have to investigate…</a:t>
            </a:r>
          </a:p>
          <a:p>
            <a:pPr lvl="1"/>
            <a:r>
              <a:rPr lang="en-US" altLang="ja-JP" sz="3200" dirty="0"/>
              <a:t>Summary of </a:t>
            </a:r>
            <a:r>
              <a:rPr lang="en-US" altLang="ja-JP" sz="3200" dirty="0" smtClean="0"/>
              <a:t>current WIS1.0</a:t>
            </a:r>
            <a:endParaRPr lang="en-US" altLang="ja-JP" sz="3200" dirty="0"/>
          </a:p>
          <a:p>
            <a:pPr lvl="1"/>
            <a:r>
              <a:rPr lang="en-US" altLang="ja-JP" sz="3200" dirty="0" smtClean="0"/>
              <a:t>Clarification </a:t>
            </a:r>
            <a:r>
              <a:rPr lang="en-US" altLang="ja-JP" sz="3200" dirty="0"/>
              <a:t>of target </a:t>
            </a:r>
            <a:r>
              <a:rPr lang="en-US" altLang="ja-JP" sz="3200" dirty="0" smtClean="0"/>
              <a:t>users,</a:t>
            </a:r>
            <a:br>
              <a:rPr lang="en-US" altLang="ja-JP" sz="3200" dirty="0" smtClean="0"/>
            </a:br>
            <a:r>
              <a:rPr lang="en-US" altLang="ja-JP" sz="3200" dirty="0" smtClean="0"/>
              <a:t>User </a:t>
            </a:r>
            <a:r>
              <a:rPr lang="en-US" altLang="ja-JP" sz="3200" dirty="0"/>
              <a:t>needs </a:t>
            </a:r>
            <a:r>
              <a:rPr lang="en-US" altLang="ja-JP" sz="3200" dirty="0" smtClean="0"/>
              <a:t>and </a:t>
            </a:r>
            <a:br>
              <a:rPr lang="en-US" altLang="ja-JP" sz="3200" dirty="0" smtClean="0"/>
            </a:br>
            <a:r>
              <a:rPr lang="en-US" altLang="ja-JP" sz="3200" dirty="0" smtClean="0"/>
              <a:t>Possible use cases</a:t>
            </a:r>
          </a:p>
          <a:p>
            <a:pPr lvl="1"/>
            <a:endParaRPr lang="en-US" altLang="ja-JP" sz="3200" dirty="0" smtClean="0"/>
          </a:p>
          <a:p>
            <a:pPr lvl="1"/>
            <a:r>
              <a:rPr lang="en-US" altLang="ja-JP" sz="3200" dirty="0" smtClean="0"/>
              <a:t>Latest </a:t>
            </a:r>
            <a:r>
              <a:rPr lang="en-US" altLang="ja-JP" sz="3200" dirty="0"/>
              <a:t>technology </a:t>
            </a:r>
            <a:r>
              <a:rPr lang="en-US" altLang="ja-JP" sz="3200" dirty="0" smtClean="0"/>
              <a:t>trends</a:t>
            </a:r>
          </a:p>
        </p:txBody>
      </p:sp>
      <p:sp>
        <p:nvSpPr>
          <p:cNvPr id="2" name="左カーブ矢印 1"/>
          <p:cNvSpPr/>
          <p:nvPr/>
        </p:nvSpPr>
        <p:spPr>
          <a:xfrm>
            <a:off x="5528930" y="3508744"/>
            <a:ext cx="669851" cy="1913861"/>
          </a:xfrm>
          <a:prstGeom prst="curvedLef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4941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dirty="0"/>
              <a:t>Summary of </a:t>
            </a:r>
            <a:r>
              <a:rPr lang="en-US" altLang="ja-JP" dirty="0" smtClean="0"/>
              <a:t>WIS1.0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181225" y="1534566"/>
            <a:ext cx="6296025" cy="4525963"/>
          </a:xfrm>
        </p:spPr>
        <p:txBody>
          <a:bodyPr>
            <a:noAutofit/>
          </a:bodyPr>
          <a:lstStyle/>
          <a:p>
            <a:r>
              <a:rPr kumimoji="1" lang="en-US" altLang="ja-JP" sz="2800" dirty="0" smtClean="0"/>
              <a:t>WIS 1.0 still</a:t>
            </a:r>
            <a:r>
              <a:rPr kumimoji="1" lang="ja-JP" altLang="en-US" sz="2800" dirty="0" smtClean="0"/>
              <a:t> </a:t>
            </a:r>
            <a:r>
              <a:rPr kumimoji="1" lang="en-US" altLang="ja-JP" sz="2800" dirty="0" smtClean="0"/>
              <a:t>has some problem…</a:t>
            </a:r>
          </a:p>
          <a:p>
            <a:pPr marL="685800" lvl="1">
              <a:buFont typeface="Arial" panose="020B0604020202020204" pitchFamily="34" charset="0"/>
              <a:buChar char="•"/>
            </a:pPr>
            <a:r>
              <a:rPr kumimoji="1" lang="en-US" altLang="ja-JP" dirty="0"/>
              <a:t>WIS Metadata</a:t>
            </a:r>
          </a:p>
          <a:p>
            <a:pPr marL="1085850" lvl="2">
              <a:buFont typeface="Arial" panose="020B0604020202020204" pitchFamily="34" charset="0"/>
              <a:buChar char="•"/>
            </a:pPr>
            <a:r>
              <a:rPr kumimoji="1" lang="en-US" altLang="ja-JP" sz="2800" dirty="0"/>
              <a:t>Consistency</a:t>
            </a:r>
          </a:p>
          <a:p>
            <a:pPr marL="1085850" lvl="2">
              <a:buFont typeface="Arial" panose="020B0604020202020204" pitchFamily="34" charset="0"/>
              <a:buChar char="•"/>
            </a:pPr>
            <a:r>
              <a:rPr lang="en-US" altLang="ja-JP" sz="2800" dirty="0" smtClean="0"/>
              <a:t>Synchronization</a:t>
            </a:r>
          </a:p>
          <a:p>
            <a:pPr marL="685800" lvl="1">
              <a:buFont typeface="Arial" panose="020B0604020202020204" pitchFamily="34" charset="0"/>
              <a:buChar char="•"/>
            </a:pPr>
            <a:r>
              <a:rPr kumimoji="1" lang="en-US" altLang="ja-JP" dirty="0" smtClean="0"/>
              <a:t>User</a:t>
            </a:r>
            <a:r>
              <a:rPr kumimoji="1" lang="ja-JP" altLang="en-US" dirty="0" smtClean="0"/>
              <a:t> </a:t>
            </a:r>
            <a:r>
              <a:rPr kumimoji="1" lang="en-US" altLang="ja-JP" dirty="0" smtClean="0"/>
              <a:t>Account</a:t>
            </a:r>
            <a:endParaRPr kumimoji="1" lang="en-US" altLang="ja-JP" dirty="0"/>
          </a:p>
          <a:p>
            <a:pPr marL="685800" lvl="1">
              <a:buFont typeface="Arial" panose="020B0604020202020204" pitchFamily="34" charset="0"/>
              <a:buChar char="•"/>
            </a:pPr>
            <a:r>
              <a:rPr kumimoji="1" lang="en-US" altLang="ja-JP" dirty="0"/>
              <a:t>UI/UX</a:t>
            </a:r>
          </a:p>
          <a:p>
            <a:pPr marL="685800" lvl="1">
              <a:buFont typeface="Arial" panose="020B0604020202020204" pitchFamily="34" charset="0"/>
              <a:buChar char="•"/>
            </a:pPr>
            <a:r>
              <a:rPr lang="en-US" altLang="ja-JP" dirty="0"/>
              <a:t>SSO/Federation</a:t>
            </a:r>
          </a:p>
          <a:p>
            <a:pPr marL="685800" lvl="1">
              <a:buFont typeface="Arial" panose="020B0604020202020204" pitchFamily="34" charset="0"/>
              <a:buChar char="•"/>
            </a:pPr>
            <a:r>
              <a:rPr lang="en-US" altLang="ja-JP" dirty="0"/>
              <a:t>Function</a:t>
            </a:r>
          </a:p>
          <a:p>
            <a:pPr marL="685800" lvl="1">
              <a:buFont typeface="Arial" panose="020B0604020202020204" pitchFamily="34" charset="0"/>
              <a:buChar char="•"/>
            </a:pPr>
            <a:r>
              <a:rPr lang="en-US" altLang="ja-JP" dirty="0"/>
              <a:t>Filename</a:t>
            </a:r>
            <a:r>
              <a:rPr lang="en-US" altLang="ja-JP" dirty="0" smtClean="0"/>
              <a:t>,</a:t>
            </a:r>
            <a:r>
              <a:rPr lang="ja-JP" altLang="en-US" dirty="0" smtClean="0"/>
              <a:t> </a:t>
            </a:r>
            <a:r>
              <a:rPr lang="en-US" altLang="ja-JP" dirty="0" smtClean="0"/>
              <a:t>File Format</a:t>
            </a:r>
            <a:endParaRPr kumimoji="1" lang="ja-JP" altLang="en-US" dirty="0"/>
          </a:p>
        </p:txBody>
      </p:sp>
      <p:grpSp>
        <p:nvGrpSpPr>
          <p:cNvPr id="4" name="グループ化 3"/>
          <p:cNvGrpSpPr/>
          <p:nvPr/>
        </p:nvGrpSpPr>
        <p:grpSpPr>
          <a:xfrm>
            <a:off x="810114" y="1246534"/>
            <a:ext cx="923394" cy="5034416"/>
            <a:chOff x="810114" y="1534566"/>
            <a:chExt cx="923394" cy="5034416"/>
          </a:xfrm>
        </p:grpSpPr>
        <p:sp>
          <p:nvSpPr>
            <p:cNvPr id="12" name="正方形/長方形 11"/>
            <p:cNvSpPr/>
            <p:nvPr/>
          </p:nvSpPr>
          <p:spPr>
            <a:xfrm>
              <a:off x="839763" y="1960470"/>
              <a:ext cx="864096" cy="432048"/>
            </a:xfrm>
            <a:prstGeom prst="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ja-JP" sz="1050" dirty="0" smtClean="0"/>
                <a:t>Part A:</a:t>
              </a:r>
              <a:r>
                <a:rPr kumimoji="1" lang="en-US" altLang="ja-JP" sz="1050" dirty="0" smtClean="0"/>
                <a:t/>
              </a:r>
              <a:br>
                <a:rPr kumimoji="1" lang="en-US" altLang="ja-JP" sz="1050" dirty="0" smtClean="0"/>
              </a:br>
              <a:r>
                <a:rPr kumimoji="1" lang="en-US" altLang="ja-JP" sz="1050" dirty="0" smtClean="0"/>
                <a:t>GTS</a:t>
              </a:r>
              <a:endParaRPr kumimoji="1" lang="ja-JP" altLang="en-US" sz="1050" dirty="0"/>
            </a:p>
          </p:txBody>
        </p:sp>
        <p:sp>
          <p:nvSpPr>
            <p:cNvPr id="13" name="正方形/長方形 12"/>
            <p:cNvSpPr/>
            <p:nvPr/>
          </p:nvSpPr>
          <p:spPr>
            <a:xfrm>
              <a:off x="839763" y="2544918"/>
              <a:ext cx="864096" cy="432048"/>
            </a:xfrm>
            <a:prstGeom prst="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ja-JP" sz="1050" dirty="0" smtClean="0"/>
                <a:t>Pub 9</a:t>
              </a:r>
              <a:br>
                <a:rPr lang="en-US" altLang="ja-JP" sz="1050" dirty="0" smtClean="0"/>
              </a:br>
              <a:r>
                <a:rPr lang="en-US" altLang="ja-JP" sz="1050" dirty="0" smtClean="0"/>
                <a:t>Vol C1</a:t>
              </a:r>
              <a:endParaRPr kumimoji="1" lang="ja-JP" altLang="en-US" sz="1050" dirty="0"/>
            </a:p>
          </p:txBody>
        </p:sp>
        <p:sp>
          <p:nvSpPr>
            <p:cNvPr id="14" name="正方形/長方形 13"/>
            <p:cNvSpPr/>
            <p:nvPr/>
          </p:nvSpPr>
          <p:spPr>
            <a:xfrm>
              <a:off x="839763" y="3112598"/>
              <a:ext cx="864096" cy="432048"/>
            </a:xfrm>
            <a:prstGeom prst="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050" dirty="0" smtClean="0"/>
                <a:t>WIS</a:t>
              </a:r>
              <a:br>
                <a:rPr kumimoji="1" lang="en-US" altLang="ja-JP" sz="1050" dirty="0" smtClean="0"/>
              </a:br>
              <a:r>
                <a:rPr kumimoji="1" lang="en-US" altLang="ja-JP" sz="1050" dirty="0" smtClean="0"/>
                <a:t>Metadata</a:t>
              </a:r>
              <a:endParaRPr kumimoji="1" lang="ja-JP" altLang="en-US" sz="1050" dirty="0"/>
            </a:p>
          </p:txBody>
        </p:sp>
        <p:sp>
          <p:nvSpPr>
            <p:cNvPr id="15" name="正方形/長方形 14"/>
            <p:cNvSpPr/>
            <p:nvPr/>
          </p:nvSpPr>
          <p:spPr>
            <a:xfrm>
              <a:off x="839763" y="3688662"/>
              <a:ext cx="864096" cy="432048"/>
            </a:xfrm>
            <a:prstGeom prst="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050" dirty="0" smtClean="0"/>
                <a:t>Part B:</a:t>
              </a:r>
              <a:br>
                <a:rPr kumimoji="1" lang="en-US" altLang="ja-JP" sz="1050" dirty="0" smtClean="0"/>
              </a:br>
              <a:r>
                <a:rPr kumimoji="1" lang="en-US" altLang="ja-JP" sz="1050" dirty="0" smtClean="0"/>
                <a:t>DAR</a:t>
              </a:r>
            </a:p>
          </p:txBody>
        </p:sp>
        <p:sp>
          <p:nvSpPr>
            <p:cNvPr id="16" name="フローチャート : 磁気ディスク 15"/>
            <p:cNvSpPr/>
            <p:nvPr/>
          </p:nvSpPr>
          <p:spPr>
            <a:xfrm>
              <a:off x="839763" y="4336734"/>
              <a:ext cx="864096" cy="576064"/>
            </a:xfrm>
            <a:prstGeom prst="flowChartMagneticDisk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050" dirty="0" smtClean="0"/>
                <a:t>GISC</a:t>
              </a:r>
              <a:br>
                <a:rPr kumimoji="1" lang="en-US" altLang="ja-JP" sz="1050" dirty="0" smtClean="0"/>
              </a:br>
              <a:r>
                <a:rPr kumimoji="1" lang="en-US" altLang="ja-JP" sz="1050" dirty="0" smtClean="0"/>
                <a:t>Cache</a:t>
              </a:r>
              <a:endParaRPr kumimoji="1" lang="ja-JP" altLang="en-US" sz="1050" dirty="0"/>
            </a:p>
          </p:txBody>
        </p:sp>
        <p:sp>
          <p:nvSpPr>
            <p:cNvPr id="17" name="正方形/長方形 16"/>
            <p:cNvSpPr/>
            <p:nvPr/>
          </p:nvSpPr>
          <p:spPr>
            <a:xfrm>
              <a:off x="839763" y="5992918"/>
              <a:ext cx="864096" cy="576064"/>
            </a:xfrm>
            <a:prstGeom prst="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900" dirty="0" smtClean="0"/>
                <a:t>Part C: </a:t>
              </a:r>
              <a:br>
                <a:rPr kumimoji="1" lang="en-US" altLang="ja-JP" sz="900" dirty="0" smtClean="0"/>
              </a:br>
              <a:r>
                <a:rPr kumimoji="1" lang="en-US" altLang="ja-JP" sz="900" dirty="0" smtClean="0"/>
                <a:t>Data Management</a:t>
              </a:r>
            </a:p>
          </p:txBody>
        </p:sp>
        <p:sp>
          <p:nvSpPr>
            <p:cNvPr id="18" name="テキスト ボックス 17"/>
            <p:cNvSpPr txBox="1"/>
            <p:nvPr/>
          </p:nvSpPr>
          <p:spPr>
            <a:xfrm>
              <a:off x="810114" y="1534566"/>
              <a:ext cx="923394" cy="36933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wrap="none" rtlCol="0">
              <a:spAutoFit/>
            </a:bodyPr>
            <a:lstStyle/>
            <a:p>
              <a:r>
                <a:rPr lang="en-US" altLang="ja-JP" u="sng" dirty="0" smtClean="0">
                  <a:solidFill>
                    <a:schemeClr val="tx1"/>
                  </a:solidFill>
                </a:rPr>
                <a:t>WIS</a:t>
              </a:r>
              <a:r>
                <a:rPr kumimoji="1" lang="en-US" altLang="ja-JP" u="sng" dirty="0" smtClean="0">
                  <a:solidFill>
                    <a:schemeClr val="tx1"/>
                  </a:solidFill>
                </a:rPr>
                <a:t> era</a:t>
              </a:r>
            </a:p>
          </p:txBody>
        </p:sp>
        <p:sp>
          <p:nvSpPr>
            <p:cNvPr id="19" name="正方形/長方形 18"/>
            <p:cNvSpPr/>
            <p:nvPr/>
          </p:nvSpPr>
          <p:spPr>
            <a:xfrm>
              <a:off x="839763" y="5174055"/>
              <a:ext cx="864096" cy="576064"/>
            </a:xfrm>
            <a:prstGeom prst="rect">
              <a:avLst/>
            </a:prstGeom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050" dirty="0" smtClean="0"/>
                <a:t>WIS</a:t>
              </a:r>
              <a:br>
                <a:rPr kumimoji="1" lang="en-US" altLang="ja-JP" sz="1050" dirty="0" smtClean="0"/>
              </a:br>
              <a:r>
                <a:rPr kumimoji="1" lang="en-US" altLang="ja-JP" sz="1050" dirty="0" smtClean="0"/>
                <a:t>Monitoring</a:t>
              </a:r>
            </a:p>
          </p:txBody>
        </p:sp>
      </p:grpSp>
      <p:sp>
        <p:nvSpPr>
          <p:cNvPr id="21" name="テキスト ボックス 20"/>
          <p:cNvSpPr txBox="1"/>
          <p:nvPr/>
        </p:nvSpPr>
        <p:spPr>
          <a:xfrm rot="20321120">
            <a:off x="1896850" y="3203290"/>
            <a:ext cx="952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000" b="1" u="sng" dirty="0" smtClean="0">
                <a:solidFill>
                  <a:srgbClr val="FF0000"/>
                </a:solidFill>
              </a:rPr>
              <a:t>x15 </a:t>
            </a:r>
            <a:endParaRPr kumimoji="1" lang="ja-JP" altLang="en-US" sz="2000" b="1" u="sng" dirty="0">
              <a:solidFill>
                <a:srgbClr val="FF0000"/>
              </a:solidFill>
            </a:endParaRPr>
          </a:p>
        </p:txBody>
      </p:sp>
      <p:sp>
        <p:nvSpPr>
          <p:cNvPr id="5" name="右中かっこ 4"/>
          <p:cNvSpPr/>
          <p:nvPr/>
        </p:nvSpPr>
        <p:spPr>
          <a:xfrm>
            <a:off x="1703860" y="2794912"/>
            <a:ext cx="305694" cy="1935832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28370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Summary of </a:t>
            </a:r>
            <a:r>
              <a:rPr lang="en-US" altLang="ja-JP" dirty="0" smtClean="0"/>
              <a:t>WIS1.0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ja-JP" dirty="0" smtClean="0"/>
              <a:t>We also have to consider…</a:t>
            </a:r>
          </a:p>
          <a:p>
            <a:pPr lvl="1"/>
            <a:r>
              <a:rPr lang="en-US" altLang="ja-JP" sz="3200" dirty="0" smtClean="0"/>
              <a:t>Retirement </a:t>
            </a:r>
            <a:r>
              <a:rPr lang="en-US" altLang="ja-JP" sz="3200" dirty="0"/>
              <a:t>Legacy Message Switching </a:t>
            </a:r>
            <a:r>
              <a:rPr lang="en-US" altLang="ja-JP" sz="3200" dirty="0" smtClean="0"/>
              <a:t>System</a:t>
            </a:r>
            <a:r>
              <a:rPr lang="ja-JP" altLang="en-US" sz="3200" dirty="0"/>
              <a:t> </a:t>
            </a:r>
            <a:r>
              <a:rPr lang="en-US" altLang="ja-JP" sz="3200" dirty="0" smtClean="0"/>
              <a:t>/ Optimization of GTS (WIS Part A)</a:t>
            </a:r>
          </a:p>
          <a:p>
            <a:pPr lvl="1"/>
            <a:r>
              <a:rPr lang="en-US" altLang="ja-JP" sz="3200" dirty="0" smtClean="0"/>
              <a:t>Optimization </a:t>
            </a:r>
            <a:r>
              <a:rPr lang="en-US" altLang="ja-JP" sz="3200" dirty="0"/>
              <a:t>of GISC cache </a:t>
            </a:r>
            <a:r>
              <a:rPr lang="en-US" altLang="ja-JP" sz="3200" dirty="0" smtClean="0"/>
              <a:t>and Metadata repository (WIS Part B)</a:t>
            </a:r>
            <a:endParaRPr lang="en-US" altLang="ja-JP" sz="3200" dirty="0"/>
          </a:p>
          <a:p>
            <a:r>
              <a:rPr kumimoji="1" lang="en-US" altLang="ja-JP" b="1" u="sng" dirty="0"/>
              <a:t>Strengthening the </a:t>
            </a:r>
            <a:r>
              <a:rPr kumimoji="1" lang="en-US" altLang="ja-JP" b="1" u="sng" dirty="0" smtClean="0"/>
              <a:t>foundations for </a:t>
            </a:r>
            <a:r>
              <a:rPr kumimoji="1" lang="en-US" altLang="ja-JP" b="1" u="sng" dirty="0"/>
              <a:t>WIS2.0</a:t>
            </a:r>
            <a:endParaRPr lang="en-US" altLang="ja-JP" b="1" u="sng" dirty="0" smtClean="0"/>
          </a:p>
        </p:txBody>
      </p:sp>
    </p:spTree>
    <p:extLst>
      <p:ext uri="{BB962C8B-B14F-4D97-AF65-F5344CB8AC3E}">
        <p14:creationId xmlns:p14="http://schemas.microsoft.com/office/powerpoint/2010/main" val="3219392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dirty="0"/>
              <a:t>Clarification of target users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altLang="ja-JP" sz="2400" dirty="0"/>
              <a:t>Classification of </a:t>
            </a:r>
            <a:r>
              <a:rPr lang="en-US" altLang="ja-JP" sz="2400" dirty="0" smtClean="0"/>
              <a:t>users</a:t>
            </a:r>
          </a:p>
          <a:p>
            <a:pPr lvl="1"/>
            <a:r>
              <a:rPr lang="en-US" altLang="ja-JP" sz="2000" u="sng" dirty="0" smtClean="0"/>
              <a:t>NMHS</a:t>
            </a:r>
            <a:r>
              <a:rPr lang="en-US" altLang="ja-JP" sz="2000" dirty="0" smtClean="0"/>
              <a:t> (Numerical </a:t>
            </a:r>
            <a:r>
              <a:rPr lang="en-US" altLang="ja-JP" sz="2000" dirty="0"/>
              <a:t>forecast </a:t>
            </a:r>
            <a:r>
              <a:rPr lang="en-US" altLang="ja-JP" sz="2000" dirty="0" smtClean="0"/>
              <a:t>center, Satellite center </a:t>
            </a:r>
            <a:r>
              <a:rPr lang="en-US" altLang="ja-JP" sz="2000" dirty="0"/>
              <a:t>including ECMWF, </a:t>
            </a:r>
            <a:r>
              <a:rPr lang="en-US" altLang="ja-JP" sz="2000" dirty="0" smtClean="0"/>
              <a:t>EUMETSAT)</a:t>
            </a:r>
          </a:p>
          <a:p>
            <a:pPr lvl="2"/>
            <a:r>
              <a:rPr lang="en-US" altLang="ja-JP" sz="1800" dirty="0" smtClean="0"/>
              <a:t>Observation </a:t>
            </a:r>
            <a:r>
              <a:rPr lang="en-US" altLang="ja-JP" sz="1800" dirty="0"/>
              <a:t>data (including satellite data, radar data) is </a:t>
            </a:r>
            <a:r>
              <a:rPr lang="en-US" altLang="ja-JP" sz="1800" dirty="0" smtClean="0"/>
              <a:t>indispensable </a:t>
            </a:r>
            <a:r>
              <a:rPr lang="en-US" altLang="ja-JP" sz="1800" dirty="0"/>
              <a:t>for </a:t>
            </a:r>
            <a:r>
              <a:rPr lang="en-US" altLang="ja-JP" sz="1800" dirty="0" smtClean="0"/>
              <a:t>numerical </a:t>
            </a:r>
            <a:r>
              <a:rPr lang="en-US" altLang="ja-JP" sz="1800" dirty="0"/>
              <a:t>forecast </a:t>
            </a:r>
            <a:r>
              <a:rPr lang="en-US" altLang="ja-JP" sz="1800" dirty="0" smtClean="0"/>
              <a:t>centers.</a:t>
            </a:r>
          </a:p>
          <a:p>
            <a:pPr lvl="1"/>
            <a:r>
              <a:rPr lang="en-US" altLang="ja-JP" sz="2000" u="sng" dirty="0" smtClean="0"/>
              <a:t>NMHS</a:t>
            </a:r>
            <a:r>
              <a:rPr lang="en-US" altLang="ja-JP" sz="2000" dirty="0" smtClean="0"/>
              <a:t> (Developing country)</a:t>
            </a:r>
          </a:p>
          <a:p>
            <a:pPr lvl="2"/>
            <a:r>
              <a:rPr lang="en-US" altLang="ja-JP" sz="1800" dirty="0" smtClean="0"/>
              <a:t>Observation </a:t>
            </a:r>
            <a:r>
              <a:rPr lang="en-US" altLang="ja-JP" sz="1800" dirty="0"/>
              <a:t>data is indispensable for numerical forecast </a:t>
            </a:r>
            <a:r>
              <a:rPr lang="en-US" altLang="ja-JP" sz="1800" dirty="0" smtClean="0"/>
              <a:t>center. </a:t>
            </a:r>
          </a:p>
          <a:p>
            <a:pPr lvl="2"/>
            <a:r>
              <a:rPr lang="en-US" altLang="ja-JP" sz="1800" dirty="0" smtClean="0"/>
              <a:t>The </a:t>
            </a:r>
            <a:r>
              <a:rPr lang="en-US" altLang="ja-JP" sz="1800" dirty="0"/>
              <a:t>data </a:t>
            </a:r>
            <a:r>
              <a:rPr lang="en-US" altLang="ja-JP" sz="1800" dirty="0" smtClean="0"/>
              <a:t>really </a:t>
            </a:r>
            <a:r>
              <a:rPr lang="en-US" altLang="ja-JP" sz="1800" dirty="0"/>
              <a:t>wanted by developing countries is not raw data, such as NWP products and satellite images, that can be used for forecasting as they are.</a:t>
            </a:r>
          </a:p>
          <a:p>
            <a:pPr lvl="1"/>
            <a:r>
              <a:rPr lang="en-US" altLang="ja-JP" sz="2000" u="sng" dirty="0"/>
              <a:t>NMHS</a:t>
            </a:r>
            <a:r>
              <a:rPr lang="en-US" altLang="ja-JP" sz="2000" dirty="0"/>
              <a:t> </a:t>
            </a:r>
            <a:r>
              <a:rPr lang="en-US" altLang="ja-JP" sz="2000" dirty="0" smtClean="0"/>
              <a:t>(LDCs, SIDSs in poor </a:t>
            </a:r>
            <a:r>
              <a:rPr lang="en-US" altLang="ja-JP" sz="2000" dirty="0"/>
              <a:t>Internet environment)</a:t>
            </a:r>
            <a:endParaRPr lang="en-US" altLang="ja-JP" sz="2000" dirty="0" smtClean="0"/>
          </a:p>
          <a:p>
            <a:pPr lvl="1"/>
            <a:r>
              <a:rPr lang="en-US" altLang="ja-JP" sz="2000" dirty="0">
                <a:solidFill>
                  <a:schemeClr val="bg1">
                    <a:lumMod val="50000"/>
                  </a:schemeClr>
                </a:solidFill>
              </a:rPr>
              <a:t>Academic </a:t>
            </a:r>
            <a:r>
              <a:rPr lang="en-US" altLang="ja-JP" sz="2000" dirty="0" smtClean="0">
                <a:solidFill>
                  <a:schemeClr val="bg1">
                    <a:lumMod val="50000"/>
                  </a:schemeClr>
                </a:solidFill>
              </a:rPr>
              <a:t>Institution</a:t>
            </a:r>
          </a:p>
          <a:p>
            <a:pPr lvl="1"/>
            <a:r>
              <a:rPr lang="en-US" altLang="ja-JP" sz="2000" strike="sngStrike" dirty="0">
                <a:solidFill>
                  <a:schemeClr val="bg1">
                    <a:lumMod val="50000"/>
                  </a:schemeClr>
                </a:solidFill>
              </a:rPr>
              <a:t>The </a:t>
            </a:r>
            <a:r>
              <a:rPr lang="en-US" altLang="ja-JP" sz="2000" strike="sngStrike" dirty="0" smtClean="0">
                <a:solidFill>
                  <a:schemeClr val="bg1">
                    <a:lumMod val="50000"/>
                  </a:schemeClr>
                </a:solidFill>
              </a:rPr>
              <a:t>general public</a:t>
            </a:r>
            <a:endParaRPr lang="en-US" altLang="ja-JP" sz="2000" dirty="0"/>
          </a:p>
          <a:p>
            <a:r>
              <a:rPr lang="en-US" altLang="ja-JP" sz="2800" b="1" u="sng" dirty="0"/>
              <a:t>First of all think NMHS as top priority</a:t>
            </a:r>
            <a:endParaRPr lang="en-US" altLang="ja-JP" sz="2800" b="1" u="sng" dirty="0" smtClean="0"/>
          </a:p>
        </p:txBody>
      </p:sp>
    </p:spTree>
    <p:extLst>
      <p:ext uri="{BB962C8B-B14F-4D97-AF65-F5344CB8AC3E}">
        <p14:creationId xmlns:p14="http://schemas.microsoft.com/office/powerpoint/2010/main" val="31186678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/>
              <a:t>User needs and </a:t>
            </a:r>
            <a:br>
              <a:rPr lang="en-US" altLang="ja-JP" dirty="0"/>
            </a:br>
            <a:r>
              <a:rPr lang="en-US" altLang="ja-JP" dirty="0" smtClean="0"/>
              <a:t>possible use </a:t>
            </a:r>
            <a:r>
              <a:rPr lang="en-US" altLang="ja-JP" dirty="0"/>
              <a:t>cases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kumimoji="1" lang="en-US" altLang="ja-JP" dirty="0" smtClean="0"/>
              <a:t>Need more discussion about user needs on WIS2.0</a:t>
            </a:r>
          </a:p>
          <a:p>
            <a:r>
              <a:rPr kumimoji="1" lang="en-US" altLang="ja-JP" dirty="0" smtClean="0"/>
              <a:t>Possible user case (see last part of this </a:t>
            </a:r>
            <a:r>
              <a:rPr kumimoji="1" lang="en-US" altLang="ja-JP" dirty="0" err="1" smtClean="0"/>
              <a:t>ppt</a:t>
            </a:r>
            <a:r>
              <a:rPr kumimoji="1" lang="en-US" altLang="ja-JP" dirty="0" smtClean="0"/>
              <a:t>)</a:t>
            </a:r>
          </a:p>
          <a:p>
            <a:endParaRPr kumimoji="1" lang="en-US" altLang="ja-JP" dirty="0" smtClean="0"/>
          </a:p>
          <a:p>
            <a:r>
              <a:rPr kumimoji="1" lang="en-US" altLang="ja-JP" dirty="0" smtClean="0"/>
              <a:t>Think ‘topology’ of data sharing arrangements for low-volume data and high-volume data </a:t>
            </a:r>
            <a:r>
              <a:rPr kumimoji="1" lang="en-US" altLang="ja-JP" u="sng" dirty="0" smtClean="0"/>
              <a:t>separately</a:t>
            </a:r>
            <a:endParaRPr kumimoji="1" lang="en-US" altLang="ja-JP" dirty="0"/>
          </a:p>
          <a:p>
            <a:pPr lvl="3"/>
            <a:r>
              <a:rPr kumimoji="1" lang="en-US" altLang="ja-JP" dirty="0" smtClean="0"/>
              <a:t>Low-volume data : SYNOP, TEMP </a:t>
            </a:r>
            <a:r>
              <a:rPr kumimoji="1" lang="en-US" altLang="ja-JP" smtClean="0"/>
              <a:t>… etc.</a:t>
            </a:r>
            <a:endParaRPr kumimoji="1" lang="en-US" altLang="ja-JP" dirty="0" smtClean="0"/>
          </a:p>
          <a:p>
            <a:pPr lvl="3"/>
            <a:r>
              <a:rPr kumimoji="1" lang="en-US" altLang="ja-JP" dirty="0" smtClean="0"/>
              <a:t>High-volume data : NWP product, satellite data, radar data</a:t>
            </a:r>
          </a:p>
        </p:txBody>
      </p:sp>
    </p:spTree>
    <p:extLst>
      <p:ext uri="{BB962C8B-B14F-4D97-AF65-F5344CB8AC3E}">
        <p14:creationId xmlns:p14="http://schemas.microsoft.com/office/powerpoint/2010/main" val="362068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 smtClean="0"/>
              <a:t>Retirement Legacy </a:t>
            </a:r>
            <a:r>
              <a:rPr lang="en-US" altLang="ja-JP" dirty="0"/>
              <a:t>Message Switching System / Optimization of GTS</a:t>
            </a:r>
            <a:endParaRPr kumimoji="1" lang="ja-JP" altLang="en-US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827584" y="2556245"/>
            <a:ext cx="19229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000" dirty="0" smtClean="0"/>
              <a:t>Incoming/Uplink</a:t>
            </a:r>
            <a:endParaRPr kumimoji="1" lang="ja-JP" altLang="en-US" sz="2000" dirty="0"/>
          </a:p>
        </p:txBody>
      </p:sp>
      <p:sp>
        <p:nvSpPr>
          <p:cNvPr id="5" name="テキスト ボックス 4"/>
          <p:cNvSpPr txBox="1"/>
          <p:nvPr/>
        </p:nvSpPr>
        <p:spPr>
          <a:xfrm>
            <a:off x="5436096" y="2601812"/>
            <a:ext cx="223009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000" smtClean="0"/>
              <a:t>Outgoing/Downlink</a:t>
            </a:r>
            <a:endParaRPr kumimoji="1" lang="ja-JP" altLang="en-US" sz="2000" dirty="0"/>
          </a:p>
        </p:txBody>
      </p:sp>
      <p:sp>
        <p:nvSpPr>
          <p:cNvPr id="6" name="フローチャート : 磁気ディスク 5"/>
          <p:cNvSpPr/>
          <p:nvPr/>
        </p:nvSpPr>
        <p:spPr>
          <a:xfrm>
            <a:off x="3714750" y="3958548"/>
            <a:ext cx="1073274" cy="726224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/>
              <a:t>Storage</a:t>
            </a:r>
            <a:endParaRPr kumimoji="1" lang="ja-JP" altLang="en-US" sz="1400" dirty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1424558" y="3467057"/>
            <a:ext cx="486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000" dirty="0" smtClean="0"/>
              <a:t>NC</a:t>
            </a:r>
            <a:endParaRPr kumimoji="1" lang="ja-JP" altLang="en-US" sz="2000" dirty="0"/>
          </a:p>
        </p:txBody>
      </p:sp>
      <p:sp>
        <p:nvSpPr>
          <p:cNvPr id="9" name="テキスト ボックス 8"/>
          <p:cNvSpPr txBox="1"/>
          <p:nvPr/>
        </p:nvSpPr>
        <p:spPr>
          <a:xfrm>
            <a:off x="1704155" y="3004904"/>
            <a:ext cx="6655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000" dirty="0" smtClean="0"/>
              <a:t>GISC</a:t>
            </a:r>
            <a:endParaRPr kumimoji="1" lang="ja-JP" altLang="en-US" sz="2000" dirty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6660232" y="3872427"/>
            <a:ext cx="486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000" dirty="0" smtClean="0"/>
              <a:t>NC</a:t>
            </a:r>
            <a:endParaRPr kumimoji="1" lang="ja-JP" altLang="en-US" sz="2000" dirty="0"/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6735563" y="4814191"/>
            <a:ext cx="74732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000" dirty="0" smtClean="0"/>
              <a:t>DCPC</a:t>
            </a:r>
            <a:endParaRPr kumimoji="1" lang="ja-JP" altLang="en-US" sz="2000" dirty="0"/>
          </a:p>
        </p:txBody>
      </p:sp>
      <p:sp>
        <p:nvSpPr>
          <p:cNvPr id="12" name="テキスト ボックス 11"/>
          <p:cNvSpPr txBox="1"/>
          <p:nvPr/>
        </p:nvSpPr>
        <p:spPr>
          <a:xfrm>
            <a:off x="7123363" y="4388383"/>
            <a:ext cx="66556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000" dirty="0" smtClean="0"/>
              <a:t>GISC</a:t>
            </a:r>
            <a:endParaRPr kumimoji="1" lang="ja-JP" altLang="en-US" sz="2000" dirty="0"/>
          </a:p>
        </p:txBody>
      </p:sp>
      <p:cxnSp>
        <p:nvCxnSpPr>
          <p:cNvPr id="13" name="直線矢印コネクタ 12"/>
          <p:cNvCxnSpPr/>
          <p:nvPr/>
        </p:nvCxnSpPr>
        <p:spPr>
          <a:xfrm>
            <a:off x="2037011" y="3656983"/>
            <a:ext cx="1677739" cy="569105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線矢印コネクタ 14"/>
          <p:cNvCxnSpPr/>
          <p:nvPr/>
        </p:nvCxnSpPr>
        <p:spPr>
          <a:xfrm>
            <a:off x="2291486" y="3318429"/>
            <a:ext cx="1423264" cy="754053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線矢印コネクタ 15"/>
          <p:cNvCxnSpPr>
            <a:stCxn id="6" idx="4"/>
            <a:endCxn id="10" idx="1"/>
          </p:cNvCxnSpPr>
          <p:nvPr/>
        </p:nvCxnSpPr>
        <p:spPr>
          <a:xfrm flipV="1">
            <a:off x="4788024" y="4072482"/>
            <a:ext cx="1872208" cy="24917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線矢印コネクタ 16"/>
          <p:cNvCxnSpPr>
            <a:stCxn id="6" idx="4"/>
            <a:endCxn id="12" idx="1"/>
          </p:cNvCxnSpPr>
          <p:nvPr/>
        </p:nvCxnSpPr>
        <p:spPr>
          <a:xfrm>
            <a:off x="4788024" y="4321660"/>
            <a:ext cx="2335339" cy="266778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線矢印コネクタ 17"/>
          <p:cNvCxnSpPr>
            <a:stCxn id="6" idx="4"/>
            <a:endCxn id="11" idx="1"/>
          </p:cNvCxnSpPr>
          <p:nvPr/>
        </p:nvCxnSpPr>
        <p:spPr>
          <a:xfrm>
            <a:off x="4788024" y="4321660"/>
            <a:ext cx="1947539" cy="692586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角丸四角形 18"/>
          <p:cNvSpPr/>
          <p:nvPr/>
        </p:nvSpPr>
        <p:spPr>
          <a:xfrm>
            <a:off x="323528" y="2546854"/>
            <a:ext cx="8424936" cy="3059276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000"/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716917" y="1785382"/>
            <a:ext cx="528388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800" dirty="0" smtClean="0"/>
              <a:t>Idea : Integration </a:t>
            </a:r>
            <a:r>
              <a:rPr kumimoji="1" lang="en-US" altLang="ja-JP" sz="2800" dirty="0"/>
              <a:t>of WIS Part A &amp; </a:t>
            </a:r>
            <a:r>
              <a:rPr kumimoji="1" lang="en-US" altLang="ja-JP" sz="2800" dirty="0" smtClean="0"/>
              <a:t>B</a:t>
            </a:r>
            <a:endParaRPr kumimoji="1" lang="en-US" altLang="ja-JP" sz="2800" b="1" dirty="0" smtClean="0"/>
          </a:p>
        </p:txBody>
      </p:sp>
      <p:sp>
        <p:nvSpPr>
          <p:cNvPr id="21" name="角丸四角形 20"/>
          <p:cNvSpPr/>
          <p:nvPr/>
        </p:nvSpPr>
        <p:spPr>
          <a:xfrm>
            <a:off x="5436096" y="3687761"/>
            <a:ext cx="2681361" cy="1564138"/>
          </a:xfrm>
          <a:prstGeom prst="roundRect">
            <a:avLst/>
          </a:prstGeom>
          <a:noFill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200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5597782" y="3318429"/>
            <a:ext cx="293465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600" b="1" dirty="0" smtClean="0"/>
              <a:t>DAR : Subscription</a:t>
            </a:r>
            <a:endParaRPr kumimoji="1" lang="ja-JP" altLang="en-US" sz="1600" b="1" dirty="0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938528" y="3950720"/>
            <a:ext cx="48603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000" dirty="0" smtClean="0"/>
              <a:t>NC</a:t>
            </a:r>
            <a:endParaRPr kumimoji="1" lang="ja-JP" altLang="en-US" sz="2000" dirty="0"/>
          </a:p>
        </p:txBody>
      </p:sp>
      <p:cxnSp>
        <p:nvCxnSpPr>
          <p:cNvPr id="28" name="直線矢印コネクタ 27"/>
          <p:cNvCxnSpPr>
            <a:stCxn id="27" idx="3"/>
            <a:endCxn id="6" idx="2"/>
          </p:cNvCxnSpPr>
          <p:nvPr/>
        </p:nvCxnSpPr>
        <p:spPr>
          <a:xfrm>
            <a:off x="1424558" y="4150775"/>
            <a:ext cx="2290192" cy="170885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テキスト ボックス 38"/>
          <p:cNvSpPr txBox="1"/>
          <p:nvPr/>
        </p:nvSpPr>
        <p:spPr>
          <a:xfrm>
            <a:off x="425128" y="4870931"/>
            <a:ext cx="17134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2000" dirty="0" smtClean="0"/>
              <a:t>NC (LDC, SIDS)</a:t>
            </a:r>
            <a:endParaRPr kumimoji="1" lang="ja-JP" altLang="en-US" sz="2000" dirty="0"/>
          </a:p>
        </p:txBody>
      </p:sp>
      <p:cxnSp>
        <p:nvCxnSpPr>
          <p:cNvPr id="40" name="直線矢印コネクタ 39"/>
          <p:cNvCxnSpPr>
            <a:stCxn id="39" idx="3"/>
          </p:cNvCxnSpPr>
          <p:nvPr/>
        </p:nvCxnSpPr>
        <p:spPr>
          <a:xfrm flipV="1">
            <a:off x="2138538" y="4563471"/>
            <a:ext cx="1576212" cy="507515"/>
          </a:xfrm>
          <a:prstGeom prst="straightConnector1">
            <a:avLst/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4" name="Picture 4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10044">
            <a:off x="2315133" y="4647012"/>
            <a:ext cx="847725" cy="3184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" name="テキスト ボックス 44"/>
          <p:cNvSpPr txBox="1"/>
          <p:nvPr/>
        </p:nvSpPr>
        <p:spPr>
          <a:xfrm>
            <a:off x="2353261" y="4885636"/>
            <a:ext cx="9956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dirty="0" smtClean="0"/>
              <a:t>IGDDS</a:t>
            </a:r>
            <a:endParaRPr kumimoji="1" lang="ja-JP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487245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ja-JP" dirty="0"/>
              <a:t>Retirement Legacy Message Switching </a:t>
            </a:r>
            <a:r>
              <a:rPr lang="en-US" altLang="ja-JP" dirty="0" smtClean="0"/>
              <a:t>System / </a:t>
            </a:r>
            <a:r>
              <a:rPr lang="en-US" altLang="ja-JP" dirty="0"/>
              <a:t>Optimization of GTS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ja-JP" sz="3600" dirty="0"/>
              <a:t>Is GTS obsolete technology?</a:t>
            </a:r>
            <a:r>
              <a:rPr lang="en-US" altLang="ja-JP" sz="3600" dirty="0" smtClean="0"/>
              <a:t/>
            </a:r>
            <a:br>
              <a:rPr lang="en-US" altLang="ja-JP" sz="3600" dirty="0" smtClean="0"/>
            </a:br>
            <a:r>
              <a:rPr lang="en-US" altLang="ja-JP" sz="3600" dirty="0" smtClean="0"/>
              <a:t>Is </a:t>
            </a:r>
            <a:r>
              <a:rPr lang="en-US" altLang="ja-JP" sz="3600" dirty="0"/>
              <a:t>optimization really necessary? </a:t>
            </a:r>
            <a:endParaRPr lang="en-US" altLang="ja-JP" sz="3600" dirty="0" smtClean="0"/>
          </a:p>
          <a:p>
            <a:pPr lvl="1"/>
            <a:r>
              <a:rPr lang="en-US" altLang="ja-JP" sz="3600" dirty="0" smtClean="0"/>
              <a:t>&gt;GTS </a:t>
            </a:r>
            <a:r>
              <a:rPr lang="en-US" altLang="ja-JP" sz="3600" dirty="0"/>
              <a:t>is </a:t>
            </a:r>
            <a:r>
              <a:rPr lang="en-US" altLang="ja-JP" sz="3600" dirty="0" smtClean="0"/>
              <a:t>now just working, but we have to consider…</a:t>
            </a:r>
          </a:p>
          <a:p>
            <a:pPr lvl="2"/>
            <a:r>
              <a:rPr lang="en-US" altLang="ja-JP" sz="3600" dirty="0" smtClean="0"/>
              <a:t>Cost-effectiveness</a:t>
            </a:r>
          </a:p>
          <a:p>
            <a:pPr lvl="2"/>
            <a:r>
              <a:rPr lang="en-US" altLang="ja-JP" sz="3600" dirty="0" smtClean="0"/>
              <a:t>Its Operation</a:t>
            </a:r>
            <a:endParaRPr lang="en-US" altLang="ja-JP" sz="3600" dirty="0"/>
          </a:p>
          <a:p>
            <a:pPr lvl="1"/>
            <a:r>
              <a:rPr lang="en-US" altLang="ja-JP" sz="3600" dirty="0"/>
              <a:t>&gt;</a:t>
            </a:r>
            <a:r>
              <a:rPr lang="en-US" altLang="ja-JP" sz="3600" dirty="0" smtClean="0"/>
              <a:t>Review the ET-CTS cloud project</a:t>
            </a:r>
            <a:endParaRPr kumimoji="1" lang="ja-JP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125211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/>
              <a:t>Optimization of GISC cache and Metadata repository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Currently each GISC has GISC Cache and Metadata repository.</a:t>
            </a:r>
          </a:p>
          <a:p>
            <a:r>
              <a:rPr kumimoji="1" lang="en-US" altLang="ja-JP" dirty="0" smtClean="0"/>
              <a:t>Is there need to own GISC Cache and Metadata at each GISCs?</a:t>
            </a:r>
          </a:p>
          <a:p>
            <a:pPr lvl="1"/>
            <a:r>
              <a:rPr kumimoji="1" lang="en-US" altLang="ja-JP" sz="3200" dirty="0" smtClean="0"/>
              <a:t>&gt;Two or Three </a:t>
            </a:r>
            <a:r>
              <a:rPr kumimoji="1" lang="en-US" altLang="ja-JP" sz="3200" dirty="0"/>
              <a:t>GISC Cache and Metadata repository </a:t>
            </a:r>
            <a:r>
              <a:rPr kumimoji="1" lang="en-US" altLang="ja-JP" sz="3200" dirty="0" smtClean="0"/>
              <a:t>is enough.</a:t>
            </a:r>
          </a:p>
          <a:p>
            <a:pPr lvl="1"/>
            <a:r>
              <a:rPr kumimoji="1" lang="en-US" altLang="ja-JP" sz="3200" dirty="0" smtClean="0"/>
              <a:t>&gt;Operate with cloud services divided by area and/or cloud suppliers.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198511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 smtClean="0"/>
              <a:t>WIS2.0 will be…</a:t>
            </a:r>
            <a:endParaRPr kumimoji="1" lang="ja-JP" altLang="en-US" dirty="0"/>
          </a:p>
        </p:txBody>
      </p:sp>
      <p:sp>
        <p:nvSpPr>
          <p:cNvPr id="4" name="正方形/長方形 3"/>
          <p:cNvSpPr/>
          <p:nvPr/>
        </p:nvSpPr>
        <p:spPr>
          <a:xfrm>
            <a:off x="767604" y="1877732"/>
            <a:ext cx="864096" cy="43204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/>
              <a:t>GTS</a:t>
            </a:r>
            <a:endParaRPr kumimoji="1" lang="ja-JP" altLang="en-US" sz="1200" dirty="0"/>
          </a:p>
        </p:txBody>
      </p:sp>
      <p:sp>
        <p:nvSpPr>
          <p:cNvPr id="5" name="正方形/長方形 4"/>
          <p:cNvSpPr/>
          <p:nvPr/>
        </p:nvSpPr>
        <p:spPr>
          <a:xfrm>
            <a:off x="767604" y="2462180"/>
            <a:ext cx="864096" cy="432048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200" dirty="0" smtClean="0"/>
              <a:t>Pub 9</a:t>
            </a:r>
            <a:br>
              <a:rPr lang="en-US" altLang="ja-JP" sz="1200" dirty="0" smtClean="0"/>
            </a:br>
            <a:r>
              <a:rPr lang="en-US" altLang="ja-JP" sz="1200" dirty="0" smtClean="0"/>
              <a:t>Vol C1</a:t>
            </a:r>
            <a:endParaRPr kumimoji="1" lang="ja-JP" altLang="en-US" sz="1200" dirty="0"/>
          </a:p>
        </p:txBody>
      </p:sp>
      <p:sp>
        <p:nvSpPr>
          <p:cNvPr id="6" name="正方形/長方形 5"/>
          <p:cNvSpPr/>
          <p:nvPr/>
        </p:nvSpPr>
        <p:spPr>
          <a:xfrm>
            <a:off x="2135756" y="1877732"/>
            <a:ext cx="864096" cy="43204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200" dirty="0" smtClean="0"/>
              <a:t>Part A:</a:t>
            </a:r>
            <a:r>
              <a:rPr kumimoji="1" lang="en-US" altLang="ja-JP" sz="1200" dirty="0" smtClean="0"/>
              <a:t/>
            </a:r>
            <a:br>
              <a:rPr kumimoji="1" lang="en-US" altLang="ja-JP" sz="1200" dirty="0" smtClean="0"/>
            </a:br>
            <a:r>
              <a:rPr kumimoji="1" lang="en-US" altLang="ja-JP" sz="1200" dirty="0" smtClean="0"/>
              <a:t>GTS</a:t>
            </a:r>
            <a:endParaRPr kumimoji="1" lang="ja-JP" altLang="en-US" sz="1200" dirty="0"/>
          </a:p>
        </p:txBody>
      </p:sp>
      <p:sp>
        <p:nvSpPr>
          <p:cNvPr id="7" name="正方形/長方形 6"/>
          <p:cNvSpPr/>
          <p:nvPr/>
        </p:nvSpPr>
        <p:spPr>
          <a:xfrm>
            <a:off x="2135756" y="2462180"/>
            <a:ext cx="864096" cy="43204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200" dirty="0" smtClean="0"/>
              <a:t>Pub 9</a:t>
            </a:r>
            <a:br>
              <a:rPr lang="en-US" altLang="ja-JP" sz="1200" dirty="0" smtClean="0"/>
            </a:br>
            <a:r>
              <a:rPr lang="en-US" altLang="ja-JP" sz="1200" dirty="0" smtClean="0"/>
              <a:t>Vol C1</a:t>
            </a:r>
            <a:endParaRPr kumimoji="1" lang="ja-JP" altLang="en-US" sz="1200" dirty="0"/>
          </a:p>
        </p:txBody>
      </p:sp>
      <p:sp>
        <p:nvSpPr>
          <p:cNvPr id="8" name="正方形/長方形 7"/>
          <p:cNvSpPr/>
          <p:nvPr/>
        </p:nvSpPr>
        <p:spPr>
          <a:xfrm>
            <a:off x="2135756" y="3029860"/>
            <a:ext cx="864096" cy="43204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/>
              <a:t>WIS</a:t>
            </a:r>
            <a:br>
              <a:rPr kumimoji="1" lang="en-US" altLang="ja-JP" sz="1200" dirty="0" smtClean="0"/>
            </a:br>
            <a:r>
              <a:rPr kumimoji="1" lang="en-US" altLang="ja-JP" sz="1200" dirty="0" smtClean="0"/>
              <a:t>Metadata</a:t>
            </a:r>
            <a:endParaRPr kumimoji="1" lang="ja-JP" altLang="en-US" sz="1200" dirty="0"/>
          </a:p>
        </p:txBody>
      </p:sp>
      <p:sp>
        <p:nvSpPr>
          <p:cNvPr id="9" name="正方形/長方形 8"/>
          <p:cNvSpPr/>
          <p:nvPr/>
        </p:nvSpPr>
        <p:spPr>
          <a:xfrm>
            <a:off x="2135756" y="3605924"/>
            <a:ext cx="864096" cy="432048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/>
              <a:t>Part B:</a:t>
            </a:r>
            <a:br>
              <a:rPr kumimoji="1" lang="en-US" altLang="ja-JP" sz="1200" dirty="0" smtClean="0"/>
            </a:br>
            <a:r>
              <a:rPr kumimoji="1" lang="en-US" altLang="ja-JP" sz="1200" dirty="0" smtClean="0"/>
              <a:t>DAR</a:t>
            </a:r>
          </a:p>
        </p:txBody>
      </p:sp>
      <p:sp>
        <p:nvSpPr>
          <p:cNvPr id="10" name="フローチャート : 磁気ディスク 9"/>
          <p:cNvSpPr/>
          <p:nvPr/>
        </p:nvSpPr>
        <p:spPr>
          <a:xfrm>
            <a:off x="2135756" y="4253996"/>
            <a:ext cx="864096" cy="576064"/>
          </a:xfrm>
          <a:prstGeom prst="flowChartMagneticDisk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/>
              <a:t>GISC</a:t>
            </a:r>
            <a:br>
              <a:rPr kumimoji="1" lang="en-US" altLang="ja-JP" sz="1200" dirty="0" smtClean="0"/>
            </a:br>
            <a:r>
              <a:rPr kumimoji="1" lang="en-US" altLang="ja-JP" sz="1200" dirty="0" smtClean="0"/>
              <a:t>Cache</a:t>
            </a:r>
            <a:endParaRPr kumimoji="1" lang="ja-JP" altLang="en-US" sz="1200" dirty="0"/>
          </a:p>
        </p:txBody>
      </p:sp>
      <p:sp>
        <p:nvSpPr>
          <p:cNvPr id="11" name="正方形/長方形 10"/>
          <p:cNvSpPr/>
          <p:nvPr/>
        </p:nvSpPr>
        <p:spPr>
          <a:xfrm>
            <a:off x="2135756" y="5910180"/>
            <a:ext cx="864096" cy="57606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 smtClean="0"/>
              <a:t>Part C: </a:t>
            </a:r>
            <a:br>
              <a:rPr kumimoji="1" lang="en-US" altLang="ja-JP" sz="1050" dirty="0" smtClean="0"/>
            </a:br>
            <a:r>
              <a:rPr kumimoji="1" lang="en-US" altLang="ja-JP" sz="900" dirty="0" smtClean="0"/>
              <a:t>Data Management</a:t>
            </a:r>
          </a:p>
        </p:txBody>
      </p:sp>
      <p:sp>
        <p:nvSpPr>
          <p:cNvPr id="16" name="フローチャート : 磁気ディスク 15"/>
          <p:cNvSpPr/>
          <p:nvPr/>
        </p:nvSpPr>
        <p:spPr>
          <a:xfrm>
            <a:off x="4792678" y="4229096"/>
            <a:ext cx="1180884" cy="656498"/>
          </a:xfrm>
          <a:prstGeom prst="flowChartMagneticDisk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/>
              <a:t>WIS Information</a:t>
            </a:r>
          </a:p>
          <a:p>
            <a:pPr algn="ctr"/>
            <a:r>
              <a:rPr kumimoji="1" lang="en-US" altLang="ja-JP" sz="1200" dirty="0" smtClean="0"/>
              <a:t>Cache</a:t>
            </a:r>
            <a:endParaRPr kumimoji="1" lang="ja-JP" altLang="en-US" sz="1200" dirty="0"/>
          </a:p>
        </p:txBody>
      </p:sp>
      <p:sp>
        <p:nvSpPr>
          <p:cNvPr id="17" name="テキスト ボックス 16"/>
          <p:cNvSpPr txBox="1"/>
          <p:nvPr/>
        </p:nvSpPr>
        <p:spPr>
          <a:xfrm>
            <a:off x="773409" y="1450825"/>
            <a:ext cx="911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b="1" u="sng" dirty="0" smtClean="0"/>
              <a:t>GTS era</a:t>
            </a:r>
            <a:endParaRPr kumimoji="1" lang="ja-JP" altLang="en-US" b="1" u="sng" dirty="0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1958630" y="1451828"/>
            <a:ext cx="12183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b="1" u="sng" dirty="0" smtClean="0"/>
              <a:t>WIS1.0</a:t>
            </a:r>
            <a:r>
              <a:rPr kumimoji="1" lang="en-US" altLang="ja-JP" b="1" u="sng" dirty="0" smtClean="0"/>
              <a:t> era</a:t>
            </a:r>
          </a:p>
        </p:txBody>
      </p:sp>
      <p:sp>
        <p:nvSpPr>
          <p:cNvPr id="19" name="テキスト ボックス 18"/>
          <p:cNvSpPr txBox="1"/>
          <p:nvPr/>
        </p:nvSpPr>
        <p:spPr>
          <a:xfrm>
            <a:off x="4725145" y="1494598"/>
            <a:ext cx="12183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b="1" u="sng" dirty="0" smtClean="0"/>
              <a:t>WIS2.0</a:t>
            </a:r>
            <a:r>
              <a:rPr kumimoji="1" lang="en-US" altLang="ja-JP" b="1" u="sng" dirty="0" smtClean="0"/>
              <a:t> era</a:t>
            </a:r>
            <a:endParaRPr kumimoji="1" lang="ja-JP" altLang="en-US" b="1" u="sng" dirty="0"/>
          </a:p>
        </p:txBody>
      </p:sp>
      <p:sp>
        <p:nvSpPr>
          <p:cNvPr id="20" name="正方形/長方形 19"/>
          <p:cNvSpPr/>
          <p:nvPr/>
        </p:nvSpPr>
        <p:spPr>
          <a:xfrm>
            <a:off x="5511444" y="5379349"/>
            <a:ext cx="86409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900" dirty="0" smtClean="0"/>
              <a:t>Data Management</a:t>
            </a:r>
          </a:p>
        </p:txBody>
      </p:sp>
      <p:cxnSp>
        <p:nvCxnSpPr>
          <p:cNvPr id="21" name="直線矢印コネクタ 20"/>
          <p:cNvCxnSpPr>
            <a:stCxn id="4" idx="3"/>
            <a:endCxn id="6" idx="1"/>
          </p:cNvCxnSpPr>
          <p:nvPr/>
        </p:nvCxnSpPr>
        <p:spPr>
          <a:xfrm>
            <a:off x="1631700" y="2093756"/>
            <a:ext cx="504056" cy="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線矢印コネクタ 21"/>
          <p:cNvCxnSpPr>
            <a:endCxn id="7" idx="1"/>
          </p:cNvCxnSpPr>
          <p:nvPr/>
        </p:nvCxnSpPr>
        <p:spPr>
          <a:xfrm>
            <a:off x="1631700" y="2678204"/>
            <a:ext cx="504056" cy="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線矢印コネクタ 22"/>
          <p:cNvCxnSpPr>
            <a:stCxn id="5" idx="3"/>
            <a:endCxn id="8" idx="1"/>
          </p:cNvCxnSpPr>
          <p:nvPr/>
        </p:nvCxnSpPr>
        <p:spPr>
          <a:xfrm>
            <a:off x="1631700" y="2678204"/>
            <a:ext cx="504056" cy="567680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線矢印コネクタ 23"/>
          <p:cNvCxnSpPr>
            <a:stCxn id="10" idx="4"/>
            <a:endCxn id="16" idx="2"/>
          </p:cNvCxnSpPr>
          <p:nvPr/>
        </p:nvCxnSpPr>
        <p:spPr>
          <a:xfrm>
            <a:off x="2999852" y="4542028"/>
            <a:ext cx="1792826" cy="15317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正方形/長方形 27"/>
          <p:cNvSpPr/>
          <p:nvPr/>
        </p:nvSpPr>
        <p:spPr>
          <a:xfrm>
            <a:off x="4395518" y="2008572"/>
            <a:ext cx="1947292" cy="13159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en-US" altLang="ja-JP" sz="1200" dirty="0" smtClean="0"/>
              <a:t>WIS Information Catalogue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kumimoji="1" lang="en-US" altLang="ja-JP" sz="1200" dirty="0" smtClean="0"/>
              <a:t>WIS Service Catalogue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altLang="ja-JP" sz="1200" dirty="0" smtClean="0"/>
              <a:t>Advanced Catalogue Search</a:t>
            </a:r>
            <a:endParaRPr kumimoji="1" lang="en-US" altLang="ja-JP" sz="1200" dirty="0" smtClean="0"/>
          </a:p>
        </p:txBody>
      </p:sp>
      <p:cxnSp>
        <p:nvCxnSpPr>
          <p:cNvPr id="30" name="直線矢印コネクタ 29"/>
          <p:cNvCxnSpPr>
            <a:stCxn id="8" idx="3"/>
            <a:endCxn id="28" idx="1"/>
          </p:cNvCxnSpPr>
          <p:nvPr/>
        </p:nvCxnSpPr>
        <p:spPr>
          <a:xfrm flipV="1">
            <a:off x="2999852" y="2666541"/>
            <a:ext cx="1395666" cy="579343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正方形/長方形 30"/>
          <p:cNvSpPr/>
          <p:nvPr/>
        </p:nvSpPr>
        <p:spPr>
          <a:xfrm>
            <a:off x="2135756" y="5091317"/>
            <a:ext cx="864096" cy="576064"/>
          </a:xfrm>
          <a:prstGeom prst="rect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 smtClean="0"/>
              <a:t>WIS</a:t>
            </a:r>
            <a:br>
              <a:rPr kumimoji="1" lang="en-US" altLang="ja-JP" sz="1050" dirty="0" smtClean="0"/>
            </a:br>
            <a:r>
              <a:rPr kumimoji="1" lang="en-US" altLang="ja-JP" sz="1050" dirty="0" smtClean="0"/>
              <a:t>Monitoring</a:t>
            </a:r>
          </a:p>
        </p:txBody>
      </p:sp>
      <p:sp>
        <p:nvSpPr>
          <p:cNvPr id="33" name="角丸四角形 32"/>
          <p:cNvSpPr/>
          <p:nvPr/>
        </p:nvSpPr>
        <p:spPr>
          <a:xfrm>
            <a:off x="4194522" y="1872542"/>
            <a:ext cx="2377197" cy="3361932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1200"/>
          </a:p>
        </p:txBody>
      </p:sp>
      <p:sp>
        <p:nvSpPr>
          <p:cNvPr id="48" name="正方形/長方形 47"/>
          <p:cNvSpPr/>
          <p:nvPr/>
        </p:nvSpPr>
        <p:spPr>
          <a:xfrm>
            <a:off x="4395517" y="3554334"/>
            <a:ext cx="1932245" cy="2604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/>
              <a:t>WIS Service</a:t>
            </a:r>
          </a:p>
        </p:txBody>
      </p:sp>
      <p:sp>
        <p:nvSpPr>
          <p:cNvPr id="56" name="正方形/長方形 55"/>
          <p:cNvSpPr/>
          <p:nvPr/>
        </p:nvSpPr>
        <p:spPr>
          <a:xfrm>
            <a:off x="4484691" y="5387427"/>
            <a:ext cx="864096" cy="57606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050" dirty="0" smtClean="0"/>
              <a:t>WIS</a:t>
            </a:r>
            <a:br>
              <a:rPr kumimoji="1" lang="en-US" altLang="ja-JP" sz="1050" dirty="0" smtClean="0"/>
            </a:br>
            <a:r>
              <a:rPr kumimoji="1" lang="en-US" altLang="ja-JP" sz="1050" dirty="0" smtClean="0"/>
              <a:t>Monitoring</a:t>
            </a:r>
          </a:p>
        </p:txBody>
      </p:sp>
      <p:cxnSp>
        <p:nvCxnSpPr>
          <p:cNvPr id="57" name="直線矢印コネクタ 56"/>
          <p:cNvCxnSpPr>
            <a:stCxn id="9" idx="3"/>
            <a:endCxn id="48" idx="1"/>
          </p:cNvCxnSpPr>
          <p:nvPr/>
        </p:nvCxnSpPr>
        <p:spPr>
          <a:xfrm flipV="1">
            <a:off x="2999852" y="3684549"/>
            <a:ext cx="1395665" cy="137399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直線矢印コネクタ 59"/>
          <p:cNvCxnSpPr>
            <a:stCxn id="6" idx="3"/>
            <a:endCxn id="16" idx="2"/>
          </p:cNvCxnSpPr>
          <p:nvPr/>
        </p:nvCxnSpPr>
        <p:spPr>
          <a:xfrm>
            <a:off x="2999852" y="2093756"/>
            <a:ext cx="1792826" cy="2463589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2" name="Picture 4" descr="関連画像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959" y="2282877"/>
            <a:ext cx="430790" cy="3112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4" name="直線矢印コネクタ 33"/>
          <p:cNvCxnSpPr>
            <a:stCxn id="7" idx="3"/>
            <a:endCxn id="32" idx="1"/>
          </p:cNvCxnSpPr>
          <p:nvPr/>
        </p:nvCxnSpPr>
        <p:spPr>
          <a:xfrm flipV="1">
            <a:off x="2999852" y="2438498"/>
            <a:ext cx="734107" cy="239706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正方形/長方形 43"/>
          <p:cNvSpPr/>
          <p:nvPr/>
        </p:nvSpPr>
        <p:spPr>
          <a:xfrm>
            <a:off x="6963575" y="2117869"/>
            <a:ext cx="1619424" cy="4955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/>
              <a:t>WIS Service @GISC</a:t>
            </a:r>
          </a:p>
        </p:txBody>
      </p:sp>
      <p:sp>
        <p:nvSpPr>
          <p:cNvPr id="45" name="正方形/長方形 44"/>
          <p:cNvSpPr/>
          <p:nvPr/>
        </p:nvSpPr>
        <p:spPr>
          <a:xfrm>
            <a:off x="6963575" y="2733588"/>
            <a:ext cx="1619424" cy="4955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/>
              <a:t>WIS Service @DCPC</a:t>
            </a:r>
          </a:p>
        </p:txBody>
      </p:sp>
      <p:sp>
        <p:nvSpPr>
          <p:cNvPr id="46" name="正方形/長方形 45"/>
          <p:cNvSpPr/>
          <p:nvPr/>
        </p:nvSpPr>
        <p:spPr>
          <a:xfrm>
            <a:off x="6963575" y="3325878"/>
            <a:ext cx="1619424" cy="49558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/>
              <a:t>WIS Service @NC</a:t>
            </a:r>
          </a:p>
        </p:txBody>
      </p:sp>
      <p:cxnSp>
        <p:nvCxnSpPr>
          <p:cNvPr id="47" name="直線矢印コネクタ 46"/>
          <p:cNvCxnSpPr>
            <a:stCxn id="28" idx="3"/>
          </p:cNvCxnSpPr>
          <p:nvPr/>
        </p:nvCxnSpPr>
        <p:spPr>
          <a:xfrm>
            <a:off x="6342810" y="2666541"/>
            <a:ext cx="373288" cy="295503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左大かっこ 12"/>
          <p:cNvSpPr/>
          <p:nvPr/>
        </p:nvSpPr>
        <p:spPr>
          <a:xfrm>
            <a:off x="6801823" y="1877732"/>
            <a:ext cx="266700" cy="2215382"/>
          </a:xfrm>
          <a:prstGeom prst="leftBracket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18613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/>
              <a:t>WIS2.0 will be…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kumimoji="1" lang="en-US" altLang="ja-JP" dirty="0"/>
              <a:t>WIS Information Catalogue</a:t>
            </a:r>
          </a:p>
          <a:p>
            <a:r>
              <a:rPr kumimoji="1" lang="en-US" altLang="ja-JP" dirty="0"/>
              <a:t>WIS Information Cache</a:t>
            </a:r>
          </a:p>
          <a:p>
            <a:pPr lvl="1"/>
            <a:r>
              <a:rPr kumimoji="1" lang="en-US" altLang="ja-JP" dirty="0" smtClean="0"/>
              <a:t>&gt;WIS Metadata &amp; GISC Cache</a:t>
            </a:r>
          </a:p>
          <a:p>
            <a:pPr lvl="1"/>
            <a:endParaRPr kumimoji="1" lang="en-US" altLang="ja-JP" dirty="0"/>
          </a:p>
          <a:p>
            <a:r>
              <a:rPr kumimoji="1" lang="en-US" altLang="ja-JP" dirty="0"/>
              <a:t>WIS Service Catalogue</a:t>
            </a:r>
          </a:p>
          <a:p>
            <a:r>
              <a:rPr kumimoji="1" lang="en-US" altLang="ja-JP" dirty="0"/>
              <a:t>WIS </a:t>
            </a:r>
            <a:r>
              <a:rPr kumimoji="1" lang="en-US" altLang="ja-JP" dirty="0" smtClean="0"/>
              <a:t>Service</a:t>
            </a:r>
          </a:p>
          <a:p>
            <a:pPr lvl="1"/>
            <a:r>
              <a:rPr kumimoji="1" lang="en-US" altLang="ja-JP" dirty="0" smtClean="0"/>
              <a:t>&gt;</a:t>
            </a:r>
            <a:r>
              <a:rPr kumimoji="1" lang="en-US" altLang="ja-JP" smtClean="0"/>
              <a:t>Web services, API</a:t>
            </a:r>
            <a:r>
              <a:rPr kumimoji="1" lang="en-US" altLang="ja-JP" dirty="0" smtClean="0"/>
              <a:t>, Function, etc. for WIS2.0 and its catalogue</a:t>
            </a:r>
            <a:endParaRPr kumimoji="1" lang="en-US" altLang="ja-JP" dirty="0"/>
          </a:p>
          <a:p>
            <a:endParaRPr kumimoji="1" lang="en-US" altLang="ja-JP" dirty="0"/>
          </a:p>
          <a:p>
            <a:r>
              <a:rPr kumimoji="1" lang="en-US" altLang="ja-JP" dirty="0"/>
              <a:t>Advanced Catalogue Search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718242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/>
              <a:t>WIS2.0 will be…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kumimoji="1" lang="en-US" altLang="ja-JP" sz="2800" dirty="0" smtClean="0"/>
              <a:t>WIS2.0 = WIS Information + WIS Service</a:t>
            </a:r>
          </a:p>
          <a:p>
            <a:r>
              <a:rPr kumimoji="1" lang="en-US" altLang="ja-JP" sz="2800" dirty="0" smtClean="0"/>
              <a:t>WIS Information</a:t>
            </a:r>
            <a:r>
              <a:rPr kumimoji="1" lang="ja-JP" altLang="en-US" sz="2800" dirty="0" smtClean="0"/>
              <a:t> </a:t>
            </a:r>
            <a:r>
              <a:rPr kumimoji="1" lang="en-US" altLang="ja-JP" sz="2800" dirty="0"/>
              <a:t>(-&gt; data and product) </a:t>
            </a:r>
            <a:endParaRPr kumimoji="1" lang="en-US" altLang="ja-JP" sz="2800" dirty="0" smtClean="0"/>
          </a:p>
          <a:p>
            <a:pPr lvl="1"/>
            <a:r>
              <a:rPr kumimoji="1" lang="en-US" altLang="ja-JP" sz="2000" dirty="0" smtClean="0"/>
              <a:t>WIS Information</a:t>
            </a:r>
            <a:r>
              <a:rPr kumimoji="1" lang="ja-JP" altLang="en-US" sz="2000" dirty="0"/>
              <a:t> </a:t>
            </a:r>
            <a:r>
              <a:rPr kumimoji="1" lang="en-US" altLang="ja-JP" sz="2000" dirty="0" smtClean="0"/>
              <a:t>Cache and WIS Information catalogue will be </a:t>
            </a:r>
            <a:r>
              <a:rPr lang="en-US" altLang="ja-JP" sz="2000" dirty="0" smtClean="0"/>
              <a:t>developed/operated </a:t>
            </a:r>
            <a:r>
              <a:rPr lang="en-US" altLang="ja-JP" sz="2000" dirty="0"/>
              <a:t>by </a:t>
            </a:r>
            <a:r>
              <a:rPr lang="en-US" altLang="ja-JP" sz="2000" dirty="0" smtClean="0"/>
              <a:t>selected GISCs.</a:t>
            </a:r>
          </a:p>
          <a:p>
            <a:pPr lvl="1"/>
            <a:r>
              <a:rPr kumimoji="1" lang="en-US" altLang="ja-JP" sz="2000" dirty="0" smtClean="0"/>
              <a:t>Record </a:t>
            </a:r>
            <a:r>
              <a:rPr kumimoji="1" lang="en-US" altLang="ja-JP" sz="2000" dirty="0"/>
              <a:t>of WIS Information catalogue </a:t>
            </a:r>
            <a:r>
              <a:rPr kumimoji="1" lang="en-US" altLang="ja-JP" sz="2000" dirty="0" smtClean="0"/>
              <a:t>of AOR will be maintained by each GISCs</a:t>
            </a:r>
            <a:endParaRPr kumimoji="1" lang="en-US" altLang="ja-JP" sz="2400" dirty="0" smtClean="0"/>
          </a:p>
          <a:p>
            <a:r>
              <a:rPr lang="en-US" altLang="ja-JP" sz="2800" dirty="0" smtClean="0"/>
              <a:t>WIS Service</a:t>
            </a:r>
          </a:p>
          <a:p>
            <a:pPr lvl="1"/>
            <a:r>
              <a:rPr kumimoji="1" lang="en-US" altLang="ja-JP" sz="2000" dirty="0" smtClean="0"/>
              <a:t>WIS </a:t>
            </a:r>
            <a:r>
              <a:rPr lang="en-US" altLang="ja-JP" sz="2000" dirty="0" smtClean="0"/>
              <a:t>Service </a:t>
            </a:r>
            <a:r>
              <a:rPr kumimoji="1" lang="en-US" altLang="ja-JP" sz="2000" dirty="0" smtClean="0"/>
              <a:t>catalogue will be </a:t>
            </a:r>
            <a:r>
              <a:rPr lang="en-US" altLang="ja-JP" sz="2000" dirty="0" smtClean="0"/>
              <a:t>developed/operated by selected GISCs.</a:t>
            </a:r>
          </a:p>
          <a:p>
            <a:pPr lvl="1"/>
            <a:r>
              <a:rPr kumimoji="1" lang="en-US" altLang="ja-JP" sz="2000" dirty="0" smtClean="0"/>
              <a:t>Record of WIS </a:t>
            </a:r>
            <a:r>
              <a:rPr lang="en-US" altLang="ja-JP" sz="2000" dirty="0" smtClean="0"/>
              <a:t>Service </a:t>
            </a:r>
            <a:r>
              <a:rPr kumimoji="1" lang="en-US" altLang="ja-JP" sz="2000" dirty="0" smtClean="0"/>
              <a:t>catalogue of AOR will be maintained by each GISCs</a:t>
            </a:r>
            <a:endParaRPr lang="en-US" altLang="ja-JP" sz="2000" dirty="0" smtClean="0"/>
          </a:p>
          <a:p>
            <a:pPr lvl="1"/>
            <a:r>
              <a:rPr lang="en-US" altLang="ja-JP" sz="2000" dirty="0" smtClean="0"/>
              <a:t>WIS Service can be developed/operated by any WIS users.</a:t>
            </a:r>
          </a:p>
          <a:p>
            <a:pPr lvl="1"/>
            <a:r>
              <a:rPr lang="en-US" altLang="ja-JP" sz="2000" dirty="0" smtClean="0"/>
              <a:t>Service Definition, Service Discovery Syste</a:t>
            </a:r>
            <a:r>
              <a:rPr lang="en-US" altLang="ja-JP" sz="2000" dirty="0"/>
              <a:t>m</a:t>
            </a:r>
            <a:endParaRPr lang="en-US" altLang="ja-JP" sz="2000" dirty="0" smtClean="0"/>
          </a:p>
          <a:p>
            <a:pPr lvl="1"/>
            <a:r>
              <a:rPr lang="en-US" altLang="ja-JP" sz="2000" dirty="0" smtClean="0"/>
              <a:t>Coordination for developing WIS Service</a:t>
            </a:r>
          </a:p>
        </p:txBody>
      </p:sp>
    </p:spTree>
    <p:extLst>
      <p:ext uri="{BB962C8B-B14F-4D97-AF65-F5344CB8AC3E}">
        <p14:creationId xmlns:p14="http://schemas.microsoft.com/office/powerpoint/2010/main" val="1921115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Redefinition of WIS Catalogue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WIS Information Catalogue</a:t>
            </a:r>
          </a:p>
          <a:p>
            <a:pPr lvl="1"/>
            <a:r>
              <a:rPr lang="en-US" sz="3200" dirty="0" smtClean="0"/>
              <a:t>Rename from WIS Discovery Metadata</a:t>
            </a:r>
          </a:p>
          <a:p>
            <a:pPr lvl="2"/>
            <a:r>
              <a:rPr lang="en-US" sz="3200" dirty="0" smtClean="0"/>
              <a:t>Already we have</a:t>
            </a:r>
          </a:p>
          <a:p>
            <a:r>
              <a:rPr lang="en-US" dirty="0" smtClean="0"/>
              <a:t>WIS Service Catalogue</a:t>
            </a:r>
          </a:p>
          <a:p>
            <a:pPr lvl="1"/>
            <a:r>
              <a:rPr lang="en-US" sz="3200" dirty="0" smtClean="0"/>
              <a:t>New Catalogue for WIS2.0</a:t>
            </a:r>
          </a:p>
          <a:p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89262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ja-JP" dirty="0"/>
              <a:t>WIS Service </a:t>
            </a:r>
            <a:r>
              <a:rPr lang="en-US" altLang="ja-JP" dirty="0" smtClean="0"/>
              <a:t>Catalogue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Service Name</a:t>
            </a:r>
          </a:p>
          <a:p>
            <a:r>
              <a:rPr lang="en-US" altLang="ja-JP" dirty="0"/>
              <a:t>Service Provider</a:t>
            </a:r>
          </a:p>
          <a:p>
            <a:r>
              <a:rPr lang="en-US" dirty="0" smtClean="0"/>
              <a:t>Service Version</a:t>
            </a:r>
          </a:p>
          <a:p>
            <a:r>
              <a:rPr lang="en-US" dirty="0" smtClean="0"/>
              <a:t>Service Information</a:t>
            </a:r>
          </a:p>
          <a:p>
            <a:r>
              <a:rPr lang="en-US" dirty="0" smtClean="0"/>
              <a:t>Service Status (</a:t>
            </a:r>
            <a:r>
              <a:rPr lang="en-US" b="1" dirty="0" smtClean="0">
                <a:solidFill>
                  <a:srgbClr val="FF0000"/>
                </a:solidFill>
              </a:rPr>
              <a:t>Plan, Develop</a:t>
            </a:r>
            <a:r>
              <a:rPr lang="en-US" dirty="0" smtClean="0"/>
              <a:t>, Operation)</a:t>
            </a:r>
          </a:p>
          <a:p>
            <a:r>
              <a:rPr lang="en-US" dirty="0" smtClean="0"/>
              <a:t>Service Quality</a:t>
            </a:r>
          </a:p>
          <a:p>
            <a:r>
              <a:rPr lang="en-US" dirty="0" smtClean="0"/>
              <a:t>Access Limitation </a:t>
            </a:r>
          </a:p>
          <a:p>
            <a:r>
              <a:rPr lang="en-US" dirty="0" smtClean="0"/>
              <a:t>…</a:t>
            </a:r>
          </a:p>
          <a:p>
            <a:endParaRPr lang="en-US" dirty="0"/>
          </a:p>
        </p:txBody>
      </p:sp>
      <p:sp>
        <p:nvSpPr>
          <p:cNvPr id="4" name="円形吹き出し 3"/>
          <p:cNvSpPr/>
          <p:nvPr/>
        </p:nvSpPr>
        <p:spPr>
          <a:xfrm>
            <a:off x="5524500" y="2190751"/>
            <a:ext cx="2762250" cy="1323974"/>
          </a:xfrm>
          <a:prstGeom prst="wedgeEllipseCallout">
            <a:avLst>
              <a:gd name="adj1" fmla="val -93277"/>
              <a:gd name="adj2" fmla="val 76745"/>
            </a:avLst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dirty="0" smtClean="0">
                <a:solidFill>
                  <a:schemeClr val="tx1"/>
                </a:solidFill>
              </a:rPr>
              <a:t>Collaborate with WIS service users from developing phase</a:t>
            </a:r>
            <a:endParaRPr kumimoji="1" lang="ja-JP" alt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6532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直方体 19"/>
          <p:cNvSpPr/>
          <p:nvPr/>
        </p:nvSpPr>
        <p:spPr>
          <a:xfrm>
            <a:off x="3781425" y="2624157"/>
            <a:ext cx="1624384" cy="400050"/>
          </a:xfrm>
          <a:prstGeom prst="cub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/>
              <a:t>WIS Service Search</a:t>
            </a:r>
            <a:endParaRPr kumimoji="1" lang="ja-JP" altLang="en-US" sz="1200" dirty="0"/>
          </a:p>
        </p:txBody>
      </p:sp>
      <p:cxnSp>
        <p:nvCxnSpPr>
          <p:cNvPr id="23" name="直線矢印コネクタ 22"/>
          <p:cNvCxnSpPr>
            <a:stCxn id="9" idx="0"/>
            <a:endCxn id="6" idx="5"/>
          </p:cNvCxnSpPr>
          <p:nvPr/>
        </p:nvCxnSpPr>
        <p:spPr>
          <a:xfrm flipH="1">
            <a:off x="5192594" y="4096182"/>
            <a:ext cx="1947107" cy="798475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ja-JP" dirty="0"/>
              <a:t>WIS Service Catalogue</a:t>
            </a:r>
            <a:endParaRPr kumimoji="1" lang="ja-JP" altLang="en-US" dirty="0"/>
          </a:p>
        </p:txBody>
      </p:sp>
      <p:pic>
        <p:nvPicPr>
          <p:cNvPr id="4" name="Picture 2" descr="「icon ユーザ」の画像検索結果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97207" y="3456473"/>
            <a:ext cx="683645" cy="683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フローチャート : 磁気ディスク 4"/>
          <p:cNvSpPr/>
          <p:nvPr/>
        </p:nvSpPr>
        <p:spPr>
          <a:xfrm>
            <a:off x="3781425" y="2184472"/>
            <a:ext cx="1624384" cy="523326"/>
          </a:xfrm>
          <a:prstGeom prst="flowChartMagneticDisk">
            <a:avLst/>
          </a:prstGeom>
          <a:solidFill>
            <a:schemeClr val="bg1"/>
          </a:solidFill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200" b="1" dirty="0" smtClean="0">
                <a:solidFill>
                  <a:schemeClr val="tx1"/>
                </a:solidFill>
              </a:rPr>
              <a:t>WIS Service Catalogue</a:t>
            </a:r>
          </a:p>
        </p:txBody>
      </p:sp>
      <p:sp>
        <p:nvSpPr>
          <p:cNvPr id="6" name="直方体 5"/>
          <p:cNvSpPr/>
          <p:nvPr/>
        </p:nvSpPr>
        <p:spPr>
          <a:xfrm>
            <a:off x="3994639" y="4676773"/>
            <a:ext cx="1197955" cy="581025"/>
          </a:xfrm>
          <a:prstGeom prst="cub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600" b="1" dirty="0" smtClean="0"/>
              <a:t>Service</a:t>
            </a:r>
            <a:endParaRPr kumimoji="1" lang="ja-JP" altLang="en-US" sz="1600" b="1" dirty="0"/>
          </a:p>
        </p:txBody>
      </p:sp>
      <p:sp>
        <p:nvSpPr>
          <p:cNvPr id="7" name="テキスト ボックス 6"/>
          <p:cNvSpPr txBox="1"/>
          <p:nvPr/>
        </p:nvSpPr>
        <p:spPr>
          <a:xfrm>
            <a:off x="1663375" y="4118925"/>
            <a:ext cx="5774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b="1" dirty="0" smtClean="0"/>
              <a:t>User</a:t>
            </a:r>
            <a:endParaRPr kumimoji="1" lang="ja-JP" altLang="en-US" sz="1600" b="1" dirty="0"/>
          </a:p>
        </p:txBody>
      </p:sp>
      <p:pic>
        <p:nvPicPr>
          <p:cNvPr id="8" name="Picture 2" descr="「icon ユーザ」の画像検索結果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4532" y="3456473"/>
            <a:ext cx="683645" cy="683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テキスト ボックス 8"/>
          <p:cNvSpPr txBox="1"/>
          <p:nvPr/>
        </p:nvSpPr>
        <p:spPr>
          <a:xfrm>
            <a:off x="6355512" y="4096182"/>
            <a:ext cx="156837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b="1" dirty="0" smtClean="0"/>
              <a:t>Service Provider</a:t>
            </a:r>
            <a:endParaRPr kumimoji="1" lang="ja-JP" altLang="en-US" sz="1600" b="1" dirty="0"/>
          </a:p>
        </p:txBody>
      </p:sp>
      <p:cxnSp>
        <p:nvCxnSpPr>
          <p:cNvPr id="11" name="直線矢印コネクタ 10"/>
          <p:cNvCxnSpPr>
            <a:stCxn id="4" idx="0"/>
            <a:endCxn id="5" idx="2"/>
          </p:cNvCxnSpPr>
          <p:nvPr/>
        </p:nvCxnSpPr>
        <p:spPr>
          <a:xfrm flipV="1">
            <a:off x="1939030" y="2446135"/>
            <a:ext cx="1842395" cy="1010338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直線矢印コネクタ 13"/>
          <p:cNvCxnSpPr>
            <a:stCxn id="8" idx="0"/>
            <a:endCxn id="5" idx="4"/>
          </p:cNvCxnSpPr>
          <p:nvPr/>
        </p:nvCxnSpPr>
        <p:spPr>
          <a:xfrm flipH="1" flipV="1">
            <a:off x="5405809" y="2446135"/>
            <a:ext cx="1800546" cy="1010338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テキスト ボックス 16"/>
          <p:cNvSpPr txBox="1"/>
          <p:nvPr/>
        </p:nvSpPr>
        <p:spPr>
          <a:xfrm>
            <a:off x="6339501" y="2707798"/>
            <a:ext cx="1504194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Register </a:t>
            </a:r>
            <a:r>
              <a:rPr kumimoji="1" lang="en-US" altLang="ja-JP" sz="1600" dirty="0" smtClean="0"/>
              <a:t>Service</a:t>
            </a:r>
            <a:endParaRPr kumimoji="1" lang="ja-JP" altLang="en-US" sz="1600" dirty="0"/>
          </a:p>
        </p:txBody>
      </p:sp>
      <p:sp>
        <p:nvSpPr>
          <p:cNvPr id="18" name="テキスト ボックス 17"/>
          <p:cNvSpPr txBox="1"/>
          <p:nvPr/>
        </p:nvSpPr>
        <p:spPr>
          <a:xfrm>
            <a:off x="1750001" y="2538521"/>
            <a:ext cx="13890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Search Service</a:t>
            </a:r>
            <a:endParaRPr kumimoji="1" lang="ja-JP" altLang="en-US" sz="1600" dirty="0"/>
          </a:p>
        </p:txBody>
      </p:sp>
      <p:cxnSp>
        <p:nvCxnSpPr>
          <p:cNvPr id="19" name="直線矢印コネクタ 18"/>
          <p:cNvCxnSpPr>
            <a:stCxn id="7" idx="0"/>
            <a:endCxn id="6" idx="2"/>
          </p:cNvCxnSpPr>
          <p:nvPr/>
        </p:nvCxnSpPr>
        <p:spPr>
          <a:xfrm>
            <a:off x="1952076" y="4118925"/>
            <a:ext cx="2042563" cy="920989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テキスト ボックス 21"/>
          <p:cNvSpPr txBox="1"/>
          <p:nvPr/>
        </p:nvSpPr>
        <p:spPr>
          <a:xfrm>
            <a:off x="2130009" y="4915052"/>
            <a:ext cx="118686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Find</a:t>
            </a:r>
            <a:r>
              <a:rPr kumimoji="1" lang="en-US" altLang="ja-JP" sz="1600" dirty="0" smtClean="0"/>
              <a:t> </a:t>
            </a:r>
            <a:r>
              <a:rPr kumimoji="1" lang="en-US" altLang="ja-JP" sz="1600" dirty="0" smtClean="0"/>
              <a:t>Service</a:t>
            </a:r>
            <a:endParaRPr kumimoji="1" lang="ja-JP" altLang="en-US" sz="1600" dirty="0"/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6002915" y="4798008"/>
            <a:ext cx="22735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1600" dirty="0" smtClean="0"/>
              <a:t>Develop/Operate Service</a:t>
            </a:r>
            <a:endParaRPr kumimoji="1" lang="ja-JP" altLang="en-US" sz="1600" dirty="0"/>
          </a:p>
        </p:txBody>
      </p:sp>
      <p:sp>
        <p:nvSpPr>
          <p:cNvPr id="3" name="テキスト ボックス 2"/>
          <p:cNvSpPr txBox="1"/>
          <p:nvPr/>
        </p:nvSpPr>
        <p:spPr>
          <a:xfrm>
            <a:off x="6355512" y="2423083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000" b="1" dirty="0" smtClean="0"/>
              <a:t>1</a:t>
            </a:r>
          </a:p>
        </p:txBody>
      </p:sp>
      <p:sp>
        <p:nvSpPr>
          <p:cNvPr id="24" name="テキスト ボックス 23"/>
          <p:cNvSpPr txBox="1"/>
          <p:nvPr/>
        </p:nvSpPr>
        <p:spPr>
          <a:xfrm>
            <a:off x="5991572" y="4503384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000" b="1" dirty="0"/>
              <a:t>2</a:t>
            </a:r>
            <a:endParaRPr kumimoji="1" lang="en-US" altLang="ja-JP" sz="2000" b="1" dirty="0" smtClean="0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1735252" y="2307688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000" b="1" dirty="0"/>
              <a:t>3</a:t>
            </a:r>
            <a:endParaRPr kumimoji="1" lang="en-US" altLang="ja-JP" sz="2000" b="1" dirty="0" smtClean="0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2130009" y="4676773"/>
            <a:ext cx="31451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000" b="1" dirty="0"/>
              <a:t>4</a:t>
            </a:r>
            <a:endParaRPr kumimoji="1" lang="en-US" altLang="ja-JP" sz="2000" b="1" dirty="0" smtClean="0"/>
          </a:p>
        </p:txBody>
      </p:sp>
    </p:spTree>
    <p:extLst>
      <p:ext uri="{BB962C8B-B14F-4D97-AF65-F5344CB8AC3E}">
        <p14:creationId xmlns:p14="http://schemas.microsoft.com/office/powerpoint/2010/main" val="3112020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Where is WIS Service?</a:t>
            </a:r>
            <a:br>
              <a:rPr kumimoji="1" lang="en-US" altLang="ja-JP" dirty="0" smtClean="0"/>
            </a:br>
            <a:r>
              <a:rPr kumimoji="1" lang="en-US" altLang="ja-JP" dirty="0" smtClean="0"/>
              <a:t>Who prepare WIS Service?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kumimoji="1" lang="en-US" altLang="ja-JP" dirty="0" smtClean="0"/>
              <a:t>Anywhere / Anyone in WIS</a:t>
            </a:r>
            <a:endParaRPr kumimoji="1" lang="ja-JP" altLang="en-US" dirty="0"/>
          </a:p>
        </p:txBody>
      </p:sp>
      <p:pic>
        <p:nvPicPr>
          <p:cNvPr id="4" name="Picture 2" descr="「icon ユーザ」の画像検索結果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5960" y="5847250"/>
            <a:ext cx="683645" cy="683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直方体 4"/>
          <p:cNvSpPr/>
          <p:nvPr/>
        </p:nvSpPr>
        <p:spPr>
          <a:xfrm>
            <a:off x="1799839" y="3981452"/>
            <a:ext cx="1076325" cy="523875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/>
              <a:t>GISC</a:t>
            </a:r>
            <a:endParaRPr kumimoji="1" lang="ja-JP" altLang="en-US" sz="1200" dirty="0"/>
          </a:p>
        </p:txBody>
      </p:sp>
      <p:sp>
        <p:nvSpPr>
          <p:cNvPr id="6" name="直方体 5"/>
          <p:cNvSpPr/>
          <p:nvPr/>
        </p:nvSpPr>
        <p:spPr>
          <a:xfrm>
            <a:off x="3133339" y="3981452"/>
            <a:ext cx="1076325" cy="523875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/>
              <a:t>DCPC</a:t>
            </a:r>
            <a:endParaRPr kumimoji="1" lang="ja-JP" altLang="en-US" sz="1200" dirty="0"/>
          </a:p>
        </p:txBody>
      </p:sp>
      <p:sp>
        <p:nvSpPr>
          <p:cNvPr id="9" name="直方体 8"/>
          <p:cNvSpPr/>
          <p:nvPr/>
        </p:nvSpPr>
        <p:spPr>
          <a:xfrm>
            <a:off x="1694678" y="5138188"/>
            <a:ext cx="5295900" cy="400050"/>
          </a:xfrm>
          <a:prstGeom prst="cub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/>
              <a:t>WIS Service Search</a:t>
            </a:r>
            <a:endParaRPr kumimoji="1" lang="ja-JP" altLang="en-US" sz="1200" dirty="0"/>
          </a:p>
        </p:txBody>
      </p:sp>
      <p:cxnSp>
        <p:nvCxnSpPr>
          <p:cNvPr id="10" name="直線矢印コネクタ 9"/>
          <p:cNvCxnSpPr>
            <a:stCxn id="4" idx="0"/>
            <a:endCxn id="9" idx="3"/>
          </p:cNvCxnSpPr>
          <p:nvPr/>
        </p:nvCxnSpPr>
        <p:spPr>
          <a:xfrm flipH="1" flipV="1">
            <a:off x="4292622" y="5538238"/>
            <a:ext cx="105161" cy="309012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4" name="直線矢印コネクタ 13"/>
          <p:cNvCxnSpPr>
            <a:stCxn id="9" idx="0"/>
            <a:endCxn id="5" idx="3"/>
          </p:cNvCxnSpPr>
          <p:nvPr/>
        </p:nvCxnSpPr>
        <p:spPr>
          <a:xfrm flipH="1" flipV="1">
            <a:off x="2272517" y="4505327"/>
            <a:ext cx="2120117" cy="632861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直線矢印コネクタ 16"/>
          <p:cNvCxnSpPr>
            <a:stCxn id="9" idx="0"/>
            <a:endCxn id="6" idx="3"/>
          </p:cNvCxnSpPr>
          <p:nvPr/>
        </p:nvCxnSpPr>
        <p:spPr>
          <a:xfrm flipH="1" flipV="1">
            <a:off x="3606017" y="4505327"/>
            <a:ext cx="786617" cy="632861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直線矢印コネクタ 19"/>
          <p:cNvCxnSpPr>
            <a:stCxn id="9" idx="0"/>
            <a:endCxn id="7" idx="3"/>
          </p:cNvCxnSpPr>
          <p:nvPr/>
        </p:nvCxnSpPr>
        <p:spPr>
          <a:xfrm flipV="1">
            <a:off x="4392634" y="4505327"/>
            <a:ext cx="546497" cy="632861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6" name="直線矢印コネクタ 25"/>
          <p:cNvCxnSpPr>
            <a:stCxn id="9" idx="0"/>
            <a:endCxn id="8" idx="3"/>
          </p:cNvCxnSpPr>
          <p:nvPr/>
        </p:nvCxnSpPr>
        <p:spPr>
          <a:xfrm flipV="1">
            <a:off x="4392634" y="4505325"/>
            <a:ext cx="1994297" cy="632863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直方体 14"/>
          <p:cNvSpPr/>
          <p:nvPr/>
        </p:nvSpPr>
        <p:spPr>
          <a:xfrm>
            <a:off x="1799839" y="3781425"/>
            <a:ext cx="1047750" cy="400050"/>
          </a:xfrm>
          <a:prstGeom prst="cub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/>
              <a:t>WIS Service</a:t>
            </a:r>
            <a:endParaRPr kumimoji="1" lang="ja-JP" altLang="en-US" sz="1200" dirty="0"/>
          </a:p>
        </p:txBody>
      </p:sp>
      <p:sp>
        <p:nvSpPr>
          <p:cNvPr id="18" name="直方体 17"/>
          <p:cNvSpPr/>
          <p:nvPr/>
        </p:nvSpPr>
        <p:spPr>
          <a:xfrm>
            <a:off x="3133339" y="3781425"/>
            <a:ext cx="1047750" cy="400050"/>
          </a:xfrm>
          <a:prstGeom prst="cub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/>
              <a:t>WIS Service</a:t>
            </a:r>
            <a:endParaRPr kumimoji="1" lang="ja-JP" altLang="en-US" sz="1200" dirty="0"/>
          </a:p>
        </p:txBody>
      </p:sp>
      <p:grpSp>
        <p:nvGrpSpPr>
          <p:cNvPr id="12" name="グループ化 11"/>
          <p:cNvGrpSpPr/>
          <p:nvPr/>
        </p:nvGrpSpPr>
        <p:grpSpPr>
          <a:xfrm>
            <a:off x="4466453" y="3752850"/>
            <a:ext cx="1076325" cy="752477"/>
            <a:chOff x="4466453" y="3752850"/>
            <a:chExt cx="1076325" cy="752477"/>
          </a:xfrm>
        </p:grpSpPr>
        <p:sp>
          <p:nvSpPr>
            <p:cNvPr id="7" name="直方体 6"/>
            <p:cNvSpPr/>
            <p:nvPr/>
          </p:nvSpPr>
          <p:spPr>
            <a:xfrm>
              <a:off x="4466453" y="3981452"/>
              <a:ext cx="1076325" cy="523875"/>
            </a:xfrm>
            <a:prstGeom prst="cub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200" dirty="0" smtClean="0"/>
                <a:t>NC</a:t>
              </a:r>
              <a:endParaRPr kumimoji="1" lang="ja-JP" altLang="en-US" sz="1200" dirty="0"/>
            </a:p>
          </p:txBody>
        </p:sp>
        <p:sp>
          <p:nvSpPr>
            <p:cNvPr id="19" name="直方体 18"/>
            <p:cNvSpPr/>
            <p:nvPr/>
          </p:nvSpPr>
          <p:spPr>
            <a:xfrm>
              <a:off x="4466453" y="3752850"/>
              <a:ext cx="1047750" cy="400050"/>
            </a:xfrm>
            <a:prstGeom prst="cub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200" dirty="0" smtClean="0"/>
                <a:t>WIS Service</a:t>
              </a:r>
              <a:endParaRPr kumimoji="1" lang="ja-JP" altLang="en-US" sz="1200" dirty="0"/>
            </a:p>
          </p:txBody>
        </p:sp>
      </p:grpSp>
      <p:grpSp>
        <p:nvGrpSpPr>
          <p:cNvPr id="11" name="グループ化 10"/>
          <p:cNvGrpSpPr/>
          <p:nvPr/>
        </p:nvGrpSpPr>
        <p:grpSpPr>
          <a:xfrm>
            <a:off x="5914253" y="3714748"/>
            <a:ext cx="1076325" cy="790577"/>
            <a:chOff x="5914253" y="3714748"/>
            <a:chExt cx="1076325" cy="790577"/>
          </a:xfrm>
        </p:grpSpPr>
        <p:sp>
          <p:nvSpPr>
            <p:cNvPr id="8" name="直方体 7"/>
            <p:cNvSpPr/>
            <p:nvPr/>
          </p:nvSpPr>
          <p:spPr>
            <a:xfrm>
              <a:off x="5914253" y="3981450"/>
              <a:ext cx="1076325" cy="523875"/>
            </a:xfrm>
            <a:prstGeom prst="cub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200" dirty="0" smtClean="0"/>
                <a:t>DCPC</a:t>
              </a:r>
              <a:endParaRPr kumimoji="1" lang="ja-JP" altLang="en-US" sz="1200" dirty="0"/>
            </a:p>
          </p:txBody>
        </p:sp>
        <p:sp>
          <p:nvSpPr>
            <p:cNvPr id="21" name="直方体 20"/>
            <p:cNvSpPr/>
            <p:nvPr/>
          </p:nvSpPr>
          <p:spPr>
            <a:xfrm>
              <a:off x="5928540" y="3714748"/>
              <a:ext cx="1047750" cy="400050"/>
            </a:xfrm>
            <a:prstGeom prst="cub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200" dirty="0" smtClean="0"/>
                <a:t>WIS Service</a:t>
              </a:r>
              <a:endParaRPr kumimoji="1" lang="ja-JP" altLang="en-US" sz="1200" dirty="0"/>
            </a:p>
          </p:txBody>
        </p:sp>
      </p:grpSp>
      <p:sp>
        <p:nvSpPr>
          <p:cNvPr id="29" name="直方体 28"/>
          <p:cNvSpPr/>
          <p:nvPr/>
        </p:nvSpPr>
        <p:spPr>
          <a:xfrm>
            <a:off x="2147776" y="2695578"/>
            <a:ext cx="1076325" cy="523875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/>
              <a:t>GISC</a:t>
            </a:r>
            <a:endParaRPr kumimoji="1" lang="ja-JP" altLang="en-US" sz="1200" dirty="0"/>
          </a:p>
        </p:txBody>
      </p:sp>
      <p:sp>
        <p:nvSpPr>
          <p:cNvPr id="30" name="直方体 29"/>
          <p:cNvSpPr/>
          <p:nvPr/>
        </p:nvSpPr>
        <p:spPr>
          <a:xfrm>
            <a:off x="2147776" y="2495551"/>
            <a:ext cx="1047750" cy="400050"/>
          </a:xfrm>
          <a:prstGeom prst="cub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/>
              <a:t>WIS Service</a:t>
            </a:r>
            <a:endParaRPr kumimoji="1" lang="ja-JP" altLang="en-US" sz="1200" dirty="0"/>
          </a:p>
        </p:txBody>
      </p:sp>
      <p:sp>
        <p:nvSpPr>
          <p:cNvPr id="31" name="直方体 30"/>
          <p:cNvSpPr/>
          <p:nvPr/>
        </p:nvSpPr>
        <p:spPr>
          <a:xfrm>
            <a:off x="4039792" y="2695578"/>
            <a:ext cx="1076325" cy="523875"/>
          </a:xfrm>
          <a:prstGeom prst="cube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/>
              <a:t>DCPC</a:t>
            </a:r>
            <a:endParaRPr kumimoji="1" lang="ja-JP" altLang="en-US" sz="1200" dirty="0"/>
          </a:p>
        </p:txBody>
      </p:sp>
      <p:sp>
        <p:nvSpPr>
          <p:cNvPr id="32" name="直方体 31"/>
          <p:cNvSpPr/>
          <p:nvPr/>
        </p:nvSpPr>
        <p:spPr>
          <a:xfrm>
            <a:off x="4039792" y="2495551"/>
            <a:ext cx="1047750" cy="400050"/>
          </a:xfrm>
          <a:prstGeom prst="cub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/>
              <a:t>WIS Service</a:t>
            </a:r>
            <a:endParaRPr kumimoji="1" lang="ja-JP" altLang="en-US" sz="1200" dirty="0"/>
          </a:p>
        </p:txBody>
      </p:sp>
      <p:cxnSp>
        <p:nvCxnSpPr>
          <p:cNvPr id="33" name="直線矢印コネクタ 32"/>
          <p:cNvCxnSpPr>
            <a:stCxn id="15" idx="0"/>
            <a:endCxn id="29" idx="3"/>
          </p:cNvCxnSpPr>
          <p:nvPr/>
        </p:nvCxnSpPr>
        <p:spPr>
          <a:xfrm flipV="1">
            <a:off x="2373720" y="3219453"/>
            <a:ext cx="246734" cy="561972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36" name="直線矢印コネクタ 35"/>
          <p:cNvCxnSpPr>
            <a:stCxn id="21" idx="0"/>
            <a:endCxn id="31" idx="3"/>
          </p:cNvCxnSpPr>
          <p:nvPr/>
        </p:nvCxnSpPr>
        <p:spPr>
          <a:xfrm flipH="1" flipV="1">
            <a:off x="4512470" y="3219453"/>
            <a:ext cx="1989951" cy="495295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7" name="グループ化 26"/>
          <p:cNvGrpSpPr/>
          <p:nvPr/>
        </p:nvGrpSpPr>
        <p:grpSpPr>
          <a:xfrm>
            <a:off x="5890714" y="2495551"/>
            <a:ext cx="1076325" cy="790577"/>
            <a:chOff x="5914253" y="3714748"/>
            <a:chExt cx="1076325" cy="790577"/>
          </a:xfrm>
        </p:grpSpPr>
        <p:sp>
          <p:nvSpPr>
            <p:cNvPr id="28" name="直方体 27"/>
            <p:cNvSpPr/>
            <p:nvPr/>
          </p:nvSpPr>
          <p:spPr>
            <a:xfrm>
              <a:off x="5914253" y="3981450"/>
              <a:ext cx="1076325" cy="523875"/>
            </a:xfrm>
            <a:prstGeom prst="cub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200" dirty="0" smtClean="0"/>
                <a:t>DCPC</a:t>
              </a:r>
              <a:endParaRPr kumimoji="1" lang="ja-JP" altLang="en-US" sz="1200" dirty="0"/>
            </a:p>
          </p:txBody>
        </p:sp>
        <p:sp>
          <p:nvSpPr>
            <p:cNvPr id="34" name="直方体 33"/>
            <p:cNvSpPr/>
            <p:nvPr/>
          </p:nvSpPr>
          <p:spPr>
            <a:xfrm>
              <a:off x="5928540" y="3714748"/>
              <a:ext cx="1047750" cy="400050"/>
            </a:xfrm>
            <a:prstGeom prst="cub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200" dirty="0" smtClean="0"/>
                <a:t>WIS Service</a:t>
              </a:r>
              <a:endParaRPr kumimoji="1" lang="ja-JP" altLang="en-US" sz="1200" dirty="0"/>
            </a:p>
          </p:txBody>
        </p:sp>
      </p:grpSp>
      <p:cxnSp>
        <p:nvCxnSpPr>
          <p:cNvPr id="35" name="直線矢印コネクタ 34"/>
          <p:cNvCxnSpPr>
            <a:stCxn id="21" idx="0"/>
            <a:endCxn id="28" idx="3"/>
          </p:cNvCxnSpPr>
          <p:nvPr/>
        </p:nvCxnSpPr>
        <p:spPr>
          <a:xfrm flipH="1" flipV="1">
            <a:off x="6363392" y="3286128"/>
            <a:ext cx="139029" cy="428620"/>
          </a:xfrm>
          <a:prstGeom prst="straightConnector1">
            <a:avLst/>
          </a:prstGeom>
          <a:ln w="38100"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65198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/>
              <a:t>Service </a:t>
            </a:r>
            <a:r>
              <a:rPr kumimoji="1" lang="en-US" altLang="ja-JP" dirty="0" smtClean="0"/>
              <a:t>Sample (</a:t>
            </a:r>
            <a:r>
              <a:rPr kumimoji="1" lang="en-US" altLang="ja-JP" dirty="0"/>
              <a:t>Area Extraction</a:t>
            </a:r>
            <a:r>
              <a:rPr kumimoji="1" lang="en-US" altLang="ja-JP" dirty="0" smtClean="0"/>
              <a:t>)</a:t>
            </a:r>
            <a:endParaRPr kumimoji="1" lang="ja-JP" altLang="en-US" dirty="0"/>
          </a:p>
        </p:txBody>
      </p:sp>
      <p:pic>
        <p:nvPicPr>
          <p:cNvPr id="1028" name="Picture 4" descr="「ファイル」の画像検索結果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599" y="5036081"/>
            <a:ext cx="641727" cy="641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テキスト ボックス 6"/>
          <p:cNvSpPr txBox="1"/>
          <p:nvPr/>
        </p:nvSpPr>
        <p:spPr>
          <a:xfrm>
            <a:off x="232085" y="1991409"/>
            <a:ext cx="34299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Search with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ja-JP" dirty="0" smtClean="0"/>
              <a:t>WIS Information catalogue and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ja-JP" dirty="0" smtClean="0"/>
              <a:t>WIS Service catalogue</a:t>
            </a:r>
            <a:endParaRPr kumimoji="1" lang="ja-JP" altLang="en-US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042" y="2914739"/>
            <a:ext cx="1276815" cy="890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テキスト ボックス 2"/>
          <p:cNvSpPr txBox="1"/>
          <p:nvPr/>
        </p:nvSpPr>
        <p:spPr>
          <a:xfrm>
            <a:off x="2350246" y="5691734"/>
            <a:ext cx="11524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Get Result</a:t>
            </a:r>
            <a:endParaRPr kumimoji="1" lang="ja-JP" altLang="en-US" dirty="0"/>
          </a:p>
        </p:txBody>
      </p:sp>
      <p:grpSp>
        <p:nvGrpSpPr>
          <p:cNvPr id="13" name="グループ化 12"/>
          <p:cNvGrpSpPr/>
          <p:nvPr/>
        </p:nvGrpSpPr>
        <p:grpSpPr>
          <a:xfrm>
            <a:off x="6370318" y="3649598"/>
            <a:ext cx="1076325" cy="790577"/>
            <a:chOff x="5914253" y="3714748"/>
            <a:chExt cx="1076325" cy="790577"/>
          </a:xfrm>
        </p:grpSpPr>
        <p:sp>
          <p:nvSpPr>
            <p:cNvPr id="14" name="直方体 13"/>
            <p:cNvSpPr/>
            <p:nvPr/>
          </p:nvSpPr>
          <p:spPr>
            <a:xfrm>
              <a:off x="5914253" y="3981450"/>
              <a:ext cx="1076325" cy="523875"/>
            </a:xfrm>
            <a:prstGeom prst="cub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dirty="0" smtClean="0"/>
                <a:t>DCPC</a:t>
              </a:r>
              <a:endParaRPr kumimoji="1" lang="ja-JP" altLang="en-US" dirty="0"/>
            </a:p>
          </p:txBody>
        </p:sp>
        <p:sp>
          <p:nvSpPr>
            <p:cNvPr id="15" name="直方体 14"/>
            <p:cNvSpPr/>
            <p:nvPr/>
          </p:nvSpPr>
          <p:spPr>
            <a:xfrm>
              <a:off x="5928540" y="3714748"/>
              <a:ext cx="1047750" cy="400050"/>
            </a:xfrm>
            <a:prstGeom prst="cub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200" dirty="0" smtClean="0"/>
                <a:t>WIS Service</a:t>
              </a:r>
              <a:endParaRPr kumimoji="1" lang="ja-JP" altLang="en-US" sz="1200" dirty="0"/>
            </a:p>
          </p:txBody>
        </p:sp>
      </p:grpSp>
      <p:sp>
        <p:nvSpPr>
          <p:cNvPr id="19" name="直方体 18"/>
          <p:cNvSpPr/>
          <p:nvPr/>
        </p:nvSpPr>
        <p:spPr>
          <a:xfrm>
            <a:off x="1290286" y="3805236"/>
            <a:ext cx="1424572" cy="575185"/>
          </a:xfrm>
          <a:prstGeom prst="cub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/>
              <a:t>WIS Service</a:t>
            </a:r>
          </a:p>
          <a:p>
            <a:pPr algn="ctr"/>
            <a:r>
              <a:rPr kumimoji="1" lang="en-US" altLang="ja-JP" sz="1400" dirty="0" smtClean="0"/>
              <a:t> Search</a:t>
            </a:r>
            <a:endParaRPr kumimoji="1" lang="ja-JP" altLang="en-US" sz="1400" dirty="0"/>
          </a:p>
        </p:txBody>
      </p:sp>
      <p:pic>
        <p:nvPicPr>
          <p:cNvPr id="20" name="Picture 2" descr="「icon ユーザ」の画像検索結果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696776"/>
            <a:ext cx="683645" cy="683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フローチャート : 磁気ディスク 20"/>
          <p:cNvSpPr/>
          <p:nvPr/>
        </p:nvSpPr>
        <p:spPr>
          <a:xfrm>
            <a:off x="7432355" y="3774280"/>
            <a:ext cx="723667" cy="528636"/>
          </a:xfrm>
          <a:prstGeom prst="flowChartMagneticDisk">
            <a:avLst/>
          </a:prstGeom>
          <a:noFill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200" b="1" dirty="0" smtClean="0">
                <a:solidFill>
                  <a:schemeClr val="tx1"/>
                </a:solidFill>
              </a:rPr>
              <a:t>Data</a:t>
            </a:r>
          </a:p>
        </p:txBody>
      </p:sp>
      <p:sp>
        <p:nvSpPr>
          <p:cNvPr id="22" name="下カーブ矢印 21"/>
          <p:cNvSpPr/>
          <p:nvPr/>
        </p:nvSpPr>
        <p:spPr>
          <a:xfrm>
            <a:off x="2170792" y="3142538"/>
            <a:ext cx="4737687" cy="466725"/>
          </a:xfrm>
          <a:prstGeom prst="curved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4" name="下カーブ矢印 23"/>
          <p:cNvSpPr/>
          <p:nvPr/>
        </p:nvSpPr>
        <p:spPr>
          <a:xfrm rot="10800000">
            <a:off x="2076449" y="4569355"/>
            <a:ext cx="4832030" cy="466725"/>
          </a:xfrm>
          <a:prstGeom prst="curved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5" name="線吹き出し 1 (枠付き) 24"/>
          <p:cNvSpPr/>
          <p:nvPr/>
        </p:nvSpPr>
        <p:spPr>
          <a:xfrm>
            <a:off x="7432355" y="2914739"/>
            <a:ext cx="1247542" cy="611211"/>
          </a:xfrm>
          <a:prstGeom prst="borderCallout1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b="1" dirty="0" smtClean="0"/>
              <a:t>WIS Service </a:t>
            </a:r>
            <a:r>
              <a:rPr kumimoji="1" lang="en-US" altLang="ja-JP" sz="1200" b="1" dirty="0"/>
              <a:t>: Area Extraction</a:t>
            </a:r>
            <a:endParaRPr kumimoji="1" lang="ja-JP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381765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/>
              <a:t>Service Sample (Visualize)</a:t>
            </a:r>
            <a:endParaRPr kumimoji="1" lang="ja-JP" altLang="en-US" dirty="0"/>
          </a:p>
        </p:txBody>
      </p:sp>
      <p:sp>
        <p:nvSpPr>
          <p:cNvPr id="5" name="下カーブ矢印 4"/>
          <p:cNvSpPr/>
          <p:nvPr/>
        </p:nvSpPr>
        <p:spPr>
          <a:xfrm>
            <a:off x="4701667" y="3142539"/>
            <a:ext cx="2114550" cy="466725"/>
          </a:xfrm>
          <a:prstGeom prst="curved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pic>
        <p:nvPicPr>
          <p:cNvPr id="1028" name="Picture 4" descr="「ファイル」の画像検索結果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8078" y="5221997"/>
            <a:ext cx="641727" cy="641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テキスト ボックス 6"/>
          <p:cNvSpPr txBox="1"/>
          <p:nvPr/>
        </p:nvSpPr>
        <p:spPr>
          <a:xfrm>
            <a:off x="232085" y="1991409"/>
            <a:ext cx="342997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Search with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ja-JP" dirty="0" smtClean="0"/>
              <a:t>WIS Information catalogue and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kumimoji="1" lang="en-US" altLang="ja-JP" dirty="0" smtClean="0"/>
              <a:t>WIS Service catalogue</a:t>
            </a:r>
            <a:endParaRPr kumimoji="1" lang="ja-JP" altLang="en-US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042" y="2914739"/>
            <a:ext cx="1276815" cy="890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テキスト ボックス 2"/>
          <p:cNvSpPr txBox="1"/>
          <p:nvPr/>
        </p:nvSpPr>
        <p:spPr>
          <a:xfrm>
            <a:off x="1097024" y="5876400"/>
            <a:ext cx="11524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Get Result</a:t>
            </a:r>
            <a:endParaRPr kumimoji="1" lang="ja-JP" altLang="en-US" dirty="0"/>
          </a:p>
        </p:txBody>
      </p:sp>
      <p:pic>
        <p:nvPicPr>
          <p:cNvPr id="8" name="Picture 2" descr="「数値予報」の画像検索結果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024" y="4802719"/>
            <a:ext cx="1192892" cy="1061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" name="グループ化 12"/>
          <p:cNvGrpSpPr/>
          <p:nvPr/>
        </p:nvGrpSpPr>
        <p:grpSpPr>
          <a:xfrm>
            <a:off x="6370318" y="3649598"/>
            <a:ext cx="1076325" cy="790577"/>
            <a:chOff x="5914253" y="3714748"/>
            <a:chExt cx="1076325" cy="790577"/>
          </a:xfrm>
        </p:grpSpPr>
        <p:sp>
          <p:nvSpPr>
            <p:cNvPr id="14" name="直方体 13"/>
            <p:cNvSpPr/>
            <p:nvPr/>
          </p:nvSpPr>
          <p:spPr>
            <a:xfrm>
              <a:off x="5914253" y="3981450"/>
              <a:ext cx="1076325" cy="523875"/>
            </a:xfrm>
            <a:prstGeom prst="cub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dirty="0" smtClean="0"/>
                <a:t>DCPC</a:t>
              </a:r>
              <a:endParaRPr kumimoji="1" lang="ja-JP" altLang="en-US" dirty="0"/>
            </a:p>
          </p:txBody>
        </p:sp>
        <p:sp>
          <p:nvSpPr>
            <p:cNvPr id="15" name="直方体 14"/>
            <p:cNvSpPr/>
            <p:nvPr/>
          </p:nvSpPr>
          <p:spPr>
            <a:xfrm>
              <a:off x="5928540" y="3714748"/>
              <a:ext cx="1047750" cy="400050"/>
            </a:xfrm>
            <a:prstGeom prst="cub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200" dirty="0" smtClean="0"/>
                <a:t>WIS Service</a:t>
              </a:r>
              <a:endParaRPr kumimoji="1" lang="ja-JP" altLang="en-US" sz="1200" dirty="0"/>
            </a:p>
          </p:txBody>
        </p:sp>
      </p:grpSp>
      <p:grpSp>
        <p:nvGrpSpPr>
          <p:cNvPr id="16" name="グループ化 15"/>
          <p:cNvGrpSpPr/>
          <p:nvPr/>
        </p:nvGrpSpPr>
        <p:grpSpPr>
          <a:xfrm>
            <a:off x="3899715" y="3716589"/>
            <a:ext cx="1076325" cy="752477"/>
            <a:chOff x="4466453" y="3752850"/>
            <a:chExt cx="1076325" cy="752477"/>
          </a:xfrm>
        </p:grpSpPr>
        <p:sp>
          <p:nvSpPr>
            <p:cNvPr id="17" name="直方体 16"/>
            <p:cNvSpPr/>
            <p:nvPr/>
          </p:nvSpPr>
          <p:spPr>
            <a:xfrm>
              <a:off x="4466453" y="3981452"/>
              <a:ext cx="1076325" cy="523875"/>
            </a:xfrm>
            <a:prstGeom prst="cub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dirty="0" smtClean="0"/>
                <a:t>NC</a:t>
              </a:r>
              <a:endParaRPr kumimoji="1" lang="ja-JP" altLang="en-US" dirty="0"/>
            </a:p>
          </p:txBody>
        </p:sp>
        <p:sp>
          <p:nvSpPr>
            <p:cNvPr id="18" name="直方体 17"/>
            <p:cNvSpPr/>
            <p:nvPr/>
          </p:nvSpPr>
          <p:spPr>
            <a:xfrm>
              <a:off x="4466453" y="3752850"/>
              <a:ext cx="1047750" cy="400050"/>
            </a:xfrm>
            <a:prstGeom prst="cub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200" dirty="0" smtClean="0"/>
                <a:t>WIS Service</a:t>
              </a:r>
              <a:endParaRPr kumimoji="1" lang="ja-JP" altLang="en-US" sz="1200" dirty="0"/>
            </a:p>
          </p:txBody>
        </p:sp>
      </p:grpSp>
      <p:sp>
        <p:nvSpPr>
          <p:cNvPr id="19" name="直方体 18"/>
          <p:cNvSpPr/>
          <p:nvPr/>
        </p:nvSpPr>
        <p:spPr>
          <a:xfrm>
            <a:off x="1290286" y="3805236"/>
            <a:ext cx="1424572" cy="575185"/>
          </a:xfrm>
          <a:prstGeom prst="cube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en-US" altLang="ja-JP" sz="1400" dirty="0" smtClean="0"/>
              <a:t>WIS Service</a:t>
            </a:r>
          </a:p>
          <a:p>
            <a:pPr algn="ctr"/>
            <a:r>
              <a:rPr kumimoji="1" lang="en-US" altLang="ja-JP" sz="1400" dirty="0" smtClean="0"/>
              <a:t> Search</a:t>
            </a:r>
            <a:endParaRPr kumimoji="1" lang="ja-JP" altLang="en-US" sz="1400" dirty="0"/>
          </a:p>
        </p:txBody>
      </p:sp>
      <p:pic>
        <p:nvPicPr>
          <p:cNvPr id="20" name="Picture 2" descr="「icon ユーザ」の画像検索結果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696776"/>
            <a:ext cx="683645" cy="683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フローチャート : 磁気ディスク 20"/>
          <p:cNvSpPr/>
          <p:nvPr/>
        </p:nvSpPr>
        <p:spPr>
          <a:xfrm>
            <a:off x="7432355" y="3774280"/>
            <a:ext cx="723667" cy="528636"/>
          </a:xfrm>
          <a:prstGeom prst="flowChartMagneticDisk">
            <a:avLst/>
          </a:prstGeom>
          <a:noFill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200" b="1" dirty="0" smtClean="0">
                <a:solidFill>
                  <a:schemeClr val="tx1"/>
                </a:solidFill>
              </a:rPr>
              <a:t>Data</a:t>
            </a:r>
          </a:p>
        </p:txBody>
      </p:sp>
      <p:sp>
        <p:nvSpPr>
          <p:cNvPr id="22" name="下カーブ矢印 21"/>
          <p:cNvSpPr/>
          <p:nvPr/>
        </p:nvSpPr>
        <p:spPr>
          <a:xfrm>
            <a:off x="2170793" y="3142538"/>
            <a:ext cx="2114550" cy="466725"/>
          </a:xfrm>
          <a:prstGeom prst="curved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3" name="下カーブ矢印 22"/>
          <p:cNvSpPr/>
          <p:nvPr/>
        </p:nvSpPr>
        <p:spPr>
          <a:xfrm rot="10800000">
            <a:off x="4608740" y="4650318"/>
            <a:ext cx="2114550" cy="466725"/>
          </a:xfrm>
          <a:prstGeom prst="curved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4" name="下カーブ矢印 23"/>
          <p:cNvSpPr/>
          <p:nvPr/>
        </p:nvSpPr>
        <p:spPr>
          <a:xfrm rot="10800000">
            <a:off x="2076449" y="4569356"/>
            <a:ext cx="2114550" cy="466725"/>
          </a:xfrm>
          <a:prstGeom prst="curved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9" name="線吹き出し 1 (枠付き) 8"/>
          <p:cNvSpPr/>
          <p:nvPr/>
        </p:nvSpPr>
        <p:spPr>
          <a:xfrm>
            <a:off x="7432355" y="2914739"/>
            <a:ext cx="1247542" cy="611211"/>
          </a:xfrm>
          <a:prstGeom prst="borderCallout1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b="1" dirty="0" smtClean="0"/>
              <a:t>WIS Service </a:t>
            </a:r>
            <a:r>
              <a:rPr kumimoji="1" lang="en-US" altLang="ja-JP" sz="1200" b="1" dirty="0"/>
              <a:t>: Area Extraction</a:t>
            </a:r>
            <a:endParaRPr kumimoji="1" lang="ja-JP" altLang="en-US" sz="1200" b="1" dirty="0"/>
          </a:p>
        </p:txBody>
      </p:sp>
      <p:sp>
        <p:nvSpPr>
          <p:cNvPr id="27" name="線吹き出し 1 (枠付き) 26"/>
          <p:cNvSpPr/>
          <p:nvPr/>
        </p:nvSpPr>
        <p:spPr>
          <a:xfrm>
            <a:off x="3361197" y="5265189"/>
            <a:ext cx="1247542" cy="611211"/>
          </a:xfrm>
          <a:prstGeom prst="borderCallout1">
            <a:avLst>
              <a:gd name="adj1" fmla="val -12266"/>
              <a:gd name="adj2" fmla="val 63175"/>
              <a:gd name="adj3" fmla="val -162991"/>
              <a:gd name="adj4" fmla="val 99320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dirty="0" smtClean="0"/>
              <a:t>WIS Service </a:t>
            </a:r>
            <a:r>
              <a:rPr kumimoji="1" lang="en-US" altLang="ja-JP" sz="1200" dirty="0"/>
              <a:t>: </a:t>
            </a:r>
            <a:r>
              <a:rPr kumimoji="1" lang="en-US" altLang="ja-JP" sz="1200" dirty="0" smtClean="0"/>
              <a:t>Visualizer</a:t>
            </a:r>
            <a:endParaRPr kumimoji="1" lang="ja-JP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74238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en-US" altLang="ja-JP" dirty="0"/>
              <a:t>Service </a:t>
            </a:r>
            <a:r>
              <a:rPr kumimoji="1" lang="en-US" altLang="ja-JP" dirty="0" smtClean="0"/>
              <a:t>Sample (</a:t>
            </a:r>
            <a:r>
              <a:rPr kumimoji="1" lang="en-US" altLang="ja-JP" dirty="0"/>
              <a:t>User Sandbox</a:t>
            </a:r>
            <a:r>
              <a:rPr kumimoji="1" lang="en-US" altLang="ja-JP" dirty="0" smtClean="0"/>
              <a:t>)</a:t>
            </a:r>
            <a:endParaRPr kumimoji="1" lang="ja-JP" altLang="en-US" dirty="0"/>
          </a:p>
        </p:txBody>
      </p:sp>
      <p:pic>
        <p:nvPicPr>
          <p:cNvPr id="1028" name="Picture 4" descr="「ファイル」の画像検索結果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0336" y="5087819"/>
            <a:ext cx="641727" cy="641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テキスト ボックス 2"/>
          <p:cNvSpPr txBox="1"/>
          <p:nvPr/>
        </p:nvSpPr>
        <p:spPr>
          <a:xfrm>
            <a:off x="1819021" y="5729546"/>
            <a:ext cx="32606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dirty="0" smtClean="0"/>
              <a:t>Get Result for data assimilation</a:t>
            </a:r>
            <a:endParaRPr kumimoji="1" lang="ja-JP" altLang="en-US" dirty="0"/>
          </a:p>
        </p:txBody>
      </p:sp>
      <p:grpSp>
        <p:nvGrpSpPr>
          <p:cNvPr id="13" name="グループ化 12"/>
          <p:cNvGrpSpPr/>
          <p:nvPr/>
        </p:nvGrpSpPr>
        <p:grpSpPr>
          <a:xfrm>
            <a:off x="6370318" y="3649598"/>
            <a:ext cx="1076325" cy="790577"/>
            <a:chOff x="5914253" y="3714748"/>
            <a:chExt cx="1076325" cy="790577"/>
          </a:xfrm>
        </p:grpSpPr>
        <p:sp>
          <p:nvSpPr>
            <p:cNvPr id="14" name="直方体 13"/>
            <p:cNvSpPr/>
            <p:nvPr/>
          </p:nvSpPr>
          <p:spPr>
            <a:xfrm>
              <a:off x="5914253" y="3981450"/>
              <a:ext cx="1076325" cy="523875"/>
            </a:xfrm>
            <a:prstGeom prst="cub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dirty="0" smtClean="0"/>
                <a:t>DCPC</a:t>
              </a:r>
              <a:endParaRPr kumimoji="1" lang="ja-JP" altLang="en-US" dirty="0"/>
            </a:p>
          </p:txBody>
        </p:sp>
        <p:sp>
          <p:nvSpPr>
            <p:cNvPr id="15" name="直方体 14"/>
            <p:cNvSpPr/>
            <p:nvPr/>
          </p:nvSpPr>
          <p:spPr>
            <a:xfrm>
              <a:off x="5928540" y="3714748"/>
              <a:ext cx="1047750" cy="400050"/>
            </a:xfrm>
            <a:prstGeom prst="cub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200" dirty="0" smtClean="0"/>
                <a:t>WIS Service</a:t>
              </a:r>
              <a:endParaRPr kumimoji="1" lang="ja-JP" altLang="en-US" sz="1200" dirty="0"/>
            </a:p>
          </p:txBody>
        </p:sp>
      </p:grpSp>
      <p:sp>
        <p:nvSpPr>
          <p:cNvPr id="21" name="フローチャート : 磁気ディスク 20"/>
          <p:cNvSpPr/>
          <p:nvPr/>
        </p:nvSpPr>
        <p:spPr>
          <a:xfrm>
            <a:off x="7432355" y="3774279"/>
            <a:ext cx="1030925" cy="665895"/>
          </a:xfrm>
          <a:prstGeom prst="flowChartMagneticDisk">
            <a:avLst/>
          </a:prstGeom>
          <a:noFill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200" b="1" dirty="0" smtClean="0">
                <a:solidFill>
                  <a:schemeClr val="tx1"/>
                </a:solidFill>
              </a:rPr>
              <a:t>High-volume</a:t>
            </a:r>
          </a:p>
          <a:p>
            <a:pPr algn="ctr"/>
            <a:r>
              <a:rPr lang="en-US" altLang="ja-JP" sz="1200" b="1" dirty="0" smtClean="0">
                <a:solidFill>
                  <a:schemeClr val="tx1"/>
                </a:solidFill>
              </a:rPr>
              <a:t>Data</a:t>
            </a:r>
          </a:p>
        </p:txBody>
      </p:sp>
      <p:sp>
        <p:nvSpPr>
          <p:cNvPr id="24" name="下カーブ矢印 23"/>
          <p:cNvSpPr/>
          <p:nvPr/>
        </p:nvSpPr>
        <p:spPr>
          <a:xfrm rot="10800000">
            <a:off x="2076448" y="4049648"/>
            <a:ext cx="4293869" cy="986432"/>
          </a:xfrm>
          <a:prstGeom prst="curved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25" name="線吹き出し 1 (枠付き) 24"/>
          <p:cNvSpPr/>
          <p:nvPr/>
        </p:nvSpPr>
        <p:spPr>
          <a:xfrm>
            <a:off x="7432355" y="2914739"/>
            <a:ext cx="1247542" cy="611211"/>
          </a:xfrm>
          <a:prstGeom prst="borderCallout1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b="1" dirty="0" smtClean="0"/>
              <a:t>WIS Service : User Sandbox</a:t>
            </a:r>
            <a:endParaRPr kumimoji="1" lang="ja-JP" altLang="en-US" sz="1200" b="1" dirty="0"/>
          </a:p>
        </p:txBody>
      </p:sp>
      <p:sp>
        <p:nvSpPr>
          <p:cNvPr id="4" name="平行四辺形 3"/>
          <p:cNvSpPr/>
          <p:nvPr/>
        </p:nvSpPr>
        <p:spPr>
          <a:xfrm>
            <a:off x="6187148" y="3609263"/>
            <a:ext cx="394914" cy="390350"/>
          </a:xfrm>
          <a:prstGeom prst="parallelogram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7" name="線吹き出し 1 (枠付き) 16"/>
          <p:cNvSpPr/>
          <p:nvPr/>
        </p:nvSpPr>
        <p:spPr>
          <a:xfrm>
            <a:off x="4630127" y="2303528"/>
            <a:ext cx="1395933" cy="916816"/>
          </a:xfrm>
          <a:prstGeom prst="borderCallout1">
            <a:avLst>
              <a:gd name="adj1" fmla="val 22229"/>
              <a:gd name="adj2" fmla="val 108204"/>
              <a:gd name="adj3" fmla="val 129853"/>
              <a:gd name="adj4" fmla="val 128386"/>
            </a:avLst>
          </a:prstGeom>
          <a:ln>
            <a:solidFill>
              <a:srgbClr val="FF0000"/>
            </a:solidFill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b="1" dirty="0" smtClean="0"/>
              <a:t>WIS Service : Process developed by users / service provider</a:t>
            </a:r>
            <a:endParaRPr kumimoji="1" lang="ja-JP" altLang="en-US" sz="1200" b="1" dirty="0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628835" y="3589614"/>
            <a:ext cx="14394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000" dirty="0" smtClean="0"/>
              <a:t>NWP center</a:t>
            </a:r>
            <a:endParaRPr kumimoji="1" lang="ja-JP" altLang="en-US" sz="2000" dirty="0"/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7470220" y="4507088"/>
            <a:ext cx="14230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1400" dirty="0" smtClean="0"/>
              <a:t>examples:</a:t>
            </a:r>
          </a:p>
          <a:p>
            <a:r>
              <a:rPr kumimoji="1" lang="en-US" altLang="ja-JP" sz="1400" dirty="0"/>
              <a:t> S</a:t>
            </a:r>
            <a:r>
              <a:rPr kumimoji="1" lang="en-US" altLang="ja-JP" sz="1400" dirty="0" smtClean="0"/>
              <a:t>atellite data</a:t>
            </a:r>
          </a:p>
          <a:p>
            <a:r>
              <a:rPr kumimoji="1" lang="en-US" altLang="ja-JP" sz="1400" dirty="0"/>
              <a:t> </a:t>
            </a:r>
            <a:r>
              <a:rPr kumimoji="1" lang="en-US" altLang="ja-JP" sz="1400" dirty="0" smtClean="0"/>
              <a:t>Radar data</a:t>
            </a:r>
            <a:endParaRPr kumimoji="1" lang="ja-JP" altLang="en-US" sz="1400" dirty="0"/>
          </a:p>
        </p:txBody>
      </p:sp>
      <p:sp>
        <p:nvSpPr>
          <p:cNvPr id="27" name="テキスト ボックス 26"/>
          <p:cNvSpPr txBox="1"/>
          <p:nvPr/>
        </p:nvSpPr>
        <p:spPr>
          <a:xfrm>
            <a:off x="284322" y="1270022"/>
            <a:ext cx="851062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i="1" dirty="0" smtClean="0">
                <a:solidFill>
                  <a:schemeClr val="accent1"/>
                </a:solidFill>
              </a:rPr>
              <a:t>“</a:t>
            </a:r>
            <a:r>
              <a:rPr lang="en-GB" altLang="ja-JP" i="1" dirty="0">
                <a:solidFill>
                  <a:schemeClr val="accent1"/>
                </a:solidFill>
              </a:rPr>
              <a:t>data processing to be hosted adjacent to the data – thereby removing the need to operate one’s own data management infrastructure. </a:t>
            </a:r>
            <a:r>
              <a:rPr kumimoji="1" lang="en-US" altLang="ja-JP" i="1" dirty="0" smtClean="0">
                <a:solidFill>
                  <a:schemeClr val="accent1"/>
                </a:solidFill>
              </a:rPr>
              <a:t>” </a:t>
            </a:r>
          </a:p>
          <a:p>
            <a:pPr algn="r"/>
            <a:r>
              <a:rPr kumimoji="1" lang="en-US" altLang="ja-JP" i="1" dirty="0" smtClean="0">
                <a:solidFill>
                  <a:schemeClr val="bg1">
                    <a:lumMod val="50000"/>
                  </a:schemeClr>
                </a:solidFill>
              </a:rPr>
              <a:t>--- quote from WIS 2.0 Implementation Approach draft1</a:t>
            </a:r>
            <a:endParaRPr kumimoji="1" lang="ja-JP" altLang="en-US" i="1" dirty="0">
              <a:solidFill>
                <a:schemeClr val="bg1">
                  <a:lumMod val="50000"/>
                </a:schemeClr>
              </a:solidFill>
            </a:endParaRPr>
          </a:p>
        </p:txBody>
      </p:sp>
      <p:cxnSp>
        <p:nvCxnSpPr>
          <p:cNvPr id="6" name="直線矢印コネクタ 5"/>
          <p:cNvCxnSpPr>
            <a:stCxn id="23" idx="3"/>
            <a:endCxn id="4" idx="5"/>
          </p:cNvCxnSpPr>
          <p:nvPr/>
        </p:nvCxnSpPr>
        <p:spPr>
          <a:xfrm>
            <a:off x="2068332" y="3789669"/>
            <a:ext cx="4167610" cy="14769"/>
          </a:xfrm>
          <a:prstGeom prst="straightConnector1">
            <a:avLst/>
          </a:prstGeom>
          <a:ln>
            <a:solidFill>
              <a:srgbClr val="FF0000"/>
            </a:solidFill>
            <a:prstDash val="dashDot"/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9" name="テキスト ボックス 28"/>
          <p:cNvSpPr txBox="1"/>
          <p:nvPr/>
        </p:nvSpPr>
        <p:spPr>
          <a:xfrm>
            <a:off x="2485859" y="3480291"/>
            <a:ext cx="326068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kumimoji="1" lang="en-US" altLang="ja-JP" sz="1600" dirty="0" smtClean="0"/>
              <a:t>Develop</a:t>
            </a:r>
            <a:endParaRPr kumimoji="1" lang="ja-JP" altLang="en-US" sz="1600" dirty="0"/>
          </a:p>
        </p:txBody>
      </p:sp>
    </p:spTree>
    <p:extLst>
      <p:ext uri="{BB962C8B-B14F-4D97-AF65-F5344CB8AC3E}">
        <p14:creationId xmlns:p14="http://schemas.microsoft.com/office/powerpoint/2010/main" val="4145762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Service Sample</a:t>
            </a:r>
            <a:br>
              <a:rPr kumimoji="1" lang="en-US" altLang="ja-JP" dirty="0" smtClean="0"/>
            </a:br>
            <a:r>
              <a:rPr kumimoji="1" lang="en-US" altLang="ja-JP" dirty="0" smtClean="0"/>
              <a:t>(Information Collection)</a:t>
            </a:r>
            <a:endParaRPr kumimoji="1" lang="ja-JP" altLang="en-US" dirty="0"/>
          </a:p>
        </p:txBody>
      </p:sp>
      <p:pic>
        <p:nvPicPr>
          <p:cNvPr id="1028" name="Picture 4" descr="「ファイル」の画像検索結果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53876" y="2472895"/>
            <a:ext cx="641727" cy="641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テキスト ボックス 2"/>
          <p:cNvSpPr txBox="1"/>
          <p:nvPr/>
        </p:nvSpPr>
        <p:spPr>
          <a:xfrm>
            <a:off x="457200" y="4433387"/>
            <a:ext cx="10749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NC, DCPC</a:t>
            </a:r>
            <a:endParaRPr kumimoji="1" lang="ja-JP" altLang="en-US" dirty="0"/>
          </a:p>
        </p:txBody>
      </p:sp>
      <p:grpSp>
        <p:nvGrpSpPr>
          <p:cNvPr id="13" name="グループ化 12"/>
          <p:cNvGrpSpPr/>
          <p:nvPr/>
        </p:nvGrpSpPr>
        <p:grpSpPr>
          <a:xfrm>
            <a:off x="6370318" y="3649598"/>
            <a:ext cx="1076325" cy="790577"/>
            <a:chOff x="5914253" y="3714748"/>
            <a:chExt cx="1076325" cy="790577"/>
          </a:xfrm>
        </p:grpSpPr>
        <p:sp>
          <p:nvSpPr>
            <p:cNvPr id="14" name="直方体 13"/>
            <p:cNvSpPr/>
            <p:nvPr/>
          </p:nvSpPr>
          <p:spPr>
            <a:xfrm>
              <a:off x="5914253" y="3981450"/>
              <a:ext cx="1076325" cy="523875"/>
            </a:xfrm>
            <a:prstGeom prst="cub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dirty="0" smtClean="0"/>
                <a:t>GISC</a:t>
              </a:r>
              <a:endParaRPr kumimoji="1" lang="ja-JP" altLang="en-US" dirty="0"/>
            </a:p>
          </p:txBody>
        </p:sp>
        <p:sp>
          <p:nvSpPr>
            <p:cNvPr id="15" name="直方体 14"/>
            <p:cNvSpPr/>
            <p:nvPr/>
          </p:nvSpPr>
          <p:spPr>
            <a:xfrm>
              <a:off x="5928540" y="3714748"/>
              <a:ext cx="1047750" cy="400050"/>
            </a:xfrm>
            <a:prstGeom prst="cub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200" dirty="0" smtClean="0"/>
                <a:t>WIS Service</a:t>
              </a:r>
              <a:endParaRPr kumimoji="1" lang="ja-JP" altLang="en-US" sz="1200" dirty="0"/>
            </a:p>
          </p:txBody>
        </p:sp>
      </p:grpSp>
      <p:pic>
        <p:nvPicPr>
          <p:cNvPr id="20" name="Picture 2" descr="「icon ユーザ」の画像検索結果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696776"/>
            <a:ext cx="683645" cy="683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フローチャート : 磁気ディスク 20"/>
          <p:cNvSpPr/>
          <p:nvPr/>
        </p:nvSpPr>
        <p:spPr>
          <a:xfrm>
            <a:off x="7432355" y="3774280"/>
            <a:ext cx="723667" cy="528636"/>
          </a:xfrm>
          <a:prstGeom prst="flowChartMagneticDisk">
            <a:avLst/>
          </a:prstGeom>
          <a:noFill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200" b="1" dirty="0" smtClean="0">
                <a:solidFill>
                  <a:schemeClr val="tx1"/>
                </a:solidFill>
              </a:rPr>
              <a:t>Data</a:t>
            </a:r>
          </a:p>
        </p:txBody>
      </p:sp>
      <p:sp>
        <p:nvSpPr>
          <p:cNvPr id="22" name="下カーブ矢印 21"/>
          <p:cNvSpPr/>
          <p:nvPr/>
        </p:nvSpPr>
        <p:spPr>
          <a:xfrm>
            <a:off x="799022" y="3230051"/>
            <a:ext cx="6025524" cy="466725"/>
          </a:xfrm>
          <a:prstGeom prst="curved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9" name="線吹き出し 1 (枠付き) 8"/>
          <p:cNvSpPr/>
          <p:nvPr/>
        </p:nvSpPr>
        <p:spPr>
          <a:xfrm>
            <a:off x="7170417" y="2472895"/>
            <a:ext cx="1247542" cy="611211"/>
          </a:xfrm>
          <a:prstGeom prst="borderCallout1">
            <a:avLst>
              <a:gd name="adj1" fmla="val 18750"/>
              <a:gd name="adj2" fmla="val -8333"/>
              <a:gd name="adj3" fmla="val 178181"/>
              <a:gd name="adj4" fmla="val -25819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b="1" dirty="0" smtClean="0"/>
              <a:t>WIS Service : Collection</a:t>
            </a:r>
            <a:endParaRPr kumimoji="1" lang="ja-JP" altLang="en-US" sz="1200" b="1" dirty="0"/>
          </a:p>
        </p:txBody>
      </p:sp>
      <p:sp>
        <p:nvSpPr>
          <p:cNvPr id="26" name="テキスト ボックス 25"/>
          <p:cNvSpPr txBox="1"/>
          <p:nvPr/>
        </p:nvSpPr>
        <p:spPr>
          <a:xfrm>
            <a:off x="3811784" y="3288800"/>
            <a:ext cx="1349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Information 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1987428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en-US" altLang="ja-JP" dirty="0" smtClean="0"/>
              <a:t>Service Sample</a:t>
            </a:r>
            <a:br>
              <a:rPr kumimoji="1" lang="en-US" altLang="ja-JP" dirty="0" smtClean="0"/>
            </a:br>
            <a:r>
              <a:rPr kumimoji="1" lang="en-US" altLang="ja-JP" dirty="0" smtClean="0"/>
              <a:t>(Information </a:t>
            </a:r>
            <a:r>
              <a:rPr kumimoji="1" lang="en-US" altLang="ja-JP" dirty="0"/>
              <a:t>Distribution</a:t>
            </a:r>
            <a:r>
              <a:rPr kumimoji="1" lang="en-US" altLang="ja-JP" dirty="0" smtClean="0"/>
              <a:t>)</a:t>
            </a:r>
            <a:endParaRPr kumimoji="1" lang="ja-JP" altLang="en-US" dirty="0"/>
          </a:p>
        </p:txBody>
      </p:sp>
      <p:pic>
        <p:nvPicPr>
          <p:cNvPr id="1028" name="Picture 4" descr="「ファイル」の画像検索結果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1338" y="4253113"/>
            <a:ext cx="641727" cy="641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テキスト ボックス 2"/>
          <p:cNvSpPr txBox="1"/>
          <p:nvPr/>
        </p:nvSpPr>
        <p:spPr>
          <a:xfrm>
            <a:off x="457200" y="4433387"/>
            <a:ext cx="10749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 smtClean="0"/>
              <a:t>NC, DCPC</a:t>
            </a:r>
            <a:endParaRPr kumimoji="1" lang="ja-JP" altLang="en-US" dirty="0"/>
          </a:p>
        </p:txBody>
      </p:sp>
      <p:grpSp>
        <p:nvGrpSpPr>
          <p:cNvPr id="13" name="グループ化 12"/>
          <p:cNvGrpSpPr/>
          <p:nvPr/>
        </p:nvGrpSpPr>
        <p:grpSpPr>
          <a:xfrm>
            <a:off x="6370318" y="3649598"/>
            <a:ext cx="1076325" cy="790577"/>
            <a:chOff x="5914253" y="3714748"/>
            <a:chExt cx="1076325" cy="790577"/>
          </a:xfrm>
        </p:grpSpPr>
        <p:sp>
          <p:nvSpPr>
            <p:cNvPr id="14" name="直方体 13"/>
            <p:cNvSpPr/>
            <p:nvPr/>
          </p:nvSpPr>
          <p:spPr>
            <a:xfrm>
              <a:off x="5914253" y="3981450"/>
              <a:ext cx="1076325" cy="523875"/>
            </a:xfrm>
            <a:prstGeom prst="cube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dirty="0" smtClean="0"/>
                <a:t>GISC</a:t>
              </a:r>
              <a:endParaRPr kumimoji="1" lang="ja-JP" altLang="en-US" dirty="0"/>
            </a:p>
          </p:txBody>
        </p:sp>
        <p:sp>
          <p:nvSpPr>
            <p:cNvPr id="15" name="直方体 14"/>
            <p:cNvSpPr/>
            <p:nvPr/>
          </p:nvSpPr>
          <p:spPr>
            <a:xfrm>
              <a:off x="5928540" y="3714748"/>
              <a:ext cx="1047750" cy="400050"/>
            </a:xfrm>
            <a:prstGeom prst="cube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kumimoji="1" lang="en-US" altLang="ja-JP" sz="1200" dirty="0" smtClean="0"/>
                <a:t>WIS Service</a:t>
              </a:r>
              <a:endParaRPr kumimoji="1" lang="ja-JP" altLang="en-US" sz="1200" dirty="0"/>
            </a:p>
          </p:txBody>
        </p:sp>
      </p:grpSp>
      <p:pic>
        <p:nvPicPr>
          <p:cNvPr id="20" name="Picture 2" descr="「icon ユーザ」の画像検索結果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696776"/>
            <a:ext cx="683645" cy="683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フローチャート : 磁気ディスク 20"/>
          <p:cNvSpPr/>
          <p:nvPr/>
        </p:nvSpPr>
        <p:spPr>
          <a:xfrm>
            <a:off x="7432355" y="3774280"/>
            <a:ext cx="723667" cy="528636"/>
          </a:xfrm>
          <a:prstGeom prst="flowChartMagneticDisk">
            <a:avLst/>
          </a:prstGeom>
          <a:noFill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ja-JP" sz="1200" b="1" dirty="0" smtClean="0">
                <a:solidFill>
                  <a:schemeClr val="tx1"/>
                </a:solidFill>
              </a:rPr>
              <a:t>Data</a:t>
            </a:r>
          </a:p>
        </p:txBody>
      </p:sp>
      <p:sp>
        <p:nvSpPr>
          <p:cNvPr id="22" name="下カーブ矢印 21"/>
          <p:cNvSpPr/>
          <p:nvPr/>
        </p:nvSpPr>
        <p:spPr>
          <a:xfrm rot="10800000">
            <a:off x="809441" y="4618694"/>
            <a:ext cx="6025524" cy="466725"/>
          </a:xfrm>
          <a:prstGeom prst="curved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>
              <a:solidFill>
                <a:schemeClr val="tx1"/>
              </a:solidFill>
            </a:endParaRPr>
          </a:p>
        </p:txBody>
      </p:sp>
      <p:sp>
        <p:nvSpPr>
          <p:cNvPr id="9" name="線吹き出し 1 (枠付き) 8"/>
          <p:cNvSpPr/>
          <p:nvPr/>
        </p:nvSpPr>
        <p:spPr>
          <a:xfrm>
            <a:off x="7170417" y="2472895"/>
            <a:ext cx="1247542" cy="611211"/>
          </a:xfrm>
          <a:prstGeom prst="borderCallout1">
            <a:avLst>
              <a:gd name="adj1" fmla="val 18750"/>
              <a:gd name="adj2" fmla="val -8333"/>
              <a:gd name="adj3" fmla="val 178181"/>
              <a:gd name="adj4" fmla="val -25819"/>
            </a:avLst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kumimoji="1" lang="en-US" altLang="ja-JP" sz="1200" b="1" dirty="0" smtClean="0"/>
              <a:t>WIS Service : Distribution</a:t>
            </a:r>
            <a:endParaRPr kumimoji="1" lang="ja-JP" altLang="en-US" sz="1200" b="1" dirty="0"/>
          </a:p>
        </p:txBody>
      </p:sp>
      <p:sp>
        <p:nvSpPr>
          <p:cNvPr id="4" name="テキスト ボックス 3"/>
          <p:cNvSpPr txBox="1"/>
          <p:nvPr/>
        </p:nvSpPr>
        <p:spPr>
          <a:xfrm>
            <a:off x="3590826" y="3916300"/>
            <a:ext cx="13497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dirty="0"/>
              <a:t>Information </a:t>
            </a:r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4124035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_dark-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0000" cy="6885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chemeClr val="bg1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chemeClr val="bg1"/>
                </a:solidFill>
              </a:rPr>
              <a:t>Merci</a:t>
            </a:r>
            <a:endParaRPr lang="en-US" sz="4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BLUE_Powerpoint_en_f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​​テーマ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WMO_BLUE_Powerpoint_en_fr</Template>
  <TotalTime>1124</TotalTime>
  <Words>844</Words>
  <Application>Microsoft Office PowerPoint</Application>
  <PresentationFormat>画面に合わせる (4:3)</PresentationFormat>
  <Paragraphs>228</Paragraphs>
  <Slides>22</Slides>
  <Notes>3</Notes>
  <HiddenSlides>0</HiddenSlides>
  <MMClips>0</MMClips>
  <ScaleCrop>false</ScaleCrop>
  <HeadingPairs>
    <vt:vector size="4" baseType="variant">
      <vt:variant>
        <vt:lpstr>テーマ</vt:lpstr>
      </vt:variant>
      <vt:variant>
        <vt:i4>1</vt:i4>
      </vt:variant>
      <vt:variant>
        <vt:lpstr>スライド タイトル</vt:lpstr>
      </vt:variant>
      <vt:variant>
        <vt:i4>22</vt:i4>
      </vt:variant>
    </vt:vector>
  </HeadingPairs>
  <TitlesOfParts>
    <vt:vector size="23" baseType="lpstr">
      <vt:lpstr>WMO_BLUE_Powerpoint_en_fr</vt:lpstr>
      <vt:lpstr>PowerPoint プレゼンテーション</vt:lpstr>
      <vt:lpstr>Toward WIS2.0</vt:lpstr>
      <vt:lpstr>Summary of WIS1.0</vt:lpstr>
      <vt:lpstr>Summary of WIS1.0</vt:lpstr>
      <vt:lpstr>Clarification of target users</vt:lpstr>
      <vt:lpstr>User needs and  possible use cases</vt:lpstr>
      <vt:lpstr>Retirement Legacy Message Switching System / Optimization of GTS</vt:lpstr>
      <vt:lpstr>Retirement Legacy Message Switching System / Optimization of GTS</vt:lpstr>
      <vt:lpstr>Optimization of GISC cache and Metadata repository</vt:lpstr>
      <vt:lpstr>WIS2.0 will be…</vt:lpstr>
      <vt:lpstr>WIS2.0 will be…</vt:lpstr>
      <vt:lpstr>WIS2.0 will be…</vt:lpstr>
      <vt:lpstr>Redefinition of WIS Catalogue</vt:lpstr>
      <vt:lpstr>WIS Service Catalogue</vt:lpstr>
      <vt:lpstr>WIS Service Catalogue</vt:lpstr>
      <vt:lpstr>Where is WIS Service? Who prepare WIS Service?</vt:lpstr>
      <vt:lpstr>Service Sample (Area Extraction)</vt:lpstr>
      <vt:lpstr>Service Sample (Visualize)</vt:lpstr>
      <vt:lpstr>Service Sample (User Sandbox)</vt:lpstr>
      <vt:lpstr>Service Sample (Information Collection)</vt:lpstr>
      <vt:lpstr>Service Sample (Information Distribution)</vt:lpstr>
      <vt:lpstr>PowerPoint プレゼンテーション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cp:lastModifiedBy>Shuichi Ikeda</cp:lastModifiedBy>
  <cp:revision>1</cp:revision>
  <dcterms:created xsi:type="dcterms:W3CDTF">2018-07-04T08:55:30Z</dcterms:created>
  <dcterms:modified xsi:type="dcterms:W3CDTF">2018-11-09T09:15:31Z</dcterms:modified>
</cp:coreProperties>
</file>