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8" r:id="rId3"/>
    <p:sldId id="263" r:id="rId4"/>
    <p:sldId id="262" r:id="rId5"/>
    <p:sldId id="261" r:id="rId6"/>
    <p:sldId id="260" r:id="rId7"/>
    <p:sldId id="259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64005" autoAdjust="0"/>
  </p:normalViewPr>
  <p:slideViewPr>
    <p:cSldViewPr snapToGrid="0">
      <p:cViewPr varScale="1">
        <p:scale>
          <a:sx n="56" d="100"/>
          <a:sy n="56" d="100"/>
        </p:scale>
        <p:origin x="171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68D865-E64E-459F-B23C-651F676E87A4}" type="datetimeFigureOut">
              <a:rPr lang="en-GB" smtClean="0"/>
              <a:t>10/11/2018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2982C7-E280-4EFA-8E8D-C1D76A67F3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2734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2982C7-E280-4EFA-8E8D-C1D76A67F34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3513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out-of</a:t>
            </a:r>
            <a:r>
              <a:rPr lang="en-GB" baseline="0" dirty="0" smtClean="0"/>
              <a:t>-band ‘back channel’ communications in emergencies – e.g. when consumer messaging networks are swamped … </a:t>
            </a:r>
          </a:p>
          <a:p>
            <a:r>
              <a:rPr lang="en-GB" baseline="0" dirty="0" smtClean="0"/>
              <a:t>what about priority, safety critical communications?</a:t>
            </a:r>
          </a:p>
          <a:p>
            <a:r>
              <a:rPr lang="en-GB" baseline="0" dirty="0" smtClean="0"/>
              <a:t>… this is a strong requirement</a:t>
            </a:r>
          </a:p>
          <a:p>
            <a:r>
              <a:rPr lang="en-GB" baseline="0" dirty="0" smtClean="0"/>
              <a:t>… solution providers need to demonstrate that they can meet these stringent requirements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2982C7-E280-4EFA-8E8D-C1D76A67F34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0056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While</a:t>
            </a:r>
            <a:r>
              <a:rPr lang="en-GB" baseline="0" dirty="0" smtClean="0"/>
              <a:t> the ‘sensor Web’ of connected sensors directly forming a network of data-streams looks attractive, individual sensor platforms are unlikely to be sufficiently robust. Furthermore, WIS Centres may want to apply some QC to data _before_ publishing it to the world at large…</a:t>
            </a:r>
          </a:p>
          <a:p>
            <a:endParaRPr lang="en-GB" baseline="0" dirty="0" smtClean="0"/>
          </a:p>
          <a:p>
            <a:r>
              <a:rPr lang="en-GB" baseline="0" dirty="0" smtClean="0"/>
              <a:t>The real-time messaging solutions _may_ be pertinent to connect sensor platforms to the hub; for example- AWS </a:t>
            </a:r>
            <a:r>
              <a:rPr lang="en-GB" baseline="0" dirty="0" err="1" smtClean="0"/>
              <a:t>IoT</a:t>
            </a:r>
            <a:r>
              <a:rPr lang="en-GB" baseline="0" dirty="0" smtClean="0"/>
              <a:t> using MQTT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2982C7-E280-4EFA-8E8D-C1D76A67F34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03089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Amazon</a:t>
            </a:r>
            <a:r>
              <a:rPr lang="en-GB" baseline="0" dirty="0" smtClean="0"/>
              <a:t> AWS </a:t>
            </a:r>
            <a:r>
              <a:rPr lang="en-GB" baseline="0" dirty="0" err="1" smtClean="0"/>
              <a:t>IoT</a:t>
            </a:r>
            <a:r>
              <a:rPr lang="en-GB" baseline="0" dirty="0" smtClean="0"/>
              <a:t> solution uses MQTT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2982C7-E280-4EFA-8E8D-C1D76A67F34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Important to allow</a:t>
            </a:r>
            <a:r>
              <a:rPr lang="en-GB" baseline="0" dirty="0" smtClean="0"/>
              <a:t> Members to select their own solutions – which may include enterprise messaging services such as </a:t>
            </a:r>
            <a:r>
              <a:rPr lang="en-GB" baseline="0" dirty="0" err="1" smtClean="0"/>
              <a:t>PubNub</a:t>
            </a:r>
            <a:r>
              <a:rPr lang="en-GB" baseline="0" dirty="0" smtClean="0"/>
              <a:t> or AWS </a:t>
            </a:r>
            <a:r>
              <a:rPr lang="en-GB" baseline="0" dirty="0" err="1" smtClean="0"/>
              <a:t>IoT</a:t>
            </a:r>
            <a:r>
              <a:rPr lang="en-GB" baseline="0" dirty="0" smtClean="0"/>
              <a:t> (which uses MQTT)</a:t>
            </a:r>
          </a:p>
          <a:p>
            <a:r>
              <a:rPr lang="en-GB" baseline="0" dirty="0" smtClean="0"/>
              <a:t>All of these solutions need to be ‘stitched’ together into a coherent whole; creating a patchwork of solutions including national networks – perhaps operated by telecoms providers, enterprise solutions, point solutions etc.</a:t>
            </a:r>
          </a:p>
          <a:p>
            <a:r>
              <a:rPr lang="en-GB" baseline="0" dirty="0" smtClean="0"/>
              <a:t>&gt; How to register these components?</a:t>
            </a:r>
          </a:p>
          <a:p>
            <a:r>
              <a:rPr lang="en-GB" dirty="0" smtClean="0"/>
              <a:t>&gt; How to discover publication end-points?</a:t>
            </a:r>
            <a:r>
              <a:rPr lang="en-GB" baseline="0" dirty="0" smtClean="0"/>
              <a:t> (via the WIS Catalogue? Which implies need for new metadata)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2982C7-E280-4EFA-8E8D-C1D76A67F34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2424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10/11/2018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78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10/11/2018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789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10/11/2018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446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10/11/2018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239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10/11/2018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882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10/11/2018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5142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10/11/2018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2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10/11/2018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929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10/11/2018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800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10/11/2018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936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10/11/2018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78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363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105989"/>
            <a:ext cx="10515600" cy="50709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16E89-033B-46C7-A354-75A5B916319E}" type="datetimeFigureOut">
              <a:rPr lang="en-GB" smtClean="0"/>
              <a:t>10/11/2018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586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pubnub.com/support/solutions/articles/14000045373-does-pubnub-use-websockets-or-some-other-protocol-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ubnub.com/products/realtime-messaging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TT-</a:t>
            </a:r>
            <a:r>
              <a:rPr lang="en-GB" dirty="0" err="1" smtClean="0"/>
              <a:t>eWIS</a:t>
            </a:r>
            <a:r>
              <a:rPr lang="en-GB" dirty="0" smtClean="0"/>
              <a:t>/2018: </a:t>
            </a:r>
            <a:br>
              <a:rPr lang="en-GB" dirty="0" smtClean="0"/>
            </a:br>
            <a:r>
              <a:rPr lang="en-GB" dirty="0" smtClean="0"/>
              <a:t>Real-time messaging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en-GB" dirty="0" smtClean="0"/>
              <a:t>Jeremy Tandy (Chair)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26689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GTS is dead, long live GTS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105988"/>
            <a:ext cx="10872537" cy="5588725"/>
          </a:xfrm>
        </p:spPr>
        <p:txBody>
          <a:bodyPr>
            <a:normAutofit/>
          </a:bodyPr>
          <a:lstStyle/>
          <a:p>
            <a:r>
              <a:rPr lang="en-GB" dirty="0" smtClean="0"/>
              <a:t>Messaging Switching, routeing tables and bulletins will be phased out</a:t>
            </a:r>
          </a:p>
          <a:p>
            <a:r>
              <a:rPr lang="en-GB" dirty="0" smtClean="0"/>
              <a:t>Replacement with open-standard pub/sub messaging </a:t>
            </a:r>
          </a:p>
          <a:p>
            <a:r>
              <a:rPr lang="en-GB" dirty="0" smtClean="0"/>
              <a:t>GTS will continue – albeit with new technology</a:t>
            </a:r>
          </a:p>
          <a:p>
            <a:endParaRPr lang="en-GB" dirty="0"/>
          </a:p>
          <a:p>
            <a:r>
              <a:rPr lang="en-GB" dirty="0"/>
              <a:t>GTS [governance] is exactly the same model as the Internet; each part is owned by Members, coordinated by a centralised body (</a:t>
            </a:r>
            <a:r>
              <a:rPr lang="en-GB" dirty="0" smtClean="0"/>
              <a:t>i.e. </a:t>
            </a:r>
            <a:r>
              <a:rPr lang="en-GB" dirty="0"/>
              <a:t>WMO</a:t>
            </a:r>
            <a:r>
              <a:rPr lang="en-GB" dirty="0" smtClean="0"/>
              <a:t>)</a:t>
            </a:r>
          </a:p>
          <a:p>
            <a:r>
              <a:rPr lang="en-GB" dirty="0" smtClean="0"/>
              <a:t>… this has proven to be robust since 1970s.</a:t>
            </a:r>
          </a:p>
        </p:txBody>
      </p:sp>
    </p:spTree>
    <p:extLst>
      <p:ext uri="{BB962C8B-B14F-4D97-AF65-F5344CB8AC3E}">
        <p14:creationId xmlns:p14="http://schemas.microsoft.com/office/powerpoint/2010/main" val="5324902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Internet and IP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Confusion among Members about use of “Internet” implying unrestricted access to data</a:t>
            </a:r>
          </a:p>
          <a:p>
            <a:r>
              <a:rPr lang="en-GB" dirty="0" smtClean="0"/>
              <a:t>… need to distinguish between private network, Internet etc.</a:t>
            </a:r>
          </a:p>
          <a:p>
            <a:r>
              <a:rPr lang="en-GB" dirty="0" smtClean="0"/>
              <a:t>IP addressing; messaging routeing delegated to network</a:t>
            </a:r>
          </a:p>
          <a:p>
            <a:r>
              <a:rPr lang="en-GB" dirty="0" smtClean="0"/>
              <a:t>Retain existing technologies – IP can run over HF radio, VSAT etc. – to leverage previous investments (e.g. ASECNA invested £Ms in VSAT)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03234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Requirements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Fast ‘real-time’ end-to-end transfer – WIS requirement is &lt; 2-min</a:t>
            </a:r>
          </a:p>
          <a:p>
            <a:r>
              <a:rPr lang="en-GB" dirty="0" smtClean="0"/>
              <a:t>… fault tolerant [network] design</a:t>
            </a:r>
          </a:p>
          <a:p>
            <a:r>
              <a:rPr lang="en-GB" dirty="0" smtClean="0"/>
              <a:t>Need </a:t>
            </a:r>
            <a:r>
              <a:rPr lang="en-GB" dirty="0"/>
              <a:t>to be able to replay most recent 24-hours of </a:t>
            </a:r>
            <a:r>
              <a:rPr lang="en-GB" dirty="0" smtClean="0"/>
              <a:t>data (Cache function)</a:t>
            </a:r>
          </a:p>
          <a:p>
            <a:r>
              <a:rPr lang="en-GB" dirty="0" smtClean="0"/>
              <a:t>Secure / controlled access to data-streams (not everything is public</a:t>
            </a:r>
            <a:r>
              <a:rPr lang="en-GB" dirty="0" smtClean="0"/>
              <a:t>)</a:t>
            </a:r>
          </a:p>
          <a:p>
            <a:endParaRPr lang="en-GB" dirty="0"/>
          </a:p>
          <a:p>
            <a:r>
              <a:rPr lang="en-GB" dirty="0" smtClean="0"/>
              <a:t>Are concepts like ‘Global Exchange’ </a:t>
            </a:r>
            <a:r>
              <a:rPr lang="en-GB" smtClean="0"/>
              <a:t>still relevant?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1095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Messaging network topology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105988"/>
            <a:ext cx="10872537" cy="5588725"/>
          </a:xfrm>
        </p:spPr>
        <p:txBody>
          <a:bodyPr>
            <a:normAutofit/>
          </a:bodyPr>
          <a:lstStyle/>
          <a:p>
            <a:r>
              <a:rPr lang="en-GB" dirty="0" smtClean="0"/>
              <a:t>Publication end-points need to be robust – operational NWP centre unlikely to want to subscribe to a feed from an automatic weather station</a:t>
            </a:r>
          </a:p>
          <a:p>
            <a:r>
              <a:rPr lang="en-GB" dirty="0" smtClean="0"/>
              <a:t>Probably need to support proxy end-points; we know that not all Centres are able to directly connect (e.g. technical or political reasons)</a:t>
            </a:r>
          </a:p>
          <a:p>
            <a:r>
              <a:rPr lang="en-GB" dirty="0" smtClean="0"/>
              <a:t>Likely need to support data-streams being published at multiple end-points</a:t>
            </a:r>
          </a:p>
          <a:p>
            <a:r>
              <a:rPr lang="en-GB" dirty="0" smtClean="0"/>
              <a:t>What does the messaging ‘topology’ look like? Message hubs?</a:t>
            </a:r>
          </a:p>
          <a:p>
            <a:r>
              <a:rPr lang="en-GB" dirty="0" smtClean="0"/>
              <a:t>Parallel running during implementation? With gateways?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70251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Protocol choice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Can we recommend a protocol today? (no)</a:t>
            </a:r>
          </a:p>
          <a:p>
            <a:r>
              <a:rPr lang="en-GB" dirty="0" smtClean="0"/>
              <a:t>Should we recommend a single protocol or require that messages publishers support “at least one” of a short-list?</a:t>
            </a:r>
          </a:p>
          <a:p>
            <a:r>
              <a:rPr lang="en-GB" dirty="0" smtClean="0"/>
              <a:t>Are protocols evolving too rapidly? (see article: </a:t>
            </a:r>
            <a:r>
              <a:rPr lang="en-US" dirty="0">
                <a:hlinkClick r:id="rId3"/>
              </a:rPr>
              <a:t>Does </a:t>
            </a:r>
            <a:r>
              <a:rPr lang="en-US" dirty="0" err="1">
                <a:hlinkClick r:id="rId3"/>
              </a:rPr>
              <a:t>PubNub</a:t>
            </a:r>
            <a:r>
              <a:rPr lang="en-US" dirty="0">
                <a:hlinkClick r:id="rId3"/>
              </a:rPr>
              <a:t> use </a:t>
            </a:r>
            <a:r>
              <a:rPr lang="en-US" dirty="0" err="1">
                <a:hlinkClick r:id="rId3"/>
              </a:rPr>
              <a:t>WebSockets</a:t>
            </a:r>
            <a:r>
              <a:rPr lang="en-US" dirty="0">
                <a:hlinkClick r:id="rId3"/>
              </a:rPr>
              <a:t> or some other protocol?</a:t>
            </a:r>
            <a:r>
              <a:rPr lang="en-GB" dirty="0" smtClean="0"/>
              <a:t>)</a:t>
            </a:r>
          </a:p>
          <a:p>
            <a:r>
              <a:rPr lang="en-GB" dirty="0" smtClean="0"/>
              <a:t>Is message protocol choice a candidate topic for the </a:t>
            </a:r>
            <a:r>
              <a:rPr lang="en-GB" dirty="0" err="1" smtClean="0"/>
              <a:t>Furure</a:t>
            </a:r>
            <a:r>
              <a:rPr lang="en-GB" dirty="0" smtClean="0"/>
              <a:t> </a:t>
            </a:r>
            <a:r>
              <a:rPr lang="en-GB" dirty="0" err="1" smtClean="0"/>
              <a:t>Technlogy</a:t>
            </a:r>
            <a:r>
              <a:rPr lang="en-GB" dirty="0" smtClean="0"/>
              <a:t> workshop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62382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Implementation?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Need a decentralised / federated approach – single monolithic message service provider unlikely to be politically acceptable</a:t>
            </a:r>
          </a:p>
          <a:p>
            <a:r>
              <a:rPr lang="en-GB" dirty="0" smtClean="0"/>
              <a:t>Single technology solutions unlikely to work across different governance jurisdictions</a:t>
            </a:r>
          </a:p>
          <a:p>
            <a:r>
              <a:rPr lang="en-US" dirty="0" smtClean="0"/>
              <a:t>Example: EUMETCAST</a:t>
            </a:r>
            <a:r>
              <a:rPr lang="en-US" dirty="0"/>
              <a:t>, CMACAST and NOAACAST - 3 different implementations, interoperable because they all comply with a single standard</a:t>
            </a:r>
            <a:endParaRPr lang="en-GB" dirty="0" smtClean="0"/>
          </a:p>
          <a:p>
            <a:r>
              <a:rPr lang="en-GB" dirty="0" smtClean="0"/>
              <a:t>Members may collaborate regionally (similar to RMDCN approach in Europe) or coordinate at the national level</a:t>
            </a:r>
          </a:p>
          <a:p>
            <a:r>
              <a:rPr lang="en-GB" dirty="0" smtClean="0"/>
              <a:t>Members (individually or collectively) could delegate to enterprise providers (e.g. </a:t>
            </a:r>
            <a:r>
              <a:rPr lang="en-GB" dirty="0" err="1" smtClean="0">
                <a:hlinkClick r:id="rId3"/>
              </a:rPr>
              <a:t>PubNub</a:t>
            </a:r>
            <a:r>
              <a:rPr lang="en-GB" dirty="0" smtClean="0"/>
              <a:t>) with multiple global </a:t>
            </a:r>
            <a:r>
              <a:rPr lang="en-GB" dirty="0" err="1" smtClean="0"/>
              <a:t>PoPs</a:t>
            </a:r>
            <a:r>
              <a:rPr lang="en-GB" dirty="0" smtClean="0"/>
              <a:t> to reduce latency</a:t>
            </a:r>
          </a:p>
          <a:p>
            <a:r>
              <a:rPr lang="en-GB" dirty="0" smtClean="0"/>
              <a:t>Solution </a:t>
            </a:r>
            <a:r>
              <a:rPr lang="en-GB" dirty="0"/>
              <a:t>needs to be EXTENSIBLE</a:t>
            </a:r>
          </a:p>
        </p:txBody>
      </p:sp>
    </p:spTree>
    <p:extLst>
      <p:ext uri="{BB962C8B-B14F-4D97-AF65-F5344CB8AC3E}">
        <p14:creationId xmlns:p14="http://schemas.microsoft.com/office/powerpoint/2010/main" val="35083608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Industry partnership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Work </a:t>
            </a:r>
            <a:r>
              <a:rPr lang="en-GB" dirty="0"/>
              <a:t>with industry and public sector to develop a change programme for Members driving the retirement of message </a:t>
            </a:r>
            <a:r>
              <a:rPr lang="en-GB" dirty="0" smtClean="0"/>
              <a:t>switching</a:t>
            </a:r>
          </a:p>
          <a:p>
            <a:r>
              <a:rPr lang="en-GB" dirty="0"/>
              <a:t>... migration, equipment renewal (tie in with equipment lifecycle management &amp; existing replacement dates), technical design, open </a:t>
            </a:r>
            <a:r>
              <a:rPr lang="en-GB" dirty="0" smtClean="0"/>
              <a:t>standards</a:t>
            </a:r>
          </a:p>
          <a:p>
            <a:r>
              <a:rPr lang="en-GB" dirty="0" smtClean="0"/>
              <a:t>Most Members will only implement WIS 2.0 through replacement </a:t>
            </a:r>
            <a:r>
              <a:rPr lang="en-GB" smtClean="0"/>
              <a:t>of equipment</a:t>
            </a:r>
            <a:endParaRPr lang="en-GB" dirty="0" smtClean="0"/>
          </a:p>
          <a:p>
            <a:r>
              <a:rPr lang="en-GB" dirty="0" smtClean="0"/>
              <a:t>Leverage WMO Resource Mobilisation programme; identify donor funding sources (</a:t>
            </a:r>
            <a:r>
              <a:rPr lang="en-GB" dirty="0" err="1" smtClean="0"/>
              <a:t>HydroMet</a:t>
            </a:r>
            <a:r>
              <a:rPr lang="en-GB" dirty="0" smtClean="0"/>
              <a:t> Development Alliance, Green Climate Fund) to accelerate implementation </a:t>
            </a:r>
            <a:endParaRPr lang="en-GB" dirty="0"/>
          </a:p>
          <a:p>
            <a:r>
              <a:rPr lang="en-GB" dirty="0" smtClean="0"/>
              <a:t>Reduce risk</a:t>
            </a:r>
          </a:p>
          <a:p>
            <a:r>
              <a:rPr lang="en-GB" dirty="0" smtClean="0"/>
              <a:t>Lower cost</a:t>
            </a:r>
          </a:p>
          <a:p>
            <a:r>
              <a:rPr lang="en-GB" dirty="0"/>
              <a:t>Could work with mobile operators to operate infrastructure - discussions w GFDRR indicate that they are “keen to move up the food chain”</a:t>
            </a:r>
          </a:p>
          <a:p>
            <a:r>
              <a:rPr lang="en-GB" dirty="0" smtClean="0"/>
              <a:t>… talk </a:t>
            </a:r>
            <a:r>
              <a:rPr lang="en-GB" dirty="0"/>
              <a:t>to </a:t>
            </a:r>
            <a:r>
              <a:rPr lang="en-GB" dirty="0" smtClean="0"/>
              <a:t>WMO DRR </a:t>
            </a:r>
            <a:r>
              <a:rPr lang="en-GB" dirty="0"/>
              <a:t>about engagement with mobile service providers; </a:t>
            </a:r>
            <a:r>
              <a:rPr lang="en-GB" dirty="0" smtClean="0"/>
              <a:t>currently </a:t>
            </a:r>
            <a:r>
              <a:rPr lang="en-GB" dirty="0"/>
              <a:t>working w GSMA to distribute alerts over the last mile using mobile telephony</a:t>
            </a:r>
          </a:p>
        </p:txBody>
      </p:sp>
    </p:spTree>
    <p:extLst>
      <p:ext uri="{BB962C8B-B14F-4D97-AF65-F5344CB8AC3E}">
        <p14:creationId xmlns:p14="http://schemas.microsoft.com/office/powerpoint/2010/main" val="5642940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1493</TotalTime>
  <Words>797</Words>
  <Application>Microsoft Office PowerPoint</Application>
  <PresentationFormat>Widescreen</PresentationFormat>
  <Paragraphs>65</Paragraphs>
  <Slides>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TT-eWIS/2018:  Real-time messaging</vt:lpstr>
      <vt:lpstr>GTS is dead, long live GTS</vt:lpstr>
      <vt:lpstr>Internet and IP</vt:lpstr>
      <vt:lpstr>Requirements</vt:lpstr>
      <vt:lpstr>Messaging network topology</vt:lpstr>
      <vt:lpstr>Protocol choice</vt:lpstr>
      <vt:lpstr>Implementation?</vt:lpstr>
      <vt:lpstr>Industry partnership</vt:lpstr>
    </vt:vector>
  </TitlesOfParts>
  <Company>Met Office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TT-eWIS/2018 Introduction</dc:title>
  <dc:creator>Tandy, Jeremy</dc:creator>
  <cp:lastModifiedBy>Tandy, Jeremy</cp:lastModifiedBy>
  <cp:revision>23</cp:revision>
  <dcterms:created xsi:type="dcterms:W3CDTF">2018-11-05T14:36:56Z</dcterms:created>
  <dcterms:modified xsi:type="dcterms:W3CDTF">2018-11-10T12:18:22Z</dcterms:modified>
</cp:coreProperties>
</file>