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5" r:id="rId3"/>
    <p:sldId id="266" r:id="rId4"/>
    <p:sldId id="259" r:id="rId5"/>
    <p:sldId id="260" r:id="rId6"/>
    <p:sldId id="270" r:id="rId7"/>
    <p:sldId id="262" r:id="rId8"/>
    <p:sldId id="263" r:id="rId9"/>
    <p:sldId id="261" r:id="rId10"/>
    <p:sldId id="264" r:id="rId11"/>
    <p:sldId id="267" r:id="rId12"/>
    <p:sldId id="268" r:id="rId13"/>
    <p:sldId id="269" r:id="rId14"/>
    <p:sldId id="25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867" autoAdjust="0"/>
  </p:normalViewPr>
  <p:slideViewPr>
    <p:cSldViewPr snapToGrid="0">
      <p:cViewPr>
        <p:scale>
          <a:sx n="60" d="100"/>
          <a:sy n="60" d="100"/>
        </p:scale>
        <p:origin x="826"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9C28DD-112F-409F-B86F-CE0B2FD10106}" type="datetimeFigureOut">
              <a:rPr lang="en-GB" smtClean="0"/>
              <a:t>10/11/2018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124907-623A-4958-B95D-9B38AC4EDEA2}" type="slidenum">
              <a:rPr lang="en-GB" smtClean="0"/>
              <a:t>‹#›</a:t>
            </a:fld>
            <a:endParaRPr lang="en-GB"/>
          </a:p>
        </p:txBody>
      </p:sp>
    </p:spTree>
    <p:extLst>
      <p:ext uri="{BB962C8B-B14F-4D97-AF65-F5344CB8AC3E}">
        <p14:creationId xmlns:p14="http://schemas.microsoft.com/office/powerpoint/2010/main" val="345809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Baseline for Implementation Plan is the CBS-TECO draft – but as per instructions</a:t>
            </a:r>
            <a:r>
              <a:rPr lang="en-GB" baseline="0" dirty="0" smtClean="0"/>
              <a:t> from CBS MG and Executive Council, we can edit that early draft</a:t>
            </a:r>
          </a:p>
          <a:p>
            <a:endParaRPr lang="en-GB" baseline="0" dirty="0" smtClean="0"/>
          </a:p>
          <a:p>
            <a:r>
              <a:rPr lang="en-GB" baseline="0" dirty="0" smtClean="0"/>
              <a:t>Member consultation is not intended to gather information about implementation readiness – the process is not designed (?) to include a questionnaire… </a:t>
            </a:r>
            <a:endParaRPr lang="en-GB" dirty="0"/>
          </a:p>
        </p:txBody>
      </p:sp>
      <p:sp>
        <p:nvSpPr>
          <p:cNvPr id="4" name="Slide Number Placeholder 3"/>
          <p:cNvSpPr>
            <a:spLocks noGrp="1"/>
          </p:cNvSpPr>
          <p:nvPr>
            <p:ph type="sldNum" sz="quarter" idx="10"/>
          </p:nvPr>
        </p:nvSpPr>
        <p:spPr/>
        <p:txBody>
          <a:bodyPr/>
          <a:lstStyle/>
          <a:p>
            <a:fld id="{87124907-623A-4958-B95D-9B38AC4EDEA2}" type="slidenum">
              <a:rPr lang="en-GB" smtClean="0"/>
              <a:t>3</a:t>
            </a:fld>
            <a:endParaRPr lang="en-GB"/>
          </a:p>
        </p:txBody>
      </p:sp>
    </p:spTree>
    <p:extLst>
      <p:ext uri="{BB962C8B-B14F-4D97-AF65-F5344CB8AC3E}">
        <p14:creationId xmlns:p14="http://schemas.microsoft.com/office/powerpoint/2010/main" val="2598506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Tech Spec changes: will WIS Tech Specs need changing to permit</a:t>
            </a:r>
            <a:r>
              <a:rPr lang="en-GB" sz="1200" kern="1200" baseline="0" dirty="0" smtClean="0">
                <a:solidFill>
                  <a:schemeClr val="tx1"/>
                </a:solidFill>
                <a:effectLst/>
                <a:latin typeface="+mn-lt"/>
                <a:ea typeface="+mn-ea"/>
                <a:cs typeface="+mn-cs"/>
              </a:rPr>
              <a:t> Web-access / Web service / Web API as an ‘approved access mechanism’? WIS-TECHSPEC-12: DOWNLOADING FILES VIA OTHER METHODS plus WMO No. 1060 [</a:t>
            </a:r>
            <a:r>
              <a:rPr lang="en-GB" sz="1200" b="0" i="0" kern="1200" dirty="0" smtClean="0">
                <a:solidFill>
                  <a:schemeClr val="tx1"/>
                </a:solidFill>
                <a:effectLst/>
                <a:latin typeface="+mn-lt"/>
                <a:ea typeface="+mn-ea"/>
                <a:cs typeface="+mn-cs"/>
              </a:rPr>
              <a:t>§3.5.4 Disseminate</a:t>
            </a:r>
            <a:r>
              <a:rPr lang="en-GB" sz="1200" b="0" i="0" kern="1200" baseline="0" dirty="0" smtClean="0">
                <a:solidFill>
                  <a:schemeClr val="tx1"/>
                </a:solidFill>
                <a:effectLst/>
                <a:latin typeface="+mn-lt"/>
                <a:ea typeface="+mn-ea"/>
                <a:cs typeface="+mn-cs"/>
              </a:rPr>
              <a:t> information to the GISC area]</a:t>
            </a:r>
            <a:r>
              <a:rPr lang="en-GB" sz="1200" b="0" i="0" kern="1200" dirty="0" smtClean="0">
                <a:solidFill>
                  <a:schemeClr val="tx1"/>
                </a:solidFill>
                <a:effectLst/>
                <a:latin typeface="+mn-lt"/>
                <a:ea typeface="+mn-ea"/>
                <a:cs typeface="+mn-cs"/>
              </a:rPr>
              <a:t> and</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§3.6.5 Provide information intended for global exchange]</a:t>
            </a:r>
            <a:r>
              <a:rPr lang="en-GB" sz="1200" b="0" i="0" kern="1200" baseline="0" dirty="0" smtClean="0">
                <a:solidFill>
                  <a:schemeClr val="tx1"/>
                </a:solidFill>
                <a:effectLst/>
                <a:latin typeface="+mn-lt"/>
                <a:ea typeface="+mn-ea"/>
                <a:cs typeface="+mn-cs"/>
              </a:rPr>
              <a:t> &lt;&lt; doesn’t mention the mechanism for achieving the ‘downloading of files’</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What level of detail are we providing to Members for consultation?</a:t>
            </a:r>
          </a:p>
          <a:p>
            <a:r>
              <a:rPr lang="en-GB" sz="1200" kern="1200" dirty="0" smtClean="0">
                <a:solidFill>
                  <a:schemeClr val="tx1"/>
                </a:solidFill>
                <a:effectLst/>
                <a:latin typeface="+mn-lt"/>
                <a:ea typeface="+mn-ea"/>
                <a:cs typeface="+mn-cs"/>
              </a:rPr>
              <a:t>… Members want to know the principal details - e.g. creating a ‘super-GISC’ (which we’re not doing), or retiring Message Switching</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Technical infrastructure</a:t>
            </a:r>
            <a:r>
              <a:rPr lang="en-GB" sz="1200" kern="1200" baseline="0" dirty="0" smtClean="0">
                <a:solidFill>
                  <a:schemeClr val="tx1"/>
                </a:solidFill>
                <a:effectLst/>
                <a:latin typeface="+mn-lt"/>
                <a:ea typeface="+mn-ea"/>
                <a:cs typeface="+mn-cs"/>
              </a:rPr>
              <a:t> – does this mean “</a:t>
            </a:r>
            <a:r>
              <a:rPr lang="en-GB" sz="1200" u="sng" kern="1200" baseline="0" dirty="0" smtClean="0">
                <a:solidFill>
                  <a:schemeClr val="tx1"/>
                </a:solidFill>
                <a:effectLst/>
                <a:latin typeface="+mn-lt"/>
                <a:ea typeface="+mn-ea"/>
                <a:cs typeface="+mn-cs"/>
              </a:rPr>
              <a:t>people, data &amp; systems</a:t>
            </a:r>
            <a:r>
              <a:rPr lang="en-GB" sz="1200" kern="1200" baseline="0" dirty="0" smtClean="0">
                <a:solidFill>
                  <a:schemeClr val="tx1"/>
                </a:solidFill>
                <a:effectLst/>
                <a:latin typeface="+mn-lt"/>
                <a:ea typeface="+mn-ea"/>
                <a:cs typeface="+mn-cs"/>
              </a:rPr>
              <a:t>” or “</a:t>
            </a:r>
            <a:r>
              <a:rPr lang="en-GB" sz="1200" u="sng" kern="1200" baseline="0" dirty="0" smtClean="0">
                <a:solidFill>
                  <a:schemeClr val="tx1"/>
                </a:solidFill>
                <a:effectLst/>
                <a:latin typeface="+mn-lt"/>
                <a:ea typeface="+mn-ea"/>
                <a:cs typeface="+mn-cs"/>
              </a:rPr>
              <a:t>servers, databases and networks</a:t>
            </a:r>
            <a:r>
              <a:rPr lang="en-GB" sz="1200" kern="1200" baseline="0" dirty="0" smtClean="0">
                <a:solidFill>
                  <a:schemeClr val="tx1"/>
                </a:solidFill>
                <a:effectLst/>
                <a:latin typeface="+mn-lt"/>
                <a:ea typeface="+mn-ea"/>
                <a:cs typeface="+mn-cs"/>
              </a:rPr>
              <a:t>”?</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Need to consider the impact of WIS 2.0 on existing investments - particularly those of GISC centres</a:t>
            </a:r>
          </a:p>
          <a:p>
            <a:r>
              <a:rPr lang="en-GB" sz="1200" kern="1200" dirty="0" smtClean="0">
                <a:solidFill>
                  <a:schemeClr val="tx1"/>
                </a:solidFill>
                <a:effectLst/>
                <a:latin typeface="+mn-lt"/>
                <a:ea typeface="+mn-ea"/>
                <a:cs typeface="+mn-cs"/>
              </a:rPr>
              <a:t>… mandatory changes should be highlighted in the updated</a:t>
            </a:r>
            <a:r>
              <a:rPr lang="en-GB" sz="1200" kern="1200" baseline="0" dirty="0" smtClean="0">
                <a:solidFill>
                  <a:schemeClr val="tx1"/>
                </a:solidFill>
                <a:effectLst/>
                <a:latin typeface="+mn-lt"/>
                <a:ea typeface="+mn-ea"/>
                <a:cs typeface="+mn-cs"/>
              </a:rPr>
              <a:t> Functional Architecture; Members should be able to determine themselves how their WIS implementations map onto the Functional Architecture and therefore which systems will be affected</a:t>
            </a:r>
          </a:p>
        </p:txBody>
      </p:sp>
      <p:sp>
        <p:nvSpPr>
          <p:cNvPr id="4" name="Slide Number Placeholder 3"/>
          <p:cNvSpPr>
            <a:spLocks noGrp="1"/>
          </p:cNvSpPr>
          <p:nvPr>
            <p:ph type="sldNum" sz="quarter" idx="10"/>
          </p:nvPr>
        </p:nvSpPr>
        <p:spPr/>
        <p:txBody>
          <a:bodyPr/>
          <a:lstStyle/>
          <a:p>
            <a:fld id="{87124907-623A-4958-B95D-9B38AC4EDEA2}" type="slidenum">
              <a:rPr lang="en-GB" smtClean="0"/>
              <a:t>4</a:t>
            </a:fld>
            <a:endParaRPr lang="en-GB"/>
          </a:p>
        </p:txBody>
      </p:sp>
    </p:spTree>
    <p:extLst>
      <p:ext uri="{BB962C8B-B14F-4D97-AF65-F5344CB8AC3E}">
        <p14:creationId xmlns:p14="http://schemas.microsoft.com/office/powerpoint/2010/main" val="1230031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Phasing out of message switching for real-time messaging</a:t>
            </a:r>
            <a:r>
              <a:rPr lang="en-GB" baseline="0" dirty="0" smtClean="0"/>
              <a:t> will clearly impact all Members.</a:t>
            </a:r>
          </a:p>
          <a:p>
            <a:endParaRPr lang="en-GB" baseline="0" dirty="0" smtClean="0"/>
          </a:p>
          <a:p>
            <a:r>
              <a:rPr lang="en-GB" baseline="0" dirty="0" smtClean="0"/>
              <a:t>Other </a:t>
            </a:r>
            <a:r>
              <a:rPr lang="en-GB" sz="1200" kern="1200" dirty="0" smtClean="0">
                <a:solidFill>
                  <a:schemeClr val="tx1"/>
                </a:solidFill>
                <a:effectLst/>
                <a:latin typeface="+mn-lt"/>
                <a:ea typeface="+mn-ea"/>
                <a:cs typeface="+mn-cs"/>
              </a:rPr>
              <a:t>things (cloud adoption, use of Web services and integration</a:t>
            </a:r>
            <a:r>
              <a:rPr lang="en-GB" sz="1200" kern="1200" baseline="0" dirty="0" smtClean="0">
                <a:solidFill>
                  <a:schemeClr val="tx1"/>
                </a:solidFill>
                <a:effectLst/>
                <a:latin typeface="+mn-lt"/>
                <a:ea typeface="+mn-ea"/>
                <a:cs typeface="+mn-cs"/>
              </a:rPr>
              <a:t> with </a:t>
            </a:r>
            <a:r>
              <a:rPr lang="en-GB" sz="1200" kern="1200" dirty="0" smtClean="0">
                <a:solidFill>
                  <a:schemeClr val="tx1"/>
                </a:solidFill>
                <a:effectLst/>
                <a:latin typeface="+mn-lt"/>
                <a:ea typeface="+mn-ea"/>
                <a:cs typeface="+mn-cs"/>
              </a:rPr>
              <a:t>commercial search engines etc.) can develop organically as centres apply best practices to meet their needs.</a:t>
            </a:r>
          </a:p>
          <a:p>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for example, search engines are “really useful” - we’re not forcing people to enable their data to be crawled and indexed, but we DO need to explain why it is useful</a:t>
            </a:r>
          </a:p>
          <a:p>
            <a:r>
              <a:rPr lang="en-GB" sz="1200" kern="1200" baseline="0" dirty="0" smtClean="0">
                <a:solidFill>
                  <a:schemeClr val="tx1"/>
                </a:solidFill>
                <a:effectLst/>
                <a:latin typeface="+mn-lt"/>
                <a:ea typeface="+mn-ea"/>
                <a:cs typeface="+mn-cs"/>
              </a:rPr>
              <a:t>… new technology should be adopted at WIS Centres where it is useful, i.e. where there is business justification</a:t>
            </a:r>
          </a:p>
          <a:p>
            <a:r>
              <a:rPr lang="en-GB" sz="1200" kern="1200" baseline="0" dirty="0" smtClean="0">
                <a:solidFill>
                  <a:schemeClr val="tx1"/>
                </a:solidFill>
                <a:effectLst/>
                <a:latin typeface="+mn-lt"/>
                <a:ea typeface="+mn-ea"/>
                <a:cs typeface="+mn-cs"/>
              </a:rPr>
              <a:t>… nothing stopping these facilities from being added to Centre’s offerings or the WIS Catalogue now – approach: develop recommended practices but don’t regulate</a:t>
            </a:r>
          </a:p>
        </p:txBody>
      </p:sp>
      <p:sp>
        <p:nvSpPr>
          <p:cNvPr id="4" name="Slide Number Placeholder 3"/>
          <p:cNvSpPr>
            <a:spLocks noGrp="1"/>
          </p:cNvSpPr>
          <p:nvPr>
            <p:ph type="sldNum" sz="quarter" idx="10"/>
          </p:nvPr>
        </p:nvSpPr>
        <p:spPr/>
        <p:txBody>
          <a:bodyPr/>
          <a:lstStyle/>
          <a:p>
            <a:fld id="{87124907-623A-4958-B95D-9B38AC4EDEA2}" type="slidenum">
              <a:rPr lang="en-GB" smtClean="0"/>
              <a:t>5</a:t>
            </a:fld>
            <a:endParaRPr lang="en-GB"/>
          </a:p>
        </p:txBody>
      </p:sp>
    </p:spTree>
    <p:extLst>
      <p:ext uri="{BB962C8B-B14F-4D97-AF65-F5344CB8AC3E}">
        <p14:creationId xmlns:p14="http://schemas.microsoft.com/office/powerpoint/2010/main" val="1309167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Will most PRs be interested only in continuity</a:t>
            </a:r>
            <a:r>
              <a:rPr lang="en-GB" baseline="0" dirty="0" smtClean="0"/>
              <a:t> of operational data exchange for WWW?</a:t>
            </a:r>
            <a:endParaRPr lang="en-GB" dirty="0" smtClean="0"/>
          </a:p>
          <a:p>
            <a:endParaRPr lang="en-GB" dirty="0" smtClean="0"/>
          </a:p>
          <a:p>
            <a:r>
              <a:rPr lang="en-GB" dirty="0" smtClean="0"/>
              <a:t>Discoverability and accessibility of data are key to the broader goals of WIS 2.0</a:t>
            </a:r>
          </a:p>
          <a:p>
            <a:r>
              <a:rPr lang="en-GB" dirty="0" smtClean="0"/>
              <a:t>… establishing a ‘pathway</a:t>
            </a:r>
            <a:r>
              <a:rPr lang="en-GB" baseline="0" dirty="0" smtClean="0"/>
              <a:t> from search to data’ will be essential to meet end-users’ expectations.</a:t>
            </a:r>
            <a:endParaRPr lang="en-GB" dirty="0"/>
          </a:p>
        </p:txBody>
      </p:sp>
      <p:sp>
        <p:nvSpPr>
          <p:cNvPr id="4" name="Slide Number Placeholder 3"/>
          <p:cNvSpPr>
            <a:spLocks noGrp="1"/>
          </p:cNvSpPr>
          <p:nvPr>
            <p:ph type="sldNum" sz="quarter" idx="10"/>
          </p:nvPr>
        </p:nvSpPr>
        <p:spPr/>
        <p:txBody>
          <a:bodyPr/>
          <a:lstStyle/>
          <a:p>
            <a:fld id="{87124907-623A-4958-B95D-9B38AC4EDEA2}" type="slidenum">
              <a:rPr lang="en-GB" smtClean="0"/>
              <a:t>6</a:t>
            </a:fld>
            <a:endParaRPr lang="en-GB"/>
          </a:p>
        </p:txBody>
      </p:sp>
    </p:spTree>
    <p:extLst>
      <p:ext uri="{BB962C8B-B14F-4D97-AF65-F5344CB8AC3E}">
        <p14:creationId xmlns:p14="http://schemas.microsoft.com/office/powerpoint/2010/main" val="813398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 Met Office, we have 30%</a:t>
            </a:r>
            <a:r>
              <a:rPr lang="en-GB" baseline="0" dirty="0" smtClean="0"/>
              <a:t> FTE just working through UKPR correspondence – PRs have a lot of competing interests.</a:t>
            </a:r>
            <a:endParaRPr lang="en-GB" dirty="0" smtClean="0"/>
          </a:p>
          <a:p>
            <a:endParaRPr lang="en-GB" dirty="0" smtClean="0"/>
          </a:p>
          <a:p>
            <a:r>
              <a:rPr lang="en-GB" dirty="0" smtClean="0"/>
              <a:t>Will </a:t>
            </a:r>
            <a:r>
              <a:rPr lang="en-GB" dirty="0" smtClean="0"/>
              <a:t>most PRs be interested only in continuity</a:t>
            </a:r>
            <a:r>
              <a:rPr lang="en-GB" baseline="0" dirty="0" smtClean="0"/>
              <a:t> of operational data exchange for WWW?</a:t>
            </a:r>
            <a:endParaRPr lang="en-GB" dirty="0" smtClean="0"/>
          </a:p>
          <a:p>
            <a:endParaRPr lang="en-GB" dirty="0" smtClean="0"/>
          </a:p>
          <a:p>
            <a:r>
              <a:rPr lang="en-GB" dirty="0" smtClean="0"/>
              <a:t>Discoverability and accessibility of data are key to the broader goals of WIS 2.0</a:t>
            </a:r>
          </a:p>
          <a:p>
            <a:r>
              <a:rPr lang="en-GB" dirty="0" smtClean="0"/>
              <a:t>… establishing a ‘pathway</a:t>
            </a:r>
            <a:r>
              <a:rPr lang="en-GB" baseline="0" dirty="0" smtClean="0"/>
              <a:t> from search to data’ will be essential to meet end-users’ expectations.</a:t>
            </a:r>
            <a:endParaRPr lang="en-GB" dirty="0"/>
          </a:p>
        </p:txBody>
      </p:sp>
      <p:sp>
        <p:nvSpPr>
          <p:cNvPr id="4" name="Slide Number Placeholder 3"/>
          <p:cNvSpPr>
            <a:spLocks noGrp="1"/>
          </p:cNvSpPr>
          <p:nvPr>
            <p:ph type="sldNum" sz="quarter" idx="10"/>
          </p:nvPr>
        </p:nvSpPr>
        <p:spPr/>
        <p:txBody>
          <a:bodyPr/>
          <a:lstStyle/>
          <a:p>
            <a:fld id="{87124907-623A-4958-B95D-9B38AC4EDEA2}" type="slidenum">
              <a:rPr lang="en-GB" smtClean="0"/>
              <a:t>7</a:t>
            </a:fld>
            <a:endParaRPr lang="en-GB"/>
          </a:p>
        </p:txBody>
      </p:sp>
    </p:spTree>
    <p:extLst>
      <p:ext uri="{BB962C8B-B14F-4D97-AF65-F5344CB8AC3E}">
        <p14:creationId xmlns:p14="http://schemas.microsoft.com/office/powerpoint/2010/main" val="2853259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Don’t want to repeat the</a:t>
            </a:r>
            <a:r>
              <a:rPr lang="en-GB" baseline="0" dirty="0" smtClean="0"/>
              <a:t> mistakes of WIGOS – approved before it had been designed, massive spend and very little real change for Members.</a:t>
            </a:r>
          </a:p>
          <a:p>
            <a:endParaRPr lang="en-GB" baseline="0" dirty="0" smtClean="0"/>
          </a:p>
          <a:p>
            <a:r>
              <a:rPr lang="en-GB" baseline="0" dirty="0" smtClean="0"/>
              <a:t>Members need to be engaged for implementation to be successful.</a:t>
            </a:r>
            <a:endParaRPr lang="en-GB" dirty="0"/>
          </a:p>
        </p:txBody>
      </p:sp>
      <p:sp>
        <p:nvSpPr>
          <p:cNvPr id="4" name="Slide Number Placeholder 3"/>
          <p:cNvSpPr>
            <a:spLocks noGrp="1"/>
          </p:cNvSpPr>
          <p:nvPr>
            <p:ph type="sldNum" sz="quarter" idx="10"/>
          </p:nvPr>
        </p:nvSpPr>
        <p:spPr/>
        <p:txBody>
          <a:bodyPr/>
          <a:lstStyle/>
          <a:p>
            <a:fld id="{87124907-623A-4958-B95D-9B38AC4EDEA2}" type="slidenum">
              <a:rPr lang="en-GB" smtClean="0"/>
              <a:t>9</a:t>
            </a:fld>
            <a:endParaRPr lang="en-GB"/>
          </a:p>
        </p:txBody>
      </p:sp>
    </p:spTree>
    <p:extLst>
      <p:ext uri="{BB962C8B-B14F-4D97-AF65-F5344CB8AC3E}">
        <p14:creationId xmlns:p14="http://schemas.microsoft.com/office/powerpoint/2010/main" val="4164209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124907-623A-4958-B95D-9B38AC4EDEA2}" type="slidenum">
              <a:rPr lang="en-GB" smtClean="0"/>
              <a:t>14</a:t>
            </a:fld>
            <a:endParaRPr lang="en-GB"/>
          </a:p>
        </p:txBody>
      </p:sp>
    </p:spTree>
    <p:extLst>
      <p:ext uri="{BB962C8B-B14F-4D97-AF65-F5344CB8AC3E}">
        <p14:creationId xmlns:p14="http://schemas.microsoft.com/office/powerpoint/2010/main" val="2807961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89978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051789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305446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A16E89-033B-46C7-A354-75A5B916319E}" type="datetimeFigureOut">
              <a:rPr lang="en-GB" smtClean="0"/>
              <a:t>10/11/2018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519239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A16E89-033B-46C7-A354-75A5B916319E}" type="datetimeFigureOut">
              <a:rPr lang="en-GB" smtClean="0"/>
              <a:t>10/11/2018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4244882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A16E89-033B-46C7-A354-75A5B916319E}" type="datetimeFigureOut">
              <a:rPr lang="en-GB" smtClean="0"/>
              <a:t>10/11/2018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815142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A16E89-033B-46C7-A354-75A5B916319E}" type="datetimeFigureOut">
              <a:rPr lang="en-GB" smtClean="0"/>
              <a:t>10/11/2018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722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A16E89-033B-46C7-A354-75A5B916319E}" type="datetimeFigureOut">
              <a:rPr lang="en-GB" smtClean="0"/>
              <a:t>10/11/2018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728929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A16E89-033B-46C7-A354-75A5B916319E}" type="datetimeFigureOut">
              <a:rPr lang="en-GB" smtClean="0"/>
              <a:t>10/11/2018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514800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811936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05678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636361"/>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838200" y="1105989"/>
            <a:ext cx="10515600" cy="507097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16E89-033B-46C7-A354-75A5B916319E}" type="datetimeFigureOut">
              <a:rPr lang="en-GB" smtClean="0"/>
              <a:t>10/11/2018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BA8FE9-A5CF-4547-AD45-2D0E533962F4}" type="slidenum">
              <a:rPr lang="en-GB" smtClean="0"/>
              <a:t>‹#›</a:t>
            </a:fld>
            <a:endParaRPr lang="en-GB"/>
          </a:p>
        </p:txBody>
      </p:sp>
    </p:spTree>
    <p:extLst>
      <p:ext uri="{BB962C8B-B14F-4D97-AF65-F5344CB8AC3E}">
        <p14:creationId xmlns:p14="http://schemas.microsoft.com/office/powerpoint/2010/main" val="865586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is.wmo.int/WIS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TT-</a:t>
            </a:r>
            <a:r>
              <a:rPr lang="en-GB" dirty="0" err="1" smtClean="0"/>
              <a:t>eWIS</a:t>
            </a:r>
            <a:r>
              <a:rPr lang="en-GB" dirty="0" smtClean="0"/>
              <a:t>/2018 </a:t>
            </a:r>
            <a:br>
              <a:rPr lang="en-GB" dirty="0" smtClean="0"/>
            </a:br>
            <a:r>
              <a:rPr lang="en-GB" dirty="0" smtClean="0"/>
              <a:t>Implementation plan</a:t>
            </a:r>
            <a:endParaRPr lang="en-GB" dirty="0"/>
          </a:p>
        </p:txBody>
      </p:sp>
      <p:sp>
        <p:nvSpPr>
          <p:cNvPr id="3" name="Subtitle 2"/>
          <p:cNvSpPr>
            <a:spLocks noGrp="1"/>
          </p:cNvSpPr>
          <p:nvPr>
            <p:ph type="subTitle" idx="1"/>
          </p:nvPr>
        </p:nvSpPr>
        <p:spPr/>
        <p:txBody>
          <a:bodyPr/>
          <a:lstStyle/>
          <a:p>
            <a:pPr algn="r"/>
            <a:r>
              <a:rPr lang="en-GB" dirty="0" smtClean="0"/>
              <a:t>Jeremy Tandy (Chair)</a:t>
            </a:r>
            <a:endParaRPr lang="en-GB" dirty="0"/>
          </a:p>
        </p:txBody>
      </p:sp>
    </p:spTree>
    <p:extLst>
      <p:ext uri="{BB962C8B-B14F-4D97-AF65-F5344CB8AC3E}">
        <p14:creationId xmlns:p14="http://schemas.microsoft.com/office/powerpoint/2010/main" val="29126689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hlinkClick r:id="rId2"/>
              </a:rPr>
              <a:t>WIS 2.0 Strategy</a:t>
            </a:r>
            <a:endParaRPr lang="en-GB" dirty="0"/>
          </a:p>
        </p:txBody>
      </p:sp>
      <p:sp>
        <p:nvSpPr>
          <p:cNvPr id="3" name="Content Placeholder 2"/>
          <p:cNvSpPr>
            <a:spLocks noGrp="1"/>
          </p:cNvSpPr>
          <p:nvPr>
            <p:ph idx="1"/>
          </p:nvPr>
        </p:nvSpPr>
        <p:spPr/>
        <p:txBody>
          <a:bodyPr>
            <a:normAutofit lnSpcReduction="10000"/>
          </a:bodyPr>
          <a:lstStyle/>
          <a:p>
            <a:r>
              <a:rPr lang="en-GB" dirty="0" smtClean="0"/>
              <a:t>WIS 2.0 Strategy fit for purpose?</a:t>
            </a:r>
          </a:p>
          <a:p>
            <a:r>
              <a:rPr lang="en-GB" dirty="0" smtClean="0"/>
              <a:t>Agree that no change required &amp; can be submitted to Cg-18 as is?</a:t>
            </a:r>
          </a:p>
          <a:p>
            <a:endParaRPr lang="en-GB" dirty="0"/>
          </a:p>
          <a:p>
            <a:endParaRPr lang="en-GB" dirty="0" smtClean="0"/>
          </a:p>
          <a:p>
            <a:pPr marL="0" indent="0">
              <a:buNone/>
            </a:pPr>
            <a:r>
              <a:rPr lang="en-GB" sz="4000" dirty="0" smtClean="0"/>
              <a:t>What to provide to Cg-18?</a:t>
            </a:r>
            <a:endParaRPr lang="en-GB" dirty="0" smtClean="0"/>
          </a:p>
          <a:p>
            <a:r>
              <a:rPr lang="en-GB" dirty="0" smtClean="0"/>
              <a:t>WIS 2.0 Strategy</a:t>
            </a:r>
          </a:p>
          <a:p>
            <a:r>
              <a:rPr lang="en-GB" dirty="0" smtClean="0"/>
              <a:t>“</a:t>
            </a:r>
            <a:r>
              <a:rPr lang="en-GB" i="1" dirty="0" smtClean="0"/>
              <a:t>Preliminary</a:t>
            </a:r>
            <a:r>
              <a:rPr lang="en-GB" dirty="0" smtClean="0"/>
              <a:t> WIS 2.0 Implementation Plan” – taking into account feedback from consultation with Members</a:t>
            </a:r>
          </a:p>
          <a:p>
            <a:r>
              <a:rPr lang="en-GB" dirty="0" smtClean="0"/>
              <a:t>Statement from CBS Future Technology workshop</a:t>
            </a:r>
            <a:endParaRPr lang="en-GB" dirty="0"/>
          </a:p>
          <a:p>
            <a:r>
              <a:rPr lang="en-GB" dirty="0"/>
              <a:t>Plan to develop Technical Specifications for implementation</a:t>
            </a:r>
          </a:p>
          <a:p>
            <a:endParaRPr lang="en-GB" dirty="0"/>
          </a:p>
        </p:txBody>
      </p:sp>
    </p:spTree>
    <p:extLst>
      <p:ext uri="{BB962C8B-B14F-4D97-AF65-F5344CB8AC3E}">
        <p14:creationId xmlns:p14="http://schemas.microsoft.com/office/powerpoint/2010/main" val="354705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Document package for Member consultation</a:t>
            </a:r>
            <a:endParaRPr lang="en-GB" dirty="0"/>
          </a:p>
        </p:txBody>
      </p:sp>
      <p:sp>
        <p:nvSpPr>
          <p:cNvPr id="3" name="Content Placeholder 2"/>
          <p:cNvSpPr>
            <a:spLocks noGrp="1"/>
          </p:cNvSpPr>
          <p:nvPr>
            <p:ph idx="1"/>
          </p:nvPr>
        </p:nvSpPr>
        <p:spPr>
          <a:xfrm>
            <a:off x="838200" y="1105988"/>
            <a:ext cx="11049000" cy="5567527"/>
          </a:xfrm>
        </p:spPr>
        <p:txBody>
          <a:bodyPr>
            <a:normAutofit lnSpcReduction="10000"/>
          </a:bodyPr>
          <a:lstStyle/>
          <a:p>
            <a:pPr>
              <a:buFont typeface="Wingdings" panose="05000000000000000000" pitchFamily="2" charset="2"/>
              <a:buChar char="ü"/>
            </a:pPr>
            <a:r>
              <a:rPr lang="en-GB" dirty="0" smtClean="0"/>
              <a:t>Draft WIS 2.0 Implementation plan</a:t>
            </a:r>
          </a:p>
          <a:p>
            <a:pPr>
              <a:buFont typeface="Wingdings" panose="05000000000000000000" pitchFamily="2" charset="2"/>
              <a:buChar char="ü"/>
            </a:pPr>
            <a:r>
              <a:rPr lang="en-GB" dirty="0" smtClean="0"/>
              <a:t>WIS 2.0 Strategy</a:t>
            </a:r>
          </a:p>
          <a:p>
            <a:pPr marL="0" lvl="0" indent="0">
              <a:buNone/>
            </a:pPr>
            <a:endParaRPr lang="en-GB" sz="1300" dirty="0" smtClean="0">
              <a:solidFill>
                <a:prstClr val="black"/>
              </a:solidFill>
            </a:endParaRPr>
          </a:p>
          <a:p>
            <a:pPr lvl="0">
              <a:buBlip>
                <a:blip r:embed="rId3"/>
              </a:buBlip>
            </a:pPr>
            <a:r>
              <a:rPr lang="en-GB" sz="2600" dirty="0" smtClean="0">
                <a:solidFill>
                  <a:prstClr val="black"/>
                </a:solidFill>
              </a:rPr>
              <a:t>Detailed plan to develop Technical Specifications</a:t>
            </a:r>
            <a:endParaRPr lang="en-GB" sz="2600" dirty="0">
              <a:solidFill>
                <a:prstClr val="black"/>
              </a:solidFill>
            </a:endParaRPr>
          </a:p>
          <a:p>
            <a:pPr marL="0" indent="0">
              <a:buNone/>
            </a:pPr>
            <a:endParaRPr lang="en-GB" sz="1300" dirty="0" smtClean="0"/>
          </a:p>
          <a:p>
            <a:r>
              <a:rPr lang="en-GB" dirty="0" smtClean="0"/>
              <a:t>Do we need to signpost the Future Technology workshop?</a:t>
            </a:r>
          </a:p>
          <a:p>
            <a:r>
              <a:rPr lang="en-GB" dirty="0"/>
              <a:t>Do we need a super-short summary of the changes</a:t>
            </a:r>
            <a:r>
              <a:rPr lang="en-GB" dirty="0" smtClean="0"/>
              <a:t>?</a:t>
            </a:r>
          </a:p>
          <a:p>
            <a:pPr marL="0" indent="0" algn="ctr">
              <a:buNone/>
            </a:pPr>
            <a:r>
              <a:rPr lang="en-GB" dirty="0" smtClean="0"/>
              <a:t>i.e. “</a:t>
            </a:r>
            <a:r>
              <a:rPr lang="en-GB" i="1" dirty="0" smtClean="0"/>
              <a:t>Internet, Web, real-time messaging – are you ready?</a:t>
            </a:r>
            <a:r>
              <a:rPr lang="en-GB" dirty="0" smtClean="0"/>
              <a:t>”</a:t>
            </a:r>
          </a:p>
          <a:p>
            <a:pPr marL="0" indent="0">
              <a:buNone/>
            </a:pPr>
            <a:endParaRPr lang="en-GB" sz="1300" dirty="0"/>
          </a:p>
          <a:p>
            <a:r>
              <a:rPr lang="en-GB" dirty="0" smtClean="0"/>
              <a:t>What response do we want from Members?</a:t>
            </a:r>
          </a:p>
          <a:p>
            <a:pPr lvl="1"/>
            <a:r>
              <a:rPr lang="en-GB" dirty="0" smtClean="0"/>
              <a:t>Amendments and proposals for inclusion in the draft for Cg-18</a:t>
            </a:r>
          </a:p>
          <a:p>
            <a:pPr lvl="1"/>
            <a:r>
              <a:rPr lang="en-GB" dirty="0" smtClean="0"/>
              <a:t>Ask Members if they understand the proposed changes – and if not, what is confusing?</a:t>
            </a:r>
          </a:p>
          <a:p>
            <a:pPr lvl="1"/>
            <a:r>
              <a:rPr lang="en-GB" dirty="0" smtClean="0"/>
              <a:t>Ask Members to validate assumptions – e.g. on implementation timelines</a:t>
            </a:r>
            <a:endParaRPr lang="en-GB" dirty="0"/>
          </a:p>
          <a:p>
            <a:endParaRPr lang="en-GB" dirty="0"/>
          </a:p>
        </p:txBody>
      </p:sp>
    </p:spTree>
    <p:extLst>
      <p:ext uri="{BB962C8B-B14F-4D97-AF65-F5344CB8AC3E}">
        <p14:creationId xmlns:p14="http://schemas.microsoft.com/office/powerpoint/2010/main" val="7430954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Implementation plan should (must?):</a:t>
            </a:r>
            <a:endParaRPr lang="en-GB" dirty="0"/>
          </a:p>
        </p:txBody>
      </p:sp>
      <p:sp>
        <p:nvSpPr>
          <p:cNvPr id="3" name="Content Placeholder 2"/>
          <p:cNvSpPr>
            <a:spLocks noGrp="1"/>
          </p:cNvSpPr>
          <p:nvPr>
            <p:ph idx="1"/>
          </p:nvPr>
        </p:nvSpPr>
        <p:spPr>
          <a:xfrm>
            <a:off x="838200" y="1105989"/>
            <a:ext cx="11032958" cy="5070974"/>
          </a:xfrm>
        </p:spPr>
        <p:txBody>
          <a:bodyPr>
            <a:normAutofit fontScale="77500" lnSpcReduction="20000"/>
          </a:bodyPr>
          <a:lstStyle/>
          <a:p>
            <a:pPr>
              <a:buFont typeface="Wingdings" panose="05000000000000000000" pitchFamily="2" charset="2"/>
              <a:buChar char="ü"/>
            </a:pPr>
            <a:r>
              <a:rPr lang="en-GB" dirty="0" smtClean="0"/>
              <a:t>Indicate what the WIS 2.0 deliverables are – what will the </a:t>
            </a:r>
            <a:r>
              <a:rPr lang="en-GB" u="sng" dirty="0" smtClean="0"/>
              <a:t>WIS 2.0 Programme</a:t>
            </a:r>
            <a:r>
              <a:rPr lang="en-GB" dirty="0" smtClean="0"/>
              <a:t> deliver vs. what will be implemented by the community </a:t>
            </a:r>
          </a:p>
          <a:p>
            <a:pPr>
              <a:buFont typeface="Wingdings" panose="05000000000000000000" pitchFamily="2" charset="2"/>
              <a:buChar char="ü"/>
            </a:pPr>
            <a:r>
              <a:rPr lang="en-GB" dirty="0" smtClean="0"/>
              <a:t>Indicate how those programme deliverables will be completed</a:t>
            </a:r>
          </a:p>
          <a:p>
            <a:pPr>
              <a:buFont typeface="Wingdings" panose="05000000000000000000" pitchFamily="2" charset="2"/>
              <a:buChar char="ü"/>
            </a:pPr>
            <a:r>
              <a:rPr lang="en-GB" dirty="0" smtClean="0"/>
              <a:t>Include time-lines</a:t>
            </a:r>
          </a:p>
          <a:p>
            <a:pPr>
              <a:buFont typeface="Wingdings" panose="05000000000000000000" pitchFamily="2" charset="2"/>
              <a:buChar char="ü"/>
            </a:pPr>
            <a:r>
              <a:rPr lang="en-GB" dirty="0" smtClean="0"/>
              <a:t>Help Members understand impact on their investment in existing WIS: “</a:t>
            </a:r>
            <a:r>
              <a:rPr lang="en-US" dirty="0"/>
              <a:t>more information </a:t>
            </a:r>
            <a:r>
              <a:rPr lang="en-US" dirty="0" smtClean="0"/>
              <a:t>[…] </a:t>
            </a:r>
            <a:r>
              <a:rPr lang="en-US" dirty="0"/>
              <a:t>about the technical infrastructure supporting WIS 2.0</a:t>
            </a:r>
            <a:r>
              <a:rPr lang="en-GB" dirty="0" smtClean="0"/>
              <a:t>” </a:t>
            </a:r>
            <a:r>
              <a:rPr lang="en-GB" dirty="0"/>
              <a:t>[</a:t>
            </a:r>
            <a:r>
              <a:rPr lang="en-GB" dirty="0" smtClean="0"/>
              <a:t>Decision 18 (EC-70), Requests (3)]</a:t>
            </a:r>
          </a:p>
          <a:p>
            <a:pPr>
              <a:buFont typeface="Wingdings" panose="05000000000000000000" pitchFamily="2" charset="2"/>
              <a:buChar char="ü"/>
            </a:pPr>
            <a:r>
              <a:rPr lang="en-GB" dirty="0" smtClean="0"/>
              <a:t>Reference the CBS Future Technology workshop</a:t>
            </a:r>
          </a:p>
          <a:p>
            <a:pPr>
              <a:buFont typeface="Wingdings" panose="05000000000000000000" pitchFamily="2" charset="2"/>
              <a:buChar char="ü"/>
            </a:pPr>
            <a:r>
              <a:rPr lang="en-GB" dirty="0" smtClean="0"/>
              <a:t>Include the amended Functional Architecture and WIS → WIS2 mapping</a:t>
            </a:r>
          </a:p>
          <a:p>
            <a:pPr>
              <a:buFont typeface="Wingdings" panose="05000000000000000000" pitchFamily="2" charset="2"/>
              <a:buChar char="ü"/>
            </a:pPr>
            <a:r>
              <a:rPr lang="en-GB" dirty="0" smtClean="0"/>
              <a:t>Identify which WIS Tech Specs will change – these will be Regulatory changes and REQUIRE compliance from Members</a:t>
            </a:r>
          </a:p>
          <a:p>
            <a:pPr>
              <a:buFont typeface="Wingdings" panose="05000000000000000000" pitchFamily="2" charset="2"/>
              <a:buChar char="ü"/>
            </a:pPr>
            <a:r>
              <a:rPr lang="en-GB" dirty="0" smtClean="0"/>
              <a:t>Include a plan for development of new Technical Regulation [&amp; Guidelines</a:t>
            </a:r>
            <a:r>
              <a:rPr lang="en-GB" dirty="0" smtClean="0"/>
              <a:t>?]</a:t>
            </a:r>
          </a:p>
          <a:p>
            <a:pPr>
              <a:buFont typeface="Wingdings" panose="05000000000000000000" pitchFamily="2" charset="2"/>
              <a:buChar char="ü"/>
            </a:pPr>
            <a:r>
              <a:rPr lang="en-GB" dirty="0" smtClean="0"/>
              <a:t>Be clear where there is uncertainty and where we are making assumptions!</a:t>
            </a:r>
            <a:endParaRPr lang="en-GB" dirty="0" smtClean="0"/>
          </a:p>
          <a:p>
            <a:pPr>
              <a:buFont typeface="Wingdings" panose="05000000000000000000" pitchFamily="2" charset="2"/>
              <a:buChar char="ü"/>
            </a:pPr>
            <a:endParaRPr lang="en-GB" dirty="0"/>
          </a:p>
          <a:p>
            <a:pPr>
              <a:buBlip>
                <a:blip r:embed="rId3"/>
              </a:buBlip>
            </a:pPr>
            <a:r>
              <a:rPr lang="en-GB" dirty="0" smtClean="0"/>
              <a:t>Avoid technical detail</a:t>
            </a:r>
            <a:r>
              <a:rPr lang="en-GB" dirty="0"/>
              <a:t> </a:t>
            </a:r>
            <a:r>
              <a:rPr lang="en-GB" dirty="0" smtClean="0"/>
              <a:t>and identification of specific tech solutions</a:t>
            </a:r>
          </a:p>
        </p:txBody>
      </p:sp>
    </p:spTree>
    <p:extLst>
      <p:ext uri="{BB962C8B-B14F-4D97-AF65-F5344CB8AC3E}">
        <p14:creationId xmlns:p14="http://schemas.microsoft.com/office/powerpoint/2010/main" val="35670506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Programme</a:t>
            </a:r>
            <a:r>
              <a:rPr lang="en-GB" dirty="0" smtClean="0"/>
              <a:t> primary goals?</a:t>
            </a:r>
            <a:endParaRPr lang="en-GB" dirty="0"/>
          </a:p>
        </p:txBody>
      </p:sp>
      <p:sp>
        <p:nvSpPr>
          <p:cNvPr id="3" name="Content Placeholder 2"/>
          <p:cNvSpPr>
            <a:spLocks noGrp="1"/>
          </p:cNvSpPr>
          <p:nvPr>
            <p:ph idx="1"/>
          </p:nvPr>
        </p:nvSpPr>
        <p:spPr/>
        <p:txBody>
          <a:bodyPr>
            <a:normAutofit lnSpcReduction="10000"/>
          </a:bodyPr>
          <a:lstStyle/>
          <a:p>
            <a:pPr marL="514350" indent="-514350">
              <a:buFont typeface="+mj-lt"/>
              <a:buAutoNum type="arabicPeriod"/>
            </a:pPr>
            <a:r>
              <a:rPr lang="en-GB" dirty="0" smtClean="0"/>
              <a:t>Break dependency on message switching</a:t>
            </a:r>
          </a:p>
          <a:p>
            <a:pPr marL="514350" indent="-514350">
              <a:buFont typeface="+mj-lt"/>
              <a:buAutoNum type="arabicPeriod"/>
            </a:pPr>
            <a:r>
              <a:rPr lang="en-GB" dirty="0" smtClean="0"/>
              <a:t>Enable use of Internet for communications networks</a:t>
            </a:r>
          </a:p>
          <a:p>
            <a:pPr marL="514350" indent="-514350">
              <a:buFont typeface="+mj-lt"/>
              <a:buAutoNum type="arabicPeriod"/>
            </a:pPr>
            <a:r>
              <a:rPr lang="en-GB" dirty="0" smtClean="0"/>
              <a:t>Increase registration of Members’ datasets in WIS Catalogue; e.g. through formal outreach activity like </a:t>
            </a:r>
            <a:r>
              <a:rPr lang="en-GB" dirty="0" err="1" smtClean="0"/>
              <a:t>EMODnet</a:t>
            </a:r>
            <a:r>
              <a:rPr lang="en-GB" dirty="0" smtClean="0"/>
              <a:t> (marine) and GEOSS</a:t>
            </a:r>
          </a:p>
          <a:p>
            <a:pPr marL="514350" indent="-514350">
              <a:buFont typeface="+mj-lt"/>
              <a:buAutoNum type="arabicPeriod"/>
            </a:pPr>
            <a:r>
              <a:rPr lang="en-GB" dirty="0" smtClean="0"/>
              <a:t>Coordinate sharing of recommended practices to support:</a:t>
            </a:r>
          </a:p>
          <a:p>
            <a:pPr marL="971550" lvl="1" indent="-514350">
              <a:buFont typeface="+mj-lt"/>
              <a:buAutoNum type="alphaLcPeriod"/>
            </a:pPr>
            <a:r>
              <a:rPr lang="en-GB" dirty="0" smtClean="0"/>
              <a:t>adoption of Web services</a:t>
            </a:r>
          </a:p>
          <a:p>
            <a:pPr marL="971550" lvl="1" indent="-514350">
              <a:buFont typeface="+mj-lt"/>
              <a:buAutoNum type="alphaLcPeriod"/>
            </a:pPr>
            <a:r>
              <a:rPr lang="en-GB" dirty="0" smtClean="0"/>
              <a:t>use of cloud-platforms</a:t>
            </a:r>
          </a:p>
          <a:p>
            <a:pPr marL="971550" lvl="1" indent="-514350">
              <a:buFont typeface="+mj-lt"/>
              <a:buAutoNum type="alphaLcPeriod"/>
            </a:pPr>
            <a:r>
              <a:rPr lang="en-GB" dirty="0" smtClean="0"/>
              <a:t>better integration with commercial search engines </a:t>
            </a:r>
          </a:p>
          <a:p>
            <a:pPr marL="971550" lvl="1" indent="-514350">
              <a:buFont typeface="+mj-lt"/>
              <a:buAutoNum type="alphaLcPeriod"/>
            </a:pPr>
            <a:endParaRPr lang="en-GB" dirty="0"/>
          </a:p>
          <a:p>
            <a:pPr marL="0" indent="0">
              <a:buNone/>
            </a:pPr>
            <a:r>
              <a:rPr lang="en-GB" dirty="0" smtClean="0"/>
              <a:t>Note: there is nothing in the Technical Regulations prohibiting WIS Centres adopting Web services, cloud-platform and commercial search engine integration today!</a:t>
            </a:r>
          </a:p>
        </p:txBody>
      </p:sp>
    </p:spTree>
    <p:extLst>
      <p:ext uri="{BB962C8B-B14F-4D97-AF65-F5344CB8AC3E}">
        <p14:creationId xmlns:p14="http://schemas.microsoft.com/office/powerpoint/2010/main" val="37705850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Benefits to Members</a:t>
            </a:r>
            <a:endParaRPr lang="en-GB" dirty="0"/>
          </a:p>
        </p:txBody>
      </p:sp>
      <p:sp>
        <p:nvSpPr>
          <p:cNvPr id="3" name="Content Placeholder 2"/>
          <p:cNvSpPr>
            <a:spLocks noGrp="1"/>
          </p:cNvSpPr>
          <p:nvPr>
            <p:ph idx="1"/>
          </p:nvPr>
        </p:nvSpPr>
        <p:spPr/>
        <p:txBody>
          <a:bodyPr/>
          <a:lstStyle/>
          <a:p>
            <a:r>
              <a:rPr lang="en-GB" dirty="0" smtClean="0"/>
              <a:t>What </a:t>
            </a:r>
            <a:r>
              <a:rPr lang="en-GB" dirty="0" smtClean="0"/>
              <a:t>are the key issues that WIS 2.0 is responding to?</a:t>
            </a:r>
          </a:p>
          <a:p>
            <a:r>
              <a:rPr lang="en-GB" dirty="0" smtClean="0"/>
              <a:t>…</a:t>
            </a:r>
            <a:endParaRPr lang="en-GB" dirty="0" smtClean="0"/>
          </a:p>
          <a:p>
            <a:r>
              <a:rPr lang="en-GB" dirty="0" smtClean="0"/>
              <a:t>Increase </a:t>
            </a:r>
            <a:r>
              <a:rPr lang="en-GB" dirty="0" smtClean="0"/>
              <a:t>the value derived from Members’ data holdings – better re-use etc</a:t>
            </a:r>
            <a:r>
              <a:rPr lang="en-GB" dirty="0" smtClean="0"/>
              <a:t>.</a:t>
            </a:r>
          </a:p>
          <a:p>
            <a:pPr marL="0" indent="0">
              <a:buNone/>
            </a:pPr>
            <a:endParaRPr lang="en-GB" dirty="0" smtClean="0"/>
          </a:p>
          <a:p>
            <a:pPr marL="0" indent="0">
              <a:buNone/>
            </a:pPr>
            <a:r>
              <a:rPr lang="en-GB" dirty="0" smtClean="0"/>
              <a:t>(to be completed)</a:t>
            </a:r>
            <a:endParaRPr lang="en-GB" dirty="0"/>
          </a:p>
        </p:txBody>
      </p:sp>
    </p:spTree>
    <p:extLst>
      <p:ext uri="{BB962C8B-B14F-4D97-AF65-F5344CB8AC3E}">
        <p14:creationId xmlns:p14="http://schemas.microsoft.com/office/powerpoint/2010/main" val="34317294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Getting PRs’ attention (they are the decision makers)</a:t>
            </a:r>
            <a:endParaRPr lang="en-GB" sz="3600" dirty="0"/>
          </a:p>
        </p:txBody>
      </p:sp>
      <p:sp>
        <p:nvSpPr>
          <p:cNvPr id="3" name="Content Placeholder 2"/>
          <p:cNvSpPr>
            <a:spLocks noGrp="1"/>
          </p:cNvSpPr>
          <p:nvPr>
            <p:ph idx="1"/>
          </p:nvPr>
        </p:nvSpPr>
        <p:spPr/>
        <p:txBody>
          <a:bodyPr>
            <a:normAutofit fontScale="92500" lnSpcReduction="10000"/>
          </a:bodyPr>
          <a:lstStyle/>
          <a:p>
            <a:r>
              <a:rPr lang="en-GB" dirty="0" smtClean="0"/>
              <a:t>Why should PRs care about WIS 2.0? </a:t>
            </a:r>
          </a:p>
          <a:p>
            <a:r>
              <a:rPr lang="en-GB" dirty="0" smtClean="0"/>
              <a:t>… what are PRs primary concerns? [relating to data exchange]</a:t>
            </a:r>
          </a:p>
          <a:p>
            <a:r>
              <a:rPr lang="en-GB" dirty="0" smtClean="0"/>
              <a:t>… need to avoid WIS 2.0 sounding like a technology programme.</a:t>
            </a:r>
          </a:p>
          <a:p>
            <a:r>
              <a:rPr lang="en-GB" dirty="0" smtClean="0"/>
              <a:t>…</a:t>
            </a:r>
          </a:p>
          <a:p>
            <a:r>
              <a:rPr lang="en-GB" dirty="0" smtClean="0"/>
              <a:t>Do PRs understand what we’re trying to do with WIS 2.0?</a:t>
            </a:r>
          </a:p>
          <a:p>
            <a:r>
              <a:rPr lang="en-GB" dirty="0" smtClean="0"/>
              <a:t>How do we get their attention to review the draft implementation plan during the consultation and provide useful feedback?</a:t>
            </a:r>
            <a:endParaRPr lang="en-GB" dirty="0" smtClean="0"/>
          </a:p>
          <a:p>
            <a:r>
              <a:rPr lang="en-GB" dirty="0" smtClean="0"/>
              <a:t>Can TT-</a:t>
            </a:r>
            <a:r>
              <a:rPr lang="en-GB" dirty="0" err="1" smtClean="0"/>
              <a:t>eWIS</a:t>
            </a:r>
            <a:r>
              <a:rPr lang="en-GB" dirty="0" smtClean="0"/>
              <a:t> participants check with their PRs? (probably too late before issuing the draft for consultation, but would be useful to gather feedback – help leverage your PRs as ‘ambassadors’ for WIS2</a:t>
            </a:r>
            <a:r>
              <a:rPr lang="en-GB" dirty="0" smtClean="0"/>
              <a:t>)</a:t>
            </a:r>
          </a:p>
          <a:p>
            <a:r>
              <a:rPr lang="en-GB" dirty="0" smtClean="0"/>
              <a:t>Unless PRs understand what needs to be done, WIS 2.0 will not succeed – irrespective of decisions of Congress or Executive Council</a:t>
            </a:r>
            <a:endParaRPr lang="en-GB" dirty="0" smtClean="0"/>
          </a:p>
        </p:txBody>
      </p:sp>
    </p:spTree>
    <p:extLst>
      <p:ext uri="{BB962C8B-B14F-4D97-AF65-F5344CB8AC3E}">
        <p14:creationId xmlns:p14="http://schemas.microsoft.com/office/powerpoint/2010/main" val="3078939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Programme deliverables</a:t>
            </a:r>
            <a:endParaRPr lang="en-GB" dirty="0"/>
          </a:p>
        </p:txBody>
      </p:sp>
      <p:sp>
        <p:nvSpPr>
          <p:cNvPr id="3" name="Content Placeholder 2"/>
          <p:cNvSpPr>
            <a:spLocks noGrp="1"/>
          </p:cNvSpPr>
          <p:nvPr>
            <p:ph idx="1"/>
          </p:nvPr>
        </p:nvSpPr>
        <p:spPr/>
        <p:txBody>
          <a:bodyPr/>
          <a:lstStyle/>
          <a:p>
            <a:r>
              <a:rPr lang="en-GB" dirty="0" smtClean="0"/>
              <a:t>Updates to Technical Regulation – including detailed technical specifications</a:t>
            </a:r>
          </a:p>
          <a:p>
            <a:r>
              <a:rPr lang="en-GB" dirty="0" smtClean="0"/>
              <a:t>Updated Guidelines for recommended practices? (e.g. Guide to WIS WMO No. 1061)</a:t>
            </a:r>
          </a:p>
          <a:p>
            <a:r>
              <a:rPr lang="en-GB" dirty="0" smtClean="0"/>
              <a:t>etc.</a:t>
            </a:r>
          </a:p>
          <a:p>
            <a:endParaRPr lang="en-GB" dirty="0"/>
          </a:p>
          <a:p>
            <a:pPr marL="0" indent="0">
              <a:buNone/>
            </a:pPr>
            <a:r>
              <a:rPr lang="en-GB" dirty="0" smtClean="0"/>
              <a:t>(to be completed)</a:t>
            </a:r>
            <a:endParaRPr lang="en-GB" dirty="0"/>
          </a:p>
        </p:txBody>
      </p:sp>
    </p:spTree>
    <p:extLst>
      <p:ext uri="{BB962C8B-B14F-4D97-AF65-F5344CB8AC3E}">
        <p14:creationId xmlns:p14="http://schemas.microsoft.com/office/powerpoint/2010/main" val="3312492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Implementation strategy</a:t>
            </a:r>
            <a:endParaRPr lang="en-GB" dirty="0"/>
          </a:p>
        </p:txBody>
      </p:sp>
      <p:sp>
        <p:nvSpPr>
          <p:cNvPr id="3" name="Content Placeholder 2"/>
          <p:cNvSpPr>
            <a:spLocks noGrp="1"/>
          </p:cNvSpPr>
          <p:nvPr>
            <p:ph idx="1"/>
          </p:nvPr>
        </p:nvSpPr>
        <p:spPr/>
        <p:txBody>
          <a:bodyPr>
            <a:normAutofit fontScale="92500" lnSpcReduction="10000"/>
          </a:bodyPr>
          <a:lstStyle/>
          <a:p>
            <a:r>
              <a:rPr lang="en-GB" dirty="0"/>
              <a:t>work with industry to develop &amp; rollout the </a:t>
            </a:r>
            <a:r>
              <a:rPr lang="en-GB" dirty="0" smtClean="0"/>
              <a:t>solution – how do we use the Future Technology workshop to effectively engage the ‘Global Weather Enterprise’ (GWE)?</a:t>
            </a:r>
          </a:p>
          <a:p>
            <a:r>
              <a:rPr lang="en-GB" dirty="0" smtClean="0"/>
              <a:t>funding sources to support LDCs and SIDSs; leverage WMO Resource Mobilisation?</a:t>
            </a:r>
          </a:p>
          <a:p>
            <a:r>
              <a:rPr lang="en-GB" dirty="0" smtClean="0"/>
              <a:t>parallel operation for GTS: old message-switching, new pub/sub, gateways between? </a:t>
            </a:r>
          </a:p>
          <a:p>
            <a:r>
              <a:rPr lang="en-GB" dirty="0" smtClean="0"/>
              <a:t>… test candidate technical approaches _prior_ to seeking approval for regulatory change – allay concerns of Members by demonstrating effectiveness</a:t>
            </a:r>
          </a:p>
          <a:p>
            <a:r>
              <a:rPr lang="en-GB" dirty="0" smtClean="0"/>
              <a:t>… will rely on Members contributing resources: “</a:t>
            </a:r>
            <a:r>
              <a:rPr lang="en-GB" i="1" dirty="0" smtClean="0"/>
              <a:t>The Executive Council - </a:t>
            </a:r>
            <a:r>
              <a:rPr lang="en-US" i="1" dirty="0"/>
              <a:t>Urges Members to provide resources for development of potential solutions and feasibility </a:t>
            </a:r>
            <a:r>
              <a:rPr lang="en-US" i="1" dirty="0" smtClean="0"/>
              <a:t>studies [for WIS 2.0]</a:t>
            </a:r>
            <a:r>
              <a:rPr lang="en-GB" dirty="0" smtClean="0"/>
              <a:t>” [Resolution 23 (EC-70</a:t>
            </a:r>
            <a:r>
              <a:rPr lang="en-GB" dirty="0" smtClean="0"/>
              <a:t>)]</a:t>
            </a:r>
          </a:p>
        </p:txBody>
      </p:sp>
    </p:spTree>
    <p:extLst>
      <p:ext uri="{BB962C8B-B14F-4D97-AF65-F5344CB8AC3E}">
        <p14:creationId xmlns:p14="http://schemas.microsoft.com/office/powerpoint/2010/main" val="3101754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Timelines: potential decision points</a:t>
            </a:r>
            <a:endParaRPr lang="en-GB" dirty="0"/>
          </a:p>
        </p:txBody>
      </p:sp>
      <p:cxnSp>
        <p:nvCxnSpPr>
          <p:cNvPr id="4" name="Straight Arrow Connector 3"/>
          <p:cNvCxnSpPr/>
          <p:nvPr/>
        </p:nvCxnSpPr>
        <p:spPr>
          <a:xfrm>
            <a:off x="679269" y="3605350"/>
            <a:ext cx="10937965" cy="34833"/>
          </a:xfrm>
          <a:prstGeom prst="straightConnector1">
            <a:avLst/>
          </a:prstGeom>
          <a:solidFill>
            <a:schemeClr val="bg1"/>
          </a:solidFill>
          <a:ln>
            <a:headEnd w="lg" len="lg"/>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5" name="Rectangular Callout 4"/>
          <p:cNvSpPr/>
          <p:nvPr/>
        </p:nvSpPr>
        <p:spPr>
          <a:xfrm>
            <a:off x="814984" y="4214949"/>
            <a:ext cx="1205865" cy="1030819"/>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June 2018</a:t>
            </a:r>
          </a:p>
          <a:p>
            <a:pPr algn="ctr"/>
            <a:r>
              <a:rPr lang="en-GB" sz="1600" dirty="0" smtClean="0">
                <a:solidFill>
                  <a:schemeClr val="tx1"/>
                </a:solidFill>
              </a:rPr>
              <a:t>Cg-18</a:t>
            </a:r>
            <a:endParaRPr lang="en-GB" sz="1600" dirty="0">
              <a:solidFill>
                <a:schemeClr val="tx1"/>
              </a:solidFill>
            </a:endParaRPr>
          </a:p>
        </p:txBody>
      </p:sp>
      <p:sp>
        <p:nvSpPr>
          <p:cNvPr id="15" name="Rectangular Callout 14"/>
          <p:cNvSpPr/>
          <p:nvPr/>
        </p:nvSpPr>
        <p:spPr>
          <a:xfrm>
            <a:off x="1612671" y="1999765"/>
            <a:ext cx="1614042" cy="1030819"/>
          </a:xfrm>
          <a:prstGeom prst="wedgeRectCallout">
            <a:avLst>
              <a:gd name="adj1" fmla="val 20867"/>
              <a:gd name="adj2" fmla="val 8775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April 2020</a:t>
            </a:r>
          </a:p>
          <a:p>
            <a:pPr algn="ctr"/>
            <a:r>
              <a:rPr lang="en-GB" sz="1600" dirty="0" err="1" smtClean="0">
                <a:solidFill>
                  <a:schemeClr val="tx1"/>
                </a:solidFill>
              </a:rPr>
              <a:t>Consituent</a:t>
            </a:r>
            <a:r>
              <a:rPr lang="en-GB" sz="1600" dirty="0" smtClean="0">
                <a:solidFill>
                  <a:schemeClr val="tx1"/>
                </a:solidFill>
              </a:rPr>
              <a:t> Body</a:t>
            </a:r>
          </a:p>
          <a:p>
            <a:pPr algn="ctr"/>
            <a:r>
              <a:rPr lang="en-GB" sz="1600" dirty="0" smtClean="0">
                <a:solidFill>
                  <a:schemeClr val="tx1"/>
                </a:solidFill>
              </a:rPr>
              <a:t>(</a:t>
            </a:r>
            <a:r>
              <a:rPr lang="en-GB" sz="1600" i="1" dirty="0" smtClean="0">
                <a:solidFill>
                  <a:schemeClr val="tx1"/>
                </a:solidFill>
              </a:rPr>
              <a:t>pending Cg approval</a:t>
            </a:r>
            <a:r>
              <a:rPr lang="en-GB" sz="1600" dirty="0" smtClean="0">
                <a:solidFill>
                  <a:schemeClr val="tx1"/>
                </a:solidFill>
              </a:rPr>
              <a:t>)</a:t>
            </a:r>
            <a:endParaRPr lang="en-GB" sz="1600" dirty="0">
              <a:solidFill>
                <a:schemeClr val="tx1"/>
              </a:solidFill>
            </a:endParaRPr>
          </a:p>
        </p:txBody>
      </p:sp>
      <p:sp>
        <p:nvSpPr>
          <p:cNvPr id="16" name="Rectangular Callout 15"/>
          <p:cNvSpPr/>
          <p:nvPr/>
        </p:nvSpPr>
        <p:spPr>
          <a:xfrm>
            <a:off x="2623781" y="4214948"/>
            <a:ext cx="1205865" cy="1030819"/>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July 2020</a:t>
            </a:r>
          </a:p>
          <a:p>
            <a:pPr algn="ctr"/>
            <a:r>
              <a:rPr lang="en-GB" sz="1600" dirty="0" smtClean="0">
                <a:solidFill>
                  <a:schemeClr val="tx1"/>
                </a:solidFill>
              </a:rPr>
              <a:t>EC-72</a:t>
            </a:r>
            <a:endParaRPr lang="en-GB" sz="1600" dirty="0">
              <a:solidFill>
                <a:schemeClr val="tx1"/>
              </a:solidFill>
            </a:endParaRPr>
          </a:p>
        </p:txBody>
      </p:sp>
      <p:sp>
        <p:nvSpPr>
          <p:cNvPr id="17" name="Rectangular Callout 16"/>
          <p:cNvSpPr/>
          <p:nvPr/>
        </p:nvSpPr>
        <p:spPr>
          <a:xfrm>
            <a:off x="3829646" y="1999765"/>
            <a:ext cx="1416122" cy="1030819"/>
          </a:xfrm>
          <a:prstGeom prst="wedgeRectCallout">
            <a:avLst>
              <a:gd name="adj1" fmla="val -21871"/>
              <a:gd name="adj2" fmla="val 8620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mid-2021</a:t>
            </a:r>
          </a:p>
          <a:p>
            <a:pPr algn="ctr"/>
            <a:r>
              <a:rPr lang="en-GB" sz="1600" dirty="0" smtClean="0">
                <a:solidFill>
                  <a:schemeClr val="tx1"/>
                </a:solidFill>
              </a:rPr>
              <a:t>Cg-EXT (2021)</a:t>
            </a:r>
            <a:endParaRPr lang="en-GB" sz="1600" dirty="0">
              <a:solidFill>
                <a:schemeClr val="tx1"/>
              </a:solidFill>
            </a:endParaRPr>
          </a:p>
        </p:txBody>
      </p:sp>
      <p:sp>
        <p:nvSpPr>
          <p:cNvPr id="18" name="Rectangular Callout 17"/>
          <p:cNvSpPr/>
          <p:nvPr/>
        </p:nvSpPr>
        <p:spPr>
          <a:xfrm>
            <a:off x="5848701" y="1999764"/>
            <a:ext cx="1416122" cy="1030819"/>
          </a:xfrm>
          <a:prstGeom prst="wedgeRectCallout">
            <a:avLst>
              <a:gd name="adj1" fmla="val -21871"/>
              <a:gd name="adj2" fmla="val 86203"/>
            </a:avLst>
          </a:prstGeom>
          <a:solidFill>
            <a:schemeClr val="bg1"/>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endParaRPr>
          </a:p>
        </p:txBody>
      </p:sp>
      <p:sp>
        <p:nvSpPr>
          <p:cNvPr id="19" name="Rectangular Callout 18"/>
          <p:cNvSpPr/>
          <p:nvPr/>
        </p:nvSpPr>
        <p:spPr>
          <a:xfrm>
            <a:off x="5245768" y="4214948"/>
            <a:ext cx="1205865" cy="1030819"/>
          </a:xfrm>
          <a:prstGeom prst="wedgeRectCallout">
            <a:avLst>
              <a:gd name="adj1" fmla="val -20541"/>
              <a:gd name="adj2" fmla="val -92766"/>
            </a:avLst>
          </a:prstGeom>
          <a:solidFill>
            <a:schemeClr val="bg1"/>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endParaRPr>
          </a:p>
        </p:txBody>
      </p:sp>
    </p:spTree>
    <p:extLst>
      <p:ext uri="{BB962C8B-B14F-4D97-AF65-F5344CB8AC3E}">
        <p14:creationId xmlns:p14="http://schemas.microsoft.com/office/powerpoint/2010/main" val="28618798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Timelines: implementation phases</a:t>
            </a:r>
            <a:endParaRPr lang="en-GB" dirty="0"/>
          </a:p>
        </p:txBody>
      </p:sp>
      <p:cxnSp>
        <p:nvCxnSpPr>
          <p:cNvPr id="4" name="Straight Arrow Connector 3"/>
          <p:cNvCxnSpPr/>
          <p:nvPr/>
        </p:nvCxnSpPr>
        <p:spPr>
          <a:xfrm>
            <a:off x="1154419" y="3319746"/>
            <a:ext cx="2826327" cy="0"/>
          </a:xfrm>
          <a:prstGeom prst="straightConnector1">
            <a:avLst/>
          </a:prstGeom>
          <a:solidFill>
            <a:schemeClr val="bg1"/>
          </a:solidFill>
          <a:ln>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5" name="Rectangular Callout 4"/>
          <p:cNvSpPr/>
          <p:nvPr/>
        </p:nvSpPr>
        <p:spPr>
          <a:xfrm>
            <a:off x="1964649" y="4214948"/>
            <a:ext cx="1205865" cy="1030819"/>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Awareness and desire to change</a:t>
            </a:r>
            <a:endParaRPr lang="en-GB" sz="1600" dirty="0">
              <a:solidFill>
                <a:schemeClr val="tx1"/>
              </a:solidFill>
            </a:endParaRPr>
          </a:p>
        </p:txBody>
      </p:sp>
      <p:sp>
        <p:nvSpPr>
          <p:cNvPr id="16" name="Rectangular Callout 15"/>
          <p:cNvSpPr/>
          <p:nvPr/>
        </p:nvSpPr>
        <p:spPr>
          <a:xfrm>
            <a:off x="5590049" y="4214948"/>
            <a:ext cx="1205865" cy="1030819"/>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Business case preparation</a:t>
            </a:r>
            <a:endParaRPr lang="en-GB" sz="1600" dirty="0">
              <a:solidFill>
                <a:schemeClr val="tx1"/>
              </a:solidFill>
            </a:endParaRPr>
          </a:p>
        </p:txBody>
      </p:sp>
      <p:sp>
        <p:nvSpPr>
          <p:cNvPr id="10" name="TextBox 9"/>
          <p:cNvSpPr txBox="1"/>
          <p:nvPr/>
        </p:nvSpPr>
        <p:spPr>
          <a:xfrm>
            <a:off x="814984" y="1399309"/>
            <a:ext cx="3505199" cy="1754326"/>
          </a:xfrm>
          <a:prstGeom prst="rect">
            <a:avLst/>
          </a:prstGeom>
          <a:noFill/>
        </p:spPr>
        <p:txBody>
          <a:bodyPr wrap="square" rtlCol="0">
            <a:spAutoFit/>
          </a:bodyPr>
          <a:lstStyle/>
          <a:p>
            <a:pPr algn="ctr"/>
            <a:r>
              <a:rPr lang="en-GB" dirty="0" smtClean="0"/>
              <a:t>12-months?</a:t>
            </a:r>
          </a:p>
          <a:p>
            <a:pPr algn="ctr"/>
            <a:r>
              <a:rPr lang="en-GB" dirty="0" smtClean="0"/>
              <a:t>Follow approach for WMO Reform – dialogue with RA in Session*</a:t>
            </a:r>
          </a:p>
          <a:p>
            <a:pPr algn="ctr"/>
            <a:r>
              <a:rPr lang="en-GB" dirty="0" smtClean="0"/>
              <a:t>SG is the ultimate decision maker with funding; need to raise visibility and priority of WIS 2.0 with SG</a:t>
            </a:r>
            <a:endParaRPr lang="en-GB" dirty="0"/>
          </a:p>
        </p:txBody>
      </p:sp>
      <p:cxnSp>
        <p:nvCxnSpPr>
          <p:cNvPr id="14" name="Straight Arrow Connector 13"/>
          <p:cNvCxnSpPr/>
          <p:nvPr/>
        </p:nvCxnSpPr>
        <p:spPr>
          <a:xfrm>
            <a:off x="4779819" y="3319746"/>
            <a:ext cx="2826327" cy="0"/>
          </a:xfrm>
          <a:prstGeom prst="straightConnector1">
            <a:avLst/>
          </a:prstGeom>
          <a:solidFill>
            <a:schemeClr val="bg1"/>
          </a:solidFill>
          <a:ln>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18" name="TextBox 17"/>
          <p:cNvSpPr txBox="1"/>
          <p:nvPr/>
        </p:nvSpPr>
        <p:spPr>
          <a:xfrm>
            <a:off x="4876800" y="1399309"/>
            <a:ext cx="2632362" cy="1477328"/>
          </a:xfrm>
          <a:prstGeom prst="rect">
            <a:avLst/>
          </a:prstGeom>
          <a:noFill/>
        </p:spPr>
        <p:txBody>
          <a:bodyPr wrap="square" rtlCol="0">
            <a:spAutoFit/>
          </a:bodyPr>
          <a:lstStyle/>
          <a:p>
            <a:pPr algn="ctr"/>
            <a:r>
              <a:rPr lang="en-GB" dirty="0" smtClean="0"/>
              <a:t>How long?</a:t>
            </a:r>
          </a:p>
          <a:p>
            <a:pPr algn="ctr"/>
            <a:endParaRPr lang="en-GB" dirty="0" smtClean="0"/>
          </a:p>
          <a:p>
            <a:pPr algn="ctr"/>
            <a:r>
              <a:rPr lang="en-GB" dirty="0" smtClean="0"/>
              <a:t>Who has the longest lead-time to seek funding for new initiatives – USA?</a:t>
            </a:r>
            <a:endParaRPr lang="en-GB" dirty="0"/>
          </a:p>
        </p:txBody>
      </p:sp>
      <p:sp>
        <p:nvSpPr>
          <p:cNvPr id="19" name="TextBox 18"/>
          <p:cNvSpPr txBox="1"/>
          <p:nvPr/>
        </p:nvSpPr>
        <p:spPr>
          <a:xfrm>
            <a:off x="1371599" y="5734866"/>
            <a:ext cx="2438402" cy="646331"/>
          </a:xfrm>
          <a:prstGeom prst="rect">
            <a:avLst/>
          </a:prstGeom>
          <a:noFill/>
        </p:spPr>
        <p:txBody>
          <a:bodyPr wrap="square" rtlCol="0">
            <a:spAutoFit/>
          </a:bodyPr>
          <a:lstStyle/>
          <a:p>
            <a:pPr algn="ctr"/>
            <a:r>
              <a:rPr lang="en-GB" i="1" dirty="0" smtClean="0"/>
              <a:t>*is it possible to select a year with RA meetings? </a:t>
            </a:r>
          </a:p>
        </p:txBody>
      </p:sp>
      <p:cxnSp>
        <p:nvCxnSpPr>
          <p:cNvPr id="20" name="Straight Arrow Connector 19"/>
          <p:cNvCxnSpPr/>
          <p:nvPr/>
        </p:nvCxnSpPr>
        <p:spPr>
          <a:xfrm>
            <a:off x="8354291" y="3319746"/>
            <a:ext cx="2826327" cy="0"/>
          </a:xfrm>
          <a:prstGeom prst="straightConnector1">
            <a:avLst/>
          </a:prstGeom>
          <a:solidFill>
            <a:schemeClr val="bg1"/>
          </a:solidFill>
          <a:ln>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21" name="Rectangular Callout 20"/>
          <p:cNvSpPr/>
          <p:nvPr/>
        </p:nvSpPr>
        <p:spPr>
          <a:xfrm>
            <a:off x="8977743" y="4214948"/>
            <a:ext cx="1579422" cy="1030819"/>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Implementation</a:t>
            </a:r>
            <a:endParaRPr lang="en-GB" sz="1600" dirty="0">
              <a:solidFill>
                <a:schemeClr val="tx1"/>
              </a:solidFill>
            </a:endParaRPr>
          </a:p>
        </p:txBody>
      </p:sp>
      <p:sp>
        <p:nvSpPr>
          <p:cNvPr id="22" name="TextBox 21"/>
          <p:cNvSpPr txBox="1"/>
          <p:nvPr/>
        </p:nvSpPr>
        <p:spPr>
          <a:xfrm>
            <a:off x="8451273" y="1394818"/>
            <a:ext cx="2632362" cy="1477328"/>
          </a:xfrm>
          <a:prstGeom prst="rect">
            <a:avLst/>
          </a:prstGeom>
          <a:noFill/>
        </p:spPr>
        <p:txBody>
          <a:bodyPr wrap="square" rtlCol="0">
            <a:spAutoFit/>
          </a:bodyPr>
          <a:lstStyle/>
          <a:p>
            <a:pPr algn="ctr"/>
            <a:r>
              <a:rPr lang="en-GB" dirty="0" smtClean="0"/>
              <a:t>How long?</a:t>
            </a:r>
          </a:p>
          <a:p>
            <a:pPr algn="ctr"/>
            <a:endParaRPr lang="en-GB" dirty="0" smtClean="0"/>
          </a:p>
          <a:p>
            <a:pPr algn="ctr"/>
            <a:r>
              <a:rPr lang="en-GB" dirty="0" smtClean="0"/>
              <a:t>Time period to complete extensive change to message switch </a:t>
            </a:r>
            <a:r>
              <a:rPr lang="en-GB" dirty="0" err="1" smtClean="0"/>
              <a:t>infrastr</a:t>
            </a:r>
            <a:r>
              <a:rPr lang="en-GB" dirty="0"/>
              <a:t>.</a:t>
            </a:r>
          </a:p>
        </p:txBody>
      </p:sp>
      <p:sp>
        <p:nvSpPr>
          <p:cNvPr id="11" name="TextBox 10"/>
          <p:cNvSpPr txBox="1"/>
          <p:nvPr/>
        </p:nvSpPr>
        <p:spPr>
          <a:xfrm>
            <a:off x="11206747" y="3070505"/>
            <a:ext cx="915635" cy="523220"/>
          </a:xfrm>
          <a:prstGeom prst="rect">
            <a:avLst/>
          </a:prstGeom>
          <a:noFill/>
        </p:spPr>
        <p:txBody>
          <a:bodyPr wrap="none" rtlCol="0">
            <a:spAutoFit/>
          </a:bodyPr>
          <a:lstStyle/>
          <a:p>
            <a:r>
              <a:rPr lang="en-GB" sz="2800" dirty="0" smtClean="0"/>
              <a:t>2025</a:t>
            </a:r>
            <a:endParaRPr lang="en-GB" sz="2800" dirty="0"/>
          </a:p>
        </p:txBody>
      </p:sp>
      <p:sp>
        <p:nvSpPr>
          <p:cNvPr id="23" name="TextBox 22"/>
          <p:cNvSpPr txBox="1"/>
          <p:nvPr/>
        </p:nvSpPr>
        <p:spPr>
          <a:xfrm>
            <a:off x="4516582" y="5550199"/>
            <a:ext cx="7412182" cy="1015663"/>
          </a:xfrm>
          <a:prstGeom prst="rect">
            <a:avLst/>
          </a:prstGeom>
          <a:noFill/>
        </p:spPr>
        <p:txBody>
          <a:bodyPr wrap="square" rtlCol="0">
            <a:spAutoFit/>
          </a:bodyPr>
          <a:lstStyle/>
          <a:p>
            <a:pPr algn="ctr"/>
            <a:r>
              <a:rPr lang="en-GB" sz="2000" dirty="0" smtClean="0"/>
              <a:t>What impact does parallel running have on implementation phases? How long do we need to run in parallel? Does the parallel running need to be established in the first phase? (awareness and desire)</a:t>
            </a:r>
            <a:endParaRPr lang="en-GB" sz="2000" dirty="0"/>
          </a:p>
        </p:txBody>
      </p:sp>
    </p:spTree>
    <p:extLst>
      <p:ext uri="{BB962C8B-B14F-4D97-AF65-F5344CB8AC3E}">
        <p14:creationId xmlns:p14="http://schemas.microsoft.com/office/powerpoint/2010/main" val="17090957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Timelines: </a:t>
            </a:r>
            <a:r>
              <a:rPr lang="en-GB" dirty="0" smtClean="0"/>
              <a:t>working back from 2025</a:t>
            </a:r>
            <a:endParaRPr lang="en-GB" dirty="0"/>
          </a:p>
        </p:txBody>
      </p:sp>
      <p:cxnSp>
        <p:nvCxnSpPr>
          <p:cNvPr id="4" name="Straight Arrow Connector 3"/>
          <p:cNvCxnSpPr/>
          <p:nvPr/>
        </p:nvCxnSpPr>
        <p:spPr>
          <a:xfrm flipV="1">
            <a:off x="679269" y="3593725"/>
            <a:ext cx="10182695" cy="11625"/>
          </a:xfrm>
          <a:prstGeom prst="straightConnector1">
            <a:avLst/>
          </a:prstGeom>
          <a:solidFill>
            <a:schemeClr val="bg1"/>
          </a:solidFill>
          <a:ln>
            <a:headEnd w="lg" len="lg"/>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5" name="Rectangular Callout 4"/>
          <p:cNvSpPr/>
          <p:nvPr/>
        </p:nvSpPr>
        <p:spPr>
          <a:xfrm>
            <a:off x="1622789" y="4214948"/>
            <a:ext cx="1205865" cy="1030819"/>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June 2018</a:t>
            </a:r>
          </a:p>
          <a:p>
            <a:pPr algn="ctr"/>
            <a:r>
              <a:rPr lang="en-GB" sz="1600" dirty="0" smtClean="0">
                <a:solidFill>
                  <a:schemeClr val="tx1"/>
                </a:solidFill>
              </a:rPr>
              <a:t>Cg-18</a:t>
            </a:r>
            <a:endParaRPr lang="en-GB" sz="1600" dirty="0">
              <a:solidFill>
                <a:schemeClr val="tx1"/>
              </a:solidFill>
            </a:endParaRPr>
          </a:p>
        </p:txBody>
      </p:sp>
      <p:sp>
        <p:nvSpPr>
          <p:cNvPr id="17" name="Rectangular Callout 16"/>
          <p:cNvSpPr/>
          <p:nvPr/>
        </p:nvSpPr>
        <p:spPr>
          <a:xfrm>
            <a:off x="5134282" y="1999765"/>
            <a:ext cx="1416122" cy="1030819"/>
          </a:xfrm>
          <a:prstGeom prst="wedgeRectCallout">
            <a:avLst>
              <a:gd name="adj1" fmla="val -21871"/>
              <a:gd name="adj2" fmla="val 8620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2021?</a:t>
            </a:r>
            <a:endParaRPr lang="en-GB" sz="1600" dirty="0" smtClean="0">
              <a:solidFill>
                <a:schemeClr val="tx1"/>
              </a:solidFill>
            </a:endParaRPr>
          </a:p>
        </p:txBody>
      </p:sp>
      <p:sp>
        <p:nvSpPr>
          <p:cNvPr id="10" name="TextBox 9"/>
          <p:cNvSpPr txBox="1"/>
          <p:nvPr/>
        </p:nvSpPr>
        <p:spPr>
          <a:xfrm>
            <a:off x="11206747" y="3292185"/>
            <a:ext cx="915635" cy="523220"/>
          </a:xfrm>
          <a:prstGeom prst="rect">
            <a:avLst/>
          </a:prstGeom>
          <a:noFill/>
        </p:spPr>
        <p:txBody>
          <a:bodyPr wrap="none" rtlCol="0">
            <a:spAutoFit/>
          </a:bodyPr>
          <a:lstStyle/>
          <a:p>
            <a:r>
              <a:rPr lang="en-GB" sz="2800" dirty="0" smtClean="0"/>
              <a:t>2025</a:t>
            </a:r>
            <a:endParaRPr lang="en-GB" sz="2800" dirty="0"/>
          </a:p>
        </p:txBody>
      </p:sp>
      <p:sp>
        <p:nvSpPr>
          <p:cNvPr id="12" name="Rectangular Callout 11"/>
          <p:cNvSpPr/>
          <p:nvPr/>
        </p:nvSpPr>
        <p:spPr>
          <a:xfrm>
            <a:off x="9745539" y="1999765"/>
            <a:ext cx="1416122" cy="1030819"/>
          </a:xfrm>
          <a:prstGeom prst="wedgeRectCallout">
            <a:avLst>
              <a:gd name="adj1" fmla="val -21871"/>
              <a:gd name="adj2" fmla="val 8620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mid-2024</a:t>
            </a:r>
            <a:endParaRPr lang="en-GB" sz="1600" dirty="0" smtClean="0">
              <a:solidFill>
                <a:schemeClr val="tx1"/>
              </a:solidFill>
            </a:endParaRPr>
          </a:p>
          <a:p>
            <a:pPr algn="ctr"/>
            <a:r>
              <a:rPr lang="en-GB" sz="1600" dirty="0" smtClean="0">
                <a:solidFill>
                  <a:schemeClr val="tx1"/>
                </a:solidFill>
              </a:rPr>
              <a:t>Regulation enforced</a:t>
            </a:r>
            <a:endParaRPr lang="en-GB" sz="1600" dirty="0">
              <a:solidFill>
                <a:schemeClr val="tx1"/>
              </a:solidFill>
            </a:endParaRPr>
          </a:p>
        </p:txBody>
      </p:sp>
      <p:sp>
        <p:nvSpPr>
          <p:cNvPr id="13" name="Rectangular Callout 12"/>
          <p:cNvSpPr/>
          <p:nvPr/>
        </p:nvSpPr>
        <p:spPr>
          <a:xfrm>
            <a:off x="8240661" y="4214948"/>
            <a:ext cx="1205865" cy="1030819"/>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mid-2023</a:t>
            </a:r>
            <a:endParaRPr lang="en-GB" sz="1600" dirty="0" smtClean="0">
              <a:solidFill>
                <a:schemeClr val="tx1"/>
              </a:solidFill>
            </a:endParaRPr>
          </a:p>
          <a:p>
            <a:pPr algn="ctr"/>
            <a:r>
              <a:rPr lang="en-GB" sz="1600" dirty="0" smtClean="0">
                <a:solidFill>
                  <a:schemeClr val="tx1"/>
                </a:solidFill>
              </a:rPr>
              <a:t>Regulation approved</a:t>
            </a:r>
            <a:endParaRPr lang="en-GB" sz="1600" dirty="0">
              <a:solidFill>
                <a:schemeClr val="tx1"/>
              </a:solidFill>
            </a:endParaRPr>
          </a:p>
        </p:txBody>
      </p:sp>
      <p:sp>
        <p:nvSpPr>
          <p:cNvPr id="6" name="TextBox 5"/>
          <p:cNvSpPr txBox="1"/>
          <p:nvPr/>
        </p:nvSpPr>
        <p:spPr>
          <a:xfrm>
            <a:off x="8706450" y="3270559"/>
            <a:ext cx="1357746" cy="646331"/>
          </a:xfrm>
          <a:prstGeom prst="rect">
            <a:avLst/>
          </a:prstGeom>
          <a:noFill/>
        </p:spPr>
        <p:txBody>
          <a:bodyPr wrap="square" rtlCol="0">
            <a:spAutoFit/>
          </a:bodyPr>
          <a:lstStyle/>
          <a:p>
            <a:pPr algn="ctr"/>
            <a:r>
              <a:rPr lang="en-GB" dirty="0" smtClean="0"/>
              <a:t>12-months grace period</a:t>
            </a:r>
            <a:endParaRPr lang="en-GB" dirty="0"/>
          </a:p>
        </p:txBody>
      </p:sp>
      <p:sp>
        <p:nvSpPr>
          <p:cNvPr id="7" name="Oval 6"/>
          <p:cNvSpPr/>
          <p:nvPr/>
        </p:nvSpPr>
        <p:spPr>
          <a:xfrm>
            <a:off x="8515387" y="3510597"/>
            <a:ext cx="166254" cy="1662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10061043" y="3512764"/>
            <a:ext cx="166254" cy="1662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5966205" y="3283259"/>
            <a:ext cx="2395462" cy="923330"/>
          </a:xfrm>
          <a:prstGeom prst="rect">
            <a:avLst/>
          </a:prstGeom>
          <a:noFill/>
        </p:spPr>
        <p:txBody>
          <a:bodyPr wrap="square" rtlCol="0">
            <a:spAutoFit/>
          </a:bodyPr>
          <a:lstStyle/>
          <a:p>
            <a:pPr algn="ctr"/>
            <a:r>
              <a:rPr lang="en-GB" dirty="0" smtClean="0"/>
              <a:t>Early-adopter implementation //</a:t>
            </a:r>
          </a:p>
          <a:p>
            <a:pPr algn="ctr"/>
            <a:r>
              <a:rPr lang="en-GB" dirty="0" smtClean="0"/>
              <a:t>Parallel operation?</a:t>
            </a:r>
            <a:endParaRPr lang="en-GB" dirty="0"/>
          </a:p>
        </p:txBody>
      </p:sp>
      <p:sp>
        <p:nvSpPr>
          <p:cNvPr id="22" name="Oval 21"/>
          <p:cNvSpPr/>
          <p:nvPr/>
        </p:nvSpPr>
        <p:spPr>
          <a:xfrm>
            <a:off x="5455168" y="3510597"/>
            <a:ext cx="166254" cy="1662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ular Callout 22"/>
          <p:cNvSpPr/>
          <p:nvPr/>
        </p:nvSpPr>
        <p:spPr>
          <a:xfrm>
            <a:off x="2828654" y="1999765"/>
            <a:ext cx="1416122" cy="1030819"/>
          </a:xfrm>
          <a:prstGeom prst="wedgeRectCallout">
            <a:avLst>
              <a:gd name="adj1" fmla="val -21871"/>
              <a:gd name="adj2" fmla="val 86203"/>
            </a:avLst>
          </a:prstGeom>
          <a:solidFill>
            <a:schemeClr val="bg1"/>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endParaRPr>
          </a:p>
        </p:txBody>
      </p:sp>
      <p:sp>
        <p:nvSpPr>
          <p:cNvPr id="24" name="Rectangular Callout 23"/>
          <p:cNvSpPr/>
          <p:nvPr/>
        </p:nvSpPr>
        <p:spPr>
          <a:xfrm>
            <a:off x="3991731" y="4214949"/>
            <a:ext cx="1205865" cy="1030819"/>
          </a:xfrm>
          <a:prstGeom prst="wedgeRectCallout">
            <a:avLst>
              <a:gd name="adj1" fmla="val -20541"/>
              <a:gd name="adj2" fmla="val -92766"/>
            </a:avLst>
          </a:prstGeom>
          <a:solidFill>
            <a:schemeClr val="bg1"/>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endParaRPr>
          </a:p>
        </p:txBody>
      </p:sp>
      <p:sp>
        <p:nvSpPr>
          <p:cNvPr id="9" name="Line Callout 1 8"/>
          <p:cNvSpPr/>
          <p:nvPr/>
        </p:nvSpPr>
        <p:spPr>
          <a:xfrm>
            <a:off x="2472098" y="5600437"/>
            <a:ext cx="6597036" cy="612648"/>
          </a:xfrm>
          <a:prstGeom prst="borderCallout1">
            <a:avLst>
              <a:gd name="adj1" fmla="val -10271"/>
              <a:gd name="adj2" fmla="val 46797"/>
              <a:gd name="adj3" fmla="val -295875"/>
              <a:gd name="adj4" fmla="val 46389"/>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0000"/>
                </a:solidFill>
              </a:rPr>
              <a:t>What needs to happen BEFORE we’re ready for parallel operation</a:t>
            </a:r>
            <a:r>
              <a:rPr lang="en-GB" dirty="0" smtClean="0">
                <a:solidFill>
                  <a:srgbClr val="FF0000"/>
                </a:solidFill>
              </a:rPr>
              <a:t>?</a:t>
            </a:r>
            <a:endParaRPr lang="en-GB" dirty="0">
              <a:solidFill>
                <a:srgbClr val="FF0000"/>
              </a:solidFill>
            </a:endParaRPr>
          </a:p>
        </p:txBody>
      </p:sp>
    </p:spTree>
    <p:extLst>
      <p:ext uri="{BB962C8B-B14F-4D97-AF65-F5344CB8AC3E}">
        <p14:creationId xmlns:p14="http://schemas.microsoft.com/office/powerpoint/2010/main" val="34082810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Programme plan</a:t>
            </a:r>
            <a:endParaRPr lang="en-GB" dirty="0"/>
          </a:p>
        </p:txBody>
      </p:sp>
      <p:sp>
        <p:nvSpPr>
          <p:cNvPr id="3" name="Content Placeholder 2"/>
          <p:cNvSpPr>
            <a:spLocks noGrp="1"/>
          </p:cNvSpPr>
          <p:nvPr>
            <p:ph idx="1"/>
          </p:nvPr>
        </p:nvSpPr>
        <p:spPr/>
        <p:txBody>
          <a:bodyPr/>
          <a:lstStyle/>
          <a:p>
            <a:r>
              <a:rPr lang="en-GB" dirty="0" smtClean="0"/>
              <a:t>Important so that Members know when they need to contribute</a:t>
            </a:r>
          </a:p>
          <a:p>
            <a:r>
              <a:rPr lang="en-GB" dirty="0" smtClean="0"/>
              <a:t>Can we identify key milestones? (as per previous slides)</a:t>
            </a:r>
            <a:endParaRPr lang="en-GB" dirty="0"/>
          </a:p>
        </p:txBody>
      </p:sp>
    </p:spTree>
    <p:extLst>
      <p:ext uri="{BB962C8B-B14F-4D97-AF65-F5344CB8AC3E}">
        <p14:creationId xmlns:p14="http://schemas.microsoft.com/office/powerpoint/2010/main" val="33561338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Quotes and questions</a:t>
            </a:r>
            <a:endParaRPr lang="en-GB" dirty="0"/>
          </a:p>
        </p:txBody>
      </p:sp>
      <p:sp>
        <p:nvSpPr>
          <p:cNvPr id="3" name="Content Placeholder 2"/>
          <p:cNvSpPr>
            <a:spLocks noGrp="1"/>
          </p:cNvSpPr>
          <p:nvPr>
            <p:ph idx="1"/>
          </p:nvPr>
        </p:nvSpPr>
        <p:spPr>
          <a:xfrm>
            <a:off x="838200" y="1105988"/>
            <a:ext cx="10515600" cy="5588725"/>
          </a:xfrm>
        </p:spPr>
        <p:txBody>
          <a:bodyPr>
            <a:normAutofit lnSpcReduction="10000"/>
          </a:bodyPr>
          <a:lstStyle/>
          <a:p>
            <a:pPr marL="0" indent="0">
              <a:buNone/>
            </a:pPr>
            <a:r>
              <a:rPr lang="en-GB" dirty="0" smtClean="0"/>
              <a:t>Omar </a:t>
            </a:r>
            <a:r>
              <a:rPr lang="en-GB" dirty="0" err="1" smtClean="0"/>
              <a:t>Baddour</a:t>
            </a:r>
            <a:r>
              <a:rPr lang="en-GB" dirty="0" smtClean="0"/>
              <a:t>:</a:t>
            </a:r>
          </a:p>
          <a:p>
            <a:pPr marL="0" indent="0">
              <a:buNone/>
            </a:pPr>
            <a:r>
              <a:rPr lang="en-GB" dirty="0" smtClean="0"/>
              <a:t>“</a:t>
            </a:r>
            <a:r>
              <a:rPr lang="en-GB" i="1" dirty="0" smtClean="0"/>
              <a:t>very </a:t>
            </a:r>
            <a:r>
              <a:rPr lang="en-GB" i="1" dirty="0"/>
              <a:t>few people understand the difference between WIS and </a:t>
            </a:r>
            <a:r>
              <a:rPr lang="en-GB" i="1" dirty="0" smtClean="0"/>
              <a:t>GTS ... </a:t>
            </a:r>
            <a:r>
              <a:rPr lang="en-GB" i="1" dirty="0"/>
              <a:t>need to market this is a solution to Members about how to resolve data management </a:t>
            </a:r>
            <a:r>
              <a:rPr lang="en-GB" i="1" dirty="0" smtClean="0"/>
              <a:t>problems and move </a:t>
            </a:r>
            <a:r>
              <a:rPr lang="en-GB" i="1" dirty="0"/>
              <a:t>on from talking about updated GTS</a:t>
            </a:r>
            <a:r>
              <a:rPr lang="en-GB" dirty="0" smtClean="0"/>
              <a:t>”</a:t>
            </a:r>
          </a:p>
          <a:p>
            <a:pPr marL="0" indent="0">
              <a:buNone/>
            </a:pPr>
            <a:r>
              <a:rPr lang="en-GB" dirty="0" smtClean="0"/>
              <a:t>…</a:t>
            </a:r>
          </a:p>
          <a:p>
            <a:pPr marL="0" indent="0">
              <a:buNone/>
            </a:pPr>
            <a:r>
              <a:rPr lang="en-GB" dirty="0" smtClean="0"/>
              <a:t>Miriam </a:t>
            </a:r>
            <a:r>
              <a:rPr lang="en-GB" dirty="0" err="1" smtClean="0"/>
              <a:t>Andrioli</a:t>
            </a:r>
            <a:endParaRPr lang="en-GB" dirty="0" smtClean="0"/>
          </a:p>
          <a:p>
            <a:pPr marL="0" indent="0">
              <a:buNone/>
            </a:pPr>
            <a:r>
              <a:rPr lang="en-GB" dirty="0" smtClean="0"/>
              <a:t>“</a:t>
            </a:r>
            <a:r>
              <a:rPr lang="en-GB" i="1" dirty="0"/>
              <a:t>how do you envisage WIS 2.0 working - one global cloud, or separate solutions for each region</a:t>
            </a:r>
            <a:r>
              <a:rPr lang="en-GB" i="1" dirty="0" smtClean="0"/>
              <a:t>?</a:t>
            </a:r>
            <a:r>
              <a:rPr lang="en-GB" dirty="0" smtClean="0"/>
              <a:t>”</a:t>
            </a:r>
          </a:p>
          <a:p>
            <a:pPr marL="0" indent="0">
              <a:buNone/>
            </a:pPr>
            <a:r>
              <a:rPr lang="en-US" dirty="0"/>
              <a:t>WMO regions are political structures, the </a:t>
            </a:r>
            <a:r>
              <a:rPr lang="en-US" dirty="0" smtClean="0"/>
              <a:t>[technical] cloud </a:t>
            </a:r>
            <a:r>
              <a:rPr lang="en-US" dirty="0"/>
              <a:t>regional structures are based on other </a:t>
            </a:r>
            <a:r>
              <a:rPr lang="en-US" dirty="0" smtClean="0"/>
              <a:t>lines. It </a:t>
            </a:r>
            <a:r>
              <a:rPr lang="en-US" dirty="0"/>
              <a:t>could be troublesome to align charging across technical and political regional </a:t>
            </a:r>
            <a:r>
              <a:rPr lang="en-US" dirty="0" smtClean="0"/>
              <a:t>boundaries.</a:t>
            </a:r>
          </a:p>
          <a:p>
            <a:pPr marL="0" indent="0">
              <a:buNone/>
            </a:pPr>
            <a:r>
              <a:rPr lang="en-US" dirty="0" smtClean="0"/>
              <a:t>We’re </a:t>
            </a:r>
            <a:r>
              <a:rPr lang="en-US" dirty="0"/>
              <a:t>looking for global solution with regional components that are aligned with technical elements (Internet, networks etc.)</a:t>
            </a:r>
          </a:p>
          <a:p>
            <a:pPr marL="0" indent="0">
              <a:buNone/>
            </a:pPr>
            <a:endParaRPr lang="en-GB" dirty="0"/>
          </a:p>
        </p:txBody>
      </p:sp>
    </p:spTree>
    <p:extLst>
      <p:ext uri="{BB962C8B-B14F-4D97-AF65-F5344CB8AC3E}">
        <p14:creationId xmlns:p14="http://schemas.microsoft.com/office/powerpoint/2010/main" val="5324902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3204</TotalTime>
  <Words>1574</Words>
  <Application>Microsoft Office PowerPoint</Application>
  <PresentationFormat>Widescreen</PresentationFormat>
  <Paragraphs>163</Paragraphs>
  <Slides>14</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Wingdings</vt:lpstr>
      <vt:lpstr>Office Theme</vt:lpstr>
      <vt:lpstr>TT-eWIS/2018  Implementation plan</vt:lpstr>
      <vt:lpstr>WIS 2.0 Strategy</vt:lpstr>
      <vt:lpstr>Document package for Member consultation</vt:lpstr>
      <vt:lpstr>Implementation plan should (must?):</vt:lpstr>
      <vt:lpstr>Programme primary goals?</vt:lpstr>
      <vt:lpstr>Benefits to Members</vt:lpstr>
      <vt:lpstr>Getting PRs’ attention (they are the decision makers)</vt:lpstr>
      <vt:lpstr>Programme deliverables</vt:lpstr>
      <vt:lpstr>Implementation strategy</vt:lpstr>
      <vt:lpstr>Timelines: potential decision points</vt:lpstr>
      <vt:lpstr>Timelines: implementation phases</vt:lpstr>
      <vt:lpstr>Timelines: working back from 2025</vt:lpstr>
      <vt:lpstr>Programme plan</vt:lpstr>
      <vt:lpstr>Quotes and questions</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TT-eWIS/2018 Introduction</dc:title>
  <dc:creator>Tandy, Jeremy</dc:creator>
  <cp:lastModifiedBy>Tandy, Jeremy</cp:lastModifiedBy>
  <cp:revision>40</cp:revision>
  <dcterms:created xsi:type="dcterms:W3CDTF">2018-11-05T14:36:56Z</dcterms:created>
  <dcterms:modified xsi:type="dcterms:W3CDTF">2018-11-10T18:30:40Z</dcterms:modified>
</cp:coreProperties>
</file>