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60" r:id="rId3"/>
    <p:sldId id="261" r:id="rId4"/>
    <p:sldId id="262" r:id="rId5"/>
    <p:sldId id="263"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2899" autoAdjust="0"/>
  </p:normalViewPr>
  <p:slideViewPr>
    <p:cSldViewPr snapToGrid="0">
      <p:cViewPr varScale="1">
        <p:scale>
          <a:sx n="55" d="100"/>
          <a:sy n="55" d="100"/>
        </p:scale>
        <p:origin x="174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9C28DD-112F-409F-B86F-CE0B2FD10106}" type="datetimeFigureOut">
              <a:rPr lang="en-GB" smtClean="0"/>
              <a:t>10/11/2018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124907-623A-4958-B95D-9B38AC4EDEA2}" type="slidenum">
              <a:rPr lang="en-GB" smtClean="0"/>
              <a:t>‹#›</a:t>
            </a:fld>
            <a:endParaRPr lang="en-GB"/>
          </a:p>
        </p:txBody>
      </p:sp>
    </p:spTree>
    <p:extLst>
      <p:ext uri="{BB962C8B-B14F-4D97-AF65-F5344CB8AC3E}">
        <p14:creationId xmlns:p14="http://schemas.microsoft.com/office/powerpoint/2010/main" val="345809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7124907-623A-4958-B95D-9B38AC4EDEA2}" type="slidenum">
              <a:rPr lang="en-GB" smtClean="0"/>
              <a:t>2</a:t>
            </a:fld>
            <a:endParaRPr lang="en-GB"/>
          </a:p>
        </p:txBody>
      </p:sp>
    </p:spTree>
    <p:extLst>
      <p:ext uri="{BB962C8B-B14F-4D97-AF65-F5344CB8AC3E}">
        <p14:creationId xmlns:p14="http://schemas.microsoft.com/office/powerpoint/2010/main" val="778651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189978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2051789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3305446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A16E89-033B-46C7-A354-75A5B916319E}" type="datetimeFigureOut">
              <a:rPr lang="en-GB" smtClean="0"/>
              <a:t>10/11/2018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519239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A16E89-033B-46C7-A354-75A5B916319E}" type="datetimeFigureOut">
              <a:rPr lang="en-GB" smtClean="0"/>
              <a:t>10/11/2018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4244882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A16E89-033B-46C7-A354-75A5B916319E}" type="datetimeFigureOut">
              <a:rPr lang="en-GB" smtClean="0"/>
              <a:t>10/11/2018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2815142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A16E89-033B-46C7-A354-75A5B916319E}" type="datetimeFigureOut">
              <a:rPr lang="en-GB" smtClean="0"/>
              <a:t>10/11/2018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3722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A16E89-033B-46C7-A354-75A5B916319E}" type="datetimeFigureOut">
              <a:rPr lang="en-GB" smtClean="0"/>
              <a:t>10/11/2018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3728929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A16E89-033B-46C7-A354-75A5B916319E}" type="datetimeFigureOut">
              <a:rPr lang="en-GB" smtClean="0"/>
              <a:t>10/11/2018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1514800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1811936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10/11/2018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205678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636361"/>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838200" y="1105989"/>
            <a:ext cx="10515600" cy="507097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A16E89-033B-46C7-A354-75A5B916319E}" type="datetimeFigureOut">
              <a:rPr lang="en-GB" smtClean="0"/>
              <a:t>10/11/2018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BA8FE9-A5CF-4547-AD45-2D0E533962F4}" type="slidenum">
              <a:rPr lang="en-GB" smtClean="0"/>
              <a:t>‹#›</a:t>
            </a:fld>
            <a:endParaRPr lang="en-GB"/>
          </a:p>
        </p:txBody>
      </p:sp>
    </p:spTree>
    <p:extLst>
      <p:ext uri="{BB962C8B-B14F-4D97-AF65-F5344CB8AC3E}">
        <p14:creationId xmlns:p14="http://schemas.microsoft.com/office/powerpoint/2010/main" val="8655863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TT-</a:t>
            </a:r>
            <a:r>
              <a:rPr lang="en-GB" dirty="0" err="1" smtClean="0"/>
              <a:t>eWIS</a:t>
            </a:r>
            <a:r>
              <a:rPr lang="en-GB" dirty="0" smtClean="0"/>
              <a:t>/2018 </a:t>
            </a:r>
            <a:br>
              <a:rPr lang="en-GB" dirty="0" smtClean="0"/>
            </a:br>
            <a:r>
              <a:rPr lang="en-GB" dirty="0" smtClean="0"/>
              <a:t>Future technology workshop</a:t>
            </a:r>
            <a:endParaRPr lang="en-GB" dirty="0"/>
          </a:p>
        </p:txBody>
      </p:sp>
      <p:sp>
        <p:nvSpPr>
          <p:cNvPr id="3" name="Subtitle 2"/>
          <p:cNvSpPr>
            <a:spLocks noGrp="1"/>
          </p:cNvSpPr>
          <p:nvPr>
            <p:ph type="subTitle" idx="1"/>
          </p:nvPr>
        </p:nvSpPr>
        <p:spPr/>
        <p:txBody>
          <a:bodyPr/>
          <a:lstStyle/>
          <a:p>
            <a:pPr algn="r"/>
            <a:r>
              <a:rPr lang="en-GB" dirty="0" smtClean="0"/>
              <a:t>Jeremy Tandy (Chair)</a:t>
            </a:r>
            <a:endParaRPr lang="en-GB" dirty="0"/>
          </a:p>
        </p:txBody>
      </p:sp>
    </p:spTree>
    <p:extLst>
      <p:ext uri="{BB962C8B-B14F-4D97-AF65-F5344CB8AC3E}">
        <p14:creationId xmlns:p14="http://schemas.microsoft.com/office/powerpoint/2010/main" val="2912668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Constituent body Resolution</a:t>
            </a:r>
            <a:endParaRPr lang="en-GB" dirty="0"/>
          </a:p>
        </p:txBody>
      </p:sp>
      <p:sp>
        <p:nvSpPr>
          <p:cNvPr id="3" name="Content Placeholder 2"/>
          <p:cNvSpPr>
            <a:spLocks noGrp="1"/>
          </p:cNvSpPr>
          <p:nvPr>
            <p:ph idx="1"/>
          </p:nvPr>
        </p:nvSpPr>
        <p:spPr>
          <a:xfrm>
            <a:off x="838200" y="1105988"/>
            <a:ext cx="10515600" cy="5588725"/>
          </a:xfrm>
        </p:spPr>
        <p:txBody>
          <a:bodyPr>
            <a:normAutofit/>
          </a:bodyPr>
          <a:lstStyle/>
          <a:p>
            <a:r>
              <a:rPr lang="en-GB" dirty="0" smtClean="0"/>
              <a:t>Intended to meet Resolution 23 (EC-70)</a:t>
            </a:r>
          </a:p>
          <a:p>
            <a:pPr marL="0" indent="0">
              <a:buNone/>
            </a:pPr>
            <a:r>
              <a:rPr lang="en-GB" dirty="0" smtClean="0"/>
              <a:t>“</a:t>
            </a:r>
            <a:r>
              <a:rPr lang="en-GB" i="1" dirty="0"/>
              <a:t>Requests the Commission for Basic Systems, in collaboration with the private sector and involving those Members who currently operate GISCs, to </a:t>
            </a:r>
            <a:r>
              <a:rPr lang="en-GB" i="1" dirty="0" err="1"/>
              <a:t>analyze</a:t>
            </a:r>
            <a:r>
              <a:rPr lang="en-GB" i="1" dirty="0"/>
              <a:t> the data exchange needs for WIS in order to provide reliable data access to all users considering the availability of new technologies, architectures and communication techniques including cloud based solutions, web services, application programming interfaces, modern messaging protocols etc., and to study how they would support or contribute to the evolution to WIS 2.0 and report back;</a:t>
            </a:r>
            <a:r>
              <a:rPr lang="en-GB" dirty="0" smtClean="0"/>
              <a:t>”</a:t>
            </a:r>
          </a:p>
          <a:p>
            <a:pPr marL="0" indent="0">
              <a:buNone/>
            </a:pPr>
            <a:endParaRPr lang="en-GB" dirty="0"/>
          </a:p>
        </p:txBody>
      </p:sp>
    </p:spTree>
    <p:extLst>
      <p:ext uri="{BB962C8B-B14F-4D97-AF65-F5344CB8AC3E}">
        <p14:creationId xmlns:p14="http://schemas.microsoft.com/office/powerpoint/2010/main" val="3680317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Inputs</a:t>
            </a:r>
            <a:endParaRPr lang="en-GB" dirty="0"/>
          </a:p>
        </p:txBody>
      </p:sp>
      <p:sp>
        <p:nvSpPr>
          <p:cNvPr id="3" name="Content Placeholder 2"/>
          <p:cNvSpPr>
            <a:spLocks noGrp="1"/>
          </p:cNvSpPr>
          <p:nvPr>
            <p:ph idx="1"/>
          </p:nvPr>
        </p:nvSpPr>
        <p:spPr>
          <a:xfrm>
            <a:off x="838199" y="1105988"/>
            <a:ext cx="11209421" cy="5631695"/>
          </a:xfrm>
        </p:spPr>
        <p:txBody>
          <a:bodyPr>
            <a:normAutofit fontScale="85000" lnSpcReduction="10000"/>
          </a:bodyPr>
          <a:lstStyle/>
          <a:p>
            <a:r>
              <a:rPr lang="en-GB" dirty="0" smtClean="0"/>
              <a:t>“[analysis of] </a:t>
            </a:r>
            <a:r>
              <a:rPr lang="en-GB" dirty="0"/>
              <a:t>the data-exchange needs for WIS to provide reliable data access to all </a:t>
            </a:r>
            <a:r>
              <a:rPr lang="en-GB" dirty="0" smtClean="0"/>
              <a:t>users”</a:t>
            </a:r>
          </a:p>
          <a:p>
            <a:r>
              <a:rPr lang="en-GB" dirty="0" smtClean="0"/>
              <a:t>‘data exchange needs’ should be driven by WMO programmes </a:t>
            </a:r>
          </a:p>
          <a:p>
            <a:r>
              <a:rPr lang="en-GB" dirty="0" smtClean="0"/>
              <a:t>these needs are well known already – but must be written down</a:t>
            </a:r>
          </a:p>
          <a:p>
            <a:r>
              <a:rPr lang="en-GB" dirty="0" smtClean="0"/>
              <a:t>Japan &amp; China have already completed analysis of data shared via GTS</a:t>
            </a:r>
          </a:p>
          <a:p>
            <a:r>
              <a:rPr lang="en-GB" dirty="0" smtClean="0"/>
              <a:t>… but what about [data] services, archive etc.</a:t>
            </a:r>
          </a:p>
          <a:p>
            <a:r>
              <a:rPr lang="en-GB" dirty="0" smtClean="0"/>
              <a:t>… see IPCC for data sharing requirements of ‘data at rest’ </a:t>
            </a:r>
          </a:p>
          <a:p>
            <a:r>
              <a:rPr lang="en-GB" dirty="0" smtClean="0"/>
              <a:t>data registration, authenticity, access, maintenance of sovereignty/ownership and location are WIS concerns – but data preservation is a programme responsibility</a:t>
            </a:r>
          </a:p>
          <a:p>
            <a:r>
              <a:rPr lang="en-GB" dirty="0" smtClean="0"/>
              <a:t>‘data exchange needs’ must be reflected in the WIS Functional Architecture</a:t>
            </a:r>
          </a:p>
          <a:p>
            <a:r>
              <a:rPr lang="en-GB" dirty="0" smtClean="0"/>
              <a:t>Example: end-to-end warning transmission in less than 2-minutes</a:t>
            </a:r>
          </a:p>
          <a:p>
            <a:endParaRPr lang="en-GB" dirty="0"/>
          </a:p>
          <a:p>
            <a:r>
              <a:rPr lang="en-GB" dirty="0" smtClean="0"/>
              <a:t>note: don’t need to include details of these needs in the material provided to Members for consultation – not so urgent, but will be required as background to the workshop</a:t>
            </a:r>
            <a:endParaRPr lang="en-GB" dirty="0"/>
          </a:p>
        </p:txBody>
      </p:sp>
    </p:spTree>
    <p:extLst>
      <p:ext uri="{BB962C8B-B14F-4D97-AF65-F5344CB8AC3E}">
        <p14:creationId xmlns:p14="http://schemas.microsoft.com/office/powerpoint/2010/main" val="3367292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Outcomes</a:t>
            </a:r>
            <a:endParaRPr lang="en-GB" dirty="0"/>
          </a:p>
        </p:txBody>
      </p:sp>
      <p:sp>
        <p:nvSpPr>
          <p:cNvPr id="3" name="Content Placeholder 2"/>
          <p:cNvSpPr>
            <a:spLocks noGrp="1"/>
          </p:cNvSpPr>
          <p:nvPr>
            <p:ph idx="1"/>
          </p:nvPr>
        </p:nvSpPr>
        <p:spPr/>
        <p:txBody>
          <a:bodyPr/>
          <a:lstStyle/>
          <a:p>
            <a:pPr marL="514350" indent="-514350">
              <a:buFont typeface="+mj-lt"/>
              <a:buAutoNum type="arabicPeriod"/>
            </a:pPr>
            <a:r>
              <a:rPr lang="en-GB" dirty="0"/>
              <a:t>a statement to be presented to Cg-18 on the use of Future Technologies to support WIS 2.0 </a:t>
            </a:r>
            <a:r>
              <a:rPr lang="en-GB" dirty="0" smtClean="0"/>
              <a:t>implementation</a:t>
            </a:r>
          </a:p>
          <a:p>
            <a:pPr marL="514350" indent="-514350">
              <a:buFont typeface="+mj-lt"/>
              <a:buAutoNum type="arabicPeriod"/>
            </a:pPr>
            <a:r>
              <a:rPr lang="en-GB" dirty="0"/>
              <a:t>private, public and academic stakeholders agree on defining the standards and recommended practices that will be fundamental to WIS </a:t>
            </a:r>
            <a:r>
              <a:rPr lang="en-GB" dirty="0" smtClean="0"/>
              <a:t>2.0</a:t>
            </a:r>
          </a:p>
          <a:p>
            <a:pPr marL="514350" indent="-514350">
              <a:buFont typeface="+mj-lt"/>
              <a:buAutoNum type="arabicPeriod"/>
            </a:pPr>
            <a:r>
              <a:rPr lang="en-GB" dirty="0" smtClean="0"/>
              <a:t>agree proposals(?) for effective roll-out of new technologies, e.g. cloud, among WIS Centres</a:t>
            </a:r>
          </a:p>
          <a:p>
            <a:pPr marL="514350" indent="-514350">
              <a:buFont typeface="+mj-lt"/>
              <a:buAutoNum type="arabicPeriod"/>
            </a:pPr>
            <a:r>
              <a:rPr lang="en-GB" dirty="0" smtClean="0"/>
              <a:t>agree communications plan for Members, Regional Associations and WMO Programmes regarding technology direction and adoption</a:t>
            </a:r>
          </a:p>
          <a:p>
            <a:pPr marL="514350" indent="-514350">
              <a:buFont typeface="+mj-lt"/>
              <a:buAutoNum type="arabicPeriod"/>
            </a:pPr>
            <a:r>
              <a:rPr lang="en-GB" dirty="0" smtClean="0"/>
              <a:t>etc.</a:t>
            </a:r>
            <a:endParaRPr lang="en-GB" dirty="0"/>
          </a:p>
        </p:txBody>
      </p:sp>
    </p:spTree>
    <p:extLst>
      <p:ext uri="{BB962C8B-B14F-4D97-AF65-F5344CB8AC3E}">
        <p14:creationId xmlns:p14="http://schemas.microsoft.com/office/powerpoint/2010/main" val="129535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Planning</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how long? (3-days)</a:t>
            </a:r>
          </a:p>
          <a:p>
            <a:r>
              <a:rPr lang="en-GB" dirty="0" smtClean="0"/>
              <a:t>which technologies are relevant to WIS 2.0?</a:t>
            </a:r>
          </a:p>
          <a:p>
            <a:r>
              <a:rPr lang="en-GB" dirty="0" smtClean="0"/>
              <a:t>agenda?</a:t>
            </a:r>
          </a:p>
          <a:p>
            <a:r>
              <a:rPr lang="en-GB" dirty="0" smtClean="0"/>
              <a:t>invitees? </a:t>
            </a:r>
          </a:p>
          <a:p>
            <a:pPr lvl="1"/>
            <a:r>
              <a:rPr lang="en-GB" dirty="0" smtClean="0"/>
              <a:t>public (including other UN agencies with technical needs / expertise)</a:t>
            </a:r>
          </a:p>
          <a:p>
            <a:pPr lvl="1"/>
            <a:r>
              <a:rPr lang="en-GB" dirty="0" smtClean="0"/>
              <a:t>private (HMEI?)</a:t>
            </a:r>
          </a:p>
          <a:p>
            <a:pPr lvl="1"/>
            <a:r>
              <a:rPr lang="en-GB" dirty="0" smtClean="0"/>
              <a:t>Academic</a:t>
            </a:r>
          </a:p>
          <a:p>
            <a:pPr lvl="1"/>
            <a:r>
              <a:rPr lang="en-GB" dirty="0" smtClean="0"/>
              <a:t>…</a:t>
            </a:r>
          </a:p>
          <a:p>
            <a:pPr lvl="1"/>
            <a:r>
              <a:rPr lang="en-GB" dirty="0" smtClean="0"/>
              <a:t>should we invite PRs* and their advisors so that they can begin to understand the changes to NMHS operations</a:t>
            </a:r>
            <a:endParaRPr lang="en-GB" dirty="0" smtClean="0"/>
          </a:p>
          <a:p>
            <a:r>
              <a:rPr lang="en-GB" dirty="0" smtClean="0"/>
              <a:t>etc</a:t>
            </a:r>
            <a:r>
              <a:rPr lang="en-GB" dirty="0" smtClean="0"/>
              <a:t>.</a:t>
            </a:r>
          </a:p>
          <a:p>
            <a:endParaRPr lang="en-GB" dirty="0"/>
          </a:p>
          <a:p>
            <a:pPr marL="0" indent="0">
              <a:buNone/>
            </a:pPr>
            <a:r>
              <a:rPr lang="en-GB" dirty="0" smtClean="0"/>
              <a:t>* Inviting PRs (and other non-technical participants) would change the nature of the workshop – is the purpose (</a:t>
            </a:r>
            <a:r>
              <a:rPr lang="en-GB" dirty="0" err="1" smtClean="0"/>
              <a:t>i</a:t>
            </a:r>
            <a:r>
              <a:rPr lang="en-GB" dirty="0" smtClean="0"/>
              <a:t>) develop technical [roadmap], or (ii) raising awareness to engage NMHSs in WIS </a:t>
            </a:r>
            <a:r>
              <a:rPr lang="en-GB" smtClean="0"/>
              <a:t>2.0 implementation</a:t>
            </a:r>
            <a:endParaRPr lang="en-GB" dirty="0" smtClean="0"/>
          </a:p>
        </p:txBody>
      </p:sp>
    </p:spTree>
    <p:extLst>
      <p:ext uri="{BB962C8B-B14F-4D97-AF65-F5344CB8AC3E}">
        <p14:creationId xmlns:p14="http://schemas.microsoft.com/office/powerpoint/2010/main" val="15715390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1622</TotalTime>
  <Words>437</Words>
  <Application>Microsoft Office PowerPoint</Application>
  <PresentationFormat>Widescreen</PresentationFormat>
  <Paragraphs>37</Paragraphs>
  <Slides>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TT-eWIS/2018  Future technology workshop</vt:lpstr>
      <vt:lpstr>Constituent body Resolution</vt:lpstr>
      <vt:lpstr>Inputs</vt:lpstr>
      <vt:lpstr>Outcomes</vt:lpstr>
      <vt:lpstr>Planning</vt:lpstr>
    </vt:vector>
  </TitlesOfParts>
  <Company>Met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TT-eWIS/2018 Introduction</dc:title>
  <dc:creator>Tandy, Jeremy</dc:creator>
  <cp:lastModifiedBy>Tandy, Jeremy</cp:lastModifiedBy>
  <cp:revision>22</cp:revision>
  <dcterms:created xsi:type="dcterms:W3CDTF">2018-11-05T14:36:56Z</dcterms:created>
  <dcterms:modified xsi:type="dcterms:W3CDTF">2018-11-10T15:21:06Z</dcterms:modified>
</cp:coreProperties>
</file>