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8" r:id="rId3"/>
    <p:sldId id="260" r:id="rId4"/>
    <p:sldId id="257" r:id="rId5"/>
    <p:sldId id="259" r:id="rId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p:scale>
          <a:sx n="70" d="100"/>
          <a:sy n="70" d="100"/>
        </p:scale>
        <p:origin x="442" y="44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5" Type="http://schemas.openxmlformats.org/officeDocument/2006/relationships/slide" Target="slides/slide4.xml"/><Relationship Id="rId10"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997806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17890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DA16E89-033B-46C7-A354-75A5B916319E}"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30544648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5DA16E89-033B-46C7-A354-75A5B916319E}"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5192399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5DA16E89-033B-46C7-A354-75A5B916319E}" type="datetimeFigureOut">
              <a:rPr lang="en-GB" smtClean="0"/>
              <a:t>05/11/2018</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424488285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5DA16E89-033B-46C7-A354-75A5B916319E}" type="datetimeFigureOut">
              <a:rPr lang="en-GB" smtClean="0"/>
              <a:t>05/11/2018</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81514237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DA16E89-033B-46C7-A354-75A5B916319E}" type="datetimeFigureOut">
              <a:rPr lang="en-GB" smtClean="0"/>
              <a:t>05/11/2018</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238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372892901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DA16E89-033B-46C7-A354-75A5B916319E}" type="datetimeFigureOut">
              <a:rPr lang="en-GB" smtClean="0"/>
              <a:t>05/11/2018</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51480038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181193690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5DA16E89-033B-46C7-A354-75A5B916319E}" type="datetimeFigureOut">
              <a:rPr lang="en-GB" smtClean="0"/>
              <a:t>05/11/2018</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8CBA8FE9-A5CF-4547-AD45-2D0E533962F4}" type="slidenum">
              <a:rPr lang="en-GB" smtClean="0"/>
              <a:t>‹#›</a:t>
            </a:fld>
            <a:endParaRPr lang="en-GB"/>
          </a:p>
        </p:txBody>
      </p:sp>
    </p:spTree>
    <p:extLst>
      <p:ext uri="{BB962C8B-B14F-4D97-AF65-F5344CB8AC3E}">
        <p14:creationId xmlns:p14="http://schemas.microsoft.com/office/powerpoint/2010/main" val="20567880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636361"/>
          </a:xfrm>
          <a:prstGeom prst="rect">
            <a:avLst/>
          </a:prstGeom>
        </p:spPr>
        <p:txBody>
          <a:bodyPr vert="horz" lIns="91440" tIns="45720" rIns="91440" bIns="45720" rtlCol="0" anchor="ctr">
            <a:normAutofit/>
          </a:bodyPr>
          <a:lstStyle/>
          <a:p>
            <a:r>
              <a:rPr lang="en-US" dirty="0" smtClean="0"/>
              <a:t>Click to edit Master title style</a:t>
            </a:r>
            <a:endParaRPr lang="en-GB" dirty="0"/>
          </a:p>
        </p:txBody>
      </p:sp>
      <p:sp>
        <p:nvSpPr>
          <p:cNvPr id="3" name="Text Placeholder 2"/>
          <p:cNvSpPr>
            <a:spLocks noGrp="1"/>
          </p:cNvSpPr>
          <p:nvPr>
            <p:ph type="body" idx="1"/>
          </p:nvPr>
        </p:nvSpPr>
        <p:spPr>
          <a:xfrm>
            <a:off x="838200" y="1105989"/>
            <a:ext cx="10515600" cy="5070974"/>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DA16E89-033B-46C7-A354-75A5B916319E}" type="datetimeFigureOut">
              <a:rPr lang="en-GB" smtClean="0"/>
              <a:t>05/11/2018</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8CBA8FE9-A5CF-4547-AD45-2D0E533962F4}" type="slidenum">
              <a:rPr lang="en-GB" smtClean="0"/>
              <a:t>‹#›</a:t>
            </a:fld>
            <a:endParaRPr lang="en-GB"/>
          </a:p>
        </p:txBody>
      </p:sp>
    </p:spTree>
    <p:extLst>
      <p:ext uri="{BB962C8B-B14F-4D97-AF65-F5344CB8AC3E}">
        <p14:creationId xmlns:p14="http://schemas.microsoft.com/office/powerpoint/2010/main" val="86558636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hyperlink" Target="http://meetings.wmo.int/cbs-teco-2018/InformationDocuments/CBS-TECO-2018-Inf-5(1)-WIS2-Implementation-Approach_draft1.docx?Web=1" TargetMode="External"/><Relationship Id="rId2" Type="http://schemas.openxmlformats.org/officeDocument/2006/relationships/hyperlink" Target="https://wis.wmo.int/file=3848" TargetMode="External"/><Relationship Id="rId1" Type="http://schemas.openxmlformats.org/officeDocument/2006/relationships/slideLayout" Target="../slideLayouts/slideLayout2.xml"/><Relationship Id="rId5" Type="http://schemas.openxmlformats.org/officeDocument/2006/relationships/hyperlink" Target="https://library.wmo.int/doc_num.php?explnum_id=4981" TargetMode="External"/><Relationship Id="rId4" Type="http://schemas.openxmlformats.org/officeDocument/2006/relationships/hyperlink" Target="http://meetings.wmo.int/cbs-teco-2018/Presentations/Presentations/CBS-TECO-2018-Item-V.3-WIS_2.0_implementation_approach-JTandy-draft3.pptx?Web=1" TargetMode="External"/></Relationships>
</file>

<file path=ppt/slides/_rels/slide5.xml.rels><?xml version="1.0" encoding="UTF-8" standalone="yes"?>
<Relationships xmlns="http://schemas.openxmlformats.org/package/2006/relationships"><Relationship Id="rId3" Type="http://schemas.openxmlformats.org/officeDocument/2006/relationships/hyperlink" Target="http://wis.wmo.int/WIS-FuncArch" TargetMode="External"/><Relationship Id="rId2" Type="http://schemas.openxmlformats.org/officeDocument/2006/relationships/hyperlink" Target="http://meetings.wmo.int/cbs-teco-2018/InformationDocuments/CBS-TECO-2018-Inf-5(1)-WIS2-Implementation-Approach_draft1.docx?Web=1" TargetMode="External"/><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t>TT-</a:t>
            </a:r>
            <a:r>
              <a:rPr lang="en-GB" dirty="0" err="1" smtClean="0"/>
              <a:t>eWIS</a:t>
            </a:r>
            <a:r>
              <a:rPr lang="en-GB" dirty="0" smtClean="0"/>
              <a:t>/2018 Introduction</a:t>
            </a:r>
            <a:endParaRPr lang="en-GB" dirty="0"/>
          </a:p>
        </p:txBody>
      </p:sp>
      <p:sp>
        <p:nvSpPr>
          <p:cNvPr id="3" name="Subtitle 2"/>
          <p:cNvSpPr>
            <a:spLocks noGrp="1"/>
          </p:cNvSpPr>
          <p:nvPr>
            <p:ph type="subTitle" idx="1"/>
          </p:nvPr>
        </p:nvSpPr>
        <p:spPr/>
        <p:txBody>
          <a:bodyPr/>
          <a:lstStyle/>
          <a:p>
            <a:pPr algn="r"/>
            <a:r>
              <a:rPr lang="en-GB" dirty="0" smtClean="0"/>
              <a:t>Jeremy Tandy (Chair)</a:t>
            </a:r>
            <a:endParaRPr lang="en-GB" dirty="0"/>
          </a:p>
        </p:txBody>
      </p:sp>
    </p:spTree>
    <p:extLst>
      <p:ext uri="{BB962C8B-B14F-4D97-AF65-F5344CB8AC3E}">
        <p14:creationId xmlns:p14="http://schemas.microsoft.com/office/powerpoint/2010/main" val="291266890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Constituent Body Resolutions and Decisions</a:t>
            </a:r>
            <a:endParaRPr lang="en-GB" dirty="0"/>
          </a:p>
        </p:txBody>
      </p:sp>
      <p:sp>
        <p:nvSpPr>
          <p:cNvPr id="3" name="Content Placeholder 2"/>
          <p:cNvSpPr>
            <a:spLocks noGrp="1"/>
          </p:cNvSpPr>
          <p:nvPr>
            <p:ph idx="1"/>
          </p:nvPr>
        </p:nvSpPr>
        <p:spPr>
          <a:xfrm>
            <a:off x="838200" y="1105988"/>
            <a:ext cx="10515600" cy="5588725"/>
          </a:xfrm>
        </p:spPr>
        <p:txBody>
          <a:bodyPr>
            <a:normAutofit fontScale="92500" lnSpcReduction="20000"/>
          </a:bodyPr>
          <a:lstStyle/>
          <a:p>
            <a:pPr marL="0" indent="0">
              <a:buNone/>
            </a:pPr>
            <a:r>
              <a:rPr lang="en-US" dirty="0" smtClean="0"/>
              <a:t>Decision 18 (EC-70) requests CBS:</a:t>
            </a:r>
          </a:p>
          <a:p>
            <a:pPr marL="514350" indent="-514350">
              <a:buFont typeface="+mj-lt"/>
              <a:buAutoNum type="arabicPeriod"/>
            </a:pPr>
            <a:r>
              <a:rPr lang="en-US" dirty="0" smtClean="0"/>
              <a:t>To consult with Members [...] on WIS 2.0 implementation;</a:t>
            </a:r>
          </a:p>
          <a:p>
            <a:pPr marL="514350" indent="-514350">
              <a:buFont typeface="+mj-lt"/>
              <a:buAutoNum type="arabicPeriod"/>
            </a:pPr>
            <a:r>
              <a:rPr lang="en-US" dirty="0" smtClean="0"/>
              <a:t>To provide Congress with the updated Strategy and Implementation Approach and a plan to document specific design requirements;</a:t>
            </a:r>
          </a:p>
          <a:p>
            <a:pPr marL="514350" indent="-514350">
              <a:buFont typeface="+mj-lt"/>
              <a:buAutoNum type="arabicPeriod"/>
            </a:pPr>
            <a:r>
              <a:rPr lang="en-US" dirty="0" smtClean="0"/>
              <a:t>To provide more information to Members about the technical infrastructure supporting WIS 2.0 and a comparison of the functional architectures for the original WIS and WIS 2.0;</a:t>
            </a:r>
          </a:p>
          <a:p>
            <a:pPr marL="0" indent="0">
              <a:buNone/>
            </a:pPr>
            <a:r>
              <a:rPr lang="en-US" dirty="0" smtClean="0"/>
              <a:t>Resolution 23 (EC-70) requests CBS, in collaboration with the private sector, to assess how new technology can be applied to the provision of reliable data sharing for all users of WIS 2.0 and report back. [</a:t>
            </a:r>
            <a:r>
              <a:rPr lang="en-US" i="1" dirty="0" smtClean="0"/>
              <a:t>my paraphrasing</a:t>
            </a:r>
            <a:r>
              <a:rPr lang="en-US" dirty="0" smtClean="0"/>
              <a:t>]</a:t>
            </a:r>
          </a:p>
          <a:p>
            <a:pPr marL="0" indent="0">
              <a:buNone/>
            </a:pPr>
            <a:endParaRPr lang="en-US" dirty="0" smtClean="0"/>
          </a:p>
          <a:p>
            <a:pPr marL="0" indent="0">
              <a:buNone/>
            </a:pPr>
            <a:r>
              <a:rPr lang="en-US" dirty="0" smtClean="0"/>
              <a:t>Decision 18 (EC-70) asks that Congress delegate to EC the final approvals on WIS 2.0 implementation once the detailed design requirements and technical specifications have been provided by CBS.</a:t>
            </a:r>
            <a:endParaRPr lang="en-US" dirty="0"/>
          </a:p>
          <a:p>
            <a:pPr marL="0" indent="0">
              <a:buNone/>
            </a:pPr>
            <a:r>
              <a:rPr lang="en-US" i="1" dirty="0" smtClean="0">
                <a:solidFill>
                  <a:schemeClr val="bg1">
                    <a:lumMod val="75000"/>
                  </a:schemeClr>
                </a:solidFill>
              </a:rPr>
              <a:t>(further discussion: agenda #2)</a:t>
            </a:r>
          </a:p>
          <a:p>
            <a:pPr marL="0" indent="0">
              <a:buNone/>
            </a:pPr>
            <a:endParaRPr lang="en-US" dirty="0" smtClean="0"/>
          </a:p>
          <a:p>
            <a:endParaRPr lang="en-GB" dirty="0"/>
          </a:p>
        </p:txBody>
      </p:sp>
    </p:spTree>
    <p:extLst>
      <p:ext uri="{BB962C8B-B14F-4D97-AF65-F5344CB8AC3E}">
        <p14:creationId xmlns:p14="http://schemas.microsoft.com/office/powerpoint/2010/main" val="532490275"/>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CBS Future Technology workshop</a:t>
            </a:r>
            <a:endParaRPr lang="en-GB" dirty="0"/>
          </a:p>
        </p:txBody>
      </p:sp>
      <p:sp>
        <p:nvSpPr>
          <p:cNvPr id="3" name="Content Placeholder 2"/>
          <p:cNvSpPr>
            <a:spLocks noGrp="1"/>
          </p:cNvSpPr>
          <p:nvPr>
            <p:ph idx="1"/>
          </p:nvPr>
        </p:nvSpPr>
        <p:spPr/>
        <p:txBody>
          <a:bodyPr>
            <a:normAutofit lnSpcReduction="10000"/>
          </a:bodyPr>
          <a:lstStyle/>
          <a:p>
            <a:r>
              <a:rPr lang="en-US" dirty="0" smtClean="0"/>
              <a:t>Decision 18 (Requests #2) states that we do not need to provide detailed technical solutions at this time, only a plan for how these will be developed – best developed in collaboration with industry. </a:t>
            </a:r>
          </a:p>
          <a:p>
            <a:r>
              <a:rPr lang="en-US" dirty="0" smtClean="0"/>
              <a:t>Resolution 23 requires collaboration with the private sector. </a:t>
            </a:r>
          </a:p>
          <a:p>
            <a:r>
              <a:rPr lang="en-US" dirty="0" smtClean="0"/>
              <a:t>To begin this, the Secretariat have budgeted for a "Future Technologies" workshop in April 2019 convening experts from the public, private and academic sectors to assess the most appropriate technology choices to meet the data sharing requirements of WIS 2.0. </a:t>
            </a:r>
          </a:p>
          <a:p>
            <a:r>
              <a:rPr lang="en-US" dirty="0" smtClean="0"/>
              <a:t>The Future Technologies workshop will provide a statement to Congress to meet the "report back" clause of Resolution 23.</a:t>
            </a:r>
          </a:p>
          <a:p>
            <a:pPr marL="514350" indent="-514350">
              <a:buFont typeface="+mj-lt"/>
              <a:buAutoNum type="arabicPeriod"/>
            </a:pPr>
            <a:endParaRPr lang="en-US" dirty="0"/>
          </a:p>
          <a:p>
            <a:pPr marL="0" indent="0">
              <a:buNone/>
            </a:pPr>
            <a:r>
              <a:rPr lang="en-US" i="1" dirty="0" smtClean="0">
                <a:solidFill>
                  <a:schemeClr val="bg1">
                    <a:lumMod val="75000"/>
                  </a:schemeClr>
                </a:solidFill>
              </a:rPr>
              <a:t>(further discussion: agenda #8)</a:t>
            </a:r>
          </a:p>
          <a:p>
            <a:pPr marL="0" indent="0">
              <a:buNone/>
            </a:pPr>
            <a:endParaRPr lang="en-US" dirty="0" smtClean="0"/>
          </a:p>
          <a:p>
            <a:endParaRPr lang="en-GB" dirty="0"/>
          </a:p>
        </p:txBody>
      </p:sp>
    </p:spTree>
    <p:extLst>
      <p:ext uri="{BB962C8B-B14F-4D97-AF65-F5344CB8AC3E}">
        <p14:creationId xmlns:p14="http://schemas.microsoft.com/office/powerpoint/2010/main" val="66010140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a:bodyPr>
          <a:lstStyle/>
          <a:p>
            <a:r>
              <a:rPr lang="en-GB" sz="3600" dirty="0" smtClean="0"/>
              <a:t>Timeline for WIS 2.0 Implementation Plan approvals</a:t>
            </a:r>
            <a:endParaRPr lang="en-GB" sz="3600" dirty="0"/>
          </a:p>
        </p:txBody>
      </p:sp>
      <p:cxnSp>
        <p:nvCxnSpPr>
          <p:cNvPr id="5" name="Straight Arrow Connector 4"/>
          <p:cNvCxnSpPr/>
          <p:nvPr/>
        </p:nvCxnSpPr>
        <p:spPr>
          <a:xfrm>
            <a:off x="679269" y="3605350"/>
            <a:ext cx="10937965" cy="34833"/>
          </a:xfrm>
          <a:prstGeom prst="straightConnector1">
            <a:avLst/>
          </a:prstGeom>
          <a:solidFill>
            <a:schemeClr val="bg1"/>
          </a:solidFill>
          <a:ln>
            <a:headEnd w="lg" len="lg"/>
            <a:tailEnd type="triangle"/>
          </a:ln>
        </p:spPr>
        <p:style>
          <a:lnRef idx="2">
            <a:schemeClr val="accent1">
              <a:shade val="50000"/>
            </a:schemeClr>
          </a:lnRef>
          <a:fillRef idx="1">
            <a:schemeClr val="accent1"/>
          </a:fillRef>
          <a:effectRef idx="0">
            <a:schemeClr val="accent1"/>
          </a:effectRef>
          <a:fontRef idx="minor">
            <a:schemeClr val="lt1"/>
          </a:fontRef>
        </p:style>
      </p:cxnSp>
      <p:sp>
        <p:nvSpPr>
          <p:cNvPr id="9" name="Rectangular Callout 8"/>
          <p:cNvSpPr/>
          <p:nvPr/>
        </p:nvSpPr>
        <p:spPr>
          <a:xfrm>
            <a:off x="814984" y="4214949"/>
            <a:ext cx="1619794" cy="1384661"/>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November 2017</a:t>
            </a:r>
          </a:p>
          <a:p>
            <a:pPr algn="ctr"/>
            <a:r>
              <a:rPr lang="en-GB" sz="1600" dirty="0" smtClean="0">
                <a:solidFill>
                  <a:schemeClr val="tx1"/>
                </a:solidFill>
              </a:rPr>
              <a:t>TT-</a:t>
            </a:r>
            <a:r>
              <a:rPr lang="en-GB" sz="1600" dirty="0" err="1" smtClean="0">
                <a:solidFill>
                  <a:schemeClr val="tx1"/>
                </a:solidFill>
              </a:rPr>
              <a:t>eWIS</a:t>
            </a:r>
            <a:r>
              <a:rPr lang="en-GB" sz="1600" dirty="0" smtClean="0">
                <a:solidFill>
                  <a:schemeClr val="tx1"/>
                </a:solidFill>
              </a:rPr>
              <a:t>/2017</a:t>
            </a:r>
          </a:p>
          <a:p>
            <a:pPr algn="ctr"/>
            <a:r>
              <a:rPr lang="en-GB" sz="1600" dirty="0" smtClean="0">
                <a:solidFill>
                  <a:schemeClr val="tx1"/>
                </a:solidFill>
              </a:rPr>
              <a:t>[</a:t>
            </a:r>
            <a:r>
              <a:rPr lang="en-GB" sz="1600" dirty="0" smtClean="0">
                <a:solidFill>
                  <a:schemeClr val="tx1"/>
                </a:solidFill>
                <a:hlinkClick r:id="rId2"/>
              </a:rPr>
              <a:t>report</a:t>
            </a:r>
            <a:r>
              <a:rPr lang="en-GB" sz="1600" dirty="0" smtClean="0">
                <a:solidFill>
                  <a:schemeClr val="tx1"/>
                </a:solidFill>
              </a:rPr>
              <a:t>]</a:t>
            </a:r>
            <a:endParaRPr lang="en-GB" sz="1600" dirty="0">
              <a:solidFill>
                <a:schemeClr val="tx1"/>
              </a:solidFill>
            </a:endParaRPr>
          </a:p>
        </p:txBody>
      </p:sp>
      <p:sp>
        <p:nvSpPr>
          <p:cNvPr id="10" name="Rectangular Callout 9"/>
          <p:cNvSpPr/>
          <p:nvPr/>
        </p:nvSpPr>
        <p:spPr>
          <a:xfrm>
            <a:off x="1319347" y="1645923"/>
            <a:ext cx="2521132" cy="1384661"/>
          </a:xfrm>
          <a:prstGeom prst="wedgeRectCallout">
            <a:avLst>
              <a:gd name="adj1" fmla="val -26993"/>
              <a:gd name="adj2" fmla="val 9214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April 2018</a:t>
            </a:r>
          </a:p>
          <a:p>
            <a:pPr algn="ctr"/>
            <a:r>
              <a:rPr lang="en-GB" sz="1600" dirty="0" smtClean="0">
                <a:solidFill>
                  <a:schemeClr val="tx1"/>
                </a:solidFill>
              </a:rPr>
              <a:t>CBS TECO/2018</a:t>
            </a:r>
          </a:p>
          <a:p>
            <a:pPr algn="ctr"/>
            <a:r>
              <a:rPr lang="en-GB" sz="1600" dirty="0" smtClean="0">
                <a:solidFill>
                  <a:schemeClr val="tx1"/>
                </a:solidFill>
              </a:rPr>
              <a:t>Issue 5(2)/1</a:t>
            </a:r>
          </a:p>
          <a:p>
            <a:pPr algn="ctr"/>
            <a:r>
              <a:rPr lang="en-GB" sz="1600" dirty="0" smtClean="0">
                <a:solidFill>
                  <a:schemeClr val="tx1"/>
                </a:solidFill>
              </a:rPr>
              <a:t>[</a:t>
            </a:r>
            <a:r>
              <a:rPr lang="en-GB" sz="1600" dirty="0" smtClean="0">
                <a:solidFill>
                  <a:schemeClr val="tx1"/>
                </a:solidFill>
                <a:hlinkClick r:id="rId3"/>
              </a:rPr>
              <a:t>implementation approach</a:t>
            </a:r>
            <a:r>
              <a:rPr lang="en-GB" sz="1600" dirty="0" smtClean="0">
                <a:solidFill>
                  <a:schemeClr val="tx1"/>
                </a:solidFill>
              </a:rPr>
              <a:t>]</a:t>
            </a:r>
          </a:p>
          <a:p>
            <a:pPr algn="ctr"/>
            <a:r>
              <a:rPr lang="en-GB" sz="1600" dirty="0" smtClean="0">
                <a:solidFill>
                  <a:schemeClr val="tx1"/>
                </a:solidFill>
              </a:rPr>
              <a:t>[</a:t>
            </a:r>
            <a:r>
              <a:rPr lang="en-GB" sz="1600" dirty="0" smtClean="0">
                <a:solidFill>
                  <a:schemeClr val="tx1"/>
                </a:solidFill>
                <a:hlinkClick r:id="rId4"/>
              </a:rPr>
              <a:t>presentation</a:t>
            </a:r>
            <a:r>
              <a:rPr lang="en-GB" sz="1600" dirty="0" smtClean="0">
                <a:solidFill>
                  <a:schemeClr val="tx1"/>
                </a:solidFill>
              </a:rPr>
              <a:t>]</a:t>
            </a:r>
          </a:p>
        </p:txBody>
      </p:sp>
      <p:sp>
        <p:nvSpPr>
          <p:cNvPr id="11" name="Rectangular Callout 10"/>
          <p:cNvSpPr/>
          <p:nvPr/>
        </p:nvSpPr>
        <p:spPr>
          <a:xfrm>
            <a:off x="2913020" y="4214948"/>
            <a:ext cx="1619794" cy="1384661"/>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June 2018</a:t>
            </a:r>
          </a:p>
          <a:p>
            <a:pPr algn="ctr"/>
            <a:r>
              <a:rPr lang="en-GB" sz="1600" dirty="0" smtClean="0">
                <a:solidFill>
                  <a:schemeClr val="tx1"/>
                </a:solidFill>
              </a:rPr>
              <a:t>EC-70 [</a:t>
            </a:r>
            <a:r>
              <a:rPr lang="en-GB" sz="1600" dirty="0" smtClean="0">
                <a:solidFill>
                  <a:schemeClr val="tx1"/>
                </a:solidFill>
                <a:hlinkClick r:id="rId5"/>
              </a:rPr>
              <a:t>report</a:t>
            </a:r>
            <a:r>
              <a:rPr lang="en-GB" sz="1600" dirty="0" smtClean="0">
                <a:solidFill>
                  <a:schemeClr val="tx1"/>
                </a:solidFill>
              </a:rPr>
              <a:t>]</a:t>
            </a:r>
          </a:p>
          <a:p>
            <a:pPr algn="ctr"/>
            <a:r>
              <a:rPr lang="en-GB" sz="1600" dirty="0" smtClean="0">
                <a:solidFill>
                  <a:schemeClr val="tx1"/>
                </a:solidFill>
              </a:rPr>
              <a:t>Resolution 23</a:t>
            </a:r>
          </a:p>
          <a:p>
            <a:pPr algn="ctr"/>
            <a:r>
              <a:rPr lang="en-GB" sz="1600" dirty="0" smtClean="0">
                <a:solidFill>
                  <a:schemeClr val="tx1"/>
                </a:solidFill>
              </a:rPr>
              <a:t>Decision 18</a:t>
            </a:r>
          </a:p>
          <a:p>
            <a:pPr algn="ctr"/>
            <a:r>
              <a:rPr lang="en-GB" sz="1600" i="1" dirty="0" smtClean="0">
                <a:solidFill>
                  <a:schemeClr val="bg1">
                    <a:lumMod val="75000"/>
                  </a:schemeClr>
                </a:solidFill>
              </a:rPr>
              <a:t>(agenda #2)</a:t>
            </a:r>
            <a:endParaRPr lang="en-GB" sz="1600" i="1" dirty="0">
              <a:solidFill>
                <a:schemeClr val="bg1">
                  <a:lumMod val="75000"/>
                </a:schemeClr>
              </a:solidFill>
            </a:endParaRPr>
          </a:p>
        </p:txBody>
      </p:sp>
      <p:sp>
        <p:nvSpPr>
          <p:cNvPr id="12" name="Rectangular Callout 11"/>
          <p:cNvSpPr/>
          <p:nvPr/>
        </p:nvSpPr>
        <p:spPr>
          <a:xfrm>
            <a:off x="4212043" y="1645923"/>
            <a:ext cx="1580606" cy="1384661"/>
          </a:xfrm>
          <a:prstGeom prst="wedgeRectCallout">
            <a:avLst>
              <a:gd name="adj1" fmla="val -26993"/>
              <a:gd name="adj2" fmla="val 9214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November 2018</a:t>
            </a:r>
          </a:p>
          <a:p>
            <a:pPr algn="ctr"/>
            <a:r>
              <a:rPr lang="en-GB" sz="1600" dirty="0" smtClean="0">
                <a:solidFill>
                  <a:schemeClr val="tx1"/>
                </a:solidFill>
              </a:rPr>
              <a:t>TT-</a:t>
            </a:r>
            <a:r>
              <a:rPr lang="en-GB" sz="1600" dirty="0" err="1" smtClean="0">
                <a:solidFill>
                  <a:schemeClr val="tx1"/>
                </a:solidFill>
              </a:rPr>
              <a:t>eWIS</a:t>
            </a:r>
            <a:r>
              <a:rPr lang="en-GB" sz="1600" dirty="0" smtClean="0">
                <a:solidFill>
                  <a:schemeClr val="tx1"/>
                </a:solidFill>
              </a:rPr>
              <a:t>/2018</a:t>
            </a:r>
          </a:p>
        </p:txBody>
      </p:sp>
      <p:sp>
        <p:nvSpPr>
          <p:cNvPr id="13" name="Rectangular Callout 12"/>
          <p:cNvSpPr/>
          <p:nvPr/>
        </p:nvSpPr>
        <p:spPr>
          <a:xfrm>
            <a:off x="5000171" y="4214947"/>
            <a:ext cx="2072640" cy="1384661"/>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December 2018</a:t>
            </a:r>
          </a:p>
          <a:p>
            <a:pPr algn="ctr"/>
            <a:r>
              <a:rPr lang="en-GB" sz="1600" dirty="0" smtClean="0">
                <a:solidFill>
                  <a:schemeClr val="tx1"/>
                </a:solidFill>
              </a:rPr>
              <a:t>Member consultation</a:t>
            </a:r>
          </a:p>
          <a:p>
            <a:pPr algn="ctr"/>
            <a:r>
              <a:rPr lang="en-GB" sz="1600" dirty="0" smtClean="0">
                <a:solidFill>
                  <a:schemeClr val="tx1"/>
                </a:solidFill>
              </a:rPr>
              <a:t>[</a:t>
            </a:r>
            <a:r>
              <a:rPr lang="en-GB" sz="1600" dirty="0" smtClean="0">
                <a:solidFill>
                  <a:srgbClr val="FF0000"/>
                </a:solidFill>
              </a:rPr>
              <a:t>Implementation Plan</a:t>
            </a:r>
            <a:r>
              <a:rPr lang="en-GB" sz="1600" dirty="0" smtClean="0">
                <a:solidFill>
                  <a:schemeClr val="tx1"/>
                </a:solidFill>
              </a:rPr>
              <a:t>]</a:t>
            </a:r>
          </a:p>
          <a:p>
            <a:pPr algn="ctr"/>
            <a:r>
              <a:rPr lang="en-GB" sz="1600" dirty="0" smtClean="0">
                <a:solidFill>
                  <a:schemeClr val="tx1"/>
                </a:solidFill>
              </a:rPr>
              <a:t>[</a:t>
            </a:r>
            <a:r>
              <a:rPr lang="en-GB" sz="1600" dirty="0" smtClean="0">
                <a:solidFill>
                  <a:srgbClr val="FF0000"/>
                </a:solidFill>
              </a:rPr>
              <a:t>Functional Mapping</a:t>
            </a:r>
            <a:r>
              <a:rPr lang="en-GB" sz="1600" dirty="0" smtClean="0">
                <a:solidFill>
                  <a:schemeClr val="tx1"/>
                </a:solidFill>
              </a:rPr>
              <a:t>]</a:t>
            </a:r>
          </a:p>
          <a:p>
            <a:pPr algn="ctr"/>
            <a:r>
              <a:rPr lang="en-GB" sz="1600" i="1" dirty="0" smtClean="0">
                <a:solidFill>
                  <a:schemeClr val="bg1">
                    <a:lumMod val="75000"/>
                  </a:schemeClr>
                </a:solidFill>
              </a:rPr>
              <a:t>(agenda #3 - #7)</a:t>
            </a:r>
            <a:endParaRPr lang="en-GB" sz="1600" dirty="0" smtClean="0">
              <a:solidFill>
                <a:schemeClr val="tx1"/>
              </a:solidFill>
            </a:endParaRPr>
          </a:p>
        </p:txBody>
      </p:sp>
      <p:sp>
        <p:nvSpPr>
          <p:cNvPr id="14" name="Rectangular Callout 13"/>
          <p:cNvSpPr/>
          <p:nvPr/>
        </p:nvSpPr>
        <p:spPr>
          <a:xfrm>
            <a:off x="6174373" y="1645923"/>
            <a:ext cx="1580606" cy="1384661"/>
          </a:xfrm>
          <a:prstGeom prst="wedgeRectCallout">
            <a:avLst>
              <a:gd name="adj1" fmla="val -26993"/>
              <a:gd name="adj2" fmla="val 92140"/>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 2019</a:t>
            </a:r>
          </a:p>
          <a:p>
            <a:pPr algn="ctr"/>
            <a:r>
              <a:rPr lang="en-GB" sz="1600" dirty="0" smtClean="0">
                <a:solidFill>
                  <a:schemeClr val="tx1"/>
                </a:solidFill>
              </a:rPr>
              <a:t>[</a:t>
            </a:r>
            <a:r>
              <a:rPr lang="en-GB" sz="1600" dirty="0" smtClean="0">
                <a:solidFill>
                  <a:srgbClr val="FF0000"/>
                </a:solidFill>
              </a:rPr>
              <a:t>Feedback from Member consultation</a:t>
            </a:r>
            <a:r>
              <a:rPr lang="en-GB" sz="1600" dirty="0" smtClean="0">
                <a:solidFill>
                  <a:schemeClr val="tx1"/>
                </a:solidFill>
              </a:rPr>
              <a:t>]</a:t>
            </a:r>
          </a:p>
        </p:txBody>
      </p:sp>
      <p:sp>
        <p:nvSpPr>
          <p:cNvPr id="15" name="Rectangular Callout 14"/>
          <p:cNvSpPr/>
          <p:nvPr/>
        </p:nvSpPr>
        <p:spPr>
          <a:xfrm>
            <a:off x="7489364" y="4214946"/>
            <a:ext cx="1924602" cy="1384661"/>
          </a:xfrm>
          <a:prstGeom prst="wedgeRectCallout">
            <a:avLst>
              <a:gd name="adj1" fmla="val -20541"/>
              <a:gd name="adj2" fmla="val -92766"/>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April 2018</a:t>
            </a:r>
          </a:p>
          <a:p>
            <a:pPr algn="ctr"/>
            <a:r>
              <a:rPr lang="en-GB" sz="1600" dirty="0" smtClean="0">
                <a:solidFill>
                  <a:schemeClr val="tx1"/>
                </a:solidFill>
              </a:rPr>
              <a:t>Future Technology workshop</a:t>
            </a:r>
          </a:p>
          <a:p>
            <a:pPr algn="ctr"/>
            <a:r>
              <a:rPr lang="en-GB" sz="1600" dirty="0" smtClean="0">
                <a:solidFill>
                  <a:schemeClr val="tx1"/>
                </a:solidFill>
              </a:rPr>
              <a:t>[</a:t>
            </a:r>
            <a:r>
              <a:rPr lang="en-GB" sz="1600" dirty="0" smtClean="0">
                <a:solidFill>
                  <a:srgbClr val="FF0000"/>
                </a:solidFill>
              </a:rPr>
              <a:t>Statement to Cg-18</a:t>
            </a:r>
            <a:r>
              <a:rPr lang="en-GB" sz="1600" dirty="0" smtClean="0">
                <a:solidFill>
                  <a:schemeClr val="tx1"/>
                </a:solidFill>
              </a:rPr>
              <a:t>]</a:t>
            </a:r>
          </a:p>
          <a:p>
            <a:pPr algn="ctr"/>
            <a:r>
              <a:rPr lang="en-GB" sz="1600" i="1" dirty="0" smtClean="0">
                <a:solidFill>
                  <a:schemeClr val="bg1">
                    <a:lumMod val="75000"/>
                  </a:schemeClr>
                </a:solidFill>
              </a:rPr>
              <a:t>(agenda #8)</a:t>
            </a:r>
          </a:p>
        </p:txBody>
      </p:sp>
      <p:sp>
        <p:nvSpPr>
          <p:cNvPr id="16" name="Rectangular Callout 15"/>
          <p:cNvSpPr/>
          <p:nvPr/>
        </p:nvSpPr>
        <p:spPr>
          <a:xfrm>
            <a:off x="8155572" y="1280159"/>
            <a:ext cx="3198227" cy="1750425"/>
          </a:xfrm>
          <a:prstGeom prst="wedgeRectCallout">
            <a:avLst>
              <a:gd name="adj1" fmla="val -26448"/>
              <a:gd name="adj2" fmla="val 84079"/>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June 2019</a:t>
            </a:r>
          </a:p>
          <a:p>
            <a:pPr algn="ctr"/>
            <a:r>
              <a:rPr lang="en-GB" sz="1600" dirty="0" smtClean="0">
                <a:solidFill>
                  <a:schemeClr val="tx1"/>
                </a:solidFill>
              </a:rPr>
              <a:t>Cg-18</a:t>
            </a:r>
          </a:p>
          <a:p>
            <a:pPr algn="ctr"/>
            <a:r>
              <a:rPr lang="en-GB" sz="1600" dirty="0" smtClean="0">
                <a:solidFill>
                  <a:schemeClr val="tx1"/>
                </a:solidFill>
              </a:rPr>
              <a:t>[WIS 2.0 Strategy]</a:t>
            </a:r>
          </a:p>
          <a:p>
            <a:pPr algn="ctr"/>
            <a:r>
              <a:rPr lang="en-GB" sz="1600" dirty="0" smtClean="0">
                <a:solidFill>
                  <a:schemeClr val="tx1"/>
                </a:solidFill>
              </a:rPr>
              <a:t>[</a:t>
            </a:r>
            <a:r>
              <a:rPr lang="en-GB" sz="1600" dirty="0" smtClean="0">
                <a:solidFill>
                  <a:srgbClr val="FF0000"/>
                </a:solidFill>
              </a:rPr>
              <a:t>Amended Implementation Plan</a:t>
            </a:r>
            <a:r>
              <a:rPr lang="en-GB" sz="1600" dirty="0" smtClean="0">
                <a:solidFill>
                  <a:schemeClr val="tx1"/>
                </a:solidFill>
              </a:rPr>
              <a:t>]</a:t>
            </a:r>
          </a:p>
          <a:p>
            <a:pPr algn="ctr"/>
            <a:r>
              <a:rPr lang="en-GB" sz="1600" dirty="0" smtClean="0">
                <a:solidFill>
                  <a:schemeClr val="tx1"/>
                </a:solidFill>
              </a:rPr>
              <a:t>[</a:t>
            </a:r>
            <a:r>
              <a:rPr lang="en-GB" sz="1600" dirty="0" smtClean="0">
                <a:solidFill>
                  <a:srgbClr val="FF0000"/>
                </a:solidFill>
              </a:rPr>
              <a:t>Functional Architecture &amp; mapping</a:t>
            </a:r>
            <a:r>
              <a:rPr lang="en-GB" sz="1600" dirty="0" smtClean="0">
                <a:solidFill>
                  <a:schemeClr val="tx1"/>
                </a:solidFill>
              </a:rPr>
              <a:t>]</a:t>
            </a:r>
          </a:p>
          <a:p>
            <a:pPr algn="ctr"/>
            <a:r>
              <a:rPr lang="en-GB" sz="1600" dirty="0" smtClean="0">
                <a:solidFill>
                  <a:schemeClr val="tx1"/>
                </a:solidFill>
              </a:rPr>
              <a:t>[</a:t>
            </a:r>
            <a:r>
              <a:rPr lang="en-GB" sz="1600" dirty="0" smtClean="0">
                <a:solidFill>
                  <a:srgbClr val="FF0000"/>
                </a:solidFill>
              </a:rPr>
              <a:t>Future Tech workshop statement</a:t>
            </a:r>
            <a:r>
              <a:rPr lang="en-GB" sz="1600" dirty="0" smtClean="0">
                <a:solidFill>
                  <a:schemeClr val="tx1"/>
                </a:solidFill>
              </a:rPr>
              <a:t>]</a:t>
            </a:r>
          </a:p>
          <a:p>
            <a:pPr algn="ctr"/>
            <a:r>
              <a:rPr lang="en-GB" sz="1600" dirty="0" smtClean="0">
                <a:solidFill>
                  <a:schemeClr val="tx1"/>
                </a:solidFill>
              </a:rPr>
              <a:t>[</a:t>
            </a:r>
            <a:r>
              <a:rPr lang="en-GB" sz="1600" dirty="0" smtClean="0">
                <a:solidFill>
                  <a:srgbClr val="FF0000"/>
                </a:solidFill>
              </a:rPr>
              <a:t>Tech Specification dev plan</a:t>
            </a:r>
            <a:r>
              <a:rPr lang="en-GB" sz="1600" dirty="0" smtClean="0">
                <a:solidFill>
                  <a:schemeClr val="tx1"/>
                </a:solidFill>
              </a:rPr>
              <a:t>]</a:t>
            </a:r>
          </a:p>
        </p:txBody>
      </p:sp>
      <p:sp>
        <p:nvSpPr>
          <p:cNvPr id="17" name="Rectangle 16"/>
          <p:cNvSpPr/>
          <p:nvPr/>
        </p:nvSpPr>
        <p:spPr>
          <a:xfrm>
            <a:off x="9479281" y="3410857"/>
            <a:ext cx="914400" cy="4410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600">
              <a:solidFill>
                <a:schemeClr val="tx1"/>
              </a:solidFill>
            </a:endParaRPr>
          </a:p>
        </p:txBody>
      </p:sp>
      <p:cxnSp>
        <p:nvCxnSpPr>
          <p:cNvPr id="19" name="Straight Connector 18"/>
          <p:cNvCxnSpPr/>
          <p:nvPr/>
        </p:nvCxnSpPr>
        <p:spPr>
          <a:xfrm>
            <a:off x="9479281" y="3635194"/>
            <a:ext cx="914400" cy="0"/>
          </a:xfrm>
          <a:prstGeom prst="line">
            <a:avLst/>
          </a:prstGeom>
          <a:solidFill>
            <a:schemeClr val="bg1"/>
          </a:solidFill>
          <a:ln>
            <a:prstDash val="dash"/>
            <a:headEnd w="lg" len="lg"/>
            <a:tailEnd type="none"/>
          </a:ln>
        </p:spPr>
        <p:style>
          <a:lnRef idx="2">
            <a:schemeClr val="accent1">
              <a:shade val="50000"/>
            </a:schemeClr>
          </a:lnRef>
          <a:fillRef idx="1">
            <a:schemeClr val="accent1"/>
          </a:fillRef>
          <a:effectRef idx="0">
            <a:schemeClr val="accent1"/>
          </a:effectRef>
          <a:fontRef idx="minor">
            <a:schemeClr val="lt1"/>
          </a:fontRef>
        </p:style>
      </p:cxnSp>
      <p:sp>
        <p:nvSpPr>
          <p:cNvPr id="23" name="Rectangular Callout 22"/>
          <p:cNvSpPr/>
          <p:nvPr/>
        </p:nvSpPr>
        <p:spPr>
          <a:xfrm>
            <a:off x="9837064" y="4214945"/>
            <a:ext cx="1755496" cy="1384661"/>
          </a:xfrm>
          <a:prstGeom prst="wedgeRectCallout">
            <a:avLst>
              <a:gd name="adj1" fmla="val 18348"/>
              <a:gd name="adj2" fmla="val -91298"/>
            </a:avLst>
          </a:prstGeom>
          <a:solidFill>
            <a:schemeClr val="bg1"/>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dirty="0" smtClean="0">
                <a:solidFill>
                  <a:schemeClr val="tx1"/>
                </a:solidFill>
              </a:rPr>
              <a:t>???</a:t>
            </a:r>
          </a:p>
          <a:p>
            <a:pPr algn="ctr"/>
            <a:r>
              <a:rPr lang="en-GB" sz="1600" dirty="0" smtClean="0">
                <a:solidFill>
                  <a:schemeClr val="tx1"/>
                </a:solidFill>
              </a:rPr>
              <a:t>EC-??</a:t>
            </a:r>
          </a:p>
          <a:p>
            <a:pPr algn="ctr"/>
            <a:r>
              <a:rPr lang="en-GB" sz="1600" dirty="0" smtClean="0">
                <a:solidFill>
                  <a:schemeClr val="tx1"/>
                </a:solidFill>
              </a:rPr>
              <a:t>WIS 2.0 approval</a:t>
            </a:r>
          </a:p>
          <a:p>
            <a:pPr algn="ctr"/>
            <a:r>
              <a:rPr lang="en-GB" sz="1600" dirty="0" smtClean="0">
                <a:solidFill>
                  <a:schemeClr val="tx1"/>
                </a:solidFill>
              </a:rPr>
              <a:t>[</a:t>
            </a:r>
            <a:r>
              <a:rPr lang="en-GB" sz="1600" dirty="0" smtClean="0">
                <a:solidFill>
                  <a:srgbClr val="FF0000"/>
                </a:solidFill>
              </a:rPr>
              <a:t>WIS 2.0 Tech Specifications</a:t>
            </a:r>
            <a:r>
              <a:rPr lang="en-GB" sz="1600" dirty="0" smtClean="0">
                <a:solidFill>
                  <a:schemeClr val="tx1"/>
                </a:solidFill>
              </a:rPr>
              <a:t>]</a:t>
            </a:r>
            <a:endParaRPr lang="en-GB" sz="1600" dirty="0">
              <a:solidFill>
                <a:schemeClr val="tx1"/>
              </a:solidFill>
            </a:endParaRPr>
          </a:p>
        </p:txBody>
      </p:sp>
    </p:spTree>
    <p:extLst>
      <p:ext uri="{BB962C8B-B14F-4D97-AF65-F5344CB8AC3E}">
        <p14:creationId xmlns:p14="http://schemas.microsoft.com/office/powerpoint/2010/main" val="270204119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normAutofit fontScale="90000"/>
          </a:bodyPr>
          <a:lstStyle/>
          <a:p>
            <a:r>
              <a:rPr lang="en-GB" dirty="0" smtClean="0"/>
              <a:t>Objectives for TT-</a:t>
            </a:r>
            <a:r>
              <a:rPr lang="en-GB" dirty="0" err="1" smtClean="0"/>
              <a:t>eWIS</a:t>
            </a:r>
            <a:r>
              <a:rPr lang="en-GB" dirty="0" smtClean="0"/>
              <a:t>/2018</a:t>
            </a:r>
            <a:endParaRPr lang="en-GB" dirty="0"/>
          </a:p>
        </p:txBody>
      </p:sp>
      <p:sp>
        <p:nvSpPr>
          <p:cNvPr id="3" name="Content Placeholder 2"/>
          <p:cNvSpPr>
            <a:spLocks noGrp="1"/>
          </p:cNvSpPr>
          <p:nvPr>
            <p:ph idx="1"/>
          </p:nvPr>
        </p:nvSpPr>
        <p:spPr/>
        <p:txBody>
          <a:bodyPr>
            <a:normAutofit lnSpcReduction="10000"/>
          </a:bodyPr>
          <a:lstStyle/>
          <a:p>
            <a:pPr marL="514350" indent="-514350">
              <a:buFont typeface="+mj-lt"/>
              <a:buAutoNum type="alphaUcPeriod"/>
            </a:pPr>
            <a:r>
              <a:rPr lang="en-US" dirty="0" smtClean="0"/>
              <a:t>Update the draft WIS 2.0 Implementation Approach proposed at CBS-TECO/2018: </a:t>
            </a:r>
            <a:r>
              <a:rPr lang="en-US" dirty="0" smtClean="0">
                <a:hlinkClick r:id="rId2"/>
              </a:rPr>
              <a:t>CBS-TECO-2018-Inf-5(1)</a:t>
            </a:r>
            <a:endParaRPr lang="en-US" dirty="0" smtClean="0"/>
          </a:p>
          <a:p>
            <a:pPr marL="514350" indent="-514350">
              <a:buFont typeface="+mj-lt"/>
              <a:buAutoNum type="alphaUcPeriod"/>
            </a:pPr>
            <a:r>
              <a:rPr lang="en-US" dirty="0" smtClean="0"/>
              <a:t>Update the </a:t>
            </a:r>
            <a:r>
              <a:rPr lang="en-US" dirty="0" smtClean="0">
                <a:hlinkClick r:id="rId3"/>
              </a:rPr>
              <a:t>WIS Functional Architecture</a:t>
            </a:r>
            <a:r>
              <a:rPr lang="en-US" dirty="0"/>
              <a:t> </a:t>
            </a:r>
            <a:r>
              <a:rPr lang="en-US" dirty="0" smtClean="0"/>
              <a:t>with respect to WIS 2.0, and provide a mapping between the functional architecture of WIS 2.0 and the current WIS implementation</a:t>
            </a:r>
          </a:p>
          <a:p>
            <a:pPr marL="514350" indent="-514350">
              <a:buFont typeface="+mj-lt"/>
              <a:buAutoNum type="alphaUcPeriod"/>
            </a:pPr>
            <a:r>
              <a:rPr lang="en-US" dirty="0" smtClean="0"/>
              <a:t>Plan the Future Technologies workshop</a:t>
            </a:r>
          </a:p>
          <a:p>
            <a:pPr marL="0" indent="0">
              <a:buNone/>
            </a:pPr>
            <a:endParaRPr lang="en-GB" dirty="0" smtClean="0"/>
          </a:p>
          <a:p>
            <a:pPr marL="0" indent="0">
              <a:buNone/>
            </a:pPr>
            <a:r>
              <a:rPr lang="en-US" dirty="0" smtClean="0"/>
              <a:t>Outputs of (A) and (B) will be distributed to Members for consultation, with their feedback incorporated into a document to be provided to Cg-18.</a:t>
            </a:r>
          </a:p>
          <a:p>
            <a:pPr marL="0" indent="0">
              <a:buNone/>
            </a:pPr>
            <a:r>
              <a:rPr lang="en-US" dirty="0" smtClean="0"/>
              <a:t>A statement from the Future Technologies workshop will also be provided to Cg-18.</a:t>
            </a:r>
          </a:p>
          <a:p>
            <a:pPr marL="0" indent="0">
              <a:buNone/>
            </a:pPr>
            <a:endParaRPr lang="en-GB" dirty="0"/>
          </a:p>
        </p:txBody>
      </p:sp>
    </p:spTree>
    <p:extLst>
      <p:ext uri="{BB962C8B-B14F-4D97-AF65-F5344CB8AC3E}">
        <p14:creationId xmlns:p14="http://schemas.microsoft.com/office/powerpoint/2010/main" val="59531046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1246</TotalTime>
  <Words>512</Words>
  <Application>Microsoft Office PowerPoint</Application>
  <PresentationFormat>Widescreen</PresentationFormat>
  <Paragraphs>63</Paragraphs>
  <Slides>5</Slides>
  <Notes>0</Notes>
  <HiddenSlides>0</HiddenSlides>
  <MMClips>0</MMClips>
  <ScaleCrop>false</ScaleCrop>
  <HeadingPairs>
    <vt:vector size="6" baseType="variant">
      <vt:variant>
        <vt:lpstr>Fonts Used</vt:lpstr>
      </vt:variant>
      <vt:variant>
        <vt:i4>3</vt:i4>
      </vt:variant>
      <vt:variant>
        <vt:lpstr>Theme</vt:lpstr>
      </vt:variant>
      <vt:variant>
        <vt:i4>1</vt:i4>
      </vt:variant>
      <vt:variant>
        <vt:lpstr>Slide Titles</vt:lpstr>
      </vt:variant>
      <vt:variant>
        <vt:i4>5</vt:i4>
      </vt:variant>
    </vt:vector>
  </HeadingPairs>
  <TitlesOfParts>
    <vt:vector size="9" baseType="lpstr">
      <vt:lpstr>Arial</vt:lpstr>
      <vt:lpstr>Calibri</vt:lpstr>
      <vt:lpstr>Calibri Light</vt:lpstr>
      <vt:lpstr>Office Theme</vt:lpstr>
      <vt:lpstr>TT-eWIS/2018 Introduction</vt:lpstr>
      <vt:lpstr>Constituent Body Resolutions and Decisions</vt:lpstr>
      <vt:lpstr>CBS Future Technology workshop</vt:lpstr>
      <vt:lpstr>Timeline for WIS 2.0 Implementation Plan approvals</vt:lpstr>
      <vt:lpstr>Objectives for TT-eWIS/2018</vt:lpstr>
    </vt:vector>
  </TitlesOfParts>
  <Company>Met Office</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TT-eWIS/2018 Introduction</dc:title>
  <dc:creator>Tandy, Jeremy</dc:creator>
  <cp:lastModifiedBy>Tandy, Jeremy</cp:lastModifiedBy>
  <cp:revision>6</cp:revision>
  <dcterms:created xsi:type="dcterms:W3CDTF">2018-11-05T14:36:56Z</dcterms:created>
  <dcterms:modified xsi:type="dcterms:W3CDTF">2018-11-06T11:23:01Z</dcterms:modified>
</cp:coreProperties>
</file>