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sldIdLst>
    <p:sldId id="256" r:id="rId5"/>
    <p:sldId id="261" r:id="rId6"/>
    <p:sldId id="262" r:id="rId7"/>
    <p:sldId id="274" r:id="rId8"/>
    <p:sldId id="275" r:id="rId9"/>
    <p:sldId id="265" r:id="rId10"/>
    <p:sldId id="266" r:id="rId11"/>
    <p:sldId id="269" r:id="rId12"/>
    <p:sldId id="267" r:id="rId13"/>
    <p:sldId id="271" r:id="rId14"/>
    <p:sldId id="272" r:id="rId15"/>
    <p:sldId id="273" r:id="rId16"/>
    <p:sldId id="270" r:id="rId17"/>
    <p:sldId id="264" r:id="rId18"/>
    <p:sldId id="258"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275" autoAdjust="0"/>
  </p:normalViewPr>
  <p:slideViewPr>
    <p:cSldViewPr snapToGrid="0" snapToObjects="1">
      <p:cViewPr>
        <p:scale>
          <a:sx n="109" d="100"/>
          <a:sy n="109" d="100"/>
        </p:scale>
        <p:origin x="-1674"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dy, Jeremy" userId="e8cdb70d-e181-4050-b1e5-a14248e7b7aa" providerId="ADAL" clId="{15D94000-8264-7C49-B740-34F7580F5A5D}"/>
    <pc:docChg chg="custSel modSld">
      <pc:chgData name="Tandy, Jeremy" userId="e8cdb70d-e181-4050-b1e5-a14248e7b7aa" providerId="ADAL" clId="{15D94000-8264-7C49-B740-34F7580F5A5D}" dt="2018-03-26T07:35:11.680" v="70" actId="255"/>
      <pc:docMkLst>
        <pc:docMk/>
      </pc:docMkLst>
      <pc:sldChg chg="modSp">
        <pc:chgData name="Tandy, Jeremy" userId="e8cdb70d-e181-4050-b1e5-a14248e7b7aa" providerId="ADAL" clId="{15D94000-8264-7C49-B740-34F7580F5A5D}" dt="2018-03-26T07:35:11.680" v="70" actId="255"/>
        <pc:sldMkLst>
          <pc:docMk/>
          <pc:sldMk cId="2155037275" sldId="261"/>
        </pc:sldMkLst>
        <pc:spChg chg="mod">
          <ac:chgData name="Tandy, Jeremy" userId="e8cdb70d-e181-4050-b1e5-a14248e7b7aa" providerId="ADAL" clId="{15D94000-8264-7C49-B740-34F7580F5A5D}" dt="2018-03-26T07:35:11.680" v="70" actId="255"/>
          <ac:spMkLst>
            <pc:docMk/>
            <pc:sldMk cId="2155037275" sldId="261"/>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E67908-CF03-444C-A604-E04CF628172F}" type="datetimeFigureOut">
              <a:rPr lang="en-GB" smtClean="0"/>
              <a:t>05/11/2018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7275F2-C801-4E8C-BCD4-C8662853CF8E}" type="slidenum">
              <a:rPr lang="en-GB" smtClean="0"/>
              <a:t>‹#›</a:t>
            </a:fld>
            <a:endParaRPr lang="en-GB"/>
          </a:p>
        </p:txBody>
      </p:sp>
    </p:spTree>
    <p:extLst>
      <p:ext uri="{BB962C8B-B14F-4D97-AF65-F5344CB8AC3E}">
        <p14:creationId xmlns:p14="http://schemas.microsoft.com/office/powerpoint/2010/main" val="1258607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7275F2-C801-4E8C-BCD4-C8662853CF8E}" type="slidenum">
              <a:rPr lang="en-GB" smtClean="0"/>
              <a:t>4</a:t>
            </a:fld>
            <a:endParaRPr lang="en-GB"/>
          </a:p>
        </p:txBody>
      </p:sp>
    </p:spTree>
    <p:extLst>
      <p:ext uri="{BB962C8B-B14F-4D97-AF65-F5344CB8AC3E}">
        <p14:creationId xmlns:p14="http://schemas.microsoft.com/office/powerpoint/2010/main" val="4219119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7275F2-C801-4E8C-BCD4-C8662853CF8E}" type="slidenum">
              <a:rPr lang="en-GB" smtClean="0"/>
              <a:t>5</a:t>
            </a:fld>
            <a:endParaRPr lang="en-GB"/>
          </a:p>
        </p:txBody>
      </p:sp>
    </p:spTree>
    <p:extLst>
      <p:ext uri="{BB962C8B-B14F-4D97-AF65-F5344CB8AC3E}">
        <p14:creationId xmlns:p14="http://schemas.microsoft.com/office/powerpoint/2010/main" val="669290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smtClean="0">
                <a:solidFill>
                  <a:schemeClr val="tx1"/>
                </a:solidFill>
                <a:effectLst/>
                <a:latin typeface="+mn-lt"/>
                <a:ea typeface="+mn-ea"/>
                <a:cs typeface="+mn-cs"/>
              </a:rPr>
              <a:t>The CBS-led review on emerging data issues (CBSLR-EDI) commissioned by Cg-17 identifies that c</a:t>
            </a:r>
            <a:r>
              <a:rPr lang="en-GB" sz="1200" b="0" i="0" kern="1200" smtClean="0">
                <a:solidFill>
                  <a:schemeClr val="tx1"/>
                </a:solidFill>
                <a:effectLst/>
                <a:latin typeface="+mn-lt"/>
                <a:ea typeface="+mn-ea"/>
                <a:cs typeface="+mn-cs"/>
              </a:rPr>
              <a:t>loud computing, Web services, data analytics, machine learning and other technologies present new operating concepts that will improve operational efficiency, information sharing and service delivery, and enable users to more effectively exploit data.</a:t>
            </a:r>
            <a:endParaRPr lang="en-GB" dirty="0"/>
          </a:p>
        </p:txBody>
      </p:sp>
      <p:sp>
        <p:nvSpPr>
          <p:cNvPr id="4" name="Slide Number Placeholder 3"/>
          <p:cNvSpPr>
            <a:spLocks noGrp="1"/>
          </p:cNvSpPr>
          <p:nvPr>
            <p:ph type="sldNum" sz="quarter" idx="10"/>
          </p:nvPr>
        </p:nvSpPr>
        <p:spPr/>
        <p:txBody>
          <a:bodyPr/>
          <a:lstStyle/>
          <a:p>
            <a:fld id="{EC7275F2-C801-4E8C-BCD4-C8662853CF8E}" type="slidenum">
              <a:rPr lang="en-GB" smtClean="0"/>
              <a:t>7</a:t>
            </a:fld>
            <a:endParaRPr lang="en-GB"/>
          </a:p>
        </p:txBody>
      </p:sp>
    </p:spTree>
    <p:extLst>
      <p:ext uri="{BB962C8B-B14F-4D97-AF65-F5344CB8AC3E}">
        <p14:creationId xmlns:p14="http://schemas.microsoft.com/office/powerpoint/2010/main" val="1243134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WIS Functional</a:t>
            </a:r>
            <a:r>
              <a:rPr lang="en-GB" baseline="0" dirty="0" smtClean="0"/>
              <a:t> Architecture will be updated</a:t>
            </a:r>
            <a:endParaRPr lang="en-GB" dirty="0"/>
          </a:p>
        </p:txBody>
      </p:sp>
      <p:sp>
        <p:nvSpPr>
          <p:cNvPr id="4" name="Slide Number Placeholder 3"/>
          <p:cNvSpPr>
            <a:spLocks noGrp="1"/>
          </p:cNvSpPr>
          <p:nvPr>
            <p:ph type="sldNum" sz="quarter" idx="10"/>
          </p:nvPr>
        </p:nvSpPr>
        <p:spPr/>
        <p:txBody>
          <a:bodyPr/>
          <a:lstStyle/>
          <a:p>
            <a:fld id="{EC7275F2-C801-4E8C-BCD4-C8662853CF8E}" type="slidenum">
              <a:rPr lang="en-GB" smtClean="0"/>
              <a:t>9</a:t>
            </a:fld>
            <a:endParaRPr lang="en-GB"/>
          </a:p>
        </p:txBody>
      </p:sp>
    </p:spTree>
    <p:extLst>
      <p:ext uri="{BB962C8B-B14F-4D97-AF65-F5344CB8AC3E}">
        <p14:creationId xmlns:p14="http://schemas.microsoft.com/office/powerpoint/2010/main" val="1298378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Project, Programme and Portfolio Management (P3M)</a:t>
            </a:r>
            <a:endParaRPr lang="en-GB" dirty="0"/>
          </a:p>
        </p:txBody>
      </p:sp>
      <p:sp>
        <p:nvSpPr>
          <p:cNvPr id="4" name="Slide Number Placeholder 3"/>
          <p:cNvSpPr>
            <a:spLocks noGrp="1"/>
          </p:cNvSpPr>
          <p:nvPr>
            <p:ph type="sldNum" sz="quarter" idx="10"/>
          </p:nvPr>
        </p:nvSpPr>
        <p:spPr/>
        <p:txBody>
          <a:bodyPr/>
          <a:lstStyle/>
          <a:p>
            <a:fld id="{EC7275F2-C801-4E8C-BCD4-C8662853CF8E}" type="slidenum">
              <a:rPr lang="en-GB" smtClean="0"/>
              <a:t>12</a:t>
            </a:fld>
            <a:endParaRPr lang="en-GB"/>
          </a:p>
        </p:txBody>
      </p:sp>
    </p:spTree>
    <p:extLst>
      <p:ext uri="{BB962C8B-B14F-4D97-AF65-F5344CB8AC3E}">
        <p14:creationId xmlns:p14="http://schemas.microsoft.com/office/powerpoint/2010/main" val="301493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Next</a:t>
            </a:r>
            <a:r>
              <a:rPr lang="en-GB" sz="1200" b="1" kern="1200" baseline="0" dirty="0" smtClean="0">
                <a:solidFill>
                  <a:schemeClr val="tx1"/>
                </a:solidFill>
                <a:effectLst/>
                <a:latin typeface="+mn-lt"/>
                <a:ea typeface="+mn-ea"/>
                <a:cs typeface="+mn-cs"/>
              </a:rPr>
              <a:t> steps</a:t>
            </a:r>
            <a:endParaRPr lang="en-GB" sz="1200" b="1"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CBS Task Team on the evolution of WIS (TT-</a:t>
            </a:r>
            <a:r>
              <a:rPr lang="en-GB" sz="1200" kern="1200" dirty="0" err="1" smtClean="0">
                <a:solidFill>
                  <a:schemeClr val="tx1"/>
                </a:solidFill>
                <a:effectLst/>
                <a:latin typeface="+mn-lt"/>
                <a:ea typeface="+mn-ea"/>
                <a:cs typeface="+mn-cs"/>
              </a:rPr>
              <a:t>eWIS</a:t>
            </a:r>
            <a:r>
              <a:rPr lang="en-GB" sz="1200" kern="1200" dirty="0" smtClean="0">
                <a:solidFill>
                  <a:schemeClr val="tx1"/>
                </a:solidFill>
                <a:effectLst/>
                <a:latin typeface="+mn-lt"/>
                <a:ea typeface="+mn-ea"/>
                <a:cs typeface="+mn-cs"/>
              </a:rPr>
              <a:t>) will continue development of the WIS 2.0 implementation plan. The plan will be shared for consultation with Members in November 2018, and approval sought from Congress in 2019 (Cg-18).</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Executive Council (EC-70) will be requested to:</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Endorse the WIS 2.0 implementation approach;</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Note the development of the WIS 2.0 implementation plan; and </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Decide that it will be presented to Cg-18 for consideration.</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Input will be sought from Regional Associations and Technical Commissions during the further development of the implementation plan. Where possible, TT-</a:t>
            </a:r>
            <a:r>
              <a:rPr lang="en-GB" sz="1200" kern="1200" dirty="0" err="1" smtClean="0">
                <a:solidFill>
                  <a:schemeClr val="tx1"/>
                </a:solidFill>
                <a:effectLst/>
                <a:latin typeface="+mn-lt"/>
                <a:ea typeface="+mn-ea"/>
                <a:cs typeface="+mn-cs"/>
              </a:rPr>
              <a:t>eWIS</a:t>
            </a:r>
            <a:r>
              <a:rPr lang="en-GB" sz="1200" kern="1200" dirty="0" smtClean="0">
                <a:solidFill>
                  <a:schemeClr val="tx1"/>
                </a:solidFill>
                <a:effectLst/>
                <a:latin typeface="+mn-lt"/>
                <a:ea typeface="+mn-ea"/>
                <a:cs typeface="+mn-cs"/>
              </a:rPr>
              <a:t> will present at the intergovernmental sessions planned for 2018 to share insight into the WIS 2.0 implementation plan and to gather input.</a:t>
            </a:r>
            <a:endParaRPr lang="en-GB" dirty="0"/>
          </a:p>
        </p:txBody>
      </p:sp>
      <p:sp>
        <p:nvSpPr>
          <p:cNvPr id="4" name="Slide Number Placeholder 3"/>
          <p:cNvSpPr>
            <a:spLocks noGrp="1"/>
          </p:cNvSpPr>
          <p:nvPr>
            <p:ph type="sldNum" sz="quarter" idx="10"/>
          </p:nvPr>
        </p:nvSpPr>
        <p:spPr/>
        <p:txBody>
          <a:bodyPr/>
          <a:lstStyle/>
          <a:p>
            <a:fld id="{EC7275F2-C801-4E8C-BCD4-C8662853CF8E}" type="slidenum">
              <a:rPr lang="en-GB" smtClean="0"/>
              <a:t>14</a:t>
            </a:fld>
            <a:endParaRPr lang="en-GB"/>
          </a:p>
        </p:txBody>
      </p:sp>
    </p:spTree>
    <p:extLst>
      <p:ext uri="{BB962C8B-B14F-4D97-AF65-F5344CB8AC3E}">
        <p14:creationId xmlns:p14="http://schemas.microsoft.com/office/powerpoint/2010/main" val="2636463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is.wmo.int/WIS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is.wmo.int/WIS2"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is.wmo.int/WIS2"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is.wmo.int/WIS2"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7123"/>
          </a:xfrm>
          <a:prstGeom prst="rect">
            <a:avLst/>
          </a:prstGeom>
        </p:spPr>
      </p:pic>
      <p:sp>
        <p:nvSpPr>
          <p:cNvPr id="6" name="Title 1"/>
          <p:cNvSpPr txBox="1">
            <a:spLocks/>
          </p:cNvSpPr>
          <p:nvPr/>
        </p:nvSpPr>
        <p:spPr>
          <a:xfrm>
            <a:off x="628650" y="161557"/>
            <a:ext cx="8515350" cy="1840813"/>
          </a:xfrm>
          <a:prstGeom prst="rect">
            <a:avLst/>
          </a:prstGeom>
        </p:spPr>
        <p:txBody>
          <a:bodyPr vert="horz" lIns="91440" tIns="45720" rIns="91440" bIns="45720" rtlCol="0" anchor="ctr">
            <a:normAutofit fontScale="77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4800" dirty="0">
                <a:solidFill>
                  <a:schemeClr val="bg1"/>
                </a:solidFill>
              </a:rPr>
              <a:t>Session V.3</a:t>
            </a:r>
          </a:p>
          <a:p>
            <a:r>
              <a:rPr lang="fr-CH" sz="4800" dirty="0">
                <a:solidFill>
                  <a:schemeClr val="bg1"/>
                </a:solidFill>
              </a:rPr>
              <a:t>Item 5(2)/1 - WIS 2.0 </a:t>
            </a:r>
            <a:r>
              <a:rPr lang="fr-CH" sz="4800" dirty="0" err="1">
                <a:solidFill>
                  <a:schemeClr val="bg1"/>
                </a:solidFill>
              </a:rPr>
              <a:t>implementation</a:t>
            </a:r>
            <a:r>
              <a:rPr lang="fr-CH" sz="4800" dirty="0">
                <a:solidFill>
                  <a:schemeClr val="bg1"/>
                </a:solidFill>
              </a:rPr>
              <a:t> plan</a:t>
            </a:r>
          </a:p>
          <a:p>
            <a:r>
              <a:rPr lang="fr-CH" sz="4800" dirty="0">
                <a:solidFill>
                  <a:schemeClr val="bg1"/>
                </a:solidFill>
              </a:rPr>
              <a:t>Jeremy Tandy (chair TT-</a:t>
            </a:r>
            <a:r>
              <a:rPr lang="fr-CH" sz="4800" dirty="0" err="1">
                <a:solidFill>
                  <a:schemeClr val="bg1"/>
                </a:solidFill>
              </a:rPr>
              <a:t>eWIS</a:t>
            </a:r>
            <a:r>
              <a:rPr lang="fr-CH" sz="4800" dirty="0">
                <a:solidFill>
                  <a:schemeClr val="bg1"/>
                </a:solidFill>
              </a:rPr>
              <a:t>, UK)</a:t>
            </a:r>
            <a:endParaRPr lang="en-US" sz="4800" dirty="0">
              <a:solidFill>
                <a:schemeClr val="bg1"/>
              </a:solidFill>
            </a:endParaRPr>
          </a:p>
        </p:txBody>
      </p:sp>
      <p:sp>
        <p:nvSpPr>
          <p:cNvPr id="4" name="Title 1"/>
          <p:cNvSpPr txBox="1">
            <a:spLocks/>
          </p:cNvSpPr>
          <p:nvPr/>
        </p:nvSpPr>
        <p:spPr>
          <a:xfrm>
            <a:off x="895350" y="2114182"/>
            <a:ext cx="5857875" cy="240066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dirty="0">
                <a:solidFill>
                  <a:schemeClr val="bg1"/>
                </a:solidFill>
              </a:rPr>
              <a:t>Commission for Basic Systems (CBS) Technical Conference 2018</a:t>
            </a:r>
          </a:p>
          <a:p>
            <a:pPr algn="l"/>
            <a:r>
              <a:rPr lang="fr-CH" sz="2800" dirty="0">
                <a:solidFill>
                  <a:schemeClr val="bg1"/>
                </a:solidFill>
              </a:rPr>
              <a:t>(Geneva, 26-29 March 2018)</a:t>
            </a:r>
            <a:endParaRPr lang="en-US" sz="2800" dirty="0">
              <a:solidFill>
                <a:schemeClr val="bg1"/>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err="1"/>
              <a:t>Outline</a:t>
            </a:r>
            <a:endParaRPr lang="en-US" dirty="0"/>
          </a:p>
        </p:txBody>
      </p:sp>
      <p:sp>
        <p:nvSpPr>
          <p:cNvPr id="3" name="Content Placeholder 2"/>
          <p:cNvSpPr>
            <a:spLocks noGrp="1"/>
          </p:cNvSpPr>
          <p:nvPr>
            <p:ph idx="1"/>
          </p:nvPr>
        </p:nvSpPr>
        <p:spPr/>
        <p:txBody>
          <a:bodyPr/>
          <a:lstStyle/>
          <a:p>
            <a:r>
              <a:rPr lang="fr-CH" dirty="0"/>
              <a:t>Issues</a:t>
            </a:r>
          </a:p>
          <a:p>
            <a:pPr lvl="1"/>
            <a:r>
              <a:rPr lang="fr-CH" dirty="0"/>
              <a:t>Issue 5(2)/1 - WIS 2.0 </a:t>
            </a:r>
            <a:r>
              <a:rPr lang="fr-CH" dirty="0" err="1"/>
              <a:t>implementation</a:t>
            </a:r>
            <a:r>
              <a:rPr lang="fr-CH" dirty="0"/>
              <a:t> </a:t>
            </a:r>
            <a:r>
              <a:rPr lang="fr-CH" dirty="0" smtClean="0"/>
              <a:t>plan</a:t>
            </a:r>
            <a:endParaRPr lang="fr-CH" sz="2400" i="1" dirty="0">
              <a:solidFill>
                <a:srgbClr val="FF0000"/>
              </a:solidFill>
            </a:endParaRPr>
          </a:p>
          <a:p>
            <a:pPr marL="0" indent="0">
              <a:buNone/>
            </a:pPr>
            <a:endParaRPr lang="fr-CH" dirty="0">
              <a:solidFill>
                <a:srgbClr val="FF0000"/>
              </a:solidFill>
            </a:endParaRPr>
          </a:p>
          <a:p>
            <a:pPr lvl="1"/>
            <a:endParaRPr lang="en-US" dirty="0"/>
          </a:p>
        </p:txBody>
      </p:sp>
    </p:spTree>
    <p:extLst>
      <p:ext uri="{BB962C8B-B14F-4D97-AF65-F5344CB8AC3E}">
        <p14:creationId xmlns:p14="http://schemas.microsoft.com/office/powerpoint/2010/main" val="21550372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844840548"/>
              </p:ext>
            </p:extLst>
          </p:nvPr>
        </p:nvGraphicFramePr>
        <p:xfrm>
          <a:off x="247650" y="150955"/>
          <a:ext cx="8763000" cy="5986931"/>
        </p:xfrm>
        <a:graphic>
          <a:graphicData uri="http://schemas.openxmlformats.org/drawingml/2006/table">
            <a:tbl>
              <a:tblPr firstRow="1" firstCol="1" bandRow="1"/>
              <a:tblGrid>
                <a:gridCol w="1466850">
                  <a:extLst>
                    <a:ext uri="{9D8B030D-6E8A-4147-A177-3AD203B41FA5}">
                      <a16:colId xmlns:a16="http://schemas.microsoft.com/office/drawing/2014/main" xmlns="" val="20000"/>
                    </a:ext>
                  </a:extLst>
                </a:gridCol>
                <a:gridCol w="5461600">
                  <a:extLst>
                    <a:ext uri="{9D8B030D-6E8A-4147-A177-3AD203B41FA5}">
                      <a16:colId xmlns:a16="http://schemas.microsoft.com/office/drawing/2014/main" xmlns="" val="20001"/>
                    </a:ext>
                  </a:extLst>
                </a:gridCol>
                <a:gridCol w="917275">
                  <a:extLst>
                    <a:ext uri="{9D8B030D-6E8A-4147-A177-3AD203B41FA5}">
                      <a16:colId xmlns:a16="http://schemas.microsoft.com/office/drawing/2014/main" xmlns="" val="20002"/>
                    </a:ext>
                  </a:extLst>
                </a:gridCol>
                <a:gridCol w="917275">
                  <a:extLst>
                    <a:ext uri="{9D8B030D-6E8A-4147-A177-3AD203B41FA5}">
                      <a16:colId xmlns:a16="http://schemas.microsoft.com/office/drawing/2014/main" xmlns="" val="20003"/>
                    </a:ext>
                  </a:extLst>
                </a:gridCol>
              </a:tblGrid>
              <a:tr h="255445">
                <a:tc>
                  <a:txBody>
                    <a:bodyPr/>
                    <a:lstStyle/>
                    <a:p>
                      <a:pPr marR="180340" algn="l">
                        <a:spcAft>
                          <a:spcPts val="0"/>
                        </a:spcAft>
                      </a:pPr>
                      <a:r>
                        <a:rPr lang="en-GB" sz="1200" b="1" dirty="0">
                          <a:effectLst/>
                          <a:latin typeface="Verdana"/>
                          <a:ea typeface="Arial"/>
                          <a:cs typeface="Arial"/>
                        </a:rPr>
                        <a:t>Issue 5(2)/1</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GB" sz="1600" b="1" dirty="0">
                          <a:effectLst/>
                          <a:latin typeface="Verdana"/>
                          <a:ea typeface="Arial"/>
                          <a:cs typeface="Arial"/>
                        </a:rPr>
                        <a:t>WIS 2.0 implementation plan</a:t>
                      </a:r>
                      <a:endParaRPr lang="en-US" sz="18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673469">
                <a:tc>
                  <a:txBody>
                    <a:bodyPr/>
                    <a:lstStyle/>
                    <a:p>
                      <a:pPr marR="180340" algn="l">
                        <a:spcAft>
                          <a:spcPts val="0"/>
                        </a:spcAft>
                      </a:pPr>
                      <a:r>
                        <a:rPr lang="en-GB" sz="1200" b="1">
                          <a:effectLst/>
                          <a:latin typeface="Verdana"/>
                          <a:ea typeface="Arial"/>
                          <a:cs typeface="Arial"/>
                        </a:rPr>
                        <a:t>References</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342900" marR="111125" lvl="0" indent="-342900" algn="just" rtl="0">
                        <a:spcAft>
                          <a:spcPts val="0"/>
                        </a:spcAft>
                        <a:buFont typeface="+mj-lt"/>
                        <a:buAutoNum type="arabicPeriod"/>
                      </a:pPr>
                      <a:r>
                        <a:rPr lang="en-GB" sz="1400" u="none" strike="noStrike" kern="1200" dirty="0">
                          <a:solidFill>
                            <a:schemeClr val="tx1"/>
                          </a:solidFill>
                          <a:effectLst/>
                          <a:latin typeface="+mn-lt"/>
                          <a:ea typeface="+mn-ea"/>
                          <a:cs typeface="+mn-cs"/>
                          <a:hlinkClick r:id="rId2"/>
                        </a:rPr>
                        <a:t>WIS 2.0 strategy</a:t>
                      </a:r>
                      <a:r>
                        <a:rPr lang="en-GB" sz="1400" kern="1200" dirty="0">
                          <a:solidFill>
                            <a:schemeClr val="tx1"/>
                          </a:solidFill>
                          <a:effectLst/>
                          <a:latin typeface="+mn-lt"/>
                          <a:ea typeface="+mn-ea"/>
                          <a:cs typeface="+mn-cs"/>
                        </a:rPr>
                        <a:t>.</a:t>
                      </a:r>
                    </a:p>
                    <a:p>
                      <a:pPr marL="342900" marR="111125" lvl="0" indent="-342900" algn="just" rtl="0">
                        <a:spcAft>
                          <a:spcPts val="0"/>
                        </a:spcAft>
                        <a:buFont typeface="+mj-lt"/>
                        <a:buAutoNum type="arabicPeriod"/>
                      </a:pPr>
                      <a:r>
                        <a:rPr lang="en-US" sz="1400" dirty="0">
                          <a:effectLst/>
                          <a:latin typeface="+mn-lt"/>
                          <a:ea typeface="Arial"/>
                          <a:cs typeface="Arial"/>
                        </a:rPr>
                        <a:t>Outline implementation plan for WIS 2.0. </a:t>
                      </a:r>
                    </a:p>
                    <a:p>
                      <a:pPr marL="0" marR="111125" lvl="0" indent="0" algn="just" rtl="0">
                        <a:spcAft>
                          <a:spcPts val="0"/>
                        </a:spcAft>
                        <a:buFont typeface="+mj-lt"/>
                        <a:buNone/>
                      </a:pPr>
                      <a:r>
                        <a:rPr lang="en-US" sz="1400" dirty="0">
                          <a:effectLst/>
                          <a:latin typeface="+mn-lt"/>
                          <a:ea typeface="Arial"/>
                          <a:cs typeface="Arial"/>
                        </a:rPr>
                        <a:t>CBS TECO 2018 </a:t>
                      </a:r>
                      <a:r>
                        <a:rPr lang="en-US" sz="1400" dirty="0" err="1">
                          <a:effectLst/>
                          <a:latin typeface="+mn-lt"/>
                          <a:ea typeface="Arial"/>
                          <a:cs typeface="Arial"/>
                        </a:rPr>
                        <a:t>Inf</a:t>
                      </a:r>
                      <a:r>
                        <a:rPr lang="en-US" sz="1400" dirty="0">
                          <a:effectLst/>
                          <a:latin typeface="+mn-lt"/>
                          <a:ea typeface="Arial"/>
                          <a:cs typeface="Arial"/>
                        </a:rPr>
                        <a:t> 5(1) WIS2-Implementation-Approach</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1129180">
                <a:tc>
                  <a:txBody>
                    <a:bodyPr/>
                    <a:lstStyle/>
                    <a:p>
                      <a:pPr marR="180340" algn="l">
                        <a:spcAft>
                          <a:spcPts val="0"/>
                        </a:spcAft>
                      </a:pPr>
                      <a:r>
                        <a:rPr lang="en-GB" sz="1200" b="1">
                          <a:effectLst/>
                          <a:latin typeface="Verdana"/>
                          <a:ea typeface="Arial"/>
                          <a:cs typeface="Arial"/>
                        </a:rPr>
                        <a:t>Background</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US" sz="1400" dirty="0">
                          <a:effectLst/>
                          <a:latin typeface="+mn-lt"/>
                          <a:ea typeface="Arial"/>
                          <a:cs typeface="Arial"/>
                        </a:rPr>
                        <a:t>EC-69 endorsed the WIS 2.0 strategy (Ref 1). WIS 2.0 seeks to make it easier for Members to publish, exchange and receive information through the WMO Information System, and to make information from Members more readily available to users. Recognizing that WMO information will continue to grow in size to the extent that it is unlikely that users will be able to transfer all the data they need to their own computing facilities, WIS 2.0 standards will allow computing facilities co-located with the data to be used to reduce the volume of information that has to be transferred. The same facilities would also allow Members that are unable to operate their own computing facilities to create products tailored to their own needs.</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07794">
                <a:tc>
                  <a:txBody>
                    <a:bodyPr/>
                    <a:lstStyle/>
                    <a:p>
                      <a:pPr marR="180340" algn="l">
                        <a:spcAft>
                          <a:spcPts val="0"/>
                        </a:spcAft>
                      </a:pPr>
                      <a:r>
                        <a:rPr lang="en-GB" sz="1200" b="1" dirty="0">
                          <a:effectLst/>
                          <a:latin typeface="Verdana"/>
                          <a:ea typeface="Arial"/>
                          <a:cs typeface="Arial"/>
                        </a:rPr>
                        <a:t>Rationale</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0" marR="111125" indent="0" algn="just">
                        <a:spcAft>
                          <a:spcPts val="0"/>
                        </a:spcAft>
                        <a:buFont typeface="Arial" panose="020B0604020202020204" pitchFamily="34" charset="0"/>
                        <a:buNone/>
                      </a:pPr>
                      <a:r>
                        <a:rPr lang="en-US" sz="1400" dirty="0">
                          <a:effectLst/>
                          <a:latin typeface="+mn-lt"/>
                          <a:ea typeface="Arial"/>
                          <a:cs typeface="Arial"/>
                        </a:rPr>
                        <a:t>TT-</a:t>
                      </a:r>
                      <a:r>
                        <a:rPr lang="en-US" sz="1400" dirty="0" err="1">
                          <a:effectLst/>
                          <a:latin typeface="+mn-lt"/>
                          <a:ea typeface="Arial"/>
                          <a:cs typeface="Arial"/>
                        </a:rPr>
                        <a:t>eWIS</a:t>
                      </a:r>
                      <a:r>
                        <a:rPr lang="en-US" sz="1400" dirty="0">
                          <a:effectLst/>
                          <a:latin typeface="+mn-lt"/>
                          <a:ea typeface="Arial"/>
                          <a:cs typeface="Arial"/>
                        </a:rPr>
                        <a:t> (the Task Team on the evolution of WIS) is developing an outline implementation plan for WIS 2.0.  Ref 2 gives the current draft of this document. This will be developed further during 2018, issued for consultation in the final quarter of 2018, and prepared for endorsement by eighteenth Congress. These documents will then be used to guide the implementation of WIS 2.0.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3"/>
                  </a:ext>
                </a:extLst>
              </a:tr>
              <a:tr h="303173">
                <a:tc rowSpan="2">
                  <a:txBody>
                    <a:bodyPr/>
                    <a:lstStyle/>
                    <a:p>
                      <a:pPr marR="180340" algn="l">
                        <a:spcAft>
                          <a:spcPts val="0"/>
                        </a:spcAft>
                      </a:pPr>
                      <a:r>
                        <a:rPr lang="en-GB" sz="1200" b="1" dirty="0">
                          <a:effectLst/>
                          <a:latin typeface="Verdana"/>
                          <a:ea typeface="Arial"/>
                          <a:cs typeface="Arial"/>
                        </a:rPr>
                        <a:t>Advice for </a:t>
                      </a:r>
                    </a:p>
                    <a:p>
                      <a:pPr marR="180340" algn="l">
                        <a:spcAft>
                          <a:spcPts val="0"/>
                        </a:spcAft>
                      </a:pPr>
                      <a:r>
                        <a:rPr lang="en-GB" sz="1200" b="1" dirty="0">
                          <a:effectLst/>
                          <a:latin typeface="Verdana"/>
                          <a:ea typeface="Arial"/>
                          <a:cs typeface="Arial"/>
                        </a:rPr>
                        <a:t>CBS-MG</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By whom</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Deadline</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4"/>
                  </a:ext>
                </a:extLst>
              </a:tr>
              <a:tr h="585700">
                <a:tc vMerge="1">
                  <a:txBody>
                    <a:bodyPr/>
                    <a:lstStyle/>
                    <a:p>
                      <a:endParaRPr lang="en-US"/>
                    </a:p>
                  </a:txBody>
                  <a:tcPr/>
                </a:tc>
                <a:tc>
                  <a:txBody>
                    <a:bodyPr/>
                    <a:lstStyle/>
                    <a:p>
                      <a:pPr marR="21590" algn="just">
                        <a:spcAft>
                          <a:spcPts val="0"/>
                        </a:spcAft>
                      </a:pPr>
                      <a:r>
                        <a:rPr lang="en-US" sz="1800" dirty="0">
                          <a:effectLst/>
                          <a:latin typeface="+mn-lt"/>
                          <a:ea typeface="Arial"/>
                          <a:cs typeface="Arial"/>
                        </a:rPr>
                        <a:t>Provide feedback for TT </a:t>
                      </a:r>
                      <a:r>
                        <a:rPr lang="en-US" sz="1800" dirty="0" err="1">
                          <a:effectLst/>
                          <a:latin typeface="+mn-lt"/>
                          <a:ea typeface="Arial"/>
                          <a:cs typeface="Arial"/>
                        </a:rPr>
                        <a:t>eWIS</a:t>
                      </a:r>
                      <a:r>
                        <a:rPr lang="en-US" sz="1800" dirty="0">
                          <a:effectLst/>
                          <a:latin typeface="+mn-lt"/>
                          <a:ea typeface="Arial"/>
                          <a:cs typeface="Arial"/>
                        </a:rPr>
                        <a:t> on the outline plan for WIS 2.0. Use email wis-help@wmo.int.</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Members</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30 Jun</a:t>
                      </a:r>
                    </a:p>
                    <a:p>
                      <a:pPr marR="21590" algn="just">
                        <a:spcAft>
                          <a:spcPts val="0"/>
                        </a:spcAft>
                      </a:pP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43196">
                <a:tc rowSpan="3">
                  <a:txBody>
                    <a:bodyPr/>
                    <a:lstStyle/>
                    <a:p>
                      <a:pPr marR="180340" algn="l">
                        <a:spcAft>
                          <a:spcPts val="0"/>
                        </a:spcAft>
                      </a:pPr>
                      <a:r>
                        <a:rPr lang="en-GB" sz="1200" b="1" dirty="0">
                          <a:effectLst/>
                          <a:latin typeface="Verdana"/>
                          <a:ea typeface="Arial"/>
                          <a:cs typeface="Arial"/>
                        </a:rPr>
                        <a:t>Advice on rec. </a:t>
                      </a:r>
                    </a:p>
                    <a:p>
                      <a:pPr marR="180340" algn="l">
                        <a:spcAft>
                          <a:spcPts val="0"/>
                        </a:spcAft>
                      </a:pPr>
                      <a:r>
                        <a:rPr lang="en-GB" sz="1200" b="1" dirty="0">
                          <a:effectLst/>
                          <a:latin typeface="Verdana"/>
                          <a:ea typeface="Arial"/>
                          <a:cs typeface="Arial"/>
                        </a:rPr>
                        <a:t>to EC and </a:t>
                      </a:r>
                    </a:p>
                    <a:p>
                      <a:pPr marR="180340" algn="l">
                        <a:spcAft>
                          <a:spcPts val="0"/>
                        </a:spcAft>
                      </a:pPr>
                      <a:r>
                        <a:rPr lang="en-GB" sz="1200" b="1" dirty="0">
                          <a:effectLst/>
                          <a:latin typeface="Verdana"/>
                          <a:ea typeface="Arial"/>
                          <a:cs typeface="Arial"/>
                        </a:rPr>
                        <a:t>Congress</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To whom</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Time frame</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6"/>
                  </a:ext>
                </a:extLst>
              </a:tr>
              <a:tr h="580721">
                <a:tc vMerge="1">
                  <a:txBody>
                    <a:bodyPr/>
                    <a:lstStyle/>
                    <a:p>
                      <a:endParaRPr lang="en-US"/>
                    </a:p>
                  </a:txBody>
                  <a:tcPr/>
                </a:tc>
                <a:tc>
                  <a:txBody>
                    <a:bodyPr/>
                    <a:lstStyle/>
                    <a:p>
                      <a:pPr marR="21590" algn="just">
                        <a:spcAft>
                          <a:spcPts val="0"/>
                        </a:spcAft>
                      </a:pPr>
                      <a:r>
                        <a:rPr lang="en-GB" sz="1800" kern="1200" dirty="0">
                          <a:solidFill>
                            <a:schemeClr val="tx1"/>
                          </a:solidFill>
                          <a:effectLst/>
                          <a:latin typeface="+mn-lt"/>
                          <a:ea typeface="+mn-ea"/>
                          <a:cs typeface="+mn-cs"/>
                        </a:rPr>
                        <a:t>Include the WIS 2.0 implementation plan in the agenda for Cg-18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EC-70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Jun</a:t>
                      </a:r>
                      <a:r>
                        <a:rPr lang="en-US" sz="1400" baseline="0" dirty="0">
                          <a:effectLst/>
                          <a:latin typeface="+mn-lt"/>
                          <a:ea typeface="Arial"/>
                          <a:cs typeface="Arial"/>
                        </a:rPr>
                        <a:t> </a:t>
                      </a: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530553">
                <a:tc vMerge="1">
                  <a:txBody>
                    <a:bodyPr/>
                    <a:lstStyle/>
                    <a:p>
                      <a:endParaRPr lang="en-GB"/>
                    </a:p>
                  </a:txBody>
                  <a:tcPr/>
                </a:tc>
                <a:tc>
                  <a:txBody>
                    <a:bodyPr/>
                    <a:lstStyle/>
                    <a:p>
                      <a:pPr marR="21590" algn="just">
                        <a:spcAft>
                          <a:spcPts val="0"/>
                        </a:spcAft>
                      </a:pPr>
                      <a:r>
                        <a:rPr lang="en-GB" sz="1800" kern="1200" dirty="0">
                          <a:solidFill>
                            <a:schemeClr val="tx1"/>
                          </a:solidFill>
                          <a:effectLst/>
                          <a:latin typeface="+mn-lt"/>
                          <a:ea typeface="+mn-ea"/>
                          <a:cs typeface="+mn-cs"/>
                        </a:rPr>
                        <a:t>Recommendation on WIS 2.0 implementation</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Cg-18</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Mar</a:t>
                      </a:r>
                      <a:r>
                        <a:rPr lang="en-US" sz="1400" baseline="0" dirty="0">
                          <a:effectLst/>
                          <a:latin typeface="+mn-lt"/>
                          <a:ea typeface="Arial"/>
                          <a:cs typeface="Arial"/>
                        </a:rPr>
                        <a:t> </a:t>
                      </a:r>
                      <a:r>
                        <a:rPr lang="en-US" sz="1400" dirty="0">
                          <a:effectLst/>
                          <a:latin typeface="+mn-lt"/>
                          <a:ea typeface="Arial"/>
                          <a:cs typeface="Arial"/>
                        </a:rPr>
                        <a:t>2019</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828523095"/>
                  </a:ext>
                </a:extLst>
              </a:tr>
            </a:tbl>
          </a:graphicData>
        </a:graphic>
      </p:graphicFrame>
    </p:spTree>
    <p:extLst>
      <p:ext uri="{BB962C8B-B14F-4D97-AF65-F5344CB8AC3E}">
        <p14:creationId xmlns:p14="http://schemas.microsoft.com/office/powerpoint/2010/main" val="39945668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844840548"/>
              </p:ext>
            </p:extLst>
          </p:nvPr>
        </p:nvGraphicFramePr>
        <p:xfrm>
          <a:off x="247650" y="150955"/>
          <a:ext cx="8763000" cy="5986931"/>
        </p:xfrm>
        <a:graphic>
          <a:graphicData uri="http://schemas.openxmlformats.org/drawingml/2006/table">
            <a:tbl>
              <a:tblPr firstRow="1" firstCol="1" bandRow="1"/>
              <a:tblGrid>
                <a:gridCol w="1466850">
                  <a:extLst>
                    <a:ext uri="{9D8B030D-6E8A-4147-A177-3AD203B41FA5}">
                      <a16:colId xmlns:a16="http://schemas.microsoft.com/office/drawing/2014/main" xmlns="" val="20000"/>
                    </a:ext>
                  </a:extLst>
                </a:gridCol>
                <a:gridCol w="5461600">
                  <a:extLst>
                    <a:ext uri="{9D8B030D-6E8A-4147-A177-3AD203B41FA5}">
                      <a16:colId xmlns:a16="http://schemas.microsoft.com/office/drawing/2014/main" xmlns="" val="20001"/>
                    </a:ext>
                  </a:extLst>
                </a:gridCol>
                <a:gridCol w="917275">
                  <a:extLst>
                    <a:ext uri="{9D8B030D-6E8A-4147-A177-3AD203B41FA5}">
                      <a16:colId xmlns:a16="http://schemas.microsoft.com/office/drawing/2014/main" xmlns="" val="20002"/>
                    </a:ext>
                  </a:extLst>
                </a:gridCol>
                <a:gridCol w="917275">
                  <a:extLst>
                    <a:ext uri="{9D8B030D-6E8A-4147-A177-3AD203B41FA5}">
                      <a16:colId xmlns:a16="http://schemas.microsoft.com/office/drawing/2014/main" xmlns="" val="20003"/>
                    </a:ext>
                  </a:extLst>
                </a:gridCol>
              </a:tblGrid>
              <a:tr h="255445">
                <a:tc>
                  <a:txBody>
                    <a:bodyPr/>
                    <a:lstStyle/>
                    <a:p>
                      <a:pPr marR="180340" algn="l">
                        <a:spcAft>
                          <a:spcPts val="0"/>
                        </a:spcAft>
                      </a:pPr>
                      <a:r>
                        <a:rPr lang="en-GB" sz="1200" b="1" dirty="0">
                          <a:effectLst/>
                          <a:latin typeface="Verdana"/>
                          <a:ea typeface="Arial"/>
                          <a:cs typeface="Arial"/>
                        </a:rPr>
                        <a:t>Issue 5(2)/1</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GB" sz="1600" b="1" dirty="0">
                          <a:effectLst/>
                          <a:latin typeface="Verdana"/>
                          <a:ea typeface="Arial"/>
                          <a:cs typeface="Arial"/>
                        </a:rPr>
                        <a:t>WIS 2.0 implementation plan</a:t>
                      </a:r>
                      <a:endParaRPr lang="en-US" sz="18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673469">
                <a:tc>
                  <a:txBody>
                    <a:bodyPr/>
                    <a:lstStyle/>
                    <a:p>
                      <a:pPr marR="180340" algn="l">
                        <a:spcAft>
                          <a:spcPts val="0"/>
                        </a:spcAft>
                      </a:pPr>
                      <a:r>
                        <a:rPr lang="en-GB" sz="1200" b="1">
                          <a:effectLst/>
                          <a:latin typeface="Verdana"/>
                          <a:ea typeface="Arial"/>
                          <a:cs typeface="Arial"/>
                        </a:rPr>
                        <a:t>References</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342900" marR="111125" lvl="0" indent="-342900" algn="just" rtl="0">
                        <a:spcAft>
                          <a:spcPts val="0"/>
                        </a:spcAft>
                        <a:buFont typeface="+mj-lt"/>
                        <a:buAutoNum type="arabicPeriod"/>
                      </a:pPr>
                      <a:r>
                        <a:rPr lang="en-GB" sz="1400" u="none" strike="noStrike" kern="1200" dirty="0">
                          <a:solidFill>
                            <a:schemeClr val="tx1"/>
                          </a:solidFill>
                          <a:effectLst/>
                          <a:latin typeface="+mn-lt"/>
                          <a:ea typeface="+mn-ea"/>
                          <a:cs typeface="+mn-cs"/>
                          <a:hlinkClick r:id="rId3"/>
                        </a:rPr>
                        <a:t>WIS 2.0 strategy</a:t>
                      </a:r>
                      <a:r>
                        <a:rPr lang="en-GB" sz="1400" kern="1200" dirty="0">
                          <a:solidFill>
                            <a:schemeClr val="tx1"/>
                          </a:solidFill>
                          <a:effectLst/>
                          <a:latin typeface="+mn-lt"/>
                          <a:ea typeface="+mn-ea"/>
                          <a:cs typeface="+mn-cs"/>
                        </a:rPr>
                        <a:t>.</a:t>
                      </a:r>
                    </a:p>
                    <a:p>
                      <a:pPr marL="342900" marR="111125" lvl="0" indent="-342900" algn="just" rtl="0">
                        <a:spcAft>
                          <a:spcPts val="0"/>
                        </a:spcAft>
                        <a:buFont typeface="+mj-lt"/>
                        <a:buAutoNum type="arabicPeriod"/>
                      </a:pPr>
                      <a:r>
                        <a:rPr lang="en-US" sz="1400" dirty="0">
                          <a:effectLst/>
                          <a:latin typeface="+mn-lt"/>
                          <a:ea typeface="Arial"/>
                          <a:cs typeface="Arial"/>
                        </a:rPr>
                        <a:t>Outline implementation plan for WIS 2.0. </a:t>
                      </a:r>
                    </a:p>
                    <a:p>
                      <a:pPr marL="0" marR="111125" lvl="0" indent="0" algn="just" rtl="0">
                        <a:spcAft>
                          <a:spcPts val="0"/>
                        </a:spcAft>
                        <a:buFont typeface="+mj-lt"/>
                        <a:buNone/>
                      </a:pPr>
                      <a:r>
                        <a:rPr lang="en-US" sz="1400" dirty="0">
                          <a:effectLst/>
                          <a:latin typeface="+mn-lt"/>
                          <a:ea typeface="Arial"/>
                          <a:cs typeface="Arial"/>
                        </a:rPr>
                        <a:t>CBS TECO 2018 </a:t>
                      </a:r>
                      <a:r>
                        <a:rPr lang="en-US" sz="1400" dirty="0" err="1">
                          <a:effectLst/>
                          <a:latin typeface="+mn-lt"/>
                          <a:ea typeface="Arial"/>
                          <a:cs typeface="Arial"/>
                        </a:rPr>
                        <a:t>Inf</a:t>
                      </a:r>
                      <a:r>
                        <a:rPr lang="en-US" sz="1400" dirty="0">
                          <a:effectLst/>
                          <a:latin typeface="+mn-lt"/>
                          <a:ea typeface="Arial"/>
                          <a:cs typeface="Arial"/>
                        </a:rPr>
                        <a:t> 5(1) WIS2-Implementation-Approach</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1129180">
                <a:tc>
                  <a:txBody>
                    <a:bodyPr/>
                    <a:lstStyle/>
                    <a:p>
                      <a:pPr marR="180340" algn="l">
                        <a:spcAft>
                          <a:spcPts val="0"/>
                        </a:spcAft>
                      </a:pPr>
                      <a:r>
                        <a:rPr lang="en-GB" sz="1200" b="1">
                          <a:effectLst/>
                          <a:latin typeface="Verdana"/>
                          <a:ea typeface="Arial"/>
                          <a:cs typeface="Arial"/>
                        </a:rPr>
                        <a:t>Background</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US" sz="1400" dirty="0">
                          <a:effectLst/>
                          <a:latin typeface="+mn-lt"/>
                          <a:ea typeface="Arial"/>
                          <a:cs typeface="Arial"/>
                        </a:rPr>
                        <a:t>EC-69 endorsed the WIS 2.0 strategy (Ref 1). WIS 2.0 seeks to make it easier for Members to publish, exchange and receive information through the WMO Information System, and to make information from Members more readily available to users. Recognizing that WMO information will continue to grow in size to the extent that it is unlikely that users will be able to transfer all the data they need to their own computing facilities, WIS 2.0 standards will allow computing facilities co-located with the data to be used to reduce the volume of information that has to be transferred. The same facilities would also allow Members that are unable to operate their own computing facilities to create products tailored to their own needs.</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07794">
                <a:tc>
                  <a:txBody>
                    <a:bodyPr/>
                    <a:lstStyle/>
                    <a:p>
                      <a:pPr marR="180340" algn="l">
                        <a:spcAft>
                          <a:spcPts val="0"/>
                        </a:spcAft>
                      </a:pPr>
                      <a:r>
                        <a:rPr lang="en-GB" sz="1200" b="1" dirty="0">
                          <a:effectLst/>
                          <a:latin typeface="Verdana"/>
                          <a:ea typeface="Arial"/>
                          <a:cs typeface="Arial"/>
                        </a:rPr>
                        <a:t>Rationale</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0" marR="111125" indent="0" algn="just">
                        <a:spcAft>
                          <a:spcPts val="0"/>
                        </a:spcAft>
                        <a:buFont typeface="Arial" panose="020B0604020202020204" pitchFamily="34" charset="0"/>
                        <a:buNone/>
                      </a:pPr>
                      <a:r>
                        <a:rPr lang="en-US" sz="1400" dirty="0">
                          <a:effectLst/>
                          <a:latin typeface="+mn-lt"/>
                          <a:ea typeface="Arial"/>
                          <a:cs typeface="Arial"/>
                        </a:rPr>
                        <a:t>TT-</a:t>
                      </a:r>
                      <a:r>
                        <a:rPr lang="en-US" sz="1400" dirty="0" err="1">
                          <a:effectLst/>
                          <a:latin typeface="+mn-lt"/>
                          <a:ea typeface="Arial"/>
                          <a:cs typeface="Arial"/>
                        </a:rPr>
                        <a:t>eWIS</a:t>
                      </a:r>
                      <a:r>
                        <a:rPr lang="en-US" sz="1400" dirty="0">
                          <a:effectLst/>
                          <a:latin typeface="+mn-lt"/>
                          <a:ea typeface="Arial"/>
                          <a:cs typeface="Arial"/>
                        </a:rPr>
                        <a:t> (the Task Team on the evolution of WIS) is developing an outline implementation plan for WIS 2.0.  Ref 2 gives the current draft of this document. This will be developed further during 2018, issued for consultation in the final quarter of 2018, and prepared for endorsement by eighteenth Congress. These documents will then be used to guide the implementation of WIS 2.0.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3"/>
                  </a:ext>
                </a:extLst>
              </a:tr>
              <a:tr h="303173">
                <a:tc rowSpan="2">
                  <a:txBody>
                    <a:bodyPr/>
                    <a:lstStyle/>
                    <a:p>
                      <a:pPr marR="180340" algn="l">
                        <a:spcAft>
                          <a:spcPts val="0"/>
                        </a:spcAft>
                      </a:pPr>
                      <a:r>
                        <a:rPr lang="en-GB" sz="1200" b="1" dirty="0">
                          <a:effectLst/>
                          <a:latin typeface="Verdana"/>
                          <a:ea typeface="Arial"/>
                          <a:cs typeface="Arial"/>
                        </a:rPr>
                        <a:t>Advice for </a:t>
                      </a:r>
                    </a:p>
                    <a:p>
                      <a:pPr marR="180340" algn="l">
                        <a:spcAft>
                          <a:spcPts val="0"/>
                        </a:spcAft>
                      </a:pPr>
                      <a:r>
                        <a:rPr lang="en-GB" sz="1200" b="1" dirty="0">
                          <a:effectLst/>
                          <a:latin typeface="Verdana"/>
                          <a:ea typeface="Arial"/>
                          <a:cs typeface="Arial"/>
                        </a:rPr>
                        <a:t>CBS-MG</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By whom</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Deadline</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4"/>
                  </a:ext>
                </a:extLst>
              </a:tr>
              <a:tr h="585700">
                <a:tc vMerge="1">
                  <a:txBody>
                    <a:bodyPr/>
                    <a:lstStyle/>
                    <a:p>
                      <a:endParaRPr lang="en-US"/>
                    </a:p>
                  </a:txBody>
                  <a:tcPr/>
                </a:tc>
                <a:tc>
                  <a:txBody>
                    <a:bodyPr/>
                    <a:lstStyle/>
                    <a:p>
                      <a:pPr marR="21590" algn="just">
                        <a:spcAft>
                          <a:spcPts val="0"/>
                        </a:spcAft>
                      </a:pPr>
                      <a:r>
                        <a:rPr lang="en-US" sz="1800" dirty="0">
                          <a:effectLst/>
                          <a:latin typeface="+mn-lt"/>
                          <a:ea typeface="Arial"/>
                          <a:cs typeface="Arial"/>
                        </a:rPr>
                        <a:t>Provide feedback for TT </a:t>
                      </a:r>
                      <a:r>
                        <a:rPr lang="en-US" sz="1800" dirty="0" err="1">
                          <a:effectLst/>
                          <a:latin typeface="+mn-lt"/>
                          <a:ea typeface="Arial"/>
                          <a:cs typeface="Arial"/>
                        </a:rPr>
                        <a:t>eWIS</a:t>
                      </a:r>
                      <a:r>
                        <a:rPr lang="en-US" sz="1800" dirty="0">
                          <a:effectLst/>
                          <a:latin typeface="+mn-lt"/>
                          <a:ea typeface="Arial"/>
                          <a:cs typeface="Arial"/>
                        </a:rPr>
                        <a:t> on the outline plan for WIS 2.0. Use email wis-help@wmo.int.</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Members</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30 Jun</a:t>
                      </a:r>
                    </a:p>
                    <a:p>
                      <a:pPr marR="21590" algn="just">
                        <a:spcAft>
                          <a:spcPts val="0"/>
                        </a:spcAft>
                      </a:pP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43196">
                <a:tc rowSpan="3">
                  <a:txBody>
                    <a:bodyPr/>
                    <a:lstStyle/>
                    <a:p>
                      <a:pPr marR="180340" algn="l">
                        <a:spcAft>
                          <a:spcPts val="0"/>
                        </a:spcAft>
                      </a:pPr>
                      <a:r>
                        <a:rPr lang="en-GB" sz="1200" b="1" dirty="0">
                          <a:effectLst/>
                          <a:latin typeface="Verdana"/>
                          <a:ea typeface="Arial"/>
                          <a:cs typeface="Arial"/>
                        </a:rPr>
                        <a:t>Advice on rec. </a:t>
                      </a:r>
                    </a:p>
                    <a:p>
                      <a:pPr marR="180340" algn="l">
                        <a:spcAft>
                          <a:spcPts val="0"/>
                        </a:spcAft>
                      </a:pPr>
                      <a:r>
                        <a:rPr lang="en-GB" sz="1200" b="1" dirty="0">
                          <a:effectLst/>
                          <a:latin typeface="Verdana"/>
                          <a:ea typeface="Arial"/>
                          <a:cs typeface="Arial"/>
                        </a:rPr>
                        <a:t>to EC and </a:t>
                      </a:r>
                    </a:p>
                    <a:p>
                      <a:pPr marR="180340" algn="l">
                        <a:spcAft>
                          <a:spcPts val="0"/>
                        </a:spcAft>
                      </a:pPr>
                      <a:r>
                        <a:rPr lang="en-GB" sz="1200" b="1" dirty="0">
                          <a:effectLst/>
                          <a:latin typeface="Verdana"/>
                          <a:ea typeface="Arial"/>
                          <a:cs typeface="Arial"/>
                        </a:rPr>
                        <a:t>Congress</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To whom</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Time frame</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6"/>
                  </a:ext>
                </a:extLst>
              </a:tr>
              <a:tr h="580721">
                <a:tc vMerge="1">
                  <a:txBody>
                    <a:bodyPr/>
                    <a:lstStyle/>
                    <a:p>
                      <a:endParaRPr lang="en-US"/>
                    </a:p>
                  </a:txBody>
                  <a:tcPr/>
                </a:tc>
                <a:tc>
                  <a:txBody>
                    <a:bodyPr/>
                    <a:lstStyle/>
                    <a:p>
                      <a:pPr marR="21590" algn="just">
                        <a:spcAft>
                          <a:spcPts val="0"/>
                        </a:spcAft>
                      </a:pPr>
                      <a:r>
                        <a:rPr lang="en-GB" sz="1800" kern="1200" dirty="0">
                          <a:solidFill>
                            <a:schemeClr val="tx1"/>
                          </a:solidFill>
                          <a:effectLst/>
                          <a:latin typeface="+mn-lt"/>
                          <a:ea typeface="+mn-ea"/>
                          <a:cs typeface="+mn-cs"/>
                        </a:rPr>
                        <a:t>Include the WIS 2.0 implementation plan in the agenda for Cg-18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EC-70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Jun</a:t>
                      </a:r>
                      <a:r>
                        <a:rPr lang="en-US" sz="1400" baseline="0" dirty="0">
                          <a:effectLst/>
                          <a:latin typeface="+mn-lt"/>
                          <a:ea typeface="Arial"/>
                          <a:cs typeface="Arial"/>
                        </a:rPr>
                        <a:t> </a:t>
                      </a: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530553">
                <a:tc vMerge="1">
                  <a:txBody>
                    <a:bodyPr/>
                    <a:lstStyle/>
                    <a:p>
                      <a:endParaRPr lang="en-GB"/>
                    </a:p>
                  </a:txBody>
                  <a:tcPr/>
                </a:tc>
                <a:tc>
                  <a:txBody>
                    <a:bodyPr/>
                    <a:lstStyle/>
                    <a:p>
                      <a:pPr marR="21590" algn="just">
                        <a:spcAft>
                          <a:spcPts val="0"/>
                        </a:spcAft>
                      </a:pPr>
                      <a:r>
                        <a:rPr lang="en-GB" sz="1800" kern="1200" dirty="0">
                          <a:solidFill>
                            <a:schemeClr val="tx1"/>
                          </a:solidFill>
                          <a:effectLst/>
                          <a:latin typeface="+mn-lt"/>
                          <a:ea typeface="+mn-ea"/>
                          <a:cs typeface="+mn-cs"/>
                        </a:rPr>
                        <a:t>Recommendation on WIS 2.0 implementation</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Cg-18</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Mar</a:t>
                      </a:r>
                      <a:r>
                        <a:rPr lang="en-US" sz="1400" baseline="0" dirty="0">
                          <a:effectLst/>
                          <a:latin typeface="+mn-lt"/>
                          <a:ea typeface="Arial"/>
                          <a:cs typeface="Arial"/>
                        </a:rPr>
                        <a:t> </a:t>
                      </a:r>
                      <a:r>
                        <a:rPr lang="en-US" sz="1400" dirty="0">
                          <a:effectLst/>
                          <a:latin typeface="+mn-lt"/>
                          <a:ea typeface="Arial"/>
                          <a:cs typeface="Arial"/>
                        </a:rPr>
                        <a:t>2019</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828523095"/>
                  </a:ext>
                </a:extLst>
              </a:tr>
            </a:tbl>
          </a:graphicData>
        </a:graphic>
      </p:graphicFrame>
      <p:sp>
        <p:nvSpPr>
          <p:cNvPr id="3" name="Rectangle 2"/>
          <p:cNvSpPr/>
          <p:nvPr/>
        </p:nvSpPr>
        <p:spPr>
          <a:xfrm>
            <a:off x="237921" y="1089498"/>
            <a:ext cx="8896351" cy="5058116"/>
          </a:xfrm>
          <a:prstGeom prst="rect">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chemeClr val="tx1"/>
                </a:solidFill>
              </a:rPr>
              <a:t>Background:</a:t>
            </a:r>
          </a:p>
          <a:p>
            <a:pPr lvl="1"/>
            <a:r>
              <a:rPr lang="en-US" sz="2400" dirty="0">
                <a:solidFill>
                  <a:schemeClr val="tx1"/>
                </a:solidFill>
                <a:hlinkClick r:id="rId3"/>
              </a:rPr>
              <a:t>WIS 2.0 strategy</a:t>
            </a:r>
            <a:r>
              <a:rPr lang="en-US" sz="2400" dirty="0">
                <a:solidFill>
                  <a:schemeClr val="tx1"/>
                </a:solidFill>
              </a:rPr>
              <a:t> </a:t>
            </a:r>
            <a:r>
              <a:rPr lang="en-US" sz="2400" dirty="0" smtClean="0">
                <a:solidFill>
                  <a:schemeClr val="tx1"/>
                </a:solidFill>
              </a:rPr>
              <a:t>(Ref 1) endorsed </a:t>
            </a:r>
            <a:r>
              <a:rPr lang="en-US" sz="2400" dirty="0">
                <a:solidFill>
                  <a:schemeClr val="tx1"/>
                </a:solidFill>
              </a:rPr>
              <a:t>by Resolution 8 (EC-69</a:t>
            </a:r>
            <a:r>
              <a:rPr lang="en-US" sz="2400" dirty="0" smtClean="0">
                <a:solidFill>
                  <a:schemeClr val="tx1"/>
                </a:solidFill>
              </a:rPr>
              <a:t>) […]</a:t>
            </a:r>
          </a:p>
          <a:p>
            <a:pPr lvl="1"/>
            <a:endParaRPr lang="en-US" sz="1200" dirty="0" smtClean="0">
              <a:solidFill>
                <a:schemeClr val="tx1"/>
              </a:solidFill>
            </a:endParaRPr>
          </a:p>
          <a:p>
            <a:r>
              <a:rPr lang="en-US" sz="3200" dirty="0" smtClean="0">
                <a:solidFill>
                  <a:schemeClr val="tx1"/>
                </a:solidFill>
              </a:rPr>
              <a:t>Rationale:</a:t>
            </a:r>
          </a:p>
          <a:p>
            <a:pPr lvl="1"/>
            <a:r>
              <a:rPr lang="en-US" sz="2400" dirty="0" smtClean="0">
                <a:solidFill>
                  <a:schemeClr val="tx1"/>
                </a:solidFill>
              </a:rPr>
              <a:t>TT-</a:t>
            </a:r>
            <a:r>
              <a:rPr lang="en-US" sz="2400" dirty="0" err="1" smtClean="0">
                <a:solidFill>
                  <a:schemeClr val="tx1"/>
                </a:solidFill>
              </a:rPr>
              <a:t>eWIS</a:t>
            </a:r>
            <a:r>
              <a:rPr lang="en-US" sz="2400" dirty="0" smtClean="0">
                <a:solidFill>
                  <a:schemeClr val="tx1"/>
                </a:solidFill>
              </a:rPr>
              <a:t> </a:t>
            </a:r>
            <a:r>
              <a:rPr lang="en-US" sz="2400" dirty="0">
                <a:solidFill>
                  <a:schemeClr val="tx1"/>
                </a:solidFill>
              </a:rPr>
              <a:t>(the Task Team on the evolution of WIS) is developing an outline implementation plan for WIS 2.0.  Ref 2 gives the current draft of this document. </a:t>
            </a:r>
            <a:endParaRPr lang="en-US" sz="2400" dirty="0" smtClean="0">
              <a:solidFill>
                <a:schemeClr val="tx1"/>
              </a:solidFill>
            </a:endParaRPr>
          </a:p>
          <a:p>
            <a:pPr lvl="1"/>
            <a:endParaRPr lang="en-US" sz="1200" dirty="0">
              <a:solidFill>
                <a:schemeClr val="tx1"/>
              </a:solidFill>
            </a:endParaRPr>
          </a:p>
          <a:p>
            <a:pPr lvl="1"/>
            <a:r>
              <a:rPr lang="en-US" sz="2400" dirty="0" smtClean="0">
                <a:solidFill>
                  <a:schemeClr val="tx1"/>
                </a:solidFill>
              </a:rPr>
              <a:t>This </a:t>
            </a:r>
            <a:r>
              <a:rPr lang="en-US" sz="2400" dirty="0">
                <a:solidFill>
                  <a:schemeClr val="tx1"/>
                </a:solidFill>
              </a:rPr>
              <a:t>will be developed further during 2018, issued for consultation in the final quarter of 2018, and prepared for endorsement by eighteenth Congress. </a:t>
            </a:r>
            <a:endParaRPr lang="en-US" sz="2400" dirty="0" smtClean="0">
              <a:solidFill>
                <a:schemeClr val="tx1"/>
              </a:solidFill>
            </a:endParaRPr>
          </a:p>
          <a:p>
            <a:pPr lvl="1"/>
            <a:endParaRPr lang="en-US" sz="1200" dirty="0">
              <a:solidFill>
                <a:schemeClr val="tx1"/>
              </a:solidFill>
            </a:endParaRPr>
          </a:p>
          <a:p>
            <a:pPr lvl="1"/>
            <a:r>
              <a:rPr lang="en-US" sz="2400" dirty="0" smtClean="0">
                <a:solidFill>
                  <a:schemeClr val="tx1"/>
                </a:solidFill>
              </a:rPr>
              <a:t>These </a:t>
            </a:r>
            <a:r>
              <a:rPr lang="en-US" sz="2400" dirty="0">
                <a:solidFill>
                  <a:schemeClr val="tx1"/>
                </a:solidFill>
              </a:rPr>
              <a:t>documents will then be used to guide the implementation of WIS 2.0.</a:t>
            </a:r>
          </a:p>
        </p:txBody>
      </p:sp>
    </p:spTree>
    <p:extLst>
      <p:ext uri="{BB962C8B-B14F-4D97-AF65-F5344CB8AC3E}">
        <p14:creationId xmlns:p14="http://schemas.microsoft.com/office/powerpoint/2010/main" val="34605871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247650" y="150955"/>
          <a:ext cx="8763000" cy="5986931"/>
        </p:xfrm>
        <a:graphic>
          <a:graphicData uri="http://schemas.openxmlformats.org/drawingml/2006/table">
            <a:tbl>
              <a:tblPr firstRow="1" firstCol="1" bandRow="1"/>
              <a:tblGrid>
                <a:gridCol w="1466850">
                  <a:extLst>
                    <a:ext uri="{9D8B030D-6E8A-4147-A177-3AD203B41FA5}">
                      <a16:colId xmlns:a16="http://schemas.microsoft.com/office/drawing/2014/main" xmlns="" val="20000"/>
                    </a:ext>
                  </a:extLst>
                </a:gridCol>
                <a:gridCol w="5461600">
                  <a:extLst>
                    <a:ext uri="{9D8B030D-6E8A-4147-A177-3AD203B41FA5}">
                      <a16:colId xmlns:a16="http://schemas.microsoft.com/office/drawing/2014/main" xmlns="" val="20001"/>
                    </a:ext>
                  </a:extLst>
                </a:gridCol>
                <a:gridCol w="917275">
                  <a:extLst>
                    <a:ext uri="{9D8B030D-6E8A-4147-A177-3AD203B41FA5}">
                      <a16:colId xmlns:a16="http://schemas.microsoft.com/office/drawing/2014/main" xmlns="" val="20002"/>
                    </a:ext>
                  </a:extLst>
                </a:gridCol>
                <a:gridCol w="917275">
                  <a:extLst>
                    <a:ext uri="{9D8B030D-6E8A-4147-A177-3AD203B41FA5}">
                      <a16:colId xmlns:a16="http://schemas.microsoft.com/office/drawing/2014/main" xmlns="" val="20003"/>
                    </a:ext>
                  </a:extLst>
                </a:gridCol>
              </a:tblGrid>
              <a:tr h="255445">
                <a:tc>
                  <a:txBody>
                    <a:bodyPr/>
                    <a:lstStyle/>
                    <a:p>
                      <a:pPr marR="180340" algn="l">
                        <a:spcAft>
                          <a:spcPts val="0"/>
                        </a:spcAft>
                      </a:pPr>
                      <a:r>
                        <a:rPr lang="en-GB" sz="1200" b="1" dirty="0">
                          <a:effectLst/>
                          <a:latin typeface="Verdana"/>
                          <a:ea typeface="Arial"/>
                          <a:cs typeface="Arial"/>
                        </a:rPr>
                        <a:t>Issue 5(2)/1</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GB" sz="1600" b="1" dirty="0">
                          <a:effectLst/>
                          <a:latin typeface="Verdana"/>
                          <a:ea typeface="Arial"/>
                          <a:cs typeface="Arial"/>
                        </a:rPr>
                        <a:t>WIS 2.0 implementation plan</a:t>
                      </a:r>
                      <a:endParaRPr lang="en-US" sz="18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673469">
                <a:tc>
                  <a:txBody>
                    <a:bodyPr/>
                    <a:lstStyle/>
                    <a:p>
                      <a:pPr marR="180340" algn="l">
                        <a:spcAft>
                          <a:spcPts val="0"/>
                        </a:spcAft>
                      </a:pPr>
                      <a:r>
                        <a:rPr lang="en-GB" sz="1200" b="1">
                          <a:effectLst/>
                          <a:latin typeface="Verdana"/>
                          <a:ea typeface="Arial"/>
                          <a:cs typeface="Arial"/>
                        </a:rPr>
                        <a:t>References</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342900" marR="111125" lvl="0" indent="-342900" algn="just" rtl="0">
                        <a:spcAft>
                          <a:spcPts val="0"/>
                        </a:spcAft>
                        <a:buFont typeface="+mj-lt"/>
                        <a:buAutoNum type="arabicPeriod"/>
                      </a:pPr>
                      <a:r>
                        <a:rPr lang="en-GB" sz="1400" u="none" strike="noStrike" kern="1200" dirty="0">
                          <a:solidFill>
                            <a:schemeClr val="tx1"/>
                          </a:solidFill>
                          <a:effectLst/>
                          <a:latin typeface="+mn-lt"/>
                          <a:ea typeface="+mn-ea"/>
                          <a:cs typeface="+mn-cs"/>
                          <a:hlinkClick r:id="rId3"/>
                        </a:rPr>
                        <a:t>WIS 2.0 strategy</a:t>
                      </a:r>
                      <a:r>
                        <a:rPr lang="en-GB" sz="1400" kern="1200" dirty="0">
                          <a:solidFill>
                            <a:schemeClr val="tx1"/>
                          </a:solidFill>
                          <a:effectLst/>
                          <a:latin typeface="+mn-lt"/>
                          <a:ea typeface="+mn-ea"/>
                          <a:cs typeface="+mn-cs"/>
                        </a:rPr>
                        <a:t>.</a:t>
                      </a:r>
                    </a:p>
                    <a:p>
                      <a:pPr marL="342900" marR="111125" lvl="0" indent="-342900" algn="just" rtl="0">
                        <a:spcAft>
                          <a:spcPts val="0"/>
                        </a:spcAft>
                        <a:buFont typeface="+mj-lt"/>
                        <a:buAutoNum type="arabicPeriod"/>
                      </a:pPr>
                      <a:r>
                        <a:rPr lang="en-US" sz="1400" dirty="0">
                          <a:effectLst/>
                          <a:latin typeface="+mn-lt"/>
                          <a:ea typeface="Arial"/>
                          <a:cs typeface="Arial"/>
                        </a:rPr>
                        <a:t>Outline implementation plan for WIS 2.0. </a:t>
                      </a:r>
                    </a:p>
                    <a:p>
                      <a:pPr marL="0" marR="111125" lvl="0" indent="0" algn="just" rtl="0">
                        <a:spcAft>
                          <a:spcPts val="0"/>
                        </a:spcAft>
                        <a:buFont typeface="+mj-lt"/>
                        <a:buNone/>
                      </a:pPr>
                      <a:r>
                        <a:rPr lang="en-US" sz="1400" dirty="0">
                          <a:effectLst/>
                          <a:latin typeface="+mn-lt"/>
                          <a:ea typeface="Arial"/>
                          <a:cs typeface="Arial"/>
                        </a:rPr>
                        <a:t>CBS TECO 2018 </a:t>
                      </a:r>
                      <a:r>
                        <a:rPr lang="en-US" sz="1400" dirty="0" err="1">
                          <a:effectLst/>
                          <a:latin typeface="+mn-lt"/>
                          <a:ea typeface="Arial"/>
                          <a:cs typeface="Arial"/>
                        </a:rPr>
                        <a:t>Inf</a:t>
                      </a:r>
                      <a:r>
                        <a:rPr lang="en-US" sz="1400" dirty="0">
                          <a:effectLst/>
                          <a:latin typeface="+mn-lt"/>
                          <a:ea typeface="Arial"/>
                          <a:cs typeface="Arial"/>
                        </a:rPr>
                        <a:t> 5(1) WIS2-Implementation-Approach</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1129180">
                <a:tc>
                  <a:txBody>
                    <a:bodyPr/>
                    <a:lstStyle/>
                    <a:p>
                      <a:pPr marR="180340" algn="l">
                        <a:spcAft>
                          <a:spcPts val="0"/>
                        </a:spcAft>
                      </a:pPr>
                      <a:r>
                        <a:rPr lang="en-GB" sz="1200" b="1">
                          <a:effectLst/>
                          <a:latin typeface="Verdana"/>
                          <a:ea typeface="Arial"/>
                          <a:cs typeface="Arial"/>
                        </a:rPr>
                        <a:t>Background</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US" sz="1400" dirty="0">
                          <a:effectLst/>
                          <a:latin typeface="+mn-lt"/>
                          <a:ea typeface="Arial"/>
                          <a:cs typeface="Arial"/>
                        </a:rPr>
                        <a:t>EC-69 endorsed the WIS 2.0 strategy (Ref 1). WIS 2.0 seeks to make it easier for Members to publish, exchange and receive information through the WMO Information System, and to make information from Members more readily available to users. Recognizing that WMO information will continue to grow in size to the extent that it is unlikely that users will be able to transfer all the data they need to their own computing facilities, WIS 2.0 standards will allow computing facilities co-located with the data to be used to reduce the volume of information that has to be transferred. The same facilities would also allow Members that are unable to operate their own computing facilities to create products tailored to their own needs.</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07794">
                <a:tc>
                  <a:txBody>
                    <a:bodyPr/>
                    <a:lstStyle/>
                    <a:p>
                      <a:pPr marR="180340" algn="l">
                        <a:spcAft>
                          <a:spcPts val="0"/>
                        </a:spcAft>
                      </a:pPr>
                      <a:r>
                        <a:rPr lang="en-GB" sz="1200" b="1" dirty="0">
                          <a:effectLst/>
                          <a:latin typeface="Verdana"/>
                          <a:ea typeface="Arial"/>
                          <a:cs typeface="Arial"/>
                        </a:rPr>
                        <a:t>Rationale</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0" marR="111125" indent="0" algn="just">
                        <a:spcAft>
                          <a:spcPts val="0"/>
                        </a:spcAft>
                        <a:buFont typeface="Arial" panose="020B0604020202020204" pitchFamily="34" charset="0"/>
                        <a:buNone/>
                      </a:pPr>
                      <a:r>
                        <a:rPr lang="en-US" sz="1400" dirty="0">
                          <a:effectLst/>
                          <a:latin typeface="+mn-lt"/>
                          <a:ea typeface="Arial"/>
                          <a:cs typeface="Arial"/>
                        </a:rPr>
                        <a:t>TT-</a:t>
                      </a:r>
                      <a:r>
                        <a:rPr lang="en-US" sz="1400" dirty="0" err="1">
                          <a:effectLst/>
                          <a:latin typeface="+mn-lt"/>
                          <a:ea typeface="Arial"/>
                          <a:cs typeface="Arial"/>
                        </a:rPr>
                        <a:t>eWIS</a:t>
                      </a:r>
                      <a:r>
                        <a:rPr lang="en-US" sz="1400" dirty="0">
                          <a:effectLst/>
                          <a:latin typeface="+mn-lt"/>
                          <a:ea typeface="Arial"/>
                          <a:cs typeface="Arial"/>
                        </a:rPr>
                        <a:t> (the Task Team on the evolution of WIS) is developing an outline implementation plan for WIS 2.0.  Ref 2 gives the current draft of this document. This will be developed further during 2018, issued for consultation in the final quarter of 2018, and prepared for endorsement by eighteenth Congress. These documents will then be used to guide the implementation of WIS 2.0.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3"/>
                  </a:ext>
                </a:extLst>
              </a:tr>
              <a:tr h="303173">
                <a:tc rowSpan="2">
                  <a:txBody>
                    <a:bodyPr/>
                    <a:lstStyle/>
                    <a:p>
                      <a:pPr marR="180340" algn="l">
                        <a:spcAft>
                          <a:spcPts val="0"/>
                        </a:spcAft>
                      </a:pPr>
                      <a:r>
                        <a:rPr lang="en-GB" sz="1200" b="1" dirty="0">
                          <a:effectLst/>
                          <a:latin typeface="Verdana"/>
                          <a:ea typeface="Arial"/>
                          <a:cs typeface="Arial"/>
                        </a:rPr>
                        <a:t>Advice for </a:t>
                      </a:r>
                    </a:p>
                    <a:p>
                      <a:pPr marR="180340" algn="l">
                        <a:spcAft>
                          <a:spcPts val="0"/>
                        </a:spcAft>
                      </a:pPr>
                      <a:r>
                        <a:rPr lang="en-GB" sz="1200" b="1" dirty="0">
                          <a:effectLst/>
                          <a:latin typeface="Verdana"/>
                          <a:ea typeface="Arial"/>
                          <a:cs typeface="Arial"/>
                        </a:rPr>
                        <a:t>CBS-MG</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By whom</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Deadline</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4"/>
                  </a:ext>
                </a:extLst>
              </a:tr>
              <a:tr h="585700">
                <a:tc vMerge="1">
                  <a:txBody>
                    <a:bodyPr/>
                    <a:lstStyle/>
                    <a:p>
                      <a:endParaRPr lang="en-US"/>
                    </a:p>
                  </a:txBody>
                  <a:tcPr/>
                </a:tc>
                <a:tc>
                  <a:txBody>
                    <a:bodyPr/>
                    <a:lstStyle/>
                    <a:p>
                      <a:pPr marR="21590" algn="just">
                        <a:spcAft>
                          <a:spcPts val="0"/>
                        </a:spcAft>
                      </a:pPr>
                      <a:r>
                        <a:rPr lang="en-US" sz="1800" dirty="0">
                          <a:effectLst/>
                          <a:latin typeface="+mn-lt"/>
                          <a:ea typeface="Arial"/>
                          <a:cs typeface="Arial"/>
                        </a:rPr>
                        <a:t>Provide feedback for TT </a:t>
                      </a:r>
                      <a:r>
                        <a:rPr lang="en-US" sz="1800" dirty="0" err="1">
                          <a:effectLst/>
                          <a:latin typeface="+mn-lt"/>
                          <a:ea typeface="Arial"/>
                          <a:cs typeface="Arial"/>
                        </a:rPr>
                        <a:t>eWIS</a:t>
                      </a:r>
                      <a:r>
                        <a:rPr lang="en-US" sz="1800" dirty="0">
                          <a:effectLst/>
                          <a:latin typeface="+mn-lt"/>
                          <a:ea typeface="Arial"/>
                          <a:cs typeface="Arial"/>
                        </a:rPr>
                        <a:t> on the outline plan for WIS 2.0. Use email wis-help@wmo.int.</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Members</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30 Jun</a:t>
                      </a:r>
                    </a:p>
                    <a:p>
                      <a:pPr marR="21590" algn="just">
                        <a:spcAft>
                          <a:spcPts val="0"/>
                        </a:spcAft>
                      </a:pP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43196">
                <a:tc rowSpan="3">
                  <a:txBody>
                    <a:bodyPr/>
                    <a:lstStyle/>
                    <a:p>
                      <a:pPr marR="180340" algn="l">
                        <a:spcAft>
                          <a:spcPts val="0"/>
                        </a:spcAft>
                      </a:pPr>
                      <a:r>
                        <a:rPr lang="en-GB" sz="1200" b="1" dirty="0">
                          <a:effectLst/>
                          <a:latin typeface="Verdana"/>
                          <a:ea typeface="Arial"/>
                          <a:cs typeface="Arial"/>
                        </a:rPr>
                        <a:t>Advice on rec. </a:t>
                      </a:r>
                    </a:p>
                    <a:p>
                      <a:pPr marR="180340" algn="l">
                        <a:spcAft>
                          <a:spcPts val="0"/>
                        </a:spcAft>
                      </a:pPr>
                      <a:r>
                        <a:rPr lang="en-GB" sz="1200" b="1" dirty="0">
                          <a:effectLst/>
                          <a:latin typeface="Verdana"/>
                          <a:ea typeface="Arial"/>
                          <a:cs typeface="Arial"/>
                        </a:rPr>
                        <a:t>to EC and </a:t>
                      </a:r>
                    </a:p>
                    <a:p>
                      <a:pPr marR="180340" algn="l">
                        <a:spcAft>
                          <a:spcPts val="0"/>
                        </a:spcAft>
                      </a:pPr>
                      <a:r>
                        <a:rPr lang="en-GB" sz="1200" b="1" dirty="0">
                          <a:effectLst/>
                          <a:latin typeface="Verdana"/>
                          <a:ea typeface="Arial"/>
                          <a:cs typeface="Arial"/>
                        </a:rPr>
                        <a:t>Congress</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To whom</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Time frame</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6"/>
                  </a:ext>
                </a:extLst>
              </a:tr>
              <a:tr h="580721">
                <a:tc vMerge="1">
                  <a:txBody>
                    <a:bodyPr/>
                    <a:lstStyle/>
                    <a:p>
                      <a:endParaRPr lang="en-US"/>
                    </a:p>
                  </a:txBody>
                  <a:tcPr/>
                </a:tc>
                <a:tc>
                  <a:txBody>
                    <a:bodyPr/>
                    <a:lstStyle/>
                    <a:p>
                      <a:pPr marR="21590" algn="just">
                        <a:spcAft>
                          <a:spcPts val="0"/>
                        </a:spcAft>
                      </a:pPr>
                      <a:r>
                        <a:rPr lang="en-GB" sz="1800" kern="1200" dirty="0">
                          <a:solidFill>
                            <a:schemeClr val="tx1"/>
                          </a:solidFill>
                          <a:effectLst/>
                          <a:latin typeface="+mn-lt"/>
                          <a:ea typeface="+mn-ea"/>
                          <a:cs typeface="+mn-cs"/>
                        </a:rPr>
                        <a:t>Include the WIS 2.0 implementation plan in the agenda for Cg-18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EC-70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Jun</a:t>
                      </a:r>
                      <a:r>
                        <a:rPr lang="en-US" sz="1400" baseline="0" dirty="0">
                          <a:effectLst/>
                          <a:latin typeface="+mn-lt"/>
                          <a:ea typeface="Arial"/>
                          <a:cs typeface="Arial"/>
                        </a:rPr>
                        <a:t> </a:t>
                      </a: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530553">
                <a:tc vMerge="1">
                  <a:txBody>
                    <a:bodyPr/>
                    <a:lstStyle/>
                    <a:p>
                      <a:endParaRPr lang="en-GB"/>
                    </a:p>
                  </a:txBody>
                  <a:tcPr/>
                </a:tc>
                <a:tc>
                  <a:txBody>
                    <a:bodyPr/>
                    <a:lstStyle/>
                    <a:p>
                      <a:pPr marR="21590" algn="just">
                        <a:spcAft>
                          <a:spcPts val="0"/>
                        </a:spcAft>
                      </a:pPr>
                      <a:r>
                        <a:rPr lang="en-GB" sz="1800" kern="1200" dirty="0">
                          <a:solidFill>
                            <a:schemeClr val="tx1"/>
                          </a:solidFill>
                          <a:effectLst/>
                          <a:latin typeface="+mn-lt"/>
                          <a:ea typeface="+mn-ea"/>
                          <a:cs typeface="+mn-cs"/>
                        </a:rPr>
                        <a:t>Recommendation on WIS 2.0 implementation</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Cg-18</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Mar</a:t>
                      </a:r>
                      <a:r>
                        <a:rPr lang="en-US" sz="1400" baseline="0" dirty="0">
                          <a:effectLst/>
                          <a:latin typeface="+mn-lt"/>
                          <a:ea typeface="Arial"/>
                          <a:cs typeface="Arial"/>
                        </a:rPr>
                        <a:t> </a:t>
                      </a:r>
                      <a:r>
                        <a:rPr lang="en-US" sz="1400" dirty="0">
                          <a:effectLst/>
                          <a:latin typeface="+mn-lt"/>
                          <a:ea typeface="Arial"/>
                          <a:cs typeface="Arial"/>
                        </a:rPr>
                        <a:t>2019</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828523095"/>
                  </a:ext>
                </a:extLst>
              </a:tr>
            </a:tbl>
          </a:graphicData>
        </a:graphic>
      </p:graphicFrame>
      <p:sp>
        <p:nvSpPr>
          <p:cNvPr id="3" name="Rectangle 2"/>
          <p:cNvSpPr/>
          <p:nvPr/>
        </p:nvSpPr>
        <p:spPr>
          <a:xfrm>
            <a:off x="237921" y="1089498"/>
            <a:ext cx="8896351" cy="5058116"/>
          </a:xfrm>
          <a:prstGeom prst="rect">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200" dirty="0" smtClean="0">
                <a:solidFill>
                  <a:schemeClr val="tx1"/>
                </a:solidFill>
              </a:rPr>
              <a:t>And now – introducing Ref 2: </a:t>
            </a:r>
          </a:p>
          <a:p>
            <a:endParaRPr lang="en-US" sz="2400" dirty="0">
              <a:solidFill>
                <a:schemeClr val="tx1"/>
              </a:solidFill>
            </a:endParaRPr>
          </a:p>
          <a:p>
            <a:pPr algn="ctr"/>
            <a:r>
              <a:rPr lang="en-US" sz="2800" dirty="0" smtClean="0">
                <a:solidFill>
                  <a:schemeClr val="tx1"/>
                </a:solidFill>
              </a:rPr>
              <a:t>CBS </a:t>
            </a:r>
            <a:r>
              <a:rPr lang="en-US" sz="2800" dirty="0">
                <a:solidFill>
                  <a:schemeClr val="tx1"/>
                </a:solidFill>
              </a:rPr>
              <a:t>TECO 2018 </a:t>
            </a:r>
            <a:r>
              <a:rPr lang="en-US" sz="2800" dirty="0" err="1">
                <a:solidFill>
                  <a:schemeClr val="tx1"/>
                </a:solidFill>
              </a:rPr>
              <a:t>Inf</a:t>
            </a:r>
            <a:r>
              <a:rPr lang="en-US" sz="2800" dirty="0">
                <a:solidFill>
                  <a:schemeClr val="tx1"/>
                </a:solidFill>
              </a:rPr>
              <a:t> 5(1) WIS 2 implementation </a:t>
            </a:r>
            <a:r>
              <a:rPr lang="en-US" sz="2800" dirty="0" smtClean="0">
                <a:solidFill>
                  <a:schemeClr val="tx1"/>
                </a:solidFill>
              </a:rPr>
              <a:t>approach</a:t>
            </a:r>
            <a:endParaRPr lang="en-US" sz="2800" dirty="0">
              <a:solidFill>
                <a:schemeClr val="tx1"/>
              </a:solidFill>
            </a:endParaRPr>
          </a:p>
          <a:p>
            <a:endParaRPr lang="en-US" sz="2400" dirty="0">
              <a:solidFill>
                <a:schemeClr val="tx1"/>
              </a:solidFill>
            </a:endParaRPr>
          </a:p>
        </p:txBody>
      </p:sp>
      <p:sp>
        <p:nvSpPr>
          <p:cNvPr id="4" name="Rounded Rectangle 3"/>
          <p:cNvSpPr/>
          <p:nvPr/>
        </p:nvSpPr>
        <p:spPr>
          <a:xfrm>
            <a:off x="1639455" y="589973"/>
            <a:ext cx="4293754" cy="594591"/>
          </a:xfrm>
          <a:prstGeom prst="roundRect">
            <a:avLst/>
          </a:prstGeom>
          <a:no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07509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err="1" smtClean="0"/>
              <a:t>What</a:t>
            </a:r>
            <a:r>
              <a:rPr lang="fr-CH" dirty="0" smtClean="0"/>
              <a:t> </a:t>
            </a:r>
            <a:r>
              <a:rPr lang="fr-CH" dirty="0" err="1" smtClean="0"/>
              <a:t>is</a:t>
            </a:r>
            <a:r>
              <a:rPr lang="fr-CH" dirty="0" smtClean="0"/>
              <a:t> WIS?</a:t>
            </a:r>
            <a:endParaRPr lang="en-US" dirty="0"/>
          </a:p>
        </p:txBody>
      </p:sp>
      <p:sp>
        <p:nvSpPr>
          <p:cNvPr id="3" name="Content Placeholder 2"/>
          <p:cNvSpPr>
            <a:spLocks noGrp="1"/>
          </p:cNvSpPr>
          <p:nvPr>
            <p:ph idx="1"/>
          </p:nvPr>
        </p:nvSpPr>
        <p:spPr/>
        <p:txBody>
          <a:bodyPr/>
          <a:lstStyle/>
          <a:p>
            <a:pPr marL="400050" lvl="1" indent="0" algn="r">
              <a:buNone/>
            </a:pPr>
            <a:r>
              <a:rPr lang="en-US" sz="3200" i="1" dirty="0" smtClean="0"/>
              <a:t>WIS </a:t>
            </a:r>
            <a:r>
              <a:rPr lang="en-US" sz="3200" i="1" dirty="0"/>
              <a:t>connects demand for authoritative weather, water and climate information with supply from approved </a:t>
            </a:r>
            <a:r>
              <a:rPr lang="en-US" sz="3200" i="1" dirty="0" err="1"/>
              <a:t>Centres</a:t>
            </a:r>
            <a:r>
              <a:rPr lang="en-US" sz="3200" i="1" dirty="0" smtClean="0"/>
              <a:t>.</a:t>
            </a:r>
            <a:r>
              <a:rPr lang="en-US" sz="3200" dirty="0" smtClean="0"/>
              <a:t>”</a:t>
            </a:r>
          </a:p>
          <a:p>
            <a:pPr marL="0" indent="0">
              <a:buNone/>
            </a:pPr>
            <a:endParaRPr lang="en-US" dirty="0"/>
          </a:p>
          <a:p>
            <a:pPr marL="0" indent="0" algn="ctr">
              <a:buNone/>
            </a:pPr>
            <a:r>
              <a:rPr lang="en-US" dirty="0" smtClean="0"/>
              <a:t>discovery | access | collection | exchange</a:t>
            </a:r>
          </a:p>
          <a:p>
            <a:pPr marL="0" indent="0" algn="ctr">
              <a:buNone/>
            </a:pPr>
            <a:r>
              <a:rPr lang="en-US" sz="2800" dirty="0" smtClean="0"/>
              <a:t>WIS Catalogue. Global Telecommunications System.</a:t>
            </a:r>
          </a:p>
          <a:p>
            <a:pPr marL="0" indent="0" algn="ctr">
              <a:buNone/>
            </a:pPr>
            <a:r>
              <a:rPr lang="en-US" sz="2800" dirty="0" smtClean="0"/>
              <a:t>NC. DCPC. GISC.</a:t>
            </a:r>
            <a:endParaRPr lang="en-US" sz="2800" dirty="0"/>
          </a:p>
        </p:txBody>
      </p:sp>
      <p:sp>
        <p:nvSpPr>
          <p:cNvPr id="5" name="TextBox 4"/>
          <p:cNvSpPr txBox="1"/>
          <p:nvPr/>
        </p:nvSpPr>
        <p:spPr>
          <a:xfrm>
            <a:off x="223733" y="1215957"/>
            <a:ext cx="800219" cy="1569660"/>
          </a:xfrm>
          <a:prstGeom prst="rect">
            <a:avLst/>
          </a:prstGeom>
          <a:noFill/>
        </p:spPr>
        <p:txBody>
          <a:bodyPr wrap="none" rtlCol="0">
            <a:spAutoFit/>
          </a:bodyPr>
          <a:lstStyle/>
          <a:p>
            <a:r>
              <a:rPr lang="en-GB" sz="9600" dirty="0" smtClean="0">
                <a:latin typeface="Arial Black" panose="020B0A04020102020204" pitchFamily="34" charset="0"/>
                <a:cs typeface="Times New Roman" panose="02020603050405020304" pitchFamily="18" charset="0"/>
              </a:rPr>
              <a:t>“</a:t>
            </a:r>
            <a:endParaRPr lang="en-GB" sz="9600" dirty="0">
              <a:latin typeface="Arial Black" panose="020B0A04020102020204" pitchFamily="34" charset="0"/>
              <a:cs typeface="Times New Roman" panose="02020603050405020304" pitchFamily="18" charset="0"/>
            </a:endParaRPr>
          </a:p>
        </p:txBody>
      </p:sp>
    </p:spTree>
    <p:extLst>
      <p:ext uri="{BB962C8B-B14F-4D97-AF65-F5344CB8AC3E}">
        <p14:creationId xmlns:p14="http://schemas.microsoft.com/office/powerpoint/2010/main" val="20823904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err="1" smtClean="0"/>
              <a:t>Why</a:t>
            </a:r>
            <a:r>
              <a:rPr lang="fr-CH" dirty="0" smtClean="0"/>
              <a:t> WIS </a:t>
            </a:r>
            <a:r>
              <a:rPr lang="fr-CH" dirty="0" err="1" smtClean="0"/>
              <a:t>needs</a:t>
            </a:r>
            <a:r>
              <a:rPr lang="fr-CH" dirty="0" smtClean="0"/>
              <a:t> </a:t>
            </a:r>
            <a:r>
              <a:rPr lang="fr-CH" dirty="0" err="1" smtClean="0"/>
              <a:t>changing</a:t>
            </a:r>
            <a:endParaRPr lang="en-US" dirty="0"/>
          </a:p>
        </p:txBody>
      </p:sp>
      <p:sp>
        <p:nvSpPr>
          <p:cNvPr id="3" name="Content Placeholder 2"/>
          <p:cNvSpPr>
            <a:spLocks noGrp="1"/>
          </p:cNvSpPr>
          <p:nvPr>
            <p:ph idx="1"/>
          </p:nvPr>
        </p:nvSpPr>
        <p:spPr>
          <a:xfrm>
            <a:off x="457200" y="1600200"/>
            <a:ext cx="8686800" cy="4525963"/>
          </a:xfrm>
        </p:spPr>
        <p:txBody>
          <a:bodyPr>
            <a:normAutofit fontScale="85000" lnSpcReduction="20000"/>
          </a:bodyPr>
          <a:lstStyle/>
          <a:p>
            <a:r>
              <a:rPr lang="en-US" sz="2800" dirty="0" smtClean="0"/>
              <a:t>Discovery of WIS data not easy (search engine; GISC Portal)</a:t>
            </a:r>
          </a:p>
          <a:p>
            <a:r>
              <a:rPr lang="en-US" sz="2800" dirty="0" smtClean="0"/>
              <a:t>Lack of direct access to data via the Web </a:t>
            </a:r>
          </a:p>
          <a:p>
            <a:r>
              <a:rPr lang="en-US" sz="2800" dirty="0" smtClean="0"/>
              <a:t>Meet needs of all WMO </a:t>
            </a:r>
            <a:r>
              <a:rPr lang="en-US" sz="2800" dirty="0" err="1" smtClean="0"/>
              <a:t>Programmes</a:t>
            </a:r>
            <a:r>
              <a:rPr lang="en-US" sz="2800" dirty="0" smtClean="0"/>
              <a:t> (not just WWW)</a:t>
            </a:r>
          </a:p>
          <a:p>
            <a:r>
              <a:rPr lang="en-US" sz="2800" dirty="0" smtClean="0"/>
              <a:t>UN </a:t>
            </a:r>
            <a:r>
              <a:rPr lang="en-US" sz="2800" dirty="0"/>
              <a:t>global </a:t>
            </a:r>
            <a:r>
              <a:rPr lang="en-US" sz="2800" dirty="0" smtClean="0"/>
              <a:t>agendas: sustainable </a:t>
            </a:r>
            <a:r>
              <a:rPr lang="en-US" sz="2800" dirty="0"/>
              <a:t>development, climate change and disaster risk </a:t>
            </a:r>
            <a:r>
              <a:rPr lang="en-US" sz="2800" dirty="0" smtClean="0"/>
              <a:t>reduction</a:t>
            </a:r>
          </a:p>
          <a:p>
            <a:r>
              <a:rPr lang="de-DE" sz="2800" dirty="0" smtClean="0"/>
              <a:t>Draft </a:t>
            </a:r>
            <a:r>
              <a:rPr lang="de-DE" sz="2800" dirty="0"/>
              <a:t>WMO Strategic Plan (</a:t>
            </a:r>
            <a:r>
              <a:rPr lang="de-DE" sz="2800"/>
              <a:t>2020-2023</a:t>
            </a:r>
            <a:r>
              <a:rPr lang="de-DE" sz="2800" smtClean="0"/>
              <a:t>): accessibility and use of data, need for NMHS to adapt in response to technological advances and changing user expectations</a:t>
            </a:r>
            <a:endParaRPr lang="de-DE" sz="2800" dirty="0" smtClean="0"/>
          </a:p>
          <a:p>
            <a:r>
              <a:rPr lang="de-DE" sz="2800" dirty="0" smtClean="0"/>
              <a:t>CBS Led Review on Emerging Data Issues</a:t>
            </a:r>
          </a:p>
          <a:p>
            <a:pPr marL="0" indent="0">
              <a:buNone/>
            </a:pPr>
            <a:endParaRPr lang="de-DE" sz="2800" dirty="0"/>
          </a:p>
          <a:p>
            <a:r>
              <a:rPr lang="de-DE" sz="2800" dirty="0" smtClean="0"/>
              <a:t>Improve discoverability and accessibility of data</a:t>
            </a:r>
          </a:p>
          <a:p>
            <a:r>
              <a:rPr lang="de-DE" sz="2800" dirty="0" smtClean="0"/>
              <a:t>Technology advances: explosion of data, changing modes of use, operational efficiencies</a:t>
            </a:r>
            <a:endParaRPr lang="en-US" sz="2800" dirty="0"/>
          </a:p>
          <a:p>
            <a:pPr marL="0" indent="0">
              <a:buNone/>
            </a:pPr>
            <a:endParaRPr lang="en-US" sz="2800" dirty="0" smtClean="0"/>
          </a:p>
        </p:txBody>
      </p:sp>
    </p:spTree>
    <p:extLst>
      <p:ext uri="{BB962C8B-B14F-4D97-AF65-F5344CB8AC3E}">
        <p14:creationId xmlns:p14="http://schemas.microsoft.com/office/powerpoint/2010/main" val="16241286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smtClean="0"/>
              <a:t>Key goals</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26805999"/>
              </p:ext>
            </p:extLst>
          </p:nvPr>
        </p:nvGraphicFramePr>
        <p:xfrm>
          <a:off x="457200" y="1600200"/>
          <a:ext cx="8229600" cy="3749040"/>
        </p:xfrm>
        <a:graphic>
          <a:graphicData uri="http://schemas.openxmlformats.org/drawingml/2006/table">
            <a:tbl>
              <a:tblPr firstRow="1" bandRow="1">
                <a:tableStyleId>{5940675A-B579-460E-94D1-54222C63F5DA}</a:tableStyleId>
              </a:tblPr>
              <a:tblGrid>
                <a:gridCol w="4114800">
                  <a:extLst>
                    <a:ext uri="{9D8B030D-6E8A-4147-A177-3AD203B41FA5}">
                      <a16:colId xmlns:a16="http://schemas.microsoft.com/office/drawing/2014/main" xmlns="" val="88047354"/>
                    </a:ext>
                  </a:extLst>
                </a:gridCol>
                <a:gridCol w="4114800">
                  <a:extLst>
                    <a:ext uri="{9D8B030D-6E8A-4147-A177-3AD203B41FA5}">
                      <a16:colId xmlns:a16="http://schemas.microsoft.com/office/drawing/2014/main" xmlns="" val="1898774023"/>
                    </a:ext>
                  </a:extLst>
                </a:gridCol>
              </a:tblGrid>
              <a:tr h="370840">
                <a:tc>
                  <a:txBody>
                    <a:bodyPr/>
                    <a:lstStyle/>
                    <a:p>
                      <a:pPr marL="342900" indent="-342900" algn="l">
                        <a:buFont typeface="+mj-lt"/>
                        <a:buAutoNum type="alphaUcPeriod"/>
                      </a:pPr>
                      <a:r>
                        <a:rPr lang="en-GB" sz="1800" kern="1200" dirty="0" smtClean="0">
                          <a:solidFill>
                            <a:schemeClr val="tx1"/>
                          </a:solidFill>
                          <a:effectLst/>
                          <a:latin typeface="+mn-lt"/>
                          <a:ea typeface="+mn-ea"/>
                          <a:cs typeface="+mn-cs"/>
                        </a:rPr>
                        <a:t>Increase the discoverability and accessibility of authoritative weather, water and climate data and information beyond the traditional institutional NMHS user base.</a:t>
                      </a:r>
                      <a:endParaRPr lang="en-GB" dirty="0"/>
                    </a:p>
                  </a:txBody>
                  <a:tcPr/>
                </a:tc>
                <a:tc>
                  <a:txBody>
                    <a:bodyPr/>
                    <a:lstStyle/>
                    <a:p>
                      <a:pPr marL="342900" indent="-342900">
                        <a:buFont typeface="+mj-lt"/>
                        <a:buAutoNum type="alphaUcPeriod" startAt="2"/>
                      </a:pPr>
                      <a:r>
                        <a:rPr lang="en-GB" sz="1800" kern="1200" dirty="0" smtClean="0">
                          <a:solidFill>
                            <a:schemeClr val="tx1"/>
                          </a:solidFill>
                          <a:effectLst/>
                          <a:latin typeface="+mn-lt"/>
                          <a:ea typeface="+mn-ea"/>
                          <a:cs typeface="+mn-cs"/>
                        </a:rPr>
                        <a:t>Ensure that the WMO community is equipped to derive benefit from the explosion in data volumes resulting from continued investment in earth-system modelling and observing systems.</a:t>
                      </a:r>
                      <a:endParaRPr lang="en-GB" dirty="0"/>
                    </a:p>
                  </a:txBody>
                  <a:tcPr/>
                </a:tc>
                <a:extLst>
                  <a:ext uri="{0D108BD9-81ED-4DB2-BD59-A6C34878D82A}">
                    <a16:rowId xmlns:a16="http://schemas.microsoft.com/office/drawing/2014/main" xmlns="" val="3912601258"/>
                  </a:ext>
                </a:extLst>
              </a:tr>
              <a:tr h="370840">
                <a:tc>
                  <a:txBody>
                    <a:bodyPr/>
                    <a:lstStyle/>
                    <a:p>
                      <a:pPr marL="342900" indent="-342900">
                        <a:buFont typeface="+mj-lt"/>
                        <a:buAutoNum type="alphaUcPeriod" startAt="3"/>
                      </a:pPr>
                      <a:r>
                        <a:rPr lang="en-GB" sz="1800" kern="1200" dirty="0" smtClean="0">
                          <a:solidFill>
                            <a:schemeClr val="tx1"/>
                          </a:solidFill>
                          <a:effectLst/>
                          <a:latin typeface="+mn-lt"/>
                          <a:ea typeface="+mn-ea"/>
                          <a:cs typeface="+mn-cs"/>
                        </a:rPr>
                        <a:t>Cost reduction for WIS Centres from retirement of the legacy systems and infrastructure, and consolidation of how core WIS functions are provided.</a:t>
                      </a:r>
                      <a:endParaRPr lang="en-GB" dirty="0"/>
                    </a:p>
                  </a:txBody>
                  <a:tcPr/>
                </a:tc>
                <a:tc>
                  <a:txBody>
                    <a:bodyPr/>
                    <a:lstStyle/>
                    <a:p>
                      <a:pPr marL="342900" indent="-342900">
                        <a:buFont typeface="+mj-lt"/>
                        <a:buAutoNum type="alphaUcPeriod" startAt="4"/>
                      </a:pPr>
                      <a:r>
                        <a:rPr lang="en-GB" sz="1800" kern="1200" dirty="0" smtClean="0">
                          <a:solidFill>
                            <a:schemeClr val="tx1"/>
                          </a:solidFill>
                          <a:effectLst/>
                          <a:latin typeface="+mn-lt"/>
                          <a:ea typeface="+mn-ea"/>
                          <a:cs typeface="+mn-cs"/>
                        </a:rPr>
                        <a:t>Improve access to data and services in developing countries and, through regional and global cooperation, strengthen the capacity of Members to provide meteorological, hydrological, marine and climate services.</a:t>
                      </a:r>
                      <a:endParaRPr lang="en-GB" dirty="0"/>
                    </a:p>
                  </a:txBody>
                  <a:tcPr/>
                </a:tc>
                <a:extLst>
                  <a:ext uri="{0D108BD9-81ED-4DB2-BD59-A6C34878D82A}">
                    <a16:rowId xmlns:a16="http://schemas.microsoft.com/office/drawing/2014/main" xmlns="" val="3522998864"/>
                  </a:ext>
                </a:extLst>
              </a:tr>
            </a:tbl>
          </a:graphicData>
        </a:graphic>
      </p:graphicFrame>
    </p:spTree>
    <p:extLst>
      <p:ext uri="{BB962C8B-B14F-4D97-AF65-F5344CB8AC3E}">
        <p14:creationId xmlns:p14="http://schemas.microsoft.com/office/powerpoint/2010/main" val="17576618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smtClean="0"/>
              <a:t>WIS 2.0 vision</a:t>
            </a:r>
            <a:endParaRPr lang="en-US" dirty="0"/>
          </a:p>
        </p:txBody>
      </p:sp>
      <p:sp>
        <p:nvSpPr>
          <p:cNvPr id="3" name="Content Placeholder 2"/>
          <p:cNvSpPr>
            <a:spLocks noGrp="1"/>
          </p:cNvSpPr>
          <p:nvPr>
            <p:ph idx="1"/>
          </p:nvPr>
        </p:nvSpPr>
        <p:spPr/>
        <p:txBody>
          <a:bodyPr>
            <a:normAutofit fontScale="92500" lnSpcReduction="10000"/>
          </a:bodyPr>
          <a:lstStyle/>
          <a:p>
            <a:pPr marL="400050" lvl="1" indent="0" algn="r">
              <a:buNone/>
            </a:pPr>
            <a:r>
              <a:rPr lang="en-US" sz="3200" i="1" dirty="0"/>
              <a:t>WIS 2.0 is a collaborative system of systems using Web-architecture and open standards to provide simple, timely and seamless sharing of trusted weather, water and climate data and information through services</a:t>
            </a:r>
            <a:r>
              <a:rPr lang="en-US" sz="3200" i="1" dirty="0" smtClean="0"/>
              <a:t>.</a:t>
            </a:r>
            <a:r>
              <a:rPr lang="en-US" sz="3200" dirty="0" smtClean="0"/>
              <a:t>”</a:t>
            </a:r>
          </a:p>
          <a:p>
            <a:pPr marL="400050" lvl="1" indent="0" algn="r">
              <a:buNone/>
            </a:pPr>
            <a:endParaRPr lang="en-US" sz="2600" dirty="0"/>
          </a:p>
          <a:p>
            <a:pPr marL="457200" indent="-457200"/>
            <a:r>
              <a:rPr lang="en-US" sz="2600" dirty="0"/>
              <a:t>The functions of </a:t>
            </a:r>
            <a:r>
              <a:rPr lang="en-US" sz="2600" dirty="0" smtClean="0"/>
              <a:t>WIS remain </a:t>
            </a:r>
            <a:r>
              <a:rPr lang="en-US" sz="2600" dirty="0"/>
              <a:t>largely unchanged  – </a:t>
            </a:r>
            <a:r>
              <a:rPr lang="en-US" sz="2600" dirty="0" smtClean="0"/>
              <a:t>how </a:t>
            </a:r>
            <a:r>
              <a:rPr lang="en-US" sz="2600" dirty="0"/>
              <a:t>those functions are delivered </a:t>
            </a:r>
            <a:r>
              <a:rPr lang="en-US" sz="2600" dirty="0" smtClean="0"/>
              <a:t>is </a:t>
            </a:r>
            <a:r>
              <a:rPr lang="en-US" sz="2600" dirty="0"/>
              <a:t>changing</a:t>
            </a:r>
            <a:r>
              <a:rPr lang="en-US" sz="2600" dirty="0" smtClean="0"/>
              <a:t>.</a:t>
            </a:r>
          </a:p>
          <a:p>
            <a:pPr marL="457200" indent="-457200"/>
            <a:r>
              <a:rPr lang="en-US" sz="2600" dirty="0"/>
              <a:t>WIS 2.0 embodies a fundamental shift in the approach used for data sharing: from data-oriented GTS distribution to service-oriented access via the Web.</a:t>
            </a:r>
            <a:endParaRPr lang="en-US" sz="2600" dirty="0" smtClean="0"/>
          </a:p>
        </p:txBody>
      </p:sp>
      <p:sp>
        <p:nvSpPr>
          <p:cNvPr id="4" name="TextBox 3"/>
          <p:cNvSpPr txBox="1"/>
          <p:nvPr/>
        </p:nvSpPr>
        <p:spPr>
          <a:xfrm>
            <a:off x="223733" y="1215957"/>
            <a:ext cx="800219" cy="1569660"/>
          </a:xfrm>
          <a:prstGeom prst="rect">
            <a:avLst/>
          </a:prstGeom>
          <a:noFill/>
        </p:spPr>
        <p:txBody>
          <a:bodyPr wrap="none" rtlCol="0">
            <a:spAutoFit/>
          </a:bodyPr>
          <a:lstStyle/>
          <a:p>
            <a:r>
              <a:rPr lang="en-GB" sz="9600" dirty="0" smtClean="0">
                <a:latin typeface="Arial Black" panose="020B0A04020102020204" pitchFamily="34" charset="0"/>
                <a:cs typeface="Times New Roman" panose="02020603050405020304" pitchFamily="18" charset="0"/>
              </a:rPr>
              <a:t>“</a:t>
            </a:r>
            <a:endParaRPr lang="en-GB" sz="9600" dirty="0">
              <a:latin typeface="Arial Black" panose="020B0A04020102020204" pitchFamily="34" charset="0"/>
              <a:cs typeface="Times New Roman" panose="02020603050405020304" pitchFamily="18" charset="0"/>
            </a:endParaRPr>
          </a:p>
        </p:txBody>
      </p:sp>
    </p:spTree>
    <p:extLst>
      <p:ext uri="{BB962C8B-B14F-4D97-AF65-F5344CB8AC3E}">
        <p14:creationId xmlns:p14="http://schemas.microsoft.com/office/powerpoint/2010/main" val="41604279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Technical approach</a:t>
            </a:r>
            <a:endParaRPr lang="en-GB" dirty="0"/>
          </a:p>
        </p:txBody>
      </p:sp>
      <p:sp>
        <p:nvSpPr>
          <p:cNvPr id="3" name="Content Placeholder 2"/>
          <p:cNvSpPr>
            <a:spLocks noGrp="1"/>
          </p:cNvSpPr>
          <p:nvPr>
            <p:ph idx="1"/>
          </p:nvPr>
        </p:nvSpPr>
        <p:spPr>
          <a:xfrm>
            <a:off x="425667" y="1600200"/>
            <a:ext cx="8686801" cy="4525963"/>
          </a:xfrm>
        </p:spPr>
        <p:txBody>
          <a:bodyPr>
            <a:normAutofit fontScale="77500" lnSpcReduction="20000"/>
          </a:bodyPr>
          <a:lstStyle/>
          <a:p>
            <a:r>
              <a:rPr lang="en-GB" dirty="0"/>
              <a:t>Web-centric </a:t>
            </a:r>
            <a:endParaRPr lang="en-GB" dirty="0" smtClean="0"/>
          </a:p>
          <a:p>
            <a:r>
              <a:rPr lang="en-GB" dirty="0" smtClean="0"/>
              <a:t>Service ecosystem: “think global, act local” (CBSLREDI), system of systems, open standards</a:t>
            </a:r>
          </a:p>
          <a:p>
            <a:r>
              <a:rPr lang="en-GB" dirty="0" smtClean="0"/>
              <a:t>Encourage cloud-hosting to mitigate Big Data challenges (strong alignment with future DPFS approach)</a:t>
            </a:r>
          </a:p>
          <a:p>
            <a:r>
              <a:rPr lang="en-GB" dirty="0" smtClean="0"/>
              <a:t>Replace costly private </a:t>
            </a:r>
            <a:r>
              <a:rPr lang="en-GB" dirty="0"/>
              <a:t>networks with Internet connections for GTS network </a:t>
            </a:r>
            <a:r>
              <a:rPr lang="en-GB" dirty="0" smtClean="0"/>
              <a:t>links (where SLA can be met)</a:t>
            </a:r>
          </a:p>
          <a:p>
            <a:r>
              <a:rPr lang="en-GB" dirty="0"/>
              <a:t>Adopt commodity, open standard, messaging solutions for real-time data </a:t>
            </a:r>
            <a:r>
              <a:rPr lang="en-GB" dirty="0" smtClean="0"/>
              <a:t>distribution (cease legacy message </a:t>
            </a:r>
            <a:r>
              <a:rPr lang="en-GB" dirty="0"/>
              <a:t>switching activities</a:t>
            </a:r>
            <a:r>
              <a:rPr lang="en-GB" dirty="0" smtClean="0"/>
              <a:t>)</a:t>
            </a:r>
          </a:p>
          <a:p>
            <a:r>
              <a:rPr lang="en-GB" dirty="0" smtClean="0"/>
              <a:t>Consolidate WIS infrastructure – Core Services hosted in a </a:t>
            </a:r>
            <a:r>
              <a:rPr lang="en-GB" dirty="0"/>
              <a:t>cloud </a:t>
            </a:r>
            <a:r>
              <a:rPr lang="en-GB" dirty="0" smtClean="0"/>
              <a:t>environment, operated as shared services by Global Information System Centres (GISC)</a:t>
            </a:r>
            <a:endParaRPr lang="en-GB" dirty="0"/>
          </a:p>
        </p:txBody>
      </p:sp>
    </p:spTree>
    <p:extLst>
      <p:ext uri="{BB962C8B-B14F-4D97-AF65-F5344CB8AC3E}">
        <p14:creationId xmlns:p14="http://schemas.microsoft.com/office/powerpoint/2010/main" val="36695892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Policy landscape</a:t>
            </a:r>
            <a:endParaRPr lang="en-GB" dirty="0"/>
          </a:p>
        </p:txBody>
      </p:sp>
      <p:sp>
        <p:nvSpPr>
          <p:cNvPr id="3" name="Content Placeholder 2"/>
          <p:cNvSpPr>
            <a:spLocks noGrp="1"/>
          </p:cNvSpPr>
          <p:nvPr>
            <p:ph idx="1"/>
          </p:nvPr>
        </p:nvSpPr>
        <p:spPr>
          <a:xfrm>
            <a:off x="457199" y="1600200"/>
            <a:ext cx="8326877" cy="4525963"/>
          </a:xfrm>
        </p:spPr>
        <p:txBody>
          <a:bodyPr>
            <a:normAutofit fontScale="77500" lnSpcReduction="20000"/>
          </a:bodyPr>
          <a:lstStyle/>
          <a:p>
            <a:r>
              <a:rPr lang="en-GB" dirty="0" smtClean="0"/>
              <a:t>Free and open approach to data sharing</a:t>
            </a:r>
          </a:p>
          <a:p>
            <a:r>
              <a:rPr lang="en-US" dirty="0"/>
              <a:t>Resolutions 40 (Cg-XII), 25 (Cg-XIII) and 60 (Cg-17</a:t>
            </a:r>
            <a:r>
              <a:rPr lang="en-US" dirty="0" smtClean="0"/>
              <a:t>)</a:t>
            </a:r>
          </a:p>
          <a:p>
            <a:r>
              <a:rPr lang="en-US" dirty="0" smtClean="0"/>
              <a:t>Encourage use of open licenses to promote re-use</a:t>
            </a:r>
          </a:p>
          <a:p>
            <a:r>
              <a:rPr lang="en-US" dirty="0" smtClean="0"/>
              <a:t>WIS </a:t>
            </a:r>
            <a:r>
              <a:rPr lang="en-US" dirty="0" err="1" smtClean="0"/>
              <a:t>Centres</a:t>
            </a:r>
            <a:r>
              <a:rPr lang="en-US" dirty="0" smtClean="0"/>
              <a:t> require endorsement of their PR – data shared on WIS is authoritative</a:t>
            </a:r>
          </a:p>
          <a:p>
            <a:r>
              <a:rPr lang="en-US" dirty="0" smtClean="0"/>
              <a:t>WIS </a:t>
            </a:r>
            <a:r>
              <a:rPr lang="en-US" dirty="0" err="1" smtClean="0"/>
              <a:t>Centres</a:t>
            </a:r>
            <a:r>
              <a:rPr lang="en-US" dirty="0" smtClean="0"/>
              <a:t> are subject to periodic audit – as per provisions on </a:t>
            </a:r>
            <a:r>
              <a:rPr lang="en-US" dirty="0"/>
              <a:t>Quality Management (WMO-No. 49 </a:t>
            </a:r>
            <a:r>
              <a:rPr lang="en-US" dirty="0" smtClean="0"/>
              <a:t>Vol </a:t>
            </a:r>
            <a:r>
              <a:rPr lang="en-US" dirty="0"/>
              <a:t>I. Part VII</a:t>
            </a:r>
            <a:r>
              <a:rPr lang="en-US" dirty="0" smtClean="0"/>
              <a:t>)</a:t>
            </a:r>
          </a:p>
          <a:p>
            <a:r>
              <a:rPr lang="en-GB" dirty="0" smtClean="0"/>
              <a:t>WIS </a:t>
            </a:r>
            <a:r>
              <a:rPr lang="en-GB" dirty="0"/>
              <a:t>Part C: Information </a:t>
            </a:r>
            <a:r>
              <a:rPr lang="en-GB" dirty="0" smtClean="0"/>
              <a:t>Management</a:t>
            </a:r>
          </a:p>
          <a:p>
            <a:r>
              <a:rPr lang="en-GB" dirty="0" smtClean="0"/>
              <a:t>Gaps? service usage, cost recovery, business models … </a:t>
            </a:r>
          </a:p>
          <a:p>
            <a:r>
              <a:rPr lang="en-US" dirty="0" smtClean="0"/>
              <a:t>As per emerging </a:t>
            </a:r>
            <a:r>
              <a:rPr lang="en-US" dirty="0"/>
              <a:t>principles from WMO, WIS 2.0 should provide a level playing field for both public and private sectors to operate</a:t>
            </a:r>
            <a:r>
              <a:rPr lang="en-GB" dirty="0" smtClean="0"/>
              <a:t> </a:t>
            </a:r>
            <a:endParaRPr lang="en-GB" dirty="0"/>
          </a:p>
        </p:txBody>
      </p:sp>
    </p:spTree>
    <p:extLst>
      <p:ext uri="{BB962C8B-B14F-4D97-AF65-F5344CB8AC3E}">
        <p14:creationId xmlns:p14="http://schemas.microsoft.com/office/powerpoint/2010/main" val="3359221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WIS 2.0 implementation </a:t>
            </a:r>
            <a:endParaRPr lang="en-GB" dirty="0"/>
          </a:p>
        </p:txBody>
      </p:sp>
      <p:sp>
        <p:nvSpPr>
          <p:cNvPr id="3" name="Content Placeholder 2"/>
          <p:cNvSpPr>
            <a:spLocks noGrp="1"/>
          </p:cNvSpPr>
          <p:nvPr>
            <p:ph idx="1"/>
          </p:nvPr>
        </p:nvSpPr>
        <p:spPr>
          <a:xfrm>
            <a:off x="457199" y="1600200"/>
            <a:ext cx="8326877" cy="4907604"/>
          </a:xfrm>
        </p:spPr>
        <p:txBody>
          <a:bodyPr>
            <a:normAutofit fontScale="85000" lnSpcReduction="10000"/>
          </a:bodyPr>
          <a:lstStyle/>
          <a:p>
            <a:r>
              <a:rPr lang="en-GB" sz="2500" dirty="0" smtClean="0"/>
              <a:t>Governance:</a:t>
            </a:r>
          </a:p>
          <a:p>
            <a:pPr marL="0" indent="0">
              <a:buNone/>
            </a:pPr>
            <a:endParaRPr lang="en-GB" sz="2500" dirty="0"/>
          </a:p>
          <a:p>
            <a:pPr marL="0" indent="0">
              <a:buNone/>
            </a:pPr>
            <a:endParaRPr lang="en-GB" sz="2500" dirty="0" smtClean="0"/>
          </a:p>
          <a:p>
            <a:r>
              <a:rPr lang="en-GB" sz="2500" dirty="0" smtClean="0"/>
              <a:t>Timescales: 2019 – 2025 </a:t>
            </a:r>
          </a:p>
          <a:p>
            <a:r>
              <a:rPr lang="en-GB" sz="2500" dirty="0" smtClean="0"/>
              <a:t>Evolutionary approach: no abrupt changes</a:t>
            </a:r>
          </a:p>
          <a:p>
            <a:r>
              <a:rPr lang="en-US" sz="2500" dirty="0" smtClean="0"/>
              <a:t>Active engagement </a:t>
            </a:r>
            <a:r>
              <a:rPr lang="en-US" sz="2500" dirty="0"/>
              <a:t>with </a:t>
            </a:r>
            <a:r>
              <a:rPr lang="en-US" sz="2500" dirty="0" smtClean="0"/>
              <a:t>flagship </a:t>
            </a:r>
            <a:r>
              <a:rPr lang="en-US" sz="2500" dirty="0"/>
              <a:t>WMO initiatives: seamless GDPFS, </a:t>
            </a:r>
            <a:r>
              <a:rPr lang="en-US" sz="2500" dirty="0" smtClean="0"/>
              <a:t>GMAS (DRR), CSIS (Climate), ODIS (Ocean), </a:t>
            </a:r>
            <a:r>
              <a:rPr lang="en-US" sz="2500" dirty="0"/>
              <a:t>WHOS phase </a:t>
            </a:r>
            <a:r>
              <a:rPr lang="en-US" sz="2500" dirty="0" smtClean="0"/>
              <a:t>2 (Hydro) </a:t>
            </a:r>
            <a:r>
              <a:rPr lang="en-US" sz="2500" dirty="0"/>
              <a:t>etc.</a:t>
            </a:r>
            <a:endParaRPr lang="en-GB" sz="2500" dirty="0" smtClean="0"/>
          </a:p>
          <a:p>
            <a:r>
              <a:rPr lang="en-GB" sz="2500" dirty="0" smtClean="0"/>
              <a:t>Key activities: </a:t>
            </a:r>
          </a:p>
          <a:p>
            <a:endParaRPr lang="en-GB" sz="2500" dirty="0"/>
          </a:p>
          <a:p>
            <a:endParaRPr lang="en-GB" sz="2500" dirty="0" smtClean="0"/>
          </a:p>
          <a:p>
            <a:endParaRPr lang="en-GB" sz="2500" dirty="0"/>
          </a:p>
          <a:p>
            <a:endParaRPr lang="en-GB" sz="2500" dirty="0" smtClean="0"/>
          </a:p>
          <a:p>
            <a:pPr marL="0" indent="0">
              <a:buNone/>
            </a:pPr>
            <a:endParaRPr lang="en-GB" sz="1900" dirty="0" smtClean="0"/>
          </a:p>
          <a:p>
            <a:pPr marL="0" indent="0" algn="r">
              <a:buNone/>
            </a:pPr>
            <a:r>
              <a:rPr lang="en-GB" sz="2500" dirty="0" smtClean="0"/>
              <a:t>* </a:t>
            </a:r>
            <a:r>
              <a:rPr lang="en-GB" sz="2500" i="1" dirty="0" smtClean="0"/>
              <a:t>building on the Cache in the Cloud project</a:t>
            </a:r>
            <a:endParaRPr lang="en-GB" sz="2500" i="1" dirty="0"/>
          </a:p>
        </p:txBody>
      </p:sp>
      <p:sp>
        <p:nvSpPr>
          <p:cNvPr id="4" name="Content Placeholder 2"/>
          <p:cNvSpPr txBox="1">
            <a:spLocks/>
          </p:cNvSpPr>
          <p:nvPr/>
        </p:nvSpPr>
        <p:spPr>
          <a:xfrm>
            <a:off x="797679" y="4369025"/>
            <a:ext cx="8326877" cy="1613490"/>
          </a:xfrm>
          <a:prstGeom prst="rect">
            <a:avLst/>
          </a:prstGeom>
        </p:spPr>
        <p:txBody>
          <a:bodyPr vert="horz" lIns="91440" tIns="45720" rIns="91440" bIns="45720" numCol="2" rtlCol="0">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1800" dirty="0" smtClean="0">
                <a:solidFill>
                  <a:schemeClr val="accent1">
                    <a:lumMod val="75000"/>
                  </a:schemeClr>
                </a:solidFill>
              </a:rPr>
              <a:t>Standards, regulation &amp; guidance</a:t>
            </a:r>
          </a:p>
          <a:p>
            <a:r>
              <a:rPr lang="en-GB" sz="1800" dirty="0" smtClean="0">
                <a:solidFill>
                  <a:schemeClr val="accent1">
                    <a:lumMod val="75000"/>
                  </a:schemeClr>
                </a:solidFill>
              </a:rPr>
              <a:t>Development of Core Services with associated financial &amp; governance models: </a:t>
            </a:r>
          </a:p>
          <a:p>
            <a:pPr lvl="1"/>
            <a:r>
              <a:rPr lang="en-GB" sz="1400" dirty="0" smtClean="0">
                <a:solidFill>
                  <a:schemeClr val="accent1">
                    <a:lumMod val="75000"/>
                  </a:schemeClr>
                </a:solidFill>
              </a:rPr>
              <a:t>Portal and Catalogue</a:t>
            </a:r>
          </a:p>
          <a:p>
            <a:pPr lvl="1"/>
            <a:r>
              <a:rPr lang="en-GB" sz="1400" dirty="0" smtClean="0">
                <a:solidFill>
                  <a:schemeClr val="accent1">
                    <a:lumMod val="75000"/>
                  </a:schemeClr>
                </a:solidFill>
              </a:rPr>
              <a:t>Real-time data distribution and cache* </a:t>
            </a:r>
          </a:p>
          <a:p>
            <a:pPr lvl="1"/>
            <a:r>
              <a:rPr lang="en-GB" sz="1400" dirty="0" smtClean="0">
                <a:solidFill>
                  <a:schemeClr val="accent1">
                    <a:lumMod val="75000"/>
                  </a:schemeClr>
                </a:solidFill>
              </a:rPr>
              <a:t>Monitoring of WIS ecosystem</a:t>
            </a:r>
          </a:p>
          <a:p>
            <a:r>
              <a:rPr lang="en-GB" sz="1800" dirty="0" smtClean="0">
                <a:solidFill>
                  <a:schemeClr val="accent1">
                    <a:lumMod val="75000"/>
                  </a:schemeClr>
                </a:solidFill>
              </a:rPr>
              <a:t>Ecosystem development – working with WIS Centres to provide data services &amp; connect them to the WIS Core Services</a:t>
            </a:r>
          </a:p>
          <a:p>
            <a:r>
              <a:rPr lang="en-GB" sz="1800" dirty="0" smtClean="0">
                <a:solidFill>
                  <a:schemeClr val="accent1">
                    <a:lumMod val="75000"/>
                  </a:schemeClr>
                </a:solidFill>
              </a:rPr>
              <a:t>Outreach, capacity building and pilot projects</a:t>
            </a:r>
            <a:endParaRPr lang="en-GB" sz="1800" dirty="0">
              <a:solidFill>
                <a:schemeClr val="accent1">
                  <a:lumMod val="75000"/>
                </a:schemeClr>
              </a:solidFill>
            </a:endParaRPr>
          </a:p>
        </p:txBody>
      </p:sp>
      <p:sp>
        <p:nvSpPr>
          <p:cNvPr id="5" name="Content Placeholder 2"/>
          <p:cNvSpPr txBox="1">
            <a:spLocks/>
          </p:cNvSpPr>
          <p:nvPr/>
        </p:nvSpPr>
        <p:spPr>
          <a:xfrm>
            <a:off x="807407" y="1999972"/>
            <a:ext cx="8326877" cy="923467"/>
          </a:xfrm>
          <a:prstGeom prst="rect">
            <a:avLst/>
          </a:prstGeom>
        </p:spPr>
        <p:txBody>
          <a:bodyPr vert="horz" lIns="91440" tIns="45720" rIns="91440" bIns="45720" numCol="2"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800" dirty="0">
                <a:solidFill>
                  <a:schemeClr val="accent1">
                    <a:lumMod val="75000"/>
                  </a:schemeClr>
                </a:solidFill>
              </a:rPr>
              <a:t>Project Office at Secretariat (with full-time project </a:t>
            </a:r>
            <a:r>
              <a:rPr lang="en-US" sz="1800" dirty="0" smtClean="0">
                <a:solidFill>
                  <a:schemeClr val="accent1">
                    <a:lumMod val="75000"/>
                  </a:schemeClr>
                </a:solidFill>
              </a:rPr>
              <a:t>manager)</a:t>
            </a:r>
          </a:p>
          <a:p>
            <a:r>
              <a:rPr lang="en-US" sz="1800" dirty="0" smtClean="0">
                <a:solidFill>
                  <a:schemeClr val="accent1">
                    <a:lumMod val="75000"/>
                  </a:schemeClr>
                </a:solidFill>
              </a:rPr>
              <a:t>Oversight </a:t>
            </a:r>
            <a:r>
              <a:rPr lang="en-US" sz="1800" dirty="0">
                <a:solidFill>
                  <a:schemeClr val="accent1">
                    <a:lumMod val="75000"/>
                  </a:schemeClr>
                </a:solidFill>
              </a:rPr>
              <a:t>from </a:t>
            </a:r>
            <a:r>
              <a:rPr lang="en-US" sz="1800" dirty="0" smtClean="0">
                <a:solidFill>
                  <a:schemeClr val="accent1">
                    <a:lumMod val="75000"/>
                  </a:schemeClr>
                </a:solidFill>
              </a:rPr>
              <a:t>ITT-WIS</a:t>
            </a:r>
          </a:p>
          <a:p>
            <a:r>
              <a:rPr lang="en-US" sz="1800" dirty="0">
                <a:solidFill>
                  <a:schemeClr val="accent1">
                    <a:lumMod val="75000"/>
                  </a:schemeClr>
                </a:solidFill>
              </a:rPr>
              <a:t>I</a:t>
            </a:r>
            <a:r>
              <a:rPr lang="en-US" sz="1800" dirty="0" smtClean="0">
                <a:solidFill>
                  <a:schemeClr val="accent1">
                    <a:lumMod val="75000"/>
                  </a:schemeClr>
                </a:solidFill>
              </a:rPr>
              <a:t>ndustry </a:t>
            </a:r>
            <a:r>
              <a:rPr lang="en-US" sz="1800" dirty="0" err="1">
                <a:solidFill>
                  <a:schemeClr val="accent1">
                    <a:lumMod val="75000"/>
                  </a:schemeClr>
                </a:solidFill>
              </a:rPr>
              <a:t>recognised</a:t>
            </a:r>
            <a:r>
              <a:rPr lang="en-US" sz="1800" dirty="0">
                <a:solidFill>
                  <a:schemeClr val="accent1">
                    <a:lumMod val="75000"/>
                  </a:schemeClr>
                </a:solidFill>
              </a:rPr>
              <a:t> approach to P3M</a:t>
            </a:r>
            <a:endParaRPr lang="en-GB" sz="1800" dirty="0">
              <a:solidFill>
                <a:schemeClr val="accent1">
                  <a:lumMod val="75000"/>
                </a:schemeClr>
              </a:solidFill>
            </a:endParaRPr>
          </a:p>
        </p:txBody>
      </p:sp>
    </p:spTree>
    <p:extLst>
      <p:ext uri="{BB962C8B-B14F-4D97-AF65-F5344CB8AC3E}">
        <p14:creationId xmlns:p14="http://schemas.microsoft.com/office/powerpoint/2010/main" val="26792495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a:bodyPr>
          <a:lstStyle/>
          <a:p>
            <a:r>
              <a:rPr lang="en-US" sz="3600" dirty="0"/>
              <a:t>Outreach, capacity building </a:t>
            </a:r>
            <a:r>
              <a:rPr lang="en-US" sz="3600" dirty="0" smtClean="0"/>
              <a:t>&amp; </a:t>
            </a:r>
            <a:r>
              <a:rPr lang="en-US" sz="3600" dirty="0"/>
              <a:t>pilot projects</a:t>
            </a:r>
            <a:endParaRPr lang="en-GB" sz="3600" dirty="0"/>
          </a:p>
        </p:txBody>
      </p:sp>
      <p:sp>
        <p:nvSpPr>
          <p:cNvPr id="3" name="Content Placeholder 2"/>
          <p:cNvSpPr>
            <a:spLocks noGrp="1"/>
          </p:cNvSpPr>
          <p:nvPr>
            <p:ph idx="1"/>
          </p:nvPr>
        </p:nvSpPr>
        <p:spPr>
          <a:xfrm>
            <a:off x="457200" y="1600200"/>
            <a:ext cx="8686800" cy="4525963"/>
          </a:xfrm>
        </p:spPr>
        <p:txBody>
          <a:bodyPr>
            <a:normAutofit fontScale="92500"/>
          </a:bodyPr>
          <a:lstStyle/>
          <a:p>
            <a:r>
              <a:rPr lang="en-GB" sz="2600" dirty="0" smtClean="0"/>
              <a:t>WIS 2.0 Project Office will work through Regional Associations to: </a:t>
            </a:r>
          </a:p>
          <a:p>
            <a:pPr lvl="1"/>
            <a:r>
              <a:rPr lang="en-US" sz="2300" dirty="0" smtClean="0"/>
              <a:t>Identify </a:t>
            </a:r>
            <a:r>
              <a:rPr lang="en-US" sz="2300" dirty="0"/>
              <a:t>how best to engage Members;</a:t>
            </a:r>
          </a:p>
          <a:p>
            <a:pPr lvl="1"/>
            <a:r>
              <a:rPr lang="en-US" sz="2300" dirty="0" smtClean="0"/>
              <a:t>Raise </a:t>
            </a:r>
            <a:r>
              <a:rPr lang="en-US" sz="2300" dirty="0"/>
              <a:t>awareness about WIS 2.0;</a:t>
            </a:r>
          </a:p>
          <a:p>
            <a:pPr lvl="1"/>
            <a:r>
              <a:rPr lang="en-US" sz="2300" dirty="0" smtClean="0"/>
              <a:t>Gather </a:t>
            </a:r>
            <a:r>
              <a:rPr lang="en-US" sz="2300" dirty="0"/>
              <a:t>and disseminate feedback on WIS 2.0 implementation progress;</a:t>
            </a:r>
          </a:p>
          <a:p>
            <a:pPr lvl="1"/>
            <a:r>
              <a:rPr lang="en-US" sz="2300" dirty="0" smtClean="0"/>
              <a:t>Understand </a:t>
            </a:r>
            <a:r>
              <a:rPr lang="en-US" sz="2300" dirty="0"/>
              <a:t>and, where possible, mitigate the operational, technical, political, financial and cultural challenges and perceived risks concerning the adoption and exploitation of WIS 2.0;</a:t>
            </a:r>
          </a:p>
          <a:p>
            <a:pPr lvl="1"/>
            <a:r>
              <a:rPr lang="en-US" sz="2300" dirty="0" smtClean="0"/>
              <a:t>Identify </a:t>
            </a:r>
            <a:r>
              <a:rPr lang="en-US" sz="2300" dirty="0"/>
              <a:t>any region-specific requirements;</a:t>
            </a:r>
          </a:p>
          <a:p>
            <a:pPr lvl="1"/>
            <a:r>
              <a:rPr lang="en-US" sz="2300" dirty="0" smtClean="0"/>
              <a:t>Determine </a:t>
            </a:r>
            <a:r>
              <a:rPr lang="en-US" sz="2300" dirty="0"/>
              <a:t>opportunities for pilot projects to inform, evolve, validate and refine the concepts and implementation approach of WIS 2.0;</a:t>
            </a:r>
          </a:p>
          <a:p>
            <a:pPr lvl="1"/>
            <a:r>
              <a:rPr lang="en-US" sz="2300" dirty="0" smtClean="0"/>
              <a:t>Coordinate </a:t>
            </a:r>
            <a:r>
              <a:rPr lang="en-US" sz="2300" dirty="0"/>
              <a:t>information sharing about WIS 2.0 pilot projects and their outcomes.</a:t>
            </a:r>
          </a:p>
          <a:p>
            <a:endParaRPr lang="en-GB" dirty="0" smtClean="0"/>
          </a:p>
        </p:txBody>
      </p:sp>
    </p:spTree>
    <p:extLst>
      <p:ext uri="{BB962C8B-B14F-4D97-AF65-F5344CB8AC3E}">
        <p14:creationId xmlns:p14="http://schemas.microsoft.com/office/powerpoint/2010/main" val="22367068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527697313"/>
              </p:ext>
            </p:extLst>
          </p:nvPr>
        </p:nvGraphicFramePr>
        <p:xfrm>
          <a:off x="247650" y="150955"/>
          <a:ext cx="8763000" cy="5986931"/>
        </p:xfrm>
        <a:graphic>
          <a:graphicData uri="http://schemas.openxmlformats.org/drawingml/2006/table">
            <a:tbl>
              <a:tblPr firstRow="1" firstCol="1" bandRow="1"/>
              <a:tblGrid>
                <a:gridCol w="1466850">
                  <a:extLst>
                    <a:ext uri="{9D8B030D-6E8A-4147-A177-3AD203B41FA5}">
                      <a16:colId xmlns:a16="http://schemas.microsoft.com/office/drawing/2014/main" xmlns="" val="20000"/>
                    </a:ext>
                  </a:extLst>
                </a:gridCol>
                <a:gridCol w="5461600">
                  <a:extLst>
                    <a:ext uri="{9D8B030D-6E8A-4147-A177-3AD203B41FA5}">
                      <a16:colId xmlns:a16="http://schemas.microsoft.com/office/drawing/2014/main" xmlns="" val="20001"/>
                    </a:ext>
                  </a:extLst>
                </a:gridCol>
                <a:gridCol w="917275">
                  <a:extLst>
                    <a:ext uri="{9D8B030D-6E8A-4147-A177-3AD203B41FA5}">
                      <a16:colId xmlns:a16="http://schemas.microsoft.com/office/drawing/2014/main" xmlns="" val="20002"/>
                    </a:ext>
                  </a:extLst>
                </a:gridCol>
                <a:gridCol w="917275">
                  <a:extLst>
                    <a:ext uri="{9D8B030D-6E8A-4147-A177-3AD203B41FA5}">
                      <a16:colId xmlns:a16="http://schemas.microsoft.com/office/drawing/2014/main" xmlns="" val="20003"/>
                    </a:ext>
                  </a:extLst>
                </a:gridCol>
              </a:tblGrid>
              <a:tr h="255445">
                <a:tc>
                  <a:txBody>
                    <a:bodyPr/>
                    <a:lstStyle/>
                    <a:p>
                      <a:pPr marR="180340" algn="l">
                        <a:spcAft>
                          <a:spcPts val="0"/>
                        </a:spcAft>
                      </a:pPr>
                      <a:r>
                        <a:rPr lang="en-GB" sz="1200" b="1" dirty="0">
                          <a:effectLst/>
                          <a:latin typeface="Verdana"/>
                          <a:ea typeface="Arial"/>
                          <a:cs typeface="Arial"/>
                        </a:rPr>
                        <a:t>Issue 5(2)/1</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GB" sz="1600" b="1" dirty="0">
                          <a:effectLst/>
                          <a:latin typeface="Verdana"/>
                          <a:ea typeface="Arial"/>
                          <a:cs typeface="Arial"/>
                        </a:rPr>
                        <a:t>WIS 2.0 implementation plan</a:t>
                      </a:r>
                      <a:endParaRPr lang="en-US" sz="18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673469">
                <a:tc>
                  <a:txBody>
                    <a:bodyPr/>
                    <a:lstStyle/>
                    <a:p>
                      <a:pPr marR="180340" algn="l">
                        <a:spcAft>
                          <a:spcPts val="0"/>
                        </a:spcAft>
                      </a:pPr>
                      <a:r>
                        <a:rPr lang="en-GB" sz="1200" b="1">
                          <a:effectLst/>
                          <a:latin typeface="Verdana"/>
                          <a:ea typeface="Arial"/>
                          <a:cs typeface="Arial"/>
                        </a:rPr>
                        <a:t>References</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342900" marR="111125" lvl="0" indent="-342900" algn="just" rtl="0">
                        <a:spcAft>
                          <a:spcPts val="0"/>
                        </a:spcAft>
                        <a:buFont typeface="+mj-lt"/>
                        <a:buAutoNum type="arabicPeriod"/>
                      </a:pPr>
                      <a:r>
                        <a:rPr lang="en-GB" sz="1400" u="none" strike="noStrike" kern="1200" dirty="0">
                          <a:solidFill>
                            <a:schemeClr val="tx1"/>
                          </a:solidFill>
                          <a:effectLst/>
                          <a:latin typeface="+mn-lt"/>
                          <a:ea typeface="+mn-ea"/>
                          <a:cs typeface="+mn-cs"/>
                          <a:hlinkClick r:id="rId3"/>
                        </a:rPr>
                        <a:t>WIS 2.0 strategy</a:t>
                      </a:r>
                      <a:r>
                        <a:rPr lang="en-GB" sz="1400" kern="1200" dirty="0">
                          <a:solidFill>
                            <a:schemeClr val="tx1"/>
                          </a:solidFill>
                          <a:effectLst/>
                          <a:latin typeface="+mn-lt"/>
                          <a:ea typeface="+mn-ea"/>
                          <a:cs typeface="+mn-cs"/>
                        </a:rPr>
                        <a:t>.</a:t>
                      </a:r>
                    </a:p>
                    <a:p>
                      <a:pPr marL="342900" marR="111125" lvl="0" indent="-342900" algn="just" rtl="0">
                        <a:spcAft>
                          <a:spcPts val="0"/>
                        </a:spcAft>
                        <a:buFont typeface="+mj-lt"/>
                        <a:buAutoNum type="arabicPeriod"/>
                      </a:pPr>
                      <a:r>
                        <a:rPr lang="en-US" sz="1400" dirty="0">
                          <a:effectLst/>
                          <a:latin typeface="+mn-lt"/>
                          <a:ea typeface="Arial"/>
                          <a:cs typeface="Arial"/>
                        </a:rPr>
                        <a:t>Outline implementation plan for WIS 2.0. </a:t>
                      </a:r>
                    </a:p>
                    <a:p>
                      <a:pPr marL="0" marR="111125" lvl="0" indent="0" algn="just" rtl="0">
                        <a:spcAft>
                          <a:spcPts val="0"/>
                        </a:spcAft>
                        <a:buFont typeface="+mj-lt"/>
                        <a:buNone/>
                      </a:pPr>
                      <a:r>
                        <a:rPr lang="en-US" sz="1400" dirty="0">
                          <a:effectLst/>
                          <a:latin typeface="+mn-lt"/>
                          <a:ea typeface="Arial"/>
                          <a:cs typeface="Arial"/>
                        </a:rPr>
                        <a:t>CBS TECO 2018 </a:t>
                      </a:r>
                      <a:r>
                        <a:rPr lang="en-US" sz="1400" dirty="0" err="1">
                          <a:effectLst/>
                          <a:latin typeface="+mn-lt"/>
                          <a:ea typeface="Arial"/>
                          <a:cs typeface="Arial"/>
                        </a:rPr>
                        <a:t>Inf</a:t>
                      </a:r>
                      <a:r>
                        <a:rPr lang="en-US" sz="1400" dirty="0">
                          <a:effectLst/>
                          <a:latin typeface="+mn-lt"/>
                          <a:ea typeface="Arial"/>
                          <a:cs typeface="Arial"/>
                        </a:rPr>
                        <a:t> 5(1) WIS2-Implementation-Approach</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1"/>
                  </a:ext>
                </a:extLst>
              </a:tr>
              <a:tr h="1129180">
                <a:tc>
                  <a:txBody>
                    <a:bodyPr/>
                    <a:lstStyle/>
                    <a:p>
                      <a:pPr marR="180340" algn="l">
                        <a:spcAft>
                          <a:spcPts val="0"/>
                        </a:spcAft>
                      </a:pPr>
                      <a:r>
                        <a:rPr lang="en-GB" sz="1200" b="1">
                          <a:effectLst/>
                          <a:latin typeface="Verdana"/>
                          <a:ea typeface="Arial"/>
                          <a:cs typeface="Arial"/>
                        </a:rPr>
                        <a:t>Background</a:t>
                      </a:r>
                      <a:endParaRPr lang="en-US" sz="140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R="111125" algn="just">
                        <a:spcAft>
                          <a:spcPts val="0"/>
                        </a:spcAft>
                      </a:pPr>
                      <a:r>
                        <a:rPr lang="en-US" sz="1400" dirty="0">
                          <a:effectLst/>
                          <a:latin typeface="+mn-lt"/>
                          <a:ea typeface="Arial"/>
                          <a:cs typeface="Arial"/>
                        </a:rPr>
                        <a:t>EC-69 endorsed the WIS 2.0 strategy (Ref 1). WIS 2.0 seeks to make it easier for Members to publish, exchange and receive information through the WMO Information System, and to make information from Members more readily available to users. Recognizing that WMO information will continue to grow in size to the extent that it is unlikely that users will be able to transfer all the data they need to their own computing facilities, WIS 2.0 standards will allow computing facilities co-located with the data to be used to reduce the volume of information that has to be transferred. The same facilities would also allow Members that are unable to operate their own computing facilities to create products tailored to their own needs.</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2"/>
                  </a:ext>
                </a:extLst>
              </a:tr>
              <a:tr h="907794">
                <a:tc>
                  <a:txBody>
                    <a:bodyPr/>
                    <a:lstStyle/>
                    <a:p>
                      <a:pPr marR="180340" algn="l">
                        <a:spcAft>
                          <a:spcPts val="0"/>
                        </a:spcAft>
                      </a:pPr>
                      <a:r>
                        <a:rPr lang="en-GB" sz="1200" b="1" dirty="0">
                          <a:effectLst/>
                          <a:latin typeface="Verdana"/>
                          <a:ea typeface="Arial"/>
                          <a:cs typeface="Arial"/>
                        </a:rPr>
                        <a:t>Rationale</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gridSpan="3">
                  <a:txBody>
                    <a:bodyPr/>
                    <a:lstStyle/>
                    <a:p>
                      <a:pPr marL="0" marR="111125" indent="0" algn="just">
                        <a:spcAft>
                          <a:spcPts val="0"/>
                        </a:spcAft>
                        <a:buFont typeface="Arial" panose="020B0604020202020204" pitchFamily="34" charset="0"/>
                        <a:buNone/>
                      </a:pPr>
                      <a:r>
                        <a:rPr lang="en-US" sz="1400" dirty="0">
                          <a:effectLst/>
                          <a:latin typeface="+mn-lt"/>
                          <a:ea typeface="Arial"/>
                          <a:cs typeface="Arial"/>
                        </a:rPr>
                        <a:t>TT-</a:t>
                      </a:r>
                      <a:r>
                        <a:rPr lang="en-US" sz="1400" dirty="0" err="1">
                          <a:effectLst/>
                          <a:latin typeface="+mn-lt"/>
                          <a:ea typeface="Arial"/>
                          <a:cs typeface="Arial"/>
                        </a:rPr>
                        <a:t>eWIS</a:t>
                      </a:r>
                      <a:r>
                        <a:rPr lang="en-US" sz="1400" dirty="0">
                          <a:effectLst/>
                          <a:latin typeface="+mn-lt"/>
                          <a:ea typeface="Arial"/>
                          <a:cs typeface="Arial"/>
                        </a:rPr>
                        <a:t> (the Task Team on the evolution of WIS) is developing an outline implementation plan for WIS 2.0.  Ref 2 gives the current draft of this document. This will be developed further during 2018, issued for consultation in the final quarter of 2018, and prepared for endorsement by eighteenth Congress. These documents will then be used to guide the implementation of WIS 2.0.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3"/>
                  </a:ext>
                </a:extLst>
              </a:tr>
              <a:tr h="303173">
                <a:tc rowSpan="2">
                  <a:txBody>
                    <a:bodyPr/>
                    <a:lstStyle/>
                    <a:p>
                      <a:pPr marR="180340" algn="l">
                        <a:spcAft>
                          <a:spcPts val="0"/>
                        </a:spcAft>
                      </a:pPr>
                      <a:r>
                        <a:rPr lang="en-GB" sz="1200" b="1" dirty="0">
                          <a:effectLst/>
                          <a:latin typeface="Verdana"/>
                          <a:ea typeface="Arial"/>
                          <a:cs typeface="Arial"/>
                        </a:rPr>
                        <a:t>Advice for </a:t>
                      </a:r>
                    </a:p>
                    <a:p>
                      <a:pPr marR="180340" algn="l">
                        <a:spcAft>
                          <a:spcPts val="0"/>
                        </a:spcAft>
                      </a:pPr>
                      <a:r>
                        <a:rPr lang="en-GB" sz="1200" b="1" dirty="0">
                          <a:effectLst/>
                          <a:latin typeface="Verdana"/>
                          <a:ea typeface="Arial"/>
                          <a:cs typeface="Arial"/>
                        </a:rPr>
                        <a:t>CBS-MG</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By whom</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a:effectLst/>
                          <a:latin typeface="+mn-lt"/>
                          <a:ea typeface="Arial"/>
                          <a:cs typeface="Arial"/>
                        </a:rPr>
                        <a:t>Deadline</a:t>
                      </a:r>
                      <a:endParaRPr lang="en-US" sz="140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4"/>
                  </a:ext>
                </a:extLst>
              </a:tr>
              <a:tr h="585700">
                <a:tc vMerge="1">
                  <a:txBody>
                    <a:bodyPr/>
                    <a:lstStyle/>
                    <a:p>
                      <a:endParaRPr lang="en-US"/>
                    </a:p>
                  </a:txBody>
                  <a:tcPr/>
                </a:tc>
                <a:tc>
                  <a:txBody>
                    <a:bodyPr/>
                    <a:lstStyle/>
                    <a:p>
                      <a:pPr marR="21590" algn="just">
                        <a:spcAft>
                          <a:spcPts val="0"/>
                        </a:spcAft>
                      </a:pPr>
                      <a:r>
                        <a:rPr lang="en-US" sz="1800" u="sng" dirty="0">
                          <a:effectLst/>
                          <a:latin typeface="+mn-lt"/>
                          <a:ea typeface="Arial"/>
                          <a:cs typeface="Arial"/>
                        </a:rPr>
                        <a:t>Provide feedback</a:t>
                      </a:r>
                      <a:r>
                        <a:rPr lang="en-US" sz="1800" dirty="0">
                          <a:effectLst/>
                          <a:latin typeface="+mn-lt"/>
                          <a:ea typeface="Arial"/>
                          <a:cs typeface="Arial"/>
                        </a:rPr>
                        <a:t> for TT </a:t>
                      </a:r>
                      <a:r>
                        <a:rPr lang="en-US" sz="1800" dirty="0" err="1">
                          <a:effectLst/>
                          <a:latin typeface="+mn-lt"/>
                          <a:ea typeface="Arial"/>
                          <a:cs typeface="Arial"/>
                        </a:rPr>
                        <a:t>eWIS</a:t>
                      </a:r>
                      <a:r>
                        <a:rPr lang="en-US" sz="1800" dirty="0">
                          <a:effectLst/>
                          <a:latin typeface="+mn-lt"/>
                          <a:ea typeface="Arial"/>
                          <a:cs typeface="Arial"/>
                        </a:rPr>
                        <a:t> on the outline plan for WIS 2.0. Use email wis-help@wmo.int.</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Members</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30 Jun</a:t>
                      </a:r>
                    </a:p>
                    <a:p>
                      <a:pPr marR="21590" algn="just">
                        <a:spcAft>
                          <a:spcPts val="0"/>
                        </a:spcAft>
                      </a:pP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43196">
                <a:tc rowSpan="3">
                  <a:txBody>
                    <a:bodyPr/>
                    <a:lstStyle/>
                    <a:p>
                      <a:pPr marR="180340" algn="l">
                        <a:spcAft>
                          <a:spcPts val="0"/>
                        </a:spcAft>
                      </a:pPr>
                      <a:r>
                        <a:rPr lang="en-GB" sz="1200" b="1" dirty="0">
                          <a:effectLst/>
                          <a:latin typeface="Verdana"/>
                          <a:ea typeface="Arial"/>
                          <a:cs typeface="Arial"/>
                        </a:rPr>
                        <a:t>Advice on rec. </a:t>
                      </a:r>
                    </a:p>
                    <a:p>
                      <a:pPr marR="180340" algn="l">
                        <a:spcAft>
                          <a:spcPts val="0"/>
                        </a:spcAft>
                      </a:pPr>
                      <a:r>
                        <a:rPr lang="en-GB" sz="1200" b="1" dirty="0">
                          <a:effectLst/>
                          <a:latin typeface="Verdana"/>
                          <a:ea typeface="Arial"/>
                          <a:cs typeface="Arial"/>
                        </a:rPr>
                        <a:t>to EC and </a:t>
                      </a:r>
                    </a:p>
                    <a:p>
                      <a:pPr marR="180340" algn="l">
                        <a:spcAft>
                          <a:spcPts val="0"/>
                        </a:spcAft>
                      </a:pPr>
                      <a:r>
                        <a:rPr lang="en-GB" sz="1200" b="1" dirty="0">
                          <a:effectLst/>
                          <a:latin typeface="Verdana"/>
                          <a:ea typeface="Arial"/>
                          <a:cs typeface="Arial"/>
                        </a:rPr>
                        <a:t>Congress</a:t>
                      </a:r>
                      <a:endParaRPr lang="en-US" sz="1400" dirty="0">
                        <a:effectLst/>
                        <a:latin typeface="Univers"/>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R="21590" algn="just">
                        <a:spcAft>
                          <a:spcPts val="0"/>
                        </a:spcAft>
                      </a:pPr>
                      <a:r>
                        <a:rPr lang="en-GB" sz="1200" i="1" dirty="0">
                          <a:effectLst/>
                          <a:latin typeface="+mn-lt"/>
                          <a:ea typeface="Arial"/>
                          <a:cs typeface="Arial"/>
                        </a:rPr>
                        <a:t>What</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To whom</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R="21590" algn="just">
                        <a:spcAft>
                          <a:spcPts val="0"/>
                        </a:spcAft>
                      </a:pPr>
                      <a:r>
                        <a:rPr lang="en-GB" sz="1200" i="1" dirty="0">
                          <a:effectLst/>
                          <a:latin typeface="+mn-lt"/>
                          <a:ea typeface="Arial"/>
                          <a:cs typeface="Arial"/>
                        </a:rPr>
                        <a:t>Time frame</a:t>
                      </a:r>
                      <a:endParaRPr lang="en-US" sz="14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6"/>
                  </a:ext>
                </a:extLst>
              </a:tr>
              <a:tr h="580721">
                <a:tc vMerge="1">
                  <a:txBody>
                    <a:bodyPr/>
                    <a:lstStyle/>
                    <a:p>
                      <a:endParaRPr lang="en-US"/>
                    </a:p>
                  </a:txBody>
                  <a:tcPr/>
                </a:tc>
                <a:tc>
                  <a:txBody>
                    <a:bodyPr/>
                    <a:lstStyle/>
                    <a:p>
                      <a:pPr marR="21590" algn="just">
                        <a:spcAft>
                          <a:spcPts val="0"/>
                        </a:spcAft>
                      </a:pPr>
                      <a:r>
                        <a:rPr lang="en-GB" sz="1800" kern="1200" dirty="0">
                          <a:solidFill>
                            <a:schemeClr val="tx1"/>
                          </a:solidFill>
                          <a:effectLst/>
                          <a:latin typeface="+mn-lt"/>
                          <a:ea typeface="+mn-ea"/>
                          <a:cs typeface="+mn-cs"/>
                        </a:rPr>
                        <a:t>Include the WIS 2.0 implementation plan in the agenda for Cg-18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EC-70</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Jun</a:t>
                      </a:r>
                      <a:r>
                        <a:rPr lang="en-US" sz="1400" baseline="0" dirty="0">
                          <a:effectLst/>
                          <a:latin typeface="+mn-lt"/>
                          <a:ea typeface="Arial"/>
                          <a:cs typeface="Arial"/>
                        </a:rPr>
                        <a:t> </a:t>
                      </a:r>
                      <a:r>
                        <a:rPr lang="en-US" sz="1400" dirty="0">
                          <a:effectLst/>
                          <a:latin typeface="+mn-lt"/>
                          <a:ea typeface="Arial"/>
                          <a:cs typeface="Arial"/>
                        </a:rPr>
                        <a:t>2018</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530553">
                <a:tc vMerge="1">
                  <a:txBody>
                    <a:bodyPr/>
                    <a:lstStyle/>
                    <a:p>
                      <a:endParaRPr lang="en-GB"/>
                    </a:p>
                  </a:txBody>
                  <a:tcPr/>
                </a:tc>
                <a:tc>
                  <a:txBody>
                    <a:bodyPr/>
                    <a:lstStyle/>
                    <a:p>
                      <a:pPr marR="21590" algn="just">
                        <a:spcAft>
                          <a:spcPts val="0"/>
                        </a:spcAft>
                      </a:pPr>
                      <a:r>
                        <a:rPr lang="en-GB" sz="1800" kern="1200" dirty="0">
                          <a:solidFill>
                            <a:schemeClr val="tx1"/>
                          </a:solidFill>
                          <a:effectLst/>
                          <a:latin typeface="+mn-lt"/>
                          <a:ea typeface="+mn-ea"/>
                          <a:cs typeface="+mn-cs"/>
                        </a:rPr>
                        <a:t>Recommendation on WIS 2.0 implementation</a:t>
                      </a:r>
                      <a:endParaRPr lang="en-US" sz="1800" dirty="0">
                        <a:effectLst/>
                        <a:latin typeface="+mn-lt"/>
                        <a:ea typeface="Arial"/>
                        <a:cs typeface="Arial"/>
                      </a:endParaRP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800" dirty="0">
                          <a:effectLst/>
                          <a:latin typeface="+mn-lt"/>
                          <a:ea typeface="Arial"/>
                          <a:cs typeface="Arial"/>
                        </a:rPr>
                        <a:t>Cg-18</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21590" algn="just">
                        <a:spcAft>
                          <a:spcPts val="0"/>
                        </a:spcAft>
                      </a:pPr>
                      <a:r>
                        <a:rPr lang="en-US" sz="1400" dirty="0">
                          <a:effectLst/>
                          <a:latin typeface="+mn-lt"/>
                          <a:ea typeface="Arial"/>
                          <a:cs typeface="Arial"/>
                        </a:rPr>
                        <a:t>Mar</a:t>
                      </a:r>
                      <a:r>
                        <a:rPr lang="en-US" sz="1400" baseline="0" dirty="0">
                          <a:effectLst/>
                          <a:latin typeface="+mn-lt"/>
                          <a:ea typeface="Arial"/>
                          <a:cs typeface="Arial"/>
                        </a:rPr>
                        <a:t> </a:t>
                      </a:r>
                      <a:r>
                        <a:rPr lang="en-US" sz="1400" dirty="0">
                          <a:effectLst/>
                          <a:latin typeface="+mn-lt"/>
                          <a:ea typeface="Arial"/>
                          <a:cs typeface="Arial"/>
                        </a:rPr>
                        <a:t>2019</a:t>
                      </a:r>
                    </a:p>
                  </a:txBody>
                  <a:tcPr marL="48468" marR="484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828523095"/>
                  </a:ext>
                </a:extLst>
              </a:tr>
            </a:tbl>
          </a:graphicData>
        </a:graphic>
      </p:graphicFrame>
      <p:sp>
        <p:nvSpPr>
          <p:cNvPr id="2" name="Rectangle 1"/>
          <p:cNvSpPr/>
          <p:nvPr/>
        </p:nvSpPr>
        <p:spPr>
          <a:xfrm>
            <a:off x="1" y="424872"/>
            <a:ext cx="9144000" cy="3251200"/>
          </a:xfrm>
          <a:prstGeom prst="rect">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3200" dirty="0" smtClean="0">
                <a:solidFill>
                  <a:schemeClr val="tx1"/>
                </a:solidFill>
              </a:rPr>
              <a:t>TT-</a:t>
            </a:r>
            <a:r>
              <a:rPr lang="en-GB" sz="3200" dirty="0" err="1" smtClean="0">
                <a:solidFill>
                  <a:schemeClr val="tx1"/>
                </a:solidFill>
              </a:rPr>
              <a:t>eWIS</a:t>
            </a:r>
            <a:r>
              <a:rPr lang="en-GB" sz="3200" dirty="0" smtClean="0">
                <a:solidFill>
                  <a:schemeClr val="tx1"/>
                </a:solidFill>
              </a:rPr>
              <a:t> will continue to develop the plan.</a:t>
            </a:r>
          </a:p>
          <a:p>
            <a:pPr algn="ctr"/>
            <a:r>
              <a:rPr lang="en-GB" sz="3200" dirty="0" smtClean="0">
                <a:solidFill>
                  <a:schemeClr val="tx1"/>
                </a:solidFill>
              </a:rPr>
              <a:t>Shared with Members for consultation; Nov 2018.</a:t>
            </a:r>
          </a:p>
          <a:p>
            <a:pPr algn="ctr"/>
            <a:endParaRPr lang="en-GB" sz="3200" dirty="0" smtClean="0">
              <a:solidFill>
                <a:schemeClr val="tx1"/>
              </a:solidFill>
            </a:endParaRPr>
          </a:p>
          <a:p>
            <a:pPr algn="ctr"/>
            <a:r>
              <a:rPr lang="en-GB" sz="3200" dirty="0" smtClean="0">
                <a:solidFill>
                  <a:schemeClr val="tx1"/>
                </a:solidFill>
              </a:rPr>
              <a:t>What do we want you to do?</a:t>
            </a:r>
            <a:endParaRPr lang="en-GB" sz="3200" dirty="0">
              <a:solidFill>
                <a:schemeClr val="tx1"/>
              </a:solidFill>
            </a:endParaRPr>
          </a:p>
        </p:txBody>
      </p:sp>
      <p:sp>
        <p:nvSpPr>
          <p:cNvPr id="3" name="Rounded Rectangle 2"/>
          <p:cNvSpPr/>
          <p:nvPr/>
        </p:nvSpPr>
        <p:spPr>
          <a:xfrm>
            <a:off x="1597891" y="3925455"/>
            <a:ext cx="7490690" cy="720436"/>
          </a:xfrm>
          <a:prstGeom prst="roundRect">
            <a:avLst/>
          </a:prstGeom>
          <a:noFill/>
          <a:ln w="3810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64173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5000"/>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chemeClr val="bg1"/>
                </a:solidFill>
              </a:rPr>
              <a:t>Thank you</a:t>
            </a:r>
          </a:p>
          <a:p>
            <a:r>
              <a:rPr lang="en-US" sz="4800" dirty="0">
                <a:solidFill>
                  <a:schemeClr val="bg1"/>
                </a:solidFill>
              </a:rPr>
              <a:t>Merci</a:t>
            </a: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3C4875A7AA632459225C1518819E7F5" ma:contentTypeVersion="" ma:contentTypeDescription="Create a new document." ma:contentTypeScope="" ma:versionID="fbd7b3c64c94d335a7e0a992b1db6d5b">
  <xsd:schema xmlns:xsd="http://www.w3.org/2001/XMLSchema" xmlns:xs="http://www.w3.org/2001/XMLSchema" xmlns:p="http://schemas.microsoft.com/office/2006/metadata/properties" targetNamespace="http://schemas.microsoft.com/office/2006/metadata/properties" ma:root="true" ma:fieldsID="b2384c6cc0088fcedbaf6edaf557defa">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7D939A-8310-49FF-850C-6BD987E0AA1C}">
  <ds:schemaRefs>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purl.org/dc/dcmitype/"/>
    <ds:schemaRef ds:uri="http://schemas.microsoft.com/office/infopath/2007/PartnerControls"/>
    <ds:schemaRef ds:uri="http://purl.org/dc/elements/1.1/"/>
    <ds:schemaRef ds:uri="http://www.w3.org/XML/1998/namespace"/>
  </ds:schemaRefs>
</ds:datastoreItem>
</file>

<file path=customXml/itemProps2.xml><?xml version="1.0" encoding="utf-8"?>
<ds:datastoreItem xmlns:ds="http://schemas.openxmlformats.org/officeDocument/2006/customXml" ds:itemID="{AA02F54F-0B21-4C29-BAB9-2D8483D35699}">
  <ds:schemaRefs>
    <ds:schemaRef ds:uri="http://schemas.microsoft.com/sharepoint/v3/contenttype/forms"/>
  </ds:schemaRefs>
</ds:datastoreItem>
</file>

<file path=customXml/itemProps3.xml><?xml version="1.0" encoding="utf-8"?>
<ds:datastoreItem xmlns:ds="http://schemas.openxmlformats.org/officeDocument/2006/customXml" ds:itemID="{C82408BF-9258-4AFF-A810-3DE93A9AB3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WMO_BLUE_Powerpoint_en_fr</Template>
  <TotalTime>1358</TotalTime>
  <Words>2343</Words>
  <Application>Microsoft Office PowerPoint</Application>
  <PresentationFormat>On-screen Show (4:3)</PresentationFormat>
  <Paragraphs>246</Paragraphs>
  <Slides>15</Slides>
  <Notes>6</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WMO_BLUE_Powerpoint_en_fr</vt:lpstr>
      <vt:lpstr>PowerPoint Presentation</vt:lpstr>
      <vt:lpstr>Outline</vt:lpstr>
      <vt:lpstr>PowerPoint Presentation</vt:lpstr>
      <vt:lpstr>PowerPoint Presentation</vt:lpstr>
      <vt:lpstr>PowerPoint Presentation</vt:lpstr>
      <vt:lpstr>What is WIS?</vt:lpstr>
      <vt:lpstr>Why WIS needs changing</vt:lpstr>
      <vt:lpstr>Key goals</vt:lpstr>
      <vt:lpstr>WIS 2.0 vision</vt:lpstr>
      <vt:lpstr>Technical approach</vt:lpstr>
      <vt:lpstr>Policy landscape</vt:lpstr>
      <vt:lpstr>WIS 2.0 implementation </vt:lpstr>
      <vt:lpstr>Outreach, capacity building &amp; pilot projects</vt:lpstr>
      <vt:lpstr>PowerPoint Presentation</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Etienne Charpentier</dc:creator>
  <cp:lastModifiedBy>Enrico Fucile</cp:lastModifiedBy>
  <cp:revision>41</cp:revision>
  <dcterms:created xsi:type="dcterms:W3CDTF">2018-03-12T08:33:49Z</dcterms:created>
  <dcterms:modified xsi:type="dcterms:W3CDTF">2018-11-05T15:15:22Z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0x01010063C4875A7AA632459225C1518819E7F5</vt:lpwstr>
  </property>
</Properties>
</file>