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notesMasterIdLst>
    <p:notesMasterId r:id="rId18"/>
  </p:notesMasterIdLst>
  <p:sldIdLst>
    <p:sldId id="256" r:id="rId3"/>
    <p:sldId id="272" r:id="rId4"/>
    <p:sldId id="271"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8" d="100"/>
          <a:sy n="88" d="100"/>
        </p:scale>
        <p:origin x="360"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E8E4E-D880-441F-9BD5-D7050CD135E3}" type="datetimeFigureOut">
              <a:rPr lang="en-GB" smtClean="0"/>
              <a:t>05/11/2018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58D5D3-377F-420C-ABBC-AFCB9A28FEFA}" type="slidenum">
              <a:rPr lang="en-GB" smtClean="0"/>
              <a:t>‹#›</a:t>
            </a:fld>
            <a:endParaRPr lang="en-GB"/>
          </a:p>
        </p:txBody>
      </p:sp>
    </p:spTree>
    <p:extLst>
      <p:ext uri="{BB962C8B-B14F-4D97-AF65-F5344CB8AC3E}">
        <p14:creationId xmlns:p14="http://schemas.microsoft.com/office/powerpoint/2010/main" val="314876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0E49185-13B7-48E7-8209-B162A672BCD8}" type="datetime1">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173397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F9F8C7-11B2-49A7-BC37-4CF628085459}" type="datetime1">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1763270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A02331-DDAE-42DF-92B9-3CE7DFE5FD76}" type="datetime1">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3527884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B99E0C9-52AB-42E3-96A9-D6E6FD8DB61F}" type="datetime1">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4125722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CE4FEC-C5F7-42E7-9058-2AF39F1B5F91}" type="datetime1">
              <a:rPr lang="en-GB" smtClean="0"/>
              <a:t>05/11/2018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216830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241124-0BDF-49A8-9E52-E7BE1493A748}" type="datetime1">
              <a:rPr lang="en-GB" smtClean="0"/>
              <a:t>05/11/2018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2402480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4C8F4-D38F-43C3-9BFC-22B398D3EEB1}" type="datetime1">
              <a:rPr lang="en-GB" smtClean="0"/>
              <a:t>05/11/2018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1540313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6DE2F1B-35BB-4C1D-BFC0-E1956C9804F5}" type="datetime1">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2839105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25DC7CE-BA4A-4EEF-8F96-3F8251A755D1}" type="datetime1">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481672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A436E1-F871-46CC-B435-0AE6E213EA22}" type="datetime1">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3065074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0AADD0A-5A3D-4F0B-A14E-CC377E6CEB3D}" type="datetime1">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937B8C-F50F-42E3-9BDC-639C2141B157}" type="slidenum">
              <a:rPr lang="en-GB" smtClean="0"/>
              <a:t>‹#›</a:t>
            </a:fld>
            <a:endParaRPr lang="en-GB"/>
          </a:p>
        </p:txBody>
      </p:sp>
    </p:spTree>
    <p:extLst>
      <p:ext uri="{BB962C8B-B14F-4D97-AF65-F5344CB8AC3E}">
        <p14:creationId xmlns:p14="http://schemas.microsoft.com/office/powerpoint/2010/main" val="3904169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301720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585412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659987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93078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751182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912903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713608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5552020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735327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1.jpe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BA55C5-B14F-4D92-AE82-1D255B135FB9}" type="datetime1">
              <a:rPr lang="en-GB" smtClean="0"/>
              <a:t>05/11/2018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937B8C-F50F-42E3-9BDC-639C2141B157}" type="slidenum">
              <a:rPr lang="en-GB" smtClean="0"/>
              <a:t>‹#›</a:t>
            </a:fld>
            <a:endParaRPr lang="en-GB"/>
          </a:p>
        </p:txBody>
      </p:sp>
    </p:spTree>
    <p:extLst>
      <p:ext uri="{BB962C8B-B14F-4D97-AF65-F5344CB8AC3E}">
        <p14:creationId xmlns:p14="http://schemas.microsoft.com/office/powerpoint/2010/main" val="3755158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0" y="5151695"/>
            <a:ext cx="2168435" cy="1714500"/>
          </a:xfrm>
          <a:prstGeom prst="rect">
            <a:avLst/>
          </a:prstGeom>
        </p:spPr>
      </p:pic>
    </p:spTree>
    <p:extLst>
      <p:ext uri="{BB962C8B-B14F-4D97-AF65-F5344CB8AC3E}">
        <p14:creationId xmlns:p14="http://schemas.microsoft.com/office/powerpoint/2010/main" val="207769904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Lst>
  <p:hf hdr="0" ftr="0" dt="0"/>
  <p:txStyles>
    <p:titleStyle>
      <a:lvl1pPr algn="ctr" defTabSz="457189"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7"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1"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Evolution of WIS:</a:t>
            </a:r>
            <a:br>
              <a:rPr lang="en-GB" dirty="0" smtClean="0"/>
            </a:br>
            <a:r>
              <a:rPr lang="en-GB" dirty="0" smtClean="0"/>
              <a:t>Implications from EC-70</a:t>
            </a:r>
            <a:endParaRPr lang="en-GB" dirty="0"/>
          </a:p>
        </p:txBody>
      </p:sp>
      <p:sp>
        <p:nvSpPr>
          <p:cNvPr id="3" name="Subtitle 2"/>
          <p:cNvSpPr>
            <a:spLocks noGrp="1"/>
          </p:cNvSpPr>
          <p:nvPr>
            <p:ph type="subTitle" idx="1"/>
          </p:nvPr>
        </p:nvSpPr>
        <p:spPr/>
        <p:txBody>
          <a:bodyPr/>
          <a:lstStyle/>
          <a:p>
            <a:r>
              <a:rPr lang="en-GB" dirty="0" smtClean="0"/>
              <a:t>Jeremy Tandy, chair TT-</a:t>
            </a:r>
            <a:r>
              <a:rPr lang="en-GB" dirty="0" err="1" smtClean="0"/>
              <a:t>eWIS</a:t>
            </a: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a:t>
            </a:fld>
            <a:endParaRPr lang="en-GB"/>
          </a:p>
        </p:txBody>
      </p:sp>
    </p:spTree>
    <p:extLst>
      <p:ext uri="{BB962C8B-B14F-4D97-AF65-F5344CB8AC3E}">
        <p14:creationId xmlns:p14="http://schemas.microsoft.com/office/powerpoint/2010/main" val="3084510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p:cNvSpPr>
          <p:nvPr/>
        </p:nvSpPr>
        <p:spPr>
          <a:xfrm>
            <a:off x="336000" y="1174043"/>
            <a:ext cx="11520000" cy="496995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594" indent="-228594" defTabSz="914377">
              <a:spcBef>
                <a:spcPts val="1000"/>
              </a:spcBef>
            </a:pPr>
            <a:r>
              <a:rPr lang="en-GB" sz="2667" dirty="0">
                <a:solidFill>
                  <a:srgbClr val="2A2A2A"/>
                </a:solidFill>
                <a:latin typeface="Arial"/>
              </a:rPr>
              <a:t>Give to the users the means to access and use unprecedented amount of data and information from all WMO programmes</a:t>
            </a:r>
          </a:p>
          <a:p>
            <a:pPr marL="228594" indent="-228594" defTabSz="914377">
              <a:spcBef>
                <a:spcPts val="1000"/>
              </a:spcBef>
            </a:pPr>
            <a:r>
              <a:rPr lang="en-GB" sz="2667" dirty="0">
                <a:solidFill>
                  <a:srgbClr val="2A2A2A"/>
                </a:solidFill>
                <a:latin typeface="Arial"/>
              </a:rPr>
              <a:t>Provide easy and reliable access to services (products, tools, applications, computing, storage …)</a:t>
            </a:r>
          </a:p>
          <a:p>
            <a:pPr marL="228594" indent="-228594" defTabSz="914377">
              <a:spcBef>
                <a:spcPts val="1000"/>
              </a:spcBef>
            </a:pPr>
            <a:r>
              <a:rPr lang="en-GB" sz="2667" dirty="0">
                <a:solidFill>
                  <a:srgbClr val="2A2A2A"/>
                </a:solidFill>
                <a:latin typeface="Arial"/>
              </a:rPr>
              <a:t>… while continuing to promote free and open data sharing</a:t>
            </a:r>
          </a:p>
          <a:p>
            <a:pPr marL="228594" indent="-228594" defTabSz="914377">
              <a:spcBef>
                <a:spcPts val="1000"/>
              </a:spcBef>
            </a:pPr>
            <a:r>
              <a:rPr lang="en-GB" sz="2667" dirty="0">
                <a:solidFill>
                  <a:srgbClr val="2A2A2A"/>
                </a:solidFill>
                <a:latin typeface="Arial"/>
              </a:rPr>
              <a:t>Allow users to apply own processing to data</a:t>
            </a:r>
          </a:p>
          <a:p>
            <a:pPr marL="228594" indent="-228594" defTabSz="914377">
              <a:spcBef>
                <a:spcPts val="1000"/>
              </a:spcBef>
            </a:pPr>
            <a:r>
              <a:rPr lang="en-GB" sz="2667" dirty="0">
                <a:solidFill>
                  <a:srgbClr val="2A2A2A"/>
                </a:solidFill>
                <a:latin typeface="Arial"/>
              </a:rPr>
              <a:t>Rationalise common parts of WIS infrastructure</a:t>
            </a:r>
          </a:p>
          <a:p>
            <a:pPr marL="228594" indent="-228594" defTabSz="914377">
              <a:spcBef>
                <a:spcPts val="1000"/>
              </a:spcBef>
            </a:pPr>
            <a:r>
              <a:rPr lang="en-GB" sz="2667" dirty="0">
                <a:solidFill>
                  <a:srgbClr val="2A2A2A"/>
                </a:solidFill>
                <a:latin typeface="Arial"/>
              </a:rPr>
              <a:t>Better serve all types of users, expand the user base, promote interaction between communities: public authorities, research, private, …</a:t>
            </a:r>
          </a:p>
          <a:p>
            <a:pPr marL="228594" indent="-228594" defTabSz="914377">
              <a:spcBef>
                <a:spcPts val="1000"/>
              </a:spcBef>
            </a:pPr>
            <a:endParaRPr lang="en-GB" sz="2667" dirty="0">
              <a:solidFill>
                <a:srgbClr val="2A2A2A"/>
              </a:solidFill>
              <a:latin typeface="Arial"/>
            </a:endParaRPr>
          </a:p>
          <a:p>
            <a:pPr marL="0" indent="0" algn="r" defTabSz="914377">
              <a:spcBef>
                <a:spcPts val="1000"/>
              </a:spcBef>
              <a:buNone/>
            </a:pPr>
            <a:r>
              <a:rPr lang="en-GB" sz="2667" i="1" dirty="0">
                <a:solidFill>
                  <a:srgbClr val="2A2A2A"/>
                </a:solidFill>
                <a:latin typeface="Arial"/>
              </a:rPr>
              <a:t>source: Matteo </a:t>
            </a:r>
            <a:r>
              <a:rPr lang="en-GB" sz="2667" i="1" dirty="0" err="1">
                <a:solidFill>
                  <a:srgbClr val="2A2A2A"/>
                </a:solidFill>
                <a:latin typeface="Arial"/>
              </a:rPr>
              <a:t>Dell’Aqua</a:t>
            </a:r>
            <a:r>
              <a:rPr lang="en-GB" sz="2667" i="1" dirty="0">
                <a:solidFill>
                  <a:srgbClr val="2A2A2A"/>
                </a:solidFill>
                <a:latin typeface="Arial"/>
              </a:rPr>
              <a:t>, chair WMO OPAG-ISS</a:t>
            </a:r>
          </a:p>
          <a:p>
            <a:pPr marL="228594" indent="-228594" defTabSz="914377">
              <a:spcBef>
                <a:spcPts val="1000"/>
              </a:spcBef>
            </a:pPr>
            <a:endParaRPr lang="en-GB" sz="2667" dirty="0">
              <a:solidFill>
                <a:srgbClr val="2A2A2A"/>
              </a:solidFill>
              <a:latin typeface="Arial"/>
            </a:endParaRPr>
          </a:p>
        </p:txBody>
      </p:sp>
      <p:sp>
        <p:nvSpPr>
          <p:cNvPr id="4" name="Slide Number Placeholder 3"/>
          <p:cNvSpPr>
            <a:spLocks noGrp="1"/>
          </p:cNvSpPr>
          <p:nvPr>
            <p:ph type="sldNum" sz="quarter" idx="12"/>
          </p:nvPr>
        </p:nvSpPr>
        <p:spPr/>
        <p:txBody>
          <a:bodyPr/>
          <a:lstStyle/>
          <a:p>
            <a:fld id="{CF937B8C-F50F-42E3-9BDC-639C2141B157}" type="slidenum">
              <a:rPr lang="en-GB" smtClean="0"/>
              <a:t>2</a:t>
            </a:fld>
            <a:endParaRPr lang="en-GB"/>
          </a:p>
        </p:txBody>
      </p:sp>
      <p:sp>
        <p:nvSpPr>
          <p:cNvPr id="6" name="Title 3"/>
          <p:cNvSpPr txBox="1">
            <a:spLocks/>
          </p:cNvSpPr>
          <p:nvPr/>
        </p:nvSpPr>
        <p:spPr>
          <a:xfrm>
            <a:off x="336000" y="193692"/>
            <a:ext cx="9561255" cy="768000"/>
          </a:xfrm>
          <a:prstGeom prst="rect">
            <a:avLst/>
          </a:prstGeom>
        </p:spPr>
        <p:txBody>
          <a:bodyPr/>
          <a:lstStyle>
            <a:lvl1pPr algn="l" defTabSz="685800" rtl="0" eaLnBrk="1" latinLnBrk="0" hangingPunct="1">
              <a:lnSpc>
                <a:spcPct val="90000"/>
              </a:lnSpc>
              <a:spcBef>
                <a:spcPct val="0"/>
              </a:spcBef>
              <a:buNone/>
              <a:defRPr sz="3200" kern="1200">
                <a:solidFill>
                  <a:schemeClr val="tx1"/>
                </a:solidFill>
                <a:latin typeface="+mj-lt"/>
                <a:ea typeface="+mj-ea"/>
                <a:cs typeface="+mj-cs"/>
              </a:defRPr>
            </a:lvl1pPr>
          </a:lstStyle>
          <a:p>
            <a:pPr defTabSz="914377"/>
            <a:r>
              <a:rPr lang="en-GB" sz="4267" dirty="0">
                <a:solidFill>
                  <a:srgbClr val="2A2A2A"/>
                </a:solidFill>
                <a:latin typeface="Arial"/>
              </a:rPr>
              <a:t>WIS 2.0 – what are the goals?</a:t>
            </a:r>
          </a:p>
        </p:txBody>
      </p:sp>
    </p:spTree>
    <p:extLst>
      <p:ext uri="{BB962C8B-B14F-4D97-AF65-F5344CB8AC3E}">
        <p14:creationId xmlns:p14="http://schemas.microsoft.com/office/powerpoint/2010/main" val="1861609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smtClean="0"/>
              <a:t>Key goals</a:t>
            </a:r>
            <a:endParaRPr lang="en-US" dirty="0"/>
          </a:p>
        </p:txBody>
      </p:sp>
      <p:graphicFrame>
        <p:nvGraphicFramePr>
          <p:cNvPr id="6" name="Content Placeholder 5"/>
          <p:cNvGraphicFramePr>
            <a:graphicFrameLocks noGrp="1"/>
          </p:cNvGraphicFramePr>
          <p:nvPr>
            <p:ph idx="1"/>
            <p:extLst/>
          </p:nvPr>
        </p:nvGraphicFramePr>
        <p:xfrm>
          <a:off x="1981200" y="1600200"/>
          <a:ext cx="8229600" cy="3947160"/>
        </p:xfrm>
        <a:graphic>
          <a:graphicData uri="http://schemas.openxmlformats.org/drawingml/2006/table">
            <a:tbl>
              <a:tblPr firstRow="1" bandRow="1">
                <a:tableStyleId>{5940675A-B579-460E-94D1-54222C63F5DA}</a:tableStyleId>
              </a:tblPr>
              <a:tblGrid>
                <a:gridCol w="4114800">
                  <a:extLst>
                    <a:ext uri="{9D8B030D-6E8A-4147-A177-3AD203B41FA5}">
                      <a16:colId xmlns:a16="http://schemas.microsoft.com/office/drawing/2014/main" val="88047354"/>
                    </a:ext>
                  </a:extLst>
                </a:gridCol>
                <a:gridCol w="4114800">
                  <a:extLst>
                    <a:ext uri="{9D8B030D-6E8A-4147-A177-3AD203B41FA5}">
                      <a16:colId xmlns:a16="http://schemas.microsoft.com/office/drawing/2014/main" val="1898774023"/>
                    </a:ext>
                  </a:extLst>
                </a:gridCol>
              </a:tblGrid>
              <a:tr h="1798320">
                <a:tc>
                  <a:txBody>
                    <a:bodyPr/>
                    <a:lstStyle/>
                    <a:p>
                      <a:pPr marL="342900" indent="-342900" algn="l">
                        <a:buFont typeface="+mj-lt"/>
                        <a:buAutoNum type="alphaUcPeriod"/>
                      </a:pPr>
                      <a:r>
                        <a:rPr lang="en-GB" sz="1900" kern="1200" dirty="0" smtClean="0">
                          <a:solidFill>
                            <a:schemeClr val="tx1"/>
                          </a:solidFill>
                          <a:effectLst/>
                          <a:latin typeface="+mn-lt"/>
                          <a:ea typeface="+mn-ea"/>
                          <a:cs typeface="+mn-cs"/>
                        </a:rPr>
                        <a:t>Increase the discoverability and accessibility of authoritative weather, water and climate data and information beyond the traditional institutional NMHS user base.</a:t>
                      </a:r>
                      <a:endParaRPr lang="en-GB" sz="1300" dirty="0"/>
                    </a:p>
                  </a:txBody>
                  <a:tcPr/>
                </a:tc>
                <a:tc>
                  <a:txBody>
                    <a:bodyPr/>
                    <a:lstStyle/>
                    <a:p>
                      <a:pPr marL="342900" indent="-342900">
                        <a:buFont typeface="+mj-lt"/>
                        <a:buAutoNum type="alphaUcPeriod" startAt="2"/>
                      </a:pPr>
                      <a:r>
                        <a:rPr lang="en-GB" sz="1900" kern="1200" dirty="0" smtClean="0">
                          <a:solidFill>
                            <a:schemeClr val="tx1"/>
                          </a:solidFill>
                          <a:effectLst/>
                          <a:latin typeface="+mn-lt"/>
                          <a:ea typeface="+mn-ea"/>
                          <a:cs typeface="+mn-cs"/>
                        </a:rPr>
                        <a:t>Ensure that the WMO community is equipped to derive benefit from the explosion in data volumes resulting from continued investment in earth-system modelling and observing systems.</a:t>
                      </a:r>
                      <a:endParaRPr lang="en-GB" sz="1300" dirty="0"/>
                    </a:p>
                  </a:txBody>
                  <a:tcPr/>
                </a:tc>
                <a:extLst>
                  <a:ext uri="{0D108BD9-81ED-4DB2-BD59-A6C34878D82A}">
                    <a16:rowId xmlns:a16="http://schemas.microsoft.com/office/drawing/2014/main" val="3912601258"/>
                  </a:ext>
                </a:extLst>
              </a:tr>
              <a:tr h="2082800">
                <a:tc>
                  <a:txBody>
                    <a:bodyPr/>
                    <a:lstStyle/>
                    <a:p>
                      <a:pPr marL="342900" indent="-342900">
                        <a:buFont typeface="+mj-lt"/>
                        <a:buAutoNum type="alphaUcPeriod" startAt="3"/>
                      </a:pPr>
                      <a:r>
                        <a:rPr lang="en-GB" sz="1900" kern="1200" dirty="0" smtClean="0">
                          <a:solidFill>
                            <a:schemeClr val="tx1"/>
                          </a:solidFill>
                          <a:effectLst/>
                          <a:latin typeface="+mn-lt"/>
                          <a:ea typeface="+mn-ea"/>
                          <a:cs typeface="+mn-cs"/>
                        </a:rPr>
                        <a:t>Cost reduction for WIS Centres from retirement of the legacy systems and infrastructure, and consolidation of how core WIS functions are provided.</a:t>
                      </a:r>
                      <a:endParaRPr lang="en-GB" sz="1300" dirty="0"/>
                    </a:p>
                  </a:txBody>
                  <a:tcPr/>
                </a:tc>
                <a:tc>
                  <a:txBody>
                    <a:bodyPr/>
                    <a:lstStyle/>
                    <a:p>
                      <a:pPr marL="342900" indent="-342900">
                        <a:buFont typeface="+mj-lt"/>
                        <a:buAutoNum type="alphaUcPeriod" startAt="4"/>
                      </a:pPr>
                      <a:r>
                        <a:rPr lang="en-GB" sz="1900" kern="1200" dirty="0" smtClean="0">
                          <a:solidFill>
                            <a:schemeClr val="tx1"/>
                          </a:solidFill>
                          <a:effectLst/>
                          <a:latin typeface="+mn-lt"/>
                          <a:ea typeface="+mn-ea"/>
                          <a:cs typeface="+mn-cs"/>
                        </a:rPr>
                        <a:t>Improve access to data and services in developing countries and, through regional and global cooperation, strengthen the capacity of Members to provide meteorological, hydrological, marine and climate services.</a:t>
                      </a:r>
                      <a:endParaRPr lang="en-GB" sz="1300" dirty="0"/>
                    </a:p>
                  </a:txBody>
                  <a:tcPr/>
                </a:tc>
                <a:extLst>
                  <a:ext uri="{0D108BD9-81ED-4DB2-BD59-A6C34878D82A}">
                    <a16:rowId xmlns:a16="http://schemas.microsoft.com/office/drawing/2014/main" val="3522998864"/>
                  </a:ext>
                </a:extLst>
              </a:tr>
            </a:tbl>
          </a:graphicData>
        </a:graphic>
      </p:graphicFrame>
      <p:sp>
        <p:nvSpPr>
          <p:cNvPr id="3" name="Slide Number Placeholder 2"/>
          <p:cNvSpPr>
            <a:spLocks noGrp="1"/>
          </p:cNvSpPr>
          <p:nvPr>
            <p:ph type="sldNum" sz="quarter" idx="12"/>
          </p:nvPr>
        </p:nvSpPr>
        <p:spPr/>
        <p:txBody>
          <a:bodyPr/>
          <a:lstStyle/>
          <a:p>
            <a:pPr defTabSz="609585"/>
            <a:fld id="{9259AF2F-52C6-9B46-B8B2-0579234AE62E}" type="slidenum">
              <a:rPr lang="en-US">
                <a:solidFill>
                  <a:prstClr val="black">
                    <a:tint val="75000"/>
                  </a:prstClr>
                </a:solidFill>
                <a:latin typeface="Calibri"/>
              </a:rPr>
              <a:pPr defTabSz="609585"/>
              <a:t>3</a:t>
            </a:fld>
            <a:endParaRPr lang="en-US">
              <a:solidFill>
                <a:prstClr val="black">
                  <a:tint val="75000"/>
                </a:prstClr>
              </a:solidFill>
              <a:latin typeface="Calibri"/>
            </a:endParaRPr>
          </a:p>
        </p:txBody>
      </p:sp>
    </p:spTree>
    <p:extLst>
      <p:ext uri="{BB962C8B-B14F-4D97-AF65-F5344CB8AC3E}">
        <p14:creationId xmlns:p14="http://schemas.microsoft.com/office/powerpoint/2010/main" val="3528351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lstStyle/>
          <a:p>
            <a:r>
              <a:rPr lang="en-US" dirty="0" smtClean="0"/>
              <a:t>Before the discussions at EC-70, our plan was to provide the final draft of the WIS2.0 implementation plan for publication in December</a:t>
            </a:r>
          </a:p>
          <a:p>
            <a:r>
              <a:rPr lang="en-US" dirty="0" smtClean="0"/>
              <a:t>HOWEVER!</a:t>
            </a:r>
          </a:p>
          <a:p>
            <a:r>
              <a:rPr lang="en-GB" dirty="0"/>
              <a:t>EC-70 moved the goal-posts… see </a:t>
            </a:r>
            <a:r>
              <a:rPr lang="en-GB" dirty="0" smtClean="0">
                <a:hlinkClick r:id="rId2" action="ppaction://hlinksldjump"/>
              </a:rPr>
              <a:t>Resolution 23 (EC-70)</a:t>
            </a:r>
            <a:r>
              <a:rPr lang="en-GB" dirty="0" smtClean="0"/>
              <a:t> </a:t>
            </a:r>
            <a:r>
              <a:rPr lang="en-GB" dirty="0"/>
              <a:t>and </a:t>
            </a:r>
            <a:r>
              <a:rPr lang="en-GB" dirty="0" smtClean="0">
                <a:hlinkClick r:id="rId3" action="ppaction://hlinksldjump"/>
              </a:rPr>
              <a:t>Decision 18 (EC-70)</a:t>
            </a:r>
            <a:endParaRPr lang="en-GB" dirty="0" smtClean="0"/>
          </a:p>
          <a:p>
            <a:r>
              <a:rPr lang="en-GB" dirty="0"/>
              <a:t>The re-drafted </a:t>
            </a:r>
            <a:r>
              <a:rPr lang="en-GB" dirty="0"/>
              <a:t>D</a:t>
            </a:r>
            <a:r>
              <a:rPr lang="en-GB" dirty="0" smtClean="0"/>
              <a:t>ecision 18, </a:t>
            </a:r>
            <a:r>
              <a:rPr lang="en-GB" dirty="0"/>
              <a:t>plus discussion during the side-meeting had during EC-70 (UK, Japan, Germany, USA, Secretariat with correspondence from Russia), made it clear that we would not be able to achieve approval for WIS 2.0 implementation without detailed technical specification - this was a key requirement from Japan and Germany</a:t>
            </a:r>
          </a:p>
        </p:txBody>
      </p:sp>
      <p:sp>
        <p:nvSpPr>
          <p:cNvPr id="4" name="Slide Number Placeholder 3"/>
          <p:cNvSpPr>
            <a:spLocks noGrp="1"/>
          </p:cNvSpPr>
          <p:nvPr>
            <p:ph type="sldNum" sz="quarter" idx="12"/>
          </p:nvPr>
        </p:nvSpPr>
        <p:spPr/>
        <p:txBody>
          <a:bodyPr/>
          <a:lstStyle/>
          <a:p>
            <a:fld id="{CF937B8C-F50F-42E3-9BDC-639C2141B157}" type="slidenum">
              <a:rPr lang="en-GB" smtClean="0"/>
              <a:t>4</a:t>
            </a:fld>
            <a:endParaRPr lang="en-GB"/>
          </a:p>
        </p:txBody>
      </p:sp>
    </p:spTree>
    <p:extLst>
      <p:ext uri="{BB962C8B-B14F-4D97-AF65-F5344CB8AC3E}">
        <p14:creationId xmlns:p14="http://schemas.microsoft.com/office/powerpoint/2010/main" val="11867728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GB" dirty="0"/>
              <a:t>The finally approved Decision states</a:t>
            </a:r>
            <a:r>
              <a:rPr lang="en-GB" dirty="0" smtClean="0"/>
              <a:t>:</a:t>
            </a:r>
            <a:endParaRPr lang="en-GB" dirty="0"/>
          </a:p>
          <a:p>
            <a:pPr marL="457200" lvl="1" indent="0">
              <a:spcBef>
                <a:spcPts val="1200"/>
              </a:spcBef>
              <a:buNone/>
            </a:pPr>
            <a:r>
              <a:rPr lang="en-GB" sz="2800" i="1" dirty="0" smtClean="0"/>
              <a:t>Requests </a:t>
            </a:r>
            <a:r>
              <a:rPr lang="en-GB" sz="2800" i="1" dirty="0"/>
              <a:t>the CBS: […] (3) To provide more information to Members about the technical infrastructure supporting WIS 2.0 and a comparison of the functional architectures for the original WIS and WIS 2.0</a:t>
            </a:r>
            <a:r>
              <a:rPr lang="en-GB" sz="2800" i="1" dirty="0" smtClean="0"/>
              <a:t>;</a:t>
            </a:r>
            <a:endParaRPr lang="en-GB" sz="2800" i="1" dirty="0"/>
          </a:p>
          <a:p>
            <a:r>
              <a:rPr lang="en-GB" dirty="0"/>
              <a:t>As a result, the submission to Cg-18 would be an update to the WIS 2.0 Strategy and Implementation Approach, plus a PLAN to gather the detailed technical specifications required for Members to assess (and plan and budget for) WIS 2.0 implementation</a:t>
            </a:r>
            <a:r>
              <a:rPr lang="en-GB" dirty="0" smtClean="0"/>
              <a:t>.</a:t>
            </a:r>
            <a:endParaRPr lang="en-GB" dirty="0"/>
          </a:p>
          <a:p>
            <a:pPr marL="457200" lvl="1" indent="0">
              <a:spcBef>
                <a:spcPts val="1200"/>
              </a:spcBef>
              <a:buNone/>
            </a:pPr>
            <a:r>
              <a:rPr lang="en-GB" sz="2800" i="1" dirty="0" smtClean="0"/>
              <a:t>Requests </a:t>
            </a:r>
            <a:r>
              <a:rPr lang="en-GB" sz="2800" i="1" dirty="0"/>
              <a:t>the CBS: […] (2) To provide Congress with the updated Strategy and Implementation Approach and a plan to document specific design requirements;</a:t>
            </a:r>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5</a:t>
            </a:fld>
            <a:endParaRPr lang="en-GB"/>
          </a:p>
        </p:txBody>
      </p:sp>
    </p:spTree>
    <p:extLst>
      <p:ext uri="{BB962C8B-B14F-4D97-AF65-F5344CB8AC3E}">
        <p14:creationId xmlns:p14="http://schemas.microsoft.com/office/powerpoint/2010/main" val="33357358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lnSpcReduction="10000"/>
          </a:bodyPr>
          <a:lstStyle/>
          <a:p>
            <a:r>
              <a:rPr lang="en-US" dirty="0" smtClean="0"/>
              <a:t>Furthermore, implementation approval would be delegated to EC at some subsequent date, allowing for more time to develop those technical specifications</a:t>
            </a:r>
            <a:endParaRPr lang="en-GB" dirty="0"/>
          </a:p>
          <a:p>
            <a:pPr marL="457200" lvl="1" indent="0">
              <a:spcBef>
                <a:spcPts val="1200"/>
              </a:spcBef>
              <a:buNone/>
            </a:pPr>
            <a:r>
              <a:rPr lang="en-US" sz="2800" i="1" dirty="0" smtClean="0"/>
              <a:t>Decides to request from Congress to authorize EC to make a decision on implementation once the updated documents, including design requirements, are submitted by CBS</a:t>
            </a:r>
            <a:endParaRPr lang="en-GB" sz="2800" i="1" dirty="0"/>
          </a:p>
          <a:p>
            <a:r>
              <a:rPr lang="en-US" dirty="0" smtClean="0"/>
              <a:t>Secondly, Germany were advocating a </a:t>
            </a:r>
            <a:r>
              <a:rPr lang="en-US" dirty="0" err="1" smtClean="0"/>
              <a:t>decentralised</a:t>
            </a:r>
            <a:r>
              <a:rPr lang="en-US" dirty="0" smtClean="0"/>
              <a:t> approach to implementation. Reviewing the discussion during the EC-70 side meeting on Cache in the Cloud, and noting our inability to progress the concept of shared services, it seems that we need to fundamentally address the concerns about a </a:t>
            </a:r>
            <a:r>
              <a:rPr lang="en-US" dirty="0" err="1" smtClean="0"/>
              <a:t>decentralised</a:t>
            </a:r>
            <a:r>
              <a:rPr lang="en-US" dirty="0" smtClean="0"/>
              <a:t> WIS 2.0.</a:t>
            </a:r>
          </a:p>
          <a:p>
            <a:r>
              <a:rPr lang="en-US" dirty="0" smtClean="0"/>
              <a:t>So - to get WIS 2.0 implementation approved, we need to have the technical specifications well understood … so that Members can clearly understand what WIS 2.0 will entail, and how much it will cost so that they can budget effectively.</a:t>
            </a:r>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6</a:t>
            </a:fld>
            <a:endParaRPr lang="en-GB"/>
          </a:p>
        </p:txBody>
      </p:sp>
    </p:spTree>
    <p:extLst>
      <p:ext uri="{BB962C8B-B14F-4D97-AF65-F5344CB8AC3E}">
        <p14:creationId xmlns:p14="http://schemas.microsoft.com/office/powerpoint/2010/main" val="21899792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My experience is that good technical specifications ONLY come from implementation experience. So, this means that Members will need to run pilot projects to develop that implementation experience.</a:t>
            </a:r>
          </a:p>
          <a:p>
            <a:r>
              <a:rPr lang="en-US" dirty="0" smtClean="0"/>
              <a:t>Fortunately, </a:t>
            </a:r>
            <a:r>
              <a:rPr lang="en-US" dirty="0" smtClean="0"/>
              <a:t>Resolution 23 </a:t>
            </a:r>
            <a:r>
              <a:rPr lang="en-US" dirty="0" smtClean="0"/>
              <a:t>was added (&amp; approved by EC-70) to address this:</a:t>
            </a:r>
            <a:endParaRPr lang="en-GB" dirty="0"/>
          </a:p>
          <a:p>
            <a:pPr marL="457200" lvl="1" indent="0">
              <a:spcBef>
                <a:spcPts val="1200"/>
              </a:spcBef>
              <a:buNone/>
            </a:pPr>
            <a:r>
              <a:rPr lang="en-US" sz="2800" i="1" dirty="0" smtClean="0"/>
              <a:t>Requests the Commission for Basic Systems, in collaboration with the private sector and involving those Members who currently operate GISCs, to analyze the data exchange needs for WIS in order to provide reliable data access to all users considering the availability of new technologies, architectures and communication techniques including cloud based solutions, web services, application programming interfaces, modern messaging protocols etc., and to study how they would support or contribute to the evolution to WIS 2.0 and report back;</a:t>
            </a:r>
            <a:endParaRPr lang="en-GB" sz="2800" i="1" dirty="0"/>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7</a:t>
            </a:fld>
            <a:endParaRPr lang="en-GB"/>
          </a:p>
        </p:txBody>
      </p:sp>
    </p:spTree>
    <p:extLst>
      <p:ext uri="{BB962C8B-B14F-4D97-AF65-F5344CB8AC3E}">
        <p14:creationId xmlns:p14="http://schemas.microsoft.com/office/powerpoint/2010/main" val="4088563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It also calls for Members, with support from Secretariat, to do the necessary work:</a:t>
            </a:r>
            <a:endParaRPr lang="en-GB" dirty="0"/>
          </a:p>
          <a:p>
            <a:pPr marL="457200" lvl="1" indent="0">
              <a:spcBef>
                <a:spcPts val="1200"/>
              </a:spcBef>
              <a:buNone/>
            </a:pPr>
            <a:r>
              <a:rPr lang="en-US" sz="2800" i="1" dirty="0" smtClean="0"/>
              <a:t>Requests the Secretary-General to provide the resources to support this work;</a:t>
            </a:r>
          </a:p>
          <a:p>
            <a:pPr marL="457200" lvl="1" indent="0">
              <a:spcBef>
                <a:spcPts val="1200"/>
              </a:spcBef>
              <a:buNone/>
            </a:pPr>
            <a:r>
              <a:rPr lang="en-US" sz="2800" i="1" dirty="0" smtClean="0"/>
              <a:t>Urges Members to provide resources for development of potential solutions and feasibility studies.</a:t>
            </a:r>
            <a:endParaRPr lang="en-GB" sz="2800" i="1" dirty="0"/>
          </a:p>
          <a:p>
            <a:r>
              <a:rPr lang="en-US" dirty="0" smtClean="0"/>
              <a:t>Thinking out loud (and without detailed insight!), maybe these projects look a little like the GDPFS Severe Weather Forecasting Demonstration Project (SWFDP) [http://www.wmo.int/pages/prog/www/swfdp/] in terms of trying to implement / demonstrate operational procedures? Projects like these are a large undertaking, and will certainly mean an extension of the timescales for implementation of WIS 2.0.</a:t>
            </a:r>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8</a:t>
            </a:fld>
            <a:endParaRPr lang="en-GB"/>
          </a:p>
        </p:txBody>
      </p:sp>
    </p:spTree>
    <p:extLst>
      <p:ext uri="{BB962C8B-B14F-4D97-AF65-F5344CB8AC3E}">
        <p14:creationId xmlns:p14="http://schemas.microsoft.com/office/powerpoint/2010/main" val="3154930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fontScale="92500" lnSpcReduction="10000"/>
          </a:bodyPr>
          <a:lstStyle/>
          <a:p>
            <a:r>
              <a:rPr lang="en-US" dirty="0" smtClean="0"/>
              <a:t>Because we will need to develop the technical specifications BEFORE approval, I wonder whether it makes sense to adopt a more phased approach?</a:t>
            </a:r>
          </a:p>
          <a:p>
            <a:r>
              <a:rPr lang="en-US" dirty="0" smtClean="0"/>
              <a:t>For example, I think that all agreed that the GTS was a major inhibitor to Key Goal A:</a:t>
            </a:r>
            <a:endParaRPr lang="en-GB" dirty="0"/>
          </a:p>
          <a:p>
            <a:pPr marL="457200" lvl="1" indent="0">
              <a:spcBef>
                <a:spcPts val="1200"/>
              </a:spcBef>
              <a:buNone/>
            </a:pPr>
            <a:r>
              <a:rPr lang="en-US" sz="2800" i="1" dirty="0" smtClean="0"/>
              <a:t>Increase the discoverability and accessibility of authoritative weather, water and climate data and information beyond the traditional institutional NMHS user base.</a:t>
            </a:r>
            <a:endParaRPr lang="en-GB" sz="2800" i="1" dirty="0"/>
          </a:p>
          <a:p>
            <a:r>
              <a:rPr lang="en-US" dirty="0" smtClean="0"/>
              <a:t>The WIS 2.0 implementation approach document states:</a:t>
            </a:r>
          </a:p>
          <a:p>
            <a:pPr marL="457200" lvl="1" indent="0">
              <a:spcBef>
                <a:spcPts val="1200"/>
              </a:spcBef>
              <a:buNone/>
            </a:pPr>
            <a:r>
              <a:rPr lang="en-US" sz="2800" i="1" dirty="0"/>
              <a:t>Data exchanged using the GTS in support of WWW are largely invisible or inaccessible to all but institutional NMHS users. Discovery of data through WIS is far from easy; the WIS Catalogue is disproportionately populated by tens of thousands of records describing GTS bulletins, and GISCs lack effective filtering in their search offering. Even if data matching a user’s needs can be found, the majority of users are frustrated by a lack of direct, Web-based access to those data.</a:t>
            </a:r>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9</a:t>
            </a:fld>
            <a:endParaRPr lang="en-GB"/>
          </a:p>
        </p:txBody>
      </p:sp>
    </p:spTree>
    <p:extLst>
      <p:ext uri="{BB962C8B-B14F-4D97-AF65-F5344CB8AC3E}">
        <p14:creationId xmlns:p14="http://schemas.microsoft.com/office/powerpoint/2010/main" val="1074729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So phasing out the GTS would be my highest priority (and likely, this would also need to address the 24-hour cache too). The WIS 2.0 implementation approach document describes this as a Core service:</a:t>
            </a:r>
            <a:endParaRPr lang="en-GB" dirty="0"/>
          </a:p>
          <a:p>
            <a:pPr marL="457200" lvl="1" indent="0">
              <a:spcBef>
                <a:spcPts val="1200"/>
              </a:spcBef>
              <a:buNone/>
            </a:pPr>
            <a:r>
              <a:rPr lang="en-US" sz="2800" i="1" dirty="0" smtClean="0"/>
              <a:t>Real-time data, notifications / messaging and a cache of globally distributed data;</a:t>
            </a:r>
            <a:endParaRPr lang="en-GB" sz="2800" i="1" dirty="0"/>
          </a:p>
          <a:p>
            <a:r>
              <a:rPr lang="en-US" dirty="0" smtClean="0"/>
              <a:t>We will need large scale pilot projects to determine how to do this; taking into account the need for a </a:t>
            </a:r>
            <a:r>
              <a:rPr lang="en-US" dirty="0" err="1" smtClean="0"/>
              <a:t>decentralised</a:t>
            </a:r>
            <a:r>
              <a:rPr lang="en-US" dirty="0" smtClean="0"/>
              <a:t> architecture. This should also look at helping Members replace costly private networks with Internet connections (where SLA can be met).</a:t>
            </a:r>
          </a:p>
          <a:p>
            <a:endParaRPr lang="en-US" sz="2800" i="1" dirty="0"/>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10</a:t>
            </a:fld>
            <a:endParaRPr lang="en-GB"/>
          </a:p>
        </p:txBody>
      </p:sp>
    </p:spTree>
    <p:extLst>
      <p:ext uri="{BB962C8B-B14F-4D97-AF65-F5344CB8AC3E}">
        <p14:creationId xmlns:p14="http://schemas.microsoft.com/office/powerpoint/2010/main" val="1275464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WIS 2.0 also talks about exposing data through Web services. While I think that this is very important, the requirement to push data between WMO Members, particularly observation data, will persist for many years to come.</a:t>
            </a:r>
          </a:p>
          <a:p>
            <a:r>
              <a:rPr lang="en-US" dirty="0" smtClean="0"/>
              <a:t>I also note that there is nothing preventing Web services from being incorporated into WIS 2.0. The challenge is how one provides the metadata that enables those services to be discovered!</a:t>
            </a:r>
          </a:p>
          <a:p>
            <a:r>
              <a:rPr lang="en-US" dirty="0" smtClean="0"/>
              <a:t>Talking of metadata and discovery, WIS 2.0 also talks about leveraging commercial search engines; proposing the use of schema.org structured markup to do so. Again, there is nothing preventing Members who publish their data on the Web from providing this markup and registering those Web pages with search engines. What is required here is guidance on how to do so!</a:t>
            </a:r>
            <a:endParaRPr lang="en-US" sz="2800" i="1" dirty="0"/>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11</a:t>
            </a:fld>
            <a:endParaRPr lang="en-GB"/>
          </a:p>
        </p:txBody>
      </p:sp>
    </p:spTree>
    <p:extLst>
      <p:ext uri="{BB962C8B-B14F-4D97-AF65-F5344CB8AC3E}">
        <p14:creationId xmlns:p14="http://schemas.microsoft.com/office/powerpoint/2010/main" val="1969433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If we can address the disproportionate population of the WIS Catalogue "by tens of thousands of records describing GTS bulletins" and encourage publication of data on the Web, then this might improve the user experience sufficiently that we can delay significant work on the WIS Catalogue?</a:t>
            </a:r>
          </a:p>
          <a:p>
            <a:r>
              <a:rPr lang="en-US" dirty="0" smtClean="0"/>
              <a:t>Certainly, I would leave cloud-hosting of services to mature before trying to 'regulate' how this is done. Just like using Web services, there's nothing in WIS Tech Specs preventing a Member from using cloud to meet their needs. Clearly, some level of coordination and sharing of best practice will accelerate adoption.</a:t>
            </a:r>
          </a:p>
          <a:p>
            <a:endParaRPr lang="en-US" sz="2800" i="1" dirty="0"/>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12</a:t>
            </a:fld>
            <a:endParaRPr lang="en-GB"/>
          </a:p>
        </p:txBody>
      </p:sp>
    </p:spTree>
    <p:extLst>
      <p:ext uri="{BB962C8B-B14F-4D97-AF65-F5344CB8AC3E}">
        <p14:creationId xmlns:p14="http://schemas.microsoft.com/office/powerpoint/2010/main" val="1056141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a:bodyPr>
          <a:lstStyle/>
          <a:p>
            <a:r>
              <a:rPr lang="en-US" dirty="0" smtClean="0"/>
              <a:t>I'll stop </a:t>
            </a:r>
            <a:r>
              <a:rPr lang="en-US" dirty="0" err="1" smtClean="0"/>
              <a:t>hypothesising</a:t>
            </a:r>
            <a:r>
              <a:rPr lang="en-US" dirty="0" smtClean="0"/>
              <a:t> here. This is for the TT-</a:t>
            </a:r>
            <a:r>
              <a:rPr lang="en-US" dirty="0" err="1" smtClean="0"/>
              <a:t>eWIS</a:t>
            </a:r>
            <a:r>
              <a:rPr lang="en-US" dirty="0" smtClean="0"/>
              <a:t> team, i.e. us, to debate. I'm just illustrating that we could take a different, more pragmatic approach to </a:t>
            </a:r>
            <a:r>
              <a:rPr lang="en-US" dirty="0" err="1" smtClean="0"/>
              <a:t>realising</a:t>
            </a:r>
            <a:r>
              <a:rPr lang="en-US" dirty="0" smtClean="0"/>
              <a:t> the WIS 2.0 strategy. One that doesn't require such a VAST implementation </a:t>
            </a:r>
            <a:r>
              <a:rPr lang="en-US" dirty="0" err="1" smtClean="0"/>
              <a:t>programme</a:t>
            </a:r>
            <a:r>
              <a:rPr lang="en-US" dirty="0" smtClean="0"/>
              <a:t> because we focus on delivering smaller tranches of benefit.</a:t>
            </a:r>
          </a:p>
          <a:p>
            <a:r>
              <a:rPr lang="en-US" dirty="0" smtClean="0"/>
              <a:t>So … all of this implies a significant change to the implementation approach! My point? It is</a:t>
            </a:r>
          </a:p>
          <a:p>
            <a:pPr marL="514350" indent="-514350">
              <a:buFont typeface="+mj-lt"/>
              <a:buAutoNum type="arabicPeriod"/>
            </a:pPr>
            <a:r>
              <a:rPr lang="en-US" dirty="0" smtClean="0"/>
              <a:t>we will need to address concerns around </a:t>
            </a:r>
            <a:r>
              <a:rPr lang="en-US" dirty="0" err="1" smtClean="0"/>
              <a:t>decentralisation</a:t>
            </a:r>
            <a:r>
              <a:rPr lang="en-US" dirty="0" smtClean="0"/>
              <a:t>; and</a:t>
            </a:r>
          </a:p>
          <a:p>
            <a:pPr marL="514350" indent="-514350">
              <a:buFont typeface="+mj-lt"/>
              <a:buAutoNum type="arabicPeriod"/>
            </a:pPr>
            <a:r>
              <a:rPr lang="en-US" dirty="0" smtClean="0"/>
              <a:t>that what is submitted to Members in December for consultation is _not_ a final implementation plan for approval. Rather, it will describe the approach in outline and provide a plan for how the detailed specifications will be developed.</a:t>
            </a:r>
          </a:p>
          <a:p>
            <a:endParaRPr lang="en-US" sz="2800" i="1" dirty="0"/>
          </a:p>
          <a:p>
            <a:pPr marL="457200" lvl="1" indent="0">
              <a:spcBef>
                <a:spcPts val="1200"/>
              </a:spcBef>
              <a:buNone/>
            </a:pPr>
            <a:endParaRPr lang="en-GB" sz="2800" i="1" dirty="0"/>
          </a:p>
          <a:p>
            <a:pPr marL="0" indent="0">
              <a:buNone/>
            </a:pPr>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13</a:t>
            </a:fld>
            <a:endParaRPr lang="en-GB"/>
          </a:p>
        </p:txBody>
      </p:sp>
    </p:spTree>
    <p:extLst>
      <p:ext uri="{BB962C8B-B14F-4D97-AF65-F5344CB8AC3E}">
        <p14:creationId xmlns:p14="http://schemas.microsoft.com/office/powerpoint/2010/main" val="22264338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Autofit/>
          </a:bodyPr>
          <a:lstStyle/>
          <a:p>
            <a:pPr marL="0" indent="0">
              <a:buNone/>
            </a:pPr>
            <a:r>
              <a:rPr lang="en-US" sz="1400" dirty="0" smtClean="0"/>
              <a:t>Resolution 23 (EC-70)</a:t>
            </a:r>
            <a:endParaRPr lang="en-US" sz="1400" dirty="0" smtClean="0"/>
          </a:p>
          <a:p>
            <a:pPr marL="0" indent="0">
              <a:buNone/>
            </a:pPr>
            <a:r>
              <a:rPr lang="en-US" sz="1400" dirty="0" smtClean="0"/>
              <a:t>WMO INFORMATION SYSTEM 2.0</a:t>
            </a:r>
          </a:p>
          <a:p>
            <a:pPr marL="0" indent="0">
              <a:buNone/>
            </a:pPr>
            <a:r>
              <a:rPr lang="en-US" sz="1400" dirty="0" smtClean="0"/>
              <a:t>THE EXECUTIVE COUNCIL,</a:t>
            </a:r>
          </a:p>
          <a:p>
            <a:pPr marL="0" indent="0">
              <a:buNone/>
            </a:pPr>
            <a:r>
              <a:rPr lang="en-US" sz="1400" dirty="0" smtClean="0"/>
              <a:t>Recalling that:</a:t>
            </a:r>
          </a:p>
          <a:p>
            <a:pPr marL="514350" indent="-514350">
              <a:buFont typeface="+mj-lt"/>
              <a:buAutoNum type="arabicPeriod"/>
            </a:pPr>
            <a:r>
              <a:rPr lang="en-US" sz="1400" dirty="0" smtClean="0"/>
              <a:t>The future WMO Information System (WIS) was first envisaged by the Commission for Basic Systems in 1992, the concept adopted by Congress XIV (2003) and approved by Resolution 2 (Cg-XV), and</a:t>
            </a:r>
          </a:p>
          <a:p>
            <a:pPr marL="514350" indent="-514350">
              <a:buFont typeface="+mj-lt"/>
              <a:buAutoNum type="arabicPeriod"/>
            </a:pPr>
            <a:r>
              <a:rPr lang="en-US" sz="1400" dirty="0" smtClean="0"/>
              <a:t>The first operational Global Information System </a:t>
            </a:r>
            <a:r>
              <a:rPr lang="en-US" sz="1400" dirty="0" err="1" smtClean="0"/>
              <a:t>Centres</a:t>
            </a:r>
            <a:r>
              <a:rPr lang="en-US" sz="1400" dirty="0" smtClean="0"/>
              <a:t> (GISCs) began in 2012,</a:t>
            </a:r>
          </a:p>
          <a:p>
            <a:pPr marL="0" indent="0">
              <a:buNone/>
            </a:pPr>
            <a:r>
              <a:rPr lang="en-US" sz="1400" dirty="0" smtClean="0"/>
              <a:t>Noting that WIS development, in addition to creating the new functionalities of discovery and access, was confined to be an evolution of the Global Telecommunication System (GTS),</a:t>
            </a:r>
          </a:p>
          <a:p>
            <a:pPr marL="0" indent="0">
              <a:buNone/>
            </a:pPr>
            <a:r>
              <a:rPr lang="en-US" sz="1400" dirty="0" smtClean="0"/>
              <a:t>Noting further that:</a:t>
            </a:r>
          </a:p>
          <a:p>
            <a:pPr marL="514350" indent="-514350">
              <a:buFont typeface="+mj-lt"/>
              <a:buAutoNum type="arabicPeriod"/>
            </a:pPr>
            <a:r>
              <a:rPr lang="en-US" sz="1400" dirty="0" smtClean="0"/>
              <a:t>the current architecture of the WIS was developed almost 12 years ago, and that there are many new technologies, architecture designs and industry solutions that were not available at the time,</a:t>
            </a:r>
          </a:p>
          <a:p>
            <a:pPr marL="514350" indent="-514350">
              <a:buFont typeface="+mj-lt"/>
              <a:buAutoNum type="arabicPeriod"/>
            </a:pPr>
            <a:r>
              <a:rPr lang="en-US" sz="1400" dirty="0" smtClean="0"/>
              <a:t>Members have made considerable progress in moving from a telecommunications architecture to data centric infrastructure built on the GISCs,</a:t>
            </a:r>
          </a:p>
          <a:p>
            <a:pPr marL="514350" indent="-514350">
              <a:buFont typeface="+mj-lt"/>
              <a:buAutoNum type="arabicPeriod"/>
            </a:pPr>
            <a:r>
              <a:rPr lang="en-US" sz="1400" dirty="0" smtClean="0"/>
              <a:t>some Members are keen to ensure that WIS 2.0 be developed without such restrictions, making full use of the new information technology and the public/private partnerships environment and practices available to achieve the requirements of Members for the full cycle of information management building on the investments of Members in the initial development and roll-out of WIS,</a:t>
            </a:r>
          </a:p>
          <a:p>
            <a:pPr marL="0" indent="0">
              <a:buNone/>
            </a:pPr>
            <a:r>
              <a:rPr lang="en-US" sz="1400" dirty="0" smtClean="0"/>
              <a:t>Requests the Commission for Basic Systems, in collaboration with the private sector and involving those Members who currently operate GISCs, to analyze the data exchange needs for WIS in order to provide reliable data access to all users considering the availability of new technologies, architectures and communication techniques including cloud based solutions, web services, application programming interfaces, modern messaging protocols etc., and to study how they would support or contribute to the evolution to WIS 2.0 and report back;</a:t>
            </a:r>
          </a:p>
          <a:p>
            <a:pPr marL="0" indent="0">
              <a:buNone/>
            </a:pPr>
            <a:r>
              <a:rPr lang="en-US" sz="1400" dirty="0" smtClean="0"/>
              <a:t>Requests the Secretary-General to provide the resources to support this work;</a:t>
            </a:r>
          </a:p>
          <a:p>
            <a:pPr marL="0" indent="0">
              <a:buNone/>
            </a:pPr>
            <a:r>
              <a:rPr lang="en-US" sz="1400" dirty="0" smtClean="0"/>
              <a:t>Urges Members to provide resources for development of potential solutions and feasibility studies.</a:t>
            </a:r>
            <a:endParaRPr lang="en-GB" sz="1400" i="1" dirty="0"/>
          </a:p>
        </p:txBody>
      </p:sp>
      <p:sp>
        <p:nvSpPr>
          <p:cNvPr id="4" name="Slide Number Placeholder 3"/>
          <p:cNvSpPr>
            <a:spLocks noGrp="1"/>
          </p:cNvSpPr>
          <p:nvPr>
            <p:ph type="sldNum" sz="quarter" idx="12"/>
          </p:nvPr>
        </p:nvSpPr>
        <p:spPr/>
        <p:txBody>
          <a:bodyPr/>
          <a:lstStyle/>
          <a:p>
            <a:fld id="{CF937B8C-F50F-42E3-9BDC-639C2141B157}" type="slidenum">
              <a:rPr lang="en-GB" smtClean="0"/>
              <a:t>14</a:t>
            </a:fld>
            <a:endParaRPr lang="en-GB"/>
          </a:p>
        </p:txBody>
      </p:sp>
    </p:spTree>
    <p:extLst>
      <p:ext uri="{BB962C8B-B14F-4D97-AF65-F5344CB8AC3E}">
        <p14:creationId xmlns:p14="http://schemas.microsoft.com/office/powerpoint/2010/main" val="3141892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5131"/>
            <a:ext cx="10515600" cy="5941832"/>
          </a:xfrm>
        </p:spPr>
        <p:txBody>
          <a:bodyPr>
            <a:normAutofit fontScale="70000" lnSpcReduction="20000"/>
          </a:bodyPr>
          <a:lstStyle/>
          <a:p>
            <a:pPr marL="0" indent="0">
              <a:buNone/>
            </a:pPr>
            <a:r>
              <a:rPr lang="en-GB" smtClean="0"/>
              <a:t>Decision 18 (EC-70)</a:t>
            </a:r>
            <a:endParaRPr lang="en-GB" dirty="0"/>
          </a:p>
          <a:p>
            <a:pPr marL="0" indent="0">
              <a:buNone/>
            </a:pPr>
            <a:r>
              <a:rPr lang="en-GB" dirty="0"/>
              <a:t>The Executive Council noting the WMO Information System 2.0 Strategy, endorsed by Resolution 8 (EC-69) and the Draft WMO Information System 2.0 implementation approach as described in the document presented to the Commission for Basic Systems (CBS) Technical Conference (TECO) 2018 (CBS‑TECO‑2018‑Inf‑5(1)‑WIS2‑Implentation‑approach_draft1),</a:t>
            </a:r>
          </a:p>
          <a:p>
            <a:pPr marL="0" indent="0">
              <a:buNone/>
            </a:pPr>
            <a:r>
              <a:rPr lang="en-GB" dirty="0"/>
              <a:t>Noting further that CBS Management Group recommended EC-70 consideration for referral to Congress,</a:t>
            </a:r>
          </a:p>
          <a:p>
            <a:pPr marL="0" indent="0">
              <a:buNone/>
            </a:pPr>
            <a:r>
              <a:rPr lang="en-GB" dirty="0" smtClean="0"/>
              <a:t>Requests the CBS:</a:t>
            </a:r>
          </a:p>
          <a:p>
            <a:pPr marL="514350" indent="-514350">
              <a:buFont typeface="+mj-lt"/>
              <a:buAutoNum type="arabicPeriod"/>
            </a:pPr>
            <a:r>
              <a:rPr lang="en-GB" dirty="0" smtClean="0"/>
              <a:t>To consult with Members on amendments needed to further develop the Strategy and Implementation Approach and specific design requirements;</a:t>
            </a:r>
          </a:p>
          <a:p>
            <a:pPr marL="514350" indent="-514350">
              <a:buFont typeface="+mj-lt"/>
              <a:buAutoNum type="arabicPeriod"/>
            </a:pPr>
            <a:r>
              <a:rPr lang="en-GB" dirty="0" smtClean="0"/>
              <a:t>To provide Congress with the updated Strategy and Implementation Approach and a plan to document specific design requirements;</a:t>
            </a:r>
          </a:p>
          <a:p>
            <a:pPr marL="514350" indent="-514350">
              <a:buFont typeface="+mj-lt"/>
              <a:buAutoNum type="arabicPeriod"/>
            </a:pPr>
            <a:r>
              <a:rPr lang="en-GB" dirty="0" smtClean="0"/>
              <a:t>To provide more information to Members about the technical infrastructure supporting WIS 2.0 and a comparison of the functional architectures for the original WIS and WIS 2.0;</a:t>
            </a:r>
          </a:p>
          <a:p>
            <a:pPr marL="0" indent="0">
              <a:buNone/>
            </a:pPr>
            <a:r>
              <a:rPr lang="en-GB" dirty="0" smtClean="0"/>
              <a:t>Encourages </a:t>
            </a:r>
            <a:r>
              <a:rPr lang="en-GB" dirty="0"/>
              <a:t>Members to provide feedback to CBS on amendments needed to further develop the Strategy and Implementation Approach;</a:t>
            </a:r>
          </a:p>
          <a:p>
            <a:pPr marL="0" indent="0">
              <a:buNone/>
            </a:pPr>
            <a:r>
              <a:rPr lang="en-GB" dirty="0"/>
              <a:t>Agrees to consider the status of WIS 2.0 at Cg-18 with a view toward implementation and;</a:t>
            </a:r>
          </a:p>
          <a:p>
            <a:pPr marL="0" indent="0">
              <a:buNone/>
            </a:pPr>
            <a:r>
              <a:rPr lang="en-GB" dirty="0"/>
              <a:t>Decides to request from Congress to authorize EC to make a decision on implementation once the updated documents, including design requirements, are submitted by CBS</a:t>
            </a:r>
            <a:r>
              <a:rPr lang="en-GB" dirty="0" smtClean="0"/>
              <a:t>.</a:t>
            </a:r>
            <a:endParaRPr lang="en-US" dirty="0" smtClean="0"/>
          </a:p>
          <a:p>
            <a:pPr marL="0" indent="0">
              <a:buNone/>
            </a:pPr>
            <a:endParaRPr lang="en-US" sz="2800" i="1" dirty="0"/>
          </a:p>
          <a:p>
            <a:pPr lvl="1">
              <a:spcBef>
                <a:spcPts val="1200"/>
              </a:spcBef>
            </a:pPr>
            <a:endParaRPr lang="en-GB" sz="2800" i="1" dirty="0"/>
          </a:p>
          <a:p>
            <a:endParaRPr lang="en-GB" dirty="0"/>
          </a:p>
        </p:txBody>
      </p:sp>
      <p:sp>
        <p:nvSpPr>
          <p:cNvPr id="4" name="Slide Number Placeholder 3"/>
          <p:cNvSpPr>
            <a:spLocks noGrp="1"/>
          </p:cNvSpPr>
          <p:nvPr>
            <p:ph type="sldNum" sz="quarter" idx="12"/>
          </p:nvPr>
        </p:nvSpPr>
        <p:spPr/>
        <p:txBody>
          <a:bodyPr/>
          <a:lstStyle/>
          <a:p>
            <a:fld id="{CF937B8C-F50F-42E3-9BDC-639C2141B157}" type="slidenum">
              <a:rPr lang="en-GB" smtClean="0"/>
              <a:t>15</a:t>
            </a:fld>
            <a:endParaRPr lang="en-GB"/>
          </a:p>
        </p:txBody>
      </p:sp>
    </p:spTree>
    <p:extLst>
      <p:ext uri="{BB962C8B-B14F-4D97-AF65-F5344CB8AC3E}">
        <p14:creationId xmlns:p14="http://schemas.microsoft.com/office/powerpoint/2010/main" val="25963889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2012</Words>
  <Application>Microsoft Office PowerPoint</Application>
  <PresentationFormat>Widescreen</PresentationFormat>
  <Paragraphs>95</Paragraphs>
  <Slides>15</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15</vt:i4>
      </vt:variant>
    </vt:vector>
  </HeadingPairs>
  <TitlesOfParts>
    <vt:vector size="20" baseType="lpstr">
      <vt:lpstr>Arial</vt:lpstr>
      <vt:lpstr>Calibri</vt:lpstr>
      <vt:lpstr>Calibri Light</vt:lpstr>
      <vt:lpstr>Office Theme</vt:lpstr>
      <vt:lpstr>WMO_BLUE_Powerpoint_en_fr</vt:lpstr>
      <vt:lpstr>Evolution of WIS: Implications from EC-70</vt:lpstr>
      <vt:lpstr>PowerPoint Presentation</vt:lpstr>
      <vt:lpstr>Key goals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Evolution of WIS: Implications from EC-70</dc:title>
  <dc:creator>Tandy, Jeremy</dc:creator>
  <cp:lastModifiedBy>Tandy, Jeremy</cp:lastModifiedBy>
  <cp:revision>9</cp:revision>
  <dcterms:created xsi:type="dcterms:W3CDTF">2018-10-15T08:09:30Z</dcterms:created>
  <dcterms:modified xsi:type="dcterms:W3CDTF">2018-11-05T12:26:06Z</dcterms:modified>
</cp:coreProperties>
</file>