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custom-properties+xml" PartName="/docProps/custom.xml"/>
  <Override ContentType="application/vnd.openxmlformats-officedocument.presentationml.handoutMaster+xml" PartName="/ppt/handoutMasters/handoutMaster1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slide+xml" PartName="/ppt/slides/slide48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?><Relationships xmlns="http://schemas.openxmlformats.org/package/2006/relationships"><Relationship Target="ppt/presentation.xml" Type="http://schemas.openxmlformats.org/officeDocument/2006/relationships/officeDocument" Id="rId1"></Relationship><Relationship Target="docProps/core.xml" Type="http://schemas.openxmlformats.org/package/2006/relationships/metadata/core-properties" Id="rId2"></Relationship><Relationship Target="docProps/app.xml" Type="http://schemas.openxmlformats.org/officeDocument/2006/relationships/extended-properties" Id="rId3"></Relationship><Relationship Target="docProps/custom.xml" Type="http://schemas.openxmlformats.org/officeDocument/2006/relationships/custom-properties" Id="rId4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2" r:id="rId1"/>
  </p:sldMasterIdLst>
  <p:notesMasterIdLst>
    <p:notesMasterId r:id="rId50"/>
  </p:notesMasterIdLst>
  <p:handoutMasterIdLst>
    <p:handoutMasterId r:id="rId51"/>
  </p:handoutMasterIdLst>
  <p:sldIdLst>
    <p:sldId id="589" r:id="rId2"/>
    <p:sldId id="602" r:id="rId3"/>
    <p:sldId id="603" r:id="rId4"/>
    <p:sldId id="604" r:id="rId5"/>
    <p:sldId id="598" r:id="rId6"/>
    <p:sldId id="601" r:id="rId7"/>
    <p:sldId id="605" r:id="rId8"/>
    <p:sldId id="606" r:id="rId9"/>
    <p:sldId id="607" r:id="rId10"/>
    <p:sldId id="608" r:id="rId11"/>
    <p:sldId id="591" r:id="rId12"/>
    <p:sldId id="599" r:id="rId13"/>
    <p:sldId id="600" r:id="rId14"/>
    <p:sldId id="592" r:id="rId15"/>
    <p:sldId id="612" r:id="rId16"/>
    <p:sldId id="613" r:id="rId17"/>
    <p:sldId id="593" r:id="rId18"/>
    <p:sldId id="609" r:id="rId19"/>
    <p:sldId id="610" r:id="rId20"/>
    <p:sldId id="615" r:id="rId21"/>
    <p:sldId id="616" r:id="rId22"/>
    <p:sldId id="617" r:id="rId23"/>
    <p:sldId id="618" r:id="rId24"/>
    <p:sldId id="619" r:id="rId25"/>
    <p:sldId id="620" r:id="rId26"/>
    <p:sldId id="622" r:id="rId27"/>
    <p:sldId id="623" r:id="rId28"/>
    <p:sldId id="624" r:id="rId29"/>
    <p:sldId id="621" r:id="rId30"/>
    <p:sldId id="626" r:id="rId31"/>
    <p:sldId id="625" r:id="rId32"/>
    <p:sldId id="627" r:id="rId33"/>
    <p:sldId id="628" r:id="rId34"/>
    <p:sldId id="629" r:id="rId35"/>
    <p:sldId id="633" r:id="rId36"/>
    <p:sldId id="634" r:id="rId37"/>
    <p:sldId id="635" r:id="rId38"/>
    <p:sldId id="630" r:id="rId39"/>
    <p:sldId id="631" r:id="rId40"/>
    <p:sldId id="632" r:id="rId41"/>
    <p:sldId id="636" r:id="rId42"/>
    <p:sldId id="637" r:id="rId43"/>
    <p:sldId id="638" r:id="rId44"/>
    <p:sldId id="639" r:id="rId45"/>
    <p:sldId id="594" r:id="rId46"/>
    <p:sldId id="640" r:id="rId47"/>
    <p:sldId id="642" r:id="rId48"/>
    <p:sldId id="643" r:id="rId49"/>
  </p:sldIdLst>
  <p:sldSz cx="9906000" cy="6858000" type="A4"/>
  <p:notesSz cx="9931400" cy="143637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900" b="1" kern="1200">
        <a:solidFill>
          <a:schemeClr val="bg1"/>
        </a:solidFill>
        <a:latin typeface="Tahoma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F6062A7D-A444-458F-A5B3-3F68D18D63B2}">
          <p14:sldIdLst>
            <p14:sldId id="589"/>
            <p14:sldId id="602"/>
            <p14:sldId id="603"/>
            <p14:sldId id="604"/>
            <p14:sldId id="598"/>
            <p14:sldId id="601"/>
            <p14:sldId id="605"/>
            <p14:sldId id="606"/>
            <p14:sldId id="607"/>
            <p14:sldId id="608"/>
            <p14:sldId id="591"/>
            <p14:sldId id="599"/>
            <p14:sldId id="600"/>
            <p14:sldId id="592"/>
          </p14:sldIdLst>
        </p14:section>
        <p14:section name="What is BUFR?" id="{CDB719EC-DCEE-4853-BBD6-00D97402DD4C}">
          <p14:sldIdLst>
            <p14:sldId id="612"/>
            <p14:sldId id="613"/>
            <p14:sldId id="593"/>
            <p14:sldId id="609"/>
            <p14:sldId id="610"/>
            <p14:sldId id="615"/>
            <p14:sldId id="616"/>
            <p14:sldId id="617"/>
            <p14:sldId id="618"/>
            <p14:sldId id="619"/>
            <p14:sldId id="620"/>
            <p14:sldId id="622"/>
            <p14:sldId id="623"/>
            <p14:sldId id="624"/>
            <p14:sldId id="621"/>
            <p14:sldId id="626"/>
          </p14:sldIdLst>
        </p14:section>
        <p14:section name="How do I work with BUFR?" id="{71FE99F5-E395-4A4D-92A0-3A4B8F283AE3}">
          <p14:sldIdLst>
            <p14:sldId id="625"/>
            <p14:sldId id="627"/>
            <p14:sldId id="628"/>
            <p14:sldId id="629"/>
            <p14:sldId id="633"/>
            <p14:sldId id="634"/>
            <p14:sldId id="635"/>
            <p14:sldId id="630"/>
            <p14:sldId id="631"/>
            <p14:sldId id="632"/>
          </p14:sldIdLst>
        </p14:section>
        <p14:section name="How does BUFR evolve?" id="{3BAB6436-58BA-4F42-9288-1ED3F3B5F11F}">
          <p14:sldIdLst>
            <p14:sldId id="636"/>
            <p14:sldId id="637"/>
            <p14:sldId id="638"/>
            <p14:sldId id="639"/>
            <p14:sldId id="594"/>
            <p14:sldId id="640"/>
          </p14:sldIdLst>
        </p14:section>
        <p14:section name="Conclusions" id="{C3E68E2A-4058-4E4D-956F-3363202148E4}">
          <p14:sldIdLst>
            <p14:sldId id="642"/>
            <p14:sldId id="64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164">
          <p15:clr>
            <a:srgbClr val="A4A3A4"/>
          </p15:clr>
        </p15:guide>
        <p15:guide id="2" orient="horz" pos="1410">
          <p15:clr>
            <a:srgbClr val="A4A3A4"/>
          </p15:clr>
        </p15:guide>
        <p15:guide id="3" orient="horz" pos="2715">
          <p15:clr>
            <a:srgbClr val="A4A3A4"/>
          </p15:clr>
        </p15:guide>
        <p15:guide id="4" orient="horz" pos="2389">
          <p15:clr>
            <a:srgbClr val="A4A3A4"/>
          </p15:clr>
        </p15:guide>
        <p15:guide id="5" orient="horz" pos="2064">
          <p15:clr>
            <a:srgbClr val="A4A3A4"/>
          </p15:clr>
        </p15:guide>
        <p15:guide id="6" orient="horz" pos="1735">
          <p15:clr>
            <a:srgbClr val="A4A3A4"/>
          </p15:clr>
        </p15:guide>
        <p15:guide id="7" orient="horz" pos="3369">
          <p15:clr>
            <a:srgbClr val="A4A3A4"/>
          </p15:clr>
        </p15:guide>
        <p15:guide id="8" orient="horz" pos="3698">
          <p15:clr>
            <a:srgbClr val="A4A3A4"/>
          </p15:clr>
        </p15:guide>
        <p15:guide id="9" pos="4214">
          <p15:clr>
            <a:srgbClr val="A4A3A4"/>
          </p15:clr>
        </p15:guide>
        <p15:guide id="10" pos="196">
          <p15:clr>
            <a:srgbClr val="A4A3A4"/>
          </p15:clr>
        </p15:guide>
        <p15:guide id="11" pos="1552">
          <p15:clr>
            <a:srgbClr val="A4A3A4"/>
          </p15:clr>
        </p15:guide>
        <p15:guide id="12" pos="4879">
          <p15:clr>
            <a:srgbClr val="A4A3A4"/>
          </p15:clr>
        </p15:guide>
        <p15:guide id="13" pos="5556">
          <p15:clr>
            <a:srgbClr val="A4A3A4"/>
          </p15:clr>
        </p15:guide>
        <p15:guide id="14" pos="2235">
          <p15:clr>
            <a:srgbClr val="A4A3A4"/>
          </p15:clr>
        </p15:guide>
        <p15:guide id="15" pos="87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4525">
          <p15:clr>
            <a:srgbClr val="A4A3A4"/>
          </p15:clr>
        </p15:guide>
        <p15:guide id="2" pos="312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5E2"/>
    <a:srgbClr val="00205B"/>
    <a:srgbClr val="FE5000"/>
    <a:srgbClr val="C5B9AC"/>
    <a:srgbClr val="CB333B"/>
    <a:srgbClr val="FEDB00"/>
    <a:srgbClr val="968C83"/>
    <a:srgbClr val="99C2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77" autoAdjust="0"/>
    <p:restoredTop sz="84820" autoAdjust="0"/>
  </p:normalViewPr>
  <p:slideViewPr>
    <p:cSldViewPr snapToGrid="0">
      <p:cViewPr varScale="1">
        <p:scale>
          <a:sx n="79" d="100"/>
          <a:sy n="79" d="100"/>
        </p:scale>
        <p:origin x="1291" y="86"/>
      </p:cViewPr>
      <p:guideLst>
        <p:guide orient="horz" pos="1164"/>
        <p:guide orient="horz" pos="1410"/>
        <p:guide orient="horz" pos="2715"/>
        <p:guide orient="horz" pos="2389"/>
        <p:guide orient="horz" pos="2064"/>
        <p:guide orient="horz" pos="1735"/>
        <p:guide orient="horz" pos="3369"/>
        <p:guide orient="horz" pos="3698"/>
        <p:guide pos="4214"/>
        <p:guide pos="196"/>
        <p:guide pos="1552"/>
        <p:guide pos="4879"/>
        <p:guide pos="5556"/>
        <p:guide pos="2235"/>
        <p:guide pos="874"/>
      </p:guideLst>
    </p:cSldViewPr>
  </p:slideViewPr>
  <p:outlineViewPr>
    <p:cViewPr>
      <p:scale>
        <a:sx n="33" d="100"/>
        <a:sy n="33" d="100"/>
      </p:scale>
      <p:origin x="0" y="-395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5430"/>
    </p:cViewPr>
  </p:sorterViewPr>
  <p:notesViewPr>
    <p:cSldViewPr snapToGrid="0">
      <p:cViewPr varScale="1">
        <p:scale>
          <a:sx n="82" d="100"/>
          <a:sy n="82" d="100"/>
        </p:scale>
        <p:origin x="-3954" y="-78"/>
      </p:cViewPr>
      <p:guideLst>
        <p:guide orient="horz" pos="4525"/>
        <p:guide pos="3127"/>
      </p:guideLst>
    </p:cSldViewPr>
  </p:notesViewPr>
  <p:gridSpacing cx="72008" cy="72008"/>
</p:viewPr>
</file>

<file path=ppt/_rels/presentation.xml.rels><?xml version="1.0" encoding="UTF-8" ?><Relationships xmlns="http://schemas.openxmlformats.org/package/2006/relationships"><Relationship Target="slides/slide12.xml" Type="http://schemas.openxmlformats.org/officeDocument/2006/relationships/slide" Id="rId13"></Relationship><Relationship Target="slides/slide17.xml" Type="http://schemas.openxmlformats.org/officeDocument/2006/relationships/slide" Id="rId18"></Relationship><Relationship Target="slides/slide25.xml" Type="http://schemas.openxmlformats.org/officeDocument/2006/relationships/slide" Id="rId26"></Relationship><Relationship Target="slides/slide38.xml" Type="http://schemas.openxmlformats.org/officeDocument/2006/relationships/slide" Id="rId39"></Relationship><Relationship Target="slides/slide20.xml" Type="http://schemas.openxmlformats.org/officeDocument/2006/relationships/slide" Id="rId21"></Relationship><Relationship Target="slides/slide33.xml" Type="http://schemas.openxmlformats.org/officeDocument/2006/relationships/slide" Id="rId34"></Relationship><Relationship Target="slides/slide41.xml" Type="http://schemas.openxmlformats.org/officeDocument/2006/relationships/slide" Id="rId42"></Relationship><Relationship Target="slides/slide46.xml" Type="http://schemas.openxmlformats.org/officeDocument/2006/relationships/slide" Id="rId47"></Relationship><Relationship Target="notesMasters/notesMaster1.xml" Type="http://schemas.openxmlformats.org/officeDocument/2006/relationships/notesMaster" Id="rId50"></Relationship><Relationship Target="tableStyles.xml" Type="http://schemas.openxmlformats.org/officeDocument/2006/relationships/tableStyles" Id="rId55"></Relationship><Relationship Target="slides/slide6.xml" Type="http://schemas.openxmlformats.org/officeDocument/2006/relationships/slide" Id="rId7"></Relationship><Relationship Target="slides/slide11.xml" Type="http://schemas.openxmlformats.org/officeDocument/2006/relationships/slide" Id="rId12"></Relationship><Relationship Target="slides/slide16.xml" Type="http://schemas.openxmlformats.org/officeDocument/2006/relationships/slide" Id="rId17"></Relationship><Relationship Target="slides/slide24.xml" Type="http://schemas.openxmlformats.org/officeDocument/2006/relationships/slide" Id="rId25"></Relationship><Relationship Target="slides/slide32.xml" Type="http://schemas.openxmlformats.org/officeDocument/2006/relationships/slide" Id="rId33"></Relationship><Relationship Target="slides/slide37.xml" Type="http://schemas.openxmlformats.org/officeDocument/2006/relationships/slide" Id="rId38"></Relationship><Relationship Target="slides/slide45.xml" Type="http://schemas.openxmlformats.org/officeDocument/2006/relationships/slide" Id="rId46"></Relationship><Relationship Target="slides/slide1.xml" Type="http://schemas.openxmlformats.org/officeDocument/2006/relationships/slide" Id="rId2"></Relationship><Relationship Target="slides/slide15.xml" Type="http://schemas.openxmlformats.org/officeDocument/2006/relationships/slide" Id="rId16"></Relationship><Relationship Target="slides/slide19.xml" Type="http://schemas.openxmlformats.org/officeDocument/2006/relationships/slide" Id="rId20"></Relationship><Relationship Target="slides/slide28.xml" Type="http://schemas.openxmlformats.org/officeDocument/2006/relationships/slide" Id="rId29"></Relationship><Relationship Target="slides/slide40.xml" Type="http://schemas.openxmlformats.org/officeDocument/2006/relationships/slide" Id="rId41"></Relationship><Relationship Target="theme/theme1.xml" Type="http://schemas.openxmlformats.org/officeDocument/2006/relationships/theme" Id="rId54"></Relationship><Relationship Target="slideMasters/slideMaster1.xml" Type="http://schemas.openxmlformats.org/officeDocument/2006/relationships/slideMaster" Id="rId1"></Relationship><Relationship Target="slides/slide5.xml" Type="http://schemas.openxmlformats.org/officeDocument/2006/relationships/slide" Id="rId6"></Relationship><Relationship Target="slides/slide10.xml" Type="http://schemas.openxmlformats.org/officeDocument/2006/relationships/slide" Id="rId11"></Relationship><Relationship Target="slides/slide23.xml" Type="http://schemas.openxmlformats.org/officeDocument/2006/relationships/slide" Id="rId24"></Relationship><Relationship Target="slides/slide31.xml" Type="http://schemas.openxmlformats.org/officeDocument/2006/relationships/slide" Id="rId32"></Relationship><Relationship Target="slides/slide36.xml" Type="http://schemas.openxmlformats.org/officeDocument/2006/relationships/slide" Id="rId37"></Relationship><Relationship Target="slides/slide39.xml" Type="http://schemas.openxmlformats.org/officeDocument/2006/relationships/slide" Id="rId40"></Relationship><Relationship Target="slides/slide44.xml" Type="http://schemas.openxmlformats.org/officeDocument/2006/relationships/slide" Id="rId45"></Relationship><Relationship Target="viewProps.xml" Type="http://schemas.openxmlformats.org/officeDocument/2006/relationships/viewProps" Id="rId53"></Relationship><Relationship Target="slides/slide4.xml" Type="http://schemas.openxmlformats.org/officeDocument/2006/relationships/slide" Id="rId5"></Relationship><Relationship Target="slides/slide14.xml" Type="http://schemas.openxmlformats.org/officeDocument/2006/relationships/slide" Id="rId15"></Relationship><Relationship Target="slides/slide22.xml" Type="http://schemas.openxmlformats.org/officeDocument/2006/relationships/slide" Id="rId23"></Relationship><Relationship Target="slides/slide27.xml" Type="http://schemas.openxmlformats.org/officeDocument/2006/relationships/slide" Id="rId28"></Relationship><Relationship Target="slides/slide35.xml" Type="http://schemas.openxmlformats.org/officeDocument/2006/relationships/slide" Id="rId36"></Relationship><Relationship Target="slides/slide48.xml" Type="http://schemas.openxmlformats.org/officeDocument/2006/relationships/slide" Id="rId49"></Relationship><Relationship Target="slides/slide9.xml" Type="http://schemas.openxmlformats.org/officeDocument/2006/relationships/slide" Id="rId10"></Relationship><Relationship Target="slides/slide18.xml" Type="http://schemas.openxmlformats.org/officeDocument/2006/relationships/slide" Id="rId19"></Relationship><Relationship Target="slides/slide30.xml" Type="http://schemas.openxmlformats.org/officeDocument/2006/relationships/slide" Id="rId31"></Relationship><Relationship Target="slides/slide43.xml" Type="http://schemas.openxmlformats.org/officeDocument/2006/relationships/slide" Id="rId44"></Relationship><Relationship Target="presProps.xml" Type="http://schemas.openxmlformats.org/officeDocument/2006/relationships/presProps" Id="rId52"></Relationship><Relationship Target="slides/slide3.xml" Type="http://schemas.openxmlformats.org/officeDocument/2006/relationships/slide" Id="rId4"></Relationship><Relationship Target="slides/slide8.xml" Type="http://schemas.openxmlformats.org/officeDocument/2006/relationships/slide" Id="rId9"></Relationship><Relationship Target="slides/slide13.xml" Type="http://schemas.openxmlformats.org/officeDocument/2006/relationships/slide" Id="rId14"></Relationship><Relationship Target="slides/slide21.xml" Type="http://schemas.openxmlformats.org/officeDocument/2006/relationships/slide" Id="rId22"></Relationship><Relationship Target="slides/slide26.xml" Type="http://schemas.openxmlformats.org/officeDocument/2006/relationships/slide" Id="rId27"></Relationship><Relationship Target="slides/slide29.xml" Type="http://schemas.openxmlformats.org/officeDocument/2006/relationships/slide" Id="rId30"></Relationship><Relationship Target="slides/slide34.xml" Type="http://schemas.openxmlformats.org/officeDocument/2006/relationships/slide" Id="rId35"></Relationship><Relationship Target="slides/slide42.xml" Type="http://schemas.openxmlformats.org/officeDocument/2006/relationships/slide" Id="rId43"></Relationship><Relationship Target="slides/slide47.xml" Type="http://schemas.openxmlformats.org/officeDocument/2006/relationships/slide" Id="rId48"></Relationship><Relationship Target="slides/slide7.xml" Type="http://schemas.openxmlformats.org/officeDocument/2006/relationships/slide" Id="rId8"></Relationship><Relationship Target="handoutMasters/handoutMaster1.xml" Type="http://schemas.openxmlformats.org/officeDocument/2006/relationships/handoutMaster" Id="rId51"></Relationship><Relationship Target="slides/slide2.xml" Type="http://schemas.openxmlformats.org/officeDocument/2006/relationships/slide" Id="rId3"></Relationship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defTabSz="1336954" eaLnBrk="0" hangingPunct="0">
              <a:spcBef>
                <a:spcPct val="0"/>
              </a:spcBef>
              <a:defRPr sz="1700" b="0">
                <a:solidFill>
                  <a:srgbClr val="000000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9982200" y="0"/>
            <a:ext cx="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r" defTabSz="1336954" eaLnBrk="0" hangingPunct="0">
              <a:spcBef>
                <a:spcPct val="0"/>
              </a:spcBef>
              <a:defRPr sz="1700" b="0">
                <a:solidFill>
                  <a:srgbClr val="000000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69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090650"/>
            <a:ext cx="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defTabSz="1336954" eaLnBrk="0" hangingPunct="0">
              <a:spcBef>
                <a:spcPct val="0"/>
              </a:spcBef>
              <a:defRPr sz="1700" b="0">
                <a:solidFill>
                  <a:srgbClr val="000000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69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9707563" y="14085888"/>
            <a:ext cx="274637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 defTabSz="1336954" eaLnBrk="0" hangingPunct="0">
              <a:spcBef>
                <a:spcPct val="0"/>
              </a:spcBef>
              <a:defRPr sz="1700" b="0">
                <a:solidFill>
                  <a:srgbClr val="000000"/>
                </a:solidFill>
                <a:latin typeface="Helvetica" pitchFamily="34" charset="0"/>
              </a:defRPr>
            </a:lvl1pPr>
          </a:lstStyle>
          <a:p>
            <a:pPr>
              <a:defRPr/>
            </a:pPr>
            <a:fld id="{E842FA72-B9ED-494F-A64D-EC1E1901C355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93611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601" tIns="66800" rIns="133601" bIns="66800" numCol="1" anchor="t" anchorCtr="0" compatLnSpc="1">
            <a:prstTxWarp prst="textNoShape">
              <a:avLst/>
            </a:prstTxWarp>
          </a:bodyPr>
          <a:lstStyle>
            <a:lvl1pPr defTabSz="1336954" eaLnBrk="0" hangingPunct="0">
              <a:spcBef>
                <a:spcPct val="0"/>
              </a:spcBef>
              <a:defRPr sz="17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9275" y="0"/>
            <a:ext cx="430212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601" tIns="66800" rIns="133601" bIns="66800" numCol="1" anchor="t" anchorCtr="0" compatLnSpc="1">
            <a:prstTxWarp prst="textNoShape">
              <a:avLst/>
            </a:prstTxWarp>
          </a:bodyPr>
          <a:lstStyle>
            <a:lvl1pPr algn="r" defTabSz="1336954" eaLnBrk="0" hangingPunct="0">
              <a:spcBef>
                <a:spcPct val="0"/>
              </a:spcBef>
              <a:defRPr sz="17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58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4738" y="1074738"/>
            <a:ext cx="7781925" cy="5386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22388" y="6819900"/>
            <a:ext cx="7286625" cy="646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601" tIns="66800" rIns="133601" bIns="6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3644563"/>
            <a:ext cx="430212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601" tIns="66800" rIns="133601" bIns="66800" numCol="1" anchor="b" anchorCtr="0" compatLnSpc="1">
            <a:prstTxWarp prst="textNoShape">
              <a:avLst/>
            </a:prstTxWarp>
          </a:bodyPr>
          <a:lstStyle>
            <a:lvl1pPr defTabSz="1336954" eaLnBrk="0" hangingPunct="0">
              <a:spcBef>
                <a:spcPct val="0"/>
              </a:spcBef>
              <a:defRPr sz="17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9275" y="13644563"/>
            <a:ext cx="430212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601" tIns="66800" rIns="133601" bIns="66800" numCol="1" anchor="b" anchorCtr="0" compatLnSpc="1">
            <a:prstTxWarp prst="textNoShape">
              <a:avLst/>
            </a:prstTxWarp>
          </a:bodyPr>
          <a:lstStyle>
            <a:lvl1pPr algn="r" defTabSz="1336954" eaLnBrk="0" hangingPunct="0">
              <a:spcBef>
                <a:spcPct val="0"/>
              </a:spcBef>
              <a:defRPr sz="17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7FE02029-9BE2-4139-82E8-7E205433FD51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04190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1333500"/>
            <a:fld id="{B3123BCD-06C1-4979-A4B6-929E88FE602B}" type="slidenum">
              <a:rPr lang="de-DE" smtClean="0"/>
              <a:pPr defTabSz="1333500"/>
              <a:t>1</a:t>
            </a:fld>
            <a:endParaRPr lang="de-DE" smtClean="0"/>
          </a:p>
        </p:txBody>
      </p:sp>
      <p:sp>
        <p:nvSpPr>
          <p:cNvPr id="206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6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de-DE" dirty="0" smtClean="0"/>
              <a:t>40 </a:t>
            </a:r>
            <a:r>
              <a:rPr lang="de-DE" dirty="0" err="1" smtClean="0"/>
              <a:t>minutes</a:t>
            </a:r>
            <a:r>
              <a:rPr lang="de-DE" dirty="0" smtClean="0"/>
              <a:t>, </a:t>
            </a:r>
            <a:r>
              <a:rPr lang="de-DE" dirty="0" err="1" smtClean="0"/>
              <a:t>afterwards</a:t>
            </a:r>
            <a:r>
              <a:rPr lang="de-DE" dirty="0" smtClean="0"/>
              <a:t> 20 </a:t>
            </a:r>
            <a:r>
              <a:rPr lang="de-DE" dirty="0" err="1" smtClean="0"/>
              <a:t>minutes</a:t>
            </a:r>
            <a:r>
              <a:rPr lang="de-DE" dirty="0" smtClean="0"/>
              <a:t> </a:t>
            </a:r>
            <a:r>
              <a:rPr lang="de-DE" dirty="0" err="1" smtClean="0"/>
              <a:t>questions</a:t>
            </a:r>
            <a:r>
              <a:rPr lang="de-DE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022056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Come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 smtClean="0"/>
              <a:t>me</a:t>
            </a:r>
            <a:r>
              <a:rPr lang="de-DE" dirty="0" smtClean="0"/>
              <a:t> </a:t>
            </a:r>
            <a:r>
              <a:rPr lang="de-DE" dirty="0" err="1" smtClean="0"/>
              <a:t>into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past</a:t>
            </a:r>
            <a:r>
              <a:rPr lang="de-DE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27780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After a </a:t>
            </a:r>
            <a:r>
              <a:rPr lang="de-DE" dirty="0" err="1" smtClean="0"/>
              <a:t>while</a:t>
            </a:r>
            <a:r>
              <a:rPr lang="de-DE" dirty="0" smtClean="0"/>
              <a:t>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became</a:t>
            </a:r>
            <a:r>
              <a:rPr lang="de-DE" dirty="0" smtClean="0"/>
              <a:t> a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magician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knowing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codes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recognising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them</a:t>
            </a:r>
            <a:r>
              <a:rPr lang="de-DE" baseline="0" dirty="0" smtClean="0"/>
              <a:t> on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"</a:t>
            </a:r>
            <a:r>
              <a:rPr lang="de-DE" baseline="0" dirty="0" err="1" smtClean="0"/>
              <a:t>feel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it</a:t>
            </a:r>
            <a:r>
              <a:rPr lang="de-DE" baseline="0" dirty="0" smtClean="0"/>
              <a:t>", etc.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every</a:t>
            </a:r>
            <a:r>
              <a:rPr lang="de-DE" baseline="0" dirty="0" smtClean="0"/>
              <a:t> type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observation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there</a:t>
            </a:r>
            <a:r>
              <a:rPr lang="de-DE" baseline="0" dirty="0" smtClean="0"/>
              <a:t> was a different </a:t>
            </a:r>
            <a:r>
              <a:rPr lang="de-DE" baseline="0" dirty="0" err="1" smtClean="0"/>
              <a:t>code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with</a:t>
            </a:r>
            <a:r>
              <a:rPr lang="de-DE" baseline="0" dirty="0" smtClean="0"/>
              <a:t> different </a:t>
            </a:r>
            <a:r>
              <a:rPr lang="de-DE" baseline="0" dirty="0" err="1" smtClean="0"/>
              <a:t>precision</a:t>
            </a:r>
            <a:r>
              <a:rPr lang="de-DE" baseline="0" dirty="0" smtClean="0"/>
              <a:t>, 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796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PC </a:t>
            </a:r>
            <a:r>
              <a:rPr lang="de-DE" dirty="0" err="1" smtClean="0"/>
              <a:t>vs</a:t>
            </a:r>
            <a:r>
              <a:rPr lang="de-DE" dirty="0" smtClean="0"/>
              <a:t> </a:t>
            </a:r>
            <a:r>
              <a:rPr lang="de-DE" dirty="0" err="1" smtClean="0"/>
              <a:t>cloud</a:t>
            </a:r>
            <a:endParaRPr lang="de-DE" dirty="0" smtClean="0"/>
          </a:p>
          <a:p>
            <a:r>
              <a:rPr lang="de-DE" dirty="0" smtClean="0"/>
              <a:t>Mouse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balls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rather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than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lasers</a:t>
            </a:r>
            <a:r>
              <a:rPr lang="de-DE" baseline="0" dirty="0" smtClean="0"/>
              <a:t> – </a:t>
            </a:r>
            <a:r>
              <a:rPr lang="de-DE" baseline="0" dirty="0" err="1" smtClean="0"/>
              <a:t>they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work</a:t>
            </a:r>
            <a:r>
              <a:rPr lang="de-DE" baseline="0" dirty="0" smtClean="0"/>
              <a:t> on </a:t>
            </a:r>
            <a:r>
              <a:rPr lang="de-DE" baseline="0" dirty="0" err="1" smtClean="0"/>
              <a:t>glass</a:t>
            </a:r>
            <a:r>
              <a:rPr lang="de-DE" baseline="0" dirty="0" smtClean="0"/>
              <a:t>!</a:t>
            </a:r>
          </a:p>
          <a:p>
            <a:r>
              <a:rPr lang="de-DE" baseline="0" dirty="0" smtClean="0"/>
              <a:t>Floppy disks – </a:t>
            </a:r>
            <a:r>
              <a:rPr lang="de-DE" baseline="0" dirty="0" err="1" smtClean="0"/>
              <a:t>make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them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read-only</a:t>
            </a:r>
            <a:r>
              <a:rPr lang="de-DE" baseline="0" dirty="0" smtClean="0"/>
              <a:t> just </a:t>
            </a:r>
            <a:r>
              <a:rPr lang="de-DE" baseline="0" dirty="0" err="1" smtClean="0"/>
              <a:t>by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flipping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toggle</a:t>
            </a:r>
            <a:r>
              <a:rPr lang="de-DE" baseline="0" dirty="0" smtClean="0"/>
              <a:t>.</a:t>
            </a:r>
          </a:p>
          <a:p>
            <a:r>
              <a:rPr lang="de-DE" baseline="0" dirty="0" smtClean="0"/>
              <a:t>Making </a:t>
            </a:r>
            <a:r>
              <a:rPr lang="de-DE" baseline="0" dirty="0" err="1" smtClean="0"/>
              <a:t>our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own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bricks</a:t>
            </a:r>
            <a:r>
              <a:rPr lang="de-DE" baseline="0" dirty="0" smtClean="0"/>
              <a:t>?</a:t>
            </a:r>
          </a:p>
          <a:p>
            <a:r>
              <a:rPr lang="de-DE" baseline="0" dirty="0" err="1" smtClean="0"/>
              <a:t>What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about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churning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own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butter</a:t>
            </a:r>
            <a:r>
              <a:rPr lang="de-DE" baseline="0" dirty="0" smtClean="0"/>
              <a:t>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27110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But </a:t>
            </a:r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advantages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change</a:t>
            </a:r>
            <a:r>
              <a:rPr lang="de-DE" baseline="0" dirty="0" smtClean="0"/>
              <a:t>. </a:t>
            </a:r>
            <a:r>
              <a:rPr lang="de-DE" baseline="0" dirty="0" err="1" smtClean="0"/>
              <a:t>Remember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previous</a:t>
            </a:r>
            <a:r>
              <a:rPr lang="de-DE" baseline="0" dirty="0" smtClean="0"/>
              <a:t> SYNOP? This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slightly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more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complex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it's</a:t>
            </a:r>
            <a:r>
              <a:rPr lang="de-DE" baseline="0" dirty="0" smtClean="0"/>
              <a:t> not </a:t>
            </a:r>
            <a:r>
              <a:rPr lang="de-DE" baseline="0" dirty="0" err="1" smtClean="0"/>
              <a:t>really</a:t>
            </a:r>
            <a:r>
              <a:rPr lang="de-DE" baseline="0" dirty="0" smtClean="0"/>
              <a:t> easy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understand</a:t>
            </a:r>
            <a:r>
              <a:rPr lang="de-DE" baseline="0" dirty="0" smtClean="0"/>
              <a:t>. </a:t>
            </a:r>
            <a:r>
              <a:rPr lang="de-DE" baseline="0" dirty="0" err="1" smtClean="0"/>
              <a:t>It's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definitely</a:t>
            </a:r>
            <a:r>
              <a:rPr lang="de-DE" baseline="0" dirty="0" smtClean="0"/>
              <a:t> not </a:t>
            </a:r>
            <a:r>
              <a:rPr lang="de-DE" baseline="0" dirty="0" err="1" smtClean="0"/>
              <a:t>self-explanatory</a:t>
            </a:r>
            <a:r>
              <a:rPr lang="de-DE" baseline="0" dirty="0" smtClean="0"/>
              <a:t> (</a:t>
            </a:r>
            <a:r>
              <a:rPr lang="de-DE" baseline="0" dirty="0" err="1" smtClean="0"/>
              <a:t>although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other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wasn't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either</a:t>
            </a:r>
            <a:r>
              <a:rPr lang="de-DE" baseline="0" dirty="0" smtClean="0"/>
              <a:t>).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9211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Seriously</a:t>
            </a:r>
            <a:r>
              <a:rPr lang="de-DE" dirty="0" smtClean="0"/>
              <a:t>?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another</a:t>
            </a:r>
            <a:r>
              <a:rPr lang="de-DE" dirty="0" smtClean="0"/>
              <a:t> </a:t>
            </a:r>
            <a:r>
              <a:rPr lang="de-DE" dirty="0" err="1" smtClean="0"/>
              <a:t>observing</a:t>
            </a:r>
            <a:r>
              <a:rPr lang="de-DE" dirty="0" smtClean="0"/>
              <a:t> </a:t>
            </a:r>
            <a:r>
              <a:rPr lang="de-DE" dirty="0" err="1" smtClean="0"/>
              <a:t>system</a:t>
            </a:r>
            <a:r>
              <a:rPr lang="de-DE" dirty="0" smtClean="0"/>
              <a:t> I </a:t>
            </a:r>
            <a:r>
              <a:rPr lang="de-DE" dirty="0" err="1" smtClean="0"/>
              <a:t>have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learn</a:t>
            </a:r>
            <a:r>
              <a:rPr lang="de-DE" dirty="0" smtClean="0"/>
              <a:t> all </a:t>
            </a:r>
            <a:r>
              <a:rPr lang="de-DE" dirty="0" err="1" smtClean="0"/>
              <a:t>these</a:t>
            </a:r>
            <a:r>
              <a:rPr lang="de-DE" dirty="0" smtClean="0"/>
              <a:t> </a:t>
            </a:r>
            <a:r>
              <a:rPr lang="de-DE" dirty="0" err="1" smtClean="0"/>
              <a:t>things</a:t>
            </a:r>
            <a:r>
              <a:rPr lang="de-DE" dirty="0" smtClean="0"/>
              <a:t>?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every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message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has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structured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exactly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same?</a:t>
            </a:r>
          </a:p>
          <a:p>
            <a:r>
              <a:rPr lang="de-DE" baseline="0" dirty="0" err="1" smtClean="0"/>
              <a:t>Completely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new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program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required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each</a:t>
            </a:r>
            <a:r>
              <a:rPr lang="de-DE" baseline="0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4041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One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these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BUFR, but</a:t>
            </a:r>
            <a:r>
              <a:rPr lang="de-DE" baseline="0" dirty="0" smtClean="0"/>
              <a:t> so </a:t>
            </a:r>
            <a:r>
              <a:rPr lang="de-DE" baseline="0" dirty="0" err="1" smtClean="0"/>
              <a:t>you've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heard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it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there's</a:t>
            </a:r>
            <a:r>
              <a:rPr lang="de-DE" baseline="0" dirty="0" smtClean="0"/>
              <a:t> also CREX - </a:t>
            </a:r>
            <a:r>
              <a:rPr lang="en-US" sz="1200" b="1" i="0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Character form for the representation and exchange of data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.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7969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sounds like XML, but it's not.</a:t>
            </a:r>
          </a:p>
          <a:p>
            <a:r>
              <a:rPr lang="en-US" dirty="0" smtClean="0"/>
              <a:t>Partly this is because it was before Office nerds took over the</a:t>
            </a:r>
            <a:r>
              <a:rPr lang="en-US" baseline="0" dirty="0" smtClean="0"/>
              <a:t> </a:t>
            </a:r>
            <a:r>
              <a:rPr lang="en-US" dirty="0" smtClean="0"/>
              <a:t>world – and lost it.</a:t>
            </a:r>
          </a:p>
          <a:p>
            <a:r>
              <a:rPr lang="en-US" dirty="0" smtClean="0"/>
              <a:t>It's</a:t>
            </a:r>
            <a:r>
              <a:rPr lang="en-US" baseline="0" dirty="0" smtClean="0"/>
              <a:t> also </a:t>
            </a:r>
            <a:r>
              <a:rPr lang="en-US" dirty="0" smtClean="0"/>
              <a:t>because XML isn't fit for purpose and binary XML never worked.</a:t>
            </a:r>
          </a:p>
          <a:p>
            <a:endParaRPr lang="en-US" dirty="0" smtClean="0"/>
          </a:p>
          <a:p>
            <a:r>
              <a:rPr lang="en-US" dirty="0" smtClean="0"/>
              <a:t>New</a:t>
            </a:r>
            <a:r>
              <a:rPr lang="en-US" baseline="0" dirty="0" smtClean="0"/>
              <a:t> kid in town is here and it's here to stay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1388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What</a:t>
            </a:r>
            <a:r>
              <a:rPr lang="de-DE" dirty="0" smtClean="0"/>
              <a:t>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saw</a:t>
            </a:r>
            <a:r>
              <a:rPr lang="de-DE" dirty="0" smtClean="0"/>
              <a:t> so </a:t>
            </a:r>
            <a:r>
              <a:rPr lang="de-DE" dirty="0" err="1" smtClean="0"/>
              <a:t>far</a:t>
            </a:r>
            <a:r>
              <a:rPr lang="de-DE" dirty="0" smtClean="0"/>
              <a:t> was a taste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complex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ecosystem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"Traditional ASCII Codes". This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WMO's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migration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timeline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all 48 (</a:t>
            </a:r>
            <a:r>
              <a:rPr lang="de-DE" baseline="0" dirty="0" err="1" smtClean="0"/>
              <a:t>including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called</a:t>
            </a:r>
            <a:r>
              <a:rPr lang="de-DE" baseline="0" dirty="0" smtClean="0"/>
              <a:t> "etc.").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637641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The </a:t>
            </a:r>
            <a:r>
              <a:rPr lang="de-DE" dirty="0" err="1" smtClean="0"/>
              <a:t>intent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baseline="0" dirty="0" smtClean="0"/>
              <a:t> like </a:t>
            </a:r>
            <a:r>
              <a:rPr lang="de-DE" baseline="0" dirty="0" err="1" smtClean="0"/>
              <a:t>with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tool</a:t>
            </a:r>
            <a:r>
              <a:rPr lang="de-DE" baseline="0" dirty="0" smtClean="0"/>
              <a:t>:</a:t>
            </a:r>
          </a:p>
          <a:p>
            <a:pPr marL="228600" indent="-228600">
              <a:buAutoNum type="arabicPeriod"/>
            </a:pPr>
            <a:r>
              <a:rPr lang="de-DE" baseline="0" dirty="0" err="1" smtClean="0"/>
              <a:t>Understand</a:t>
            </a:r>
            <a:endParaRPr lang="de-DE" baseline="0" dirty="0" smtClean="0"/>
          </a:p>
          <a:p>
            <a:pPr marL="228600" indent="-228600">
              <a:buAutoNum type="arabicPeriod"/>
            </a:pPr>
            <a:r>
              <a:rPr lang="de-DE" baseline="0" dirty="0" err="1" smtClean="0"/>
              <a:t>Use</a:t>
            </a:r>
            <a:endParaRPr lang="de-DE" baseline="0" dirty="0" smtClean="0"/>
          </a:p>
          <a:p>
            <a:pPr marL="228600" indent="-228600">
              <a:buAutoNum type="arabicPeriod"/>
            </a:pPr>
            <a:r>
              <a:rPr lang="de-DE" baseline="0" smtClean="0"/>
              <a:t>Influence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6967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Who </a:t>
            </a:r>
            <a:r>
              <a:rPr lang="de-DE" dirty="0" err="1" smtClean="0"/>
              <a:t>works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JPEG? </a:t>
            </a:r>
            <a:r>
              <a:rPr lang="de-DE" dirty="0" err="1" smtClean="0"/>
              <a:t>Everyone</a:t>
            </a:r>
            <a:r>
              <a:rPr lang="de-DE" dirty="0" smtClean="0"/>
              <a:t>? </a:t>
            </a:r>
            <a:r>
              <a:rPr lang="de-DE" dirty="0" err="1" smtClean="0"/>
              <a:t>Good</a:t>
            </a:r>
            <a:r>
              <a:rPr lang="de-DE" dirty="0" smtClean="0"/>
              <a:t>.</a:t>
            </a:r>
          </a:p>
          <a:p>
            <a:r>
              <a:rPr lang="de-DE" dirty="0" err="1" smtClean="0"/>
              <a:t>We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begin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here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because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everybody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works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with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this</a:t>
            </a:r>
            <a:r>
              <a:rPr lang="de-DE" baseline="0" dirty="0" smtClean="0"/>
              <a:t> all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time so </a:t>
            </a:r>
            <a:r>
              <a:rPr lang="de-DE" baseline="0" dirty="0" err="1" smtClean="0"/>
              <a:t>they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know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how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works</a:t>
            </a:r>
            <a:r>
              <a:rPr lang="de-DE" baseline="0" dirty="0" smtClean="0"/>
              <a:t>.</a:t>
            </a:r>
          </a:p>
          <a:p>
            <a:r>
              <a:rPr lang="de-DE" baseline="0" dirty="0" smtClean="0"/>
              <a:t>2 - </a:t>
            </a:r>
            <a:r>
              <a:rPr lang="de-DE" baseline="0" dirty="0" err="1" smtClean="0"/>
              <a:t>Colour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reduced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because</a:t>
            </a:r>
            <a:r>
              <a:rPr lang="de-DE" baseline="0" dirty="0" smtClean="0"/>
              <a:t> people </a:t>
            </a:r>
            <a:r>
              <a:rPr lang="de-DE" baseline="0" dirty="0" err="1" smtClean="0"/>
              <a:t>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better</a:t>
            </a:r>
            <a:r>
              <a:rPr lang="de-DE" baseline="0" dirty="0" smtClean="0"/>
              <a:t> at </a:t>
            </a:r>
            <a:r>
              <a:rPr lang="de-DE" baseline="0" dirty="0" err="1" smtClean="0"/>
              <a:t>seeing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differences</a:t>
            </a:r>
            <a:r>
              <a:rPr lang="de-DE" baseline="0" dirty="0" smtClean="0"/>
              <a:t> in </a:t>
            </a:r>
            <a:r>
              <a:rPr lang="de-DE" baseline="0" dirty="0" err="1" smtClean="0"/>
              <a:t>brightness</a:t>
            </a:r>
            <a:r>
              <a:rPr lang="de-DE" baseline="0" dirty="0" smtClean="0"/>
              <a:t>.</a:t>
            </a:r>
          </a:p>
          <a:p>
            <a:r>
              <a:rPr lang="de-DE" baseline="0" dirty="0" smtClean="0"/>
              <a:t>3 - </a:t>
            </a:r>
            <a:r>
              <a:rPr lang="en-US" noProof="0" dirty="0" smtClean="0"/>
              <a:t>This produces a kind of spatial frequency spectrum.</a:t>
            </a:r>
            <a:endParaRPr lang="en-GB" noProof="0" dirty="0" smtClean="0"/>
          </a:p>
          <a:p>
            <a:r>
              <a:rPr lang="de-DE" noProof="0" dirty="0" smtClean="0"/>
              <a:t>4</a:t>
            </a:r>
            <a:r>
              <a:rPr lang="de-DE" baseline="0" noProof="0" dirty="0" smtClean="0"/>
              <a:t> – This </a:t>
            </a:r>
            <a:r>
              <a:rPr lang="de-DE" baseline="0" noProof="0" dirty="0" err="1" smtClean="0"/>
              <a:t>is</a:t>
            </a:r>
            <a:r>
              <a:rPr lang="de-DE" baseline="0" noProof="0" dirty="0" smtClean="0"/>
              <a:t> </a:t>
            </a:r>
            <a:r>
              <a:rPr lang="de-DE" baseline="0" noProof="0" dirty="0" err="1" smtClean="0"/>
              <a:t>the</a:t>
            </a:r>
            <a:r>
              <a:rPr lang="de-DE" baseline="0" noProof="0" dirty="0" smtClean="0"/>
              <a:t> </a:t>
            </a:r>
            <a:r>
              <a:rPr lang="de-DE" baseline="0" noProof="0" dirty="0" err="1" smtClean="0"/>
              <a:t>part</a:t>
            </a:r>
            <a:r>
              <a:rPr lang="de-DE" baseline="0" noProof="0" dirty="0" smtClean="0"/>
              <a:t> </a:t>
            </a:r>
            <a:r>
              <a:rPr lang="de-DE" baseline="0" noProof="0" dirty="0" err="1" smtClean="0"/>
              <a:t>you</a:t>
            </a:r>
            <a:r>
              <a:rPr lang="de-DE" baseline="0" noProof="0" dirty="0" smtClean="0"/>
              <a:t> </a:t>
            </a:r>
            <a:r>
              <a:rPr lang="de-DE" baseline="0" noProof="0" dirty="0" err="1" smtClean="0"/>
              <a:t>can</a:t>
            </a:r>
            <a:r>
              <a:rPr lang="de-DE" baseline="0" noProof="0" dirty="0" smtClean="0"/>
              <a:t> </a:t>
            </a:r>
            <a:r>
              <a:rPr lang="de-DE" baseline="0" noProof="0" dirty="0" err="1" smtClean="0"/>
              <a:t>control</a:t>
            </a:r>
            <a:r>
              <a:rPr lang="de-DE" baseline="0" noProof="0" dirty="0" smtClean="0"/>
              <a:t> </a:t>
            </a:r>
            <a:r>
              <a:rPr lang="de-DE" baseline="0" noProof="0" dirty="0" err="1" smtClean="0"/>
              <a:t>with</a:t>
            </a:r>
            <a:r>
              <a:rPr lang="de-DE" baseline="0" noProof="0" dirty="0" smtClean="0"/>
              <a:t> </a:t>
            </a:r>
            <a:r>
              <a:rPr lang="de-DE" baseline="0" noProof="0" dirty="0" err="1" smtClean="0"/>
              <a:t>your</a:t>
            </a:r>
            <a:r>
              <a:rPr lang="de-DE" baseline="0" noProof="0" dirty="0" smtClean="0"/>
              <a:t> </a:t>
            </a:r>
            <a:r>
              <a:rPr lang="de-DE" baseline="0" noProof="0" dirty="0" err="1" smtClean="0"/>
              <a:t>software</a:t>
            </a:r>
            <a:r>
              <a:rPr lang="de-DE" baseline="0" noProof="0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57481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noProof="0" dirty="0" smtClean="0"/>
              <a:t>King Lear to the fool</a:t>
            </a:r>
            <a:r>
              <a:rPr lang="en-US" baseline="0" noProof="0" dirty="0" smtClean="0"/>
              <a:t> says, when contemplating things which cause incredible pain and which will surely make him lose his mind…</a:t>
            </a:r>
            <a:endParaRPr lang="en-US" noProof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32044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All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examples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things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you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express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417175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Defining</a:t>
            </a:r>
            <a:r>
              <a:rPr lang="de-DE" dirty="0" smtClean="0"/>
              <a:t> </a:t>
            </a:r>
            <a:r>
              <a:rPr lang="de-DE" dirty="0" err="1" smtClean="0"/>
              <a:t>your</a:t>
            </a:r>
            <a:r>
              <a:rPr lang="de-DE" dirty="0" smtClean="0"/>
              <a:t> </a:t>
            </a:r>
            <a:r>
              <a:rPr lang="de-DE" dirty="0" err="1" smtClean="0"/>
              <a:t>own</a:t>
            </a:r>
            <a:r>
              <a:rPr lang="de-DE" dirty="0" smtClean="0"/>
              <a:t> variables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dangerous</a:t>
            </a:r>
            <a:r>
              <a:rPr lang="de-DE" dirty="0" smtClean="0"/>
              <a:t>!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Don't</a:t>
            </a:r>
            <a:r>
              <a:rPr lang="de-DE" baseline="0" dirty="0" smtClean="0"/>
              <a:t> do </a:t>
            </a:r>
            <a:r>
              <a:rPr lang="de-DE" baseline="0" dirty="0" err="1" smtClean="0"/>
              <a:t>this</a:t>
            </a:r>
            <a:r>
              <a:rPr lang="de-DE" baseline="0" dirty="0" smtClean="0"/>
              <a:t>; </a:t>
            </a:r>
            <a:r>
              <a:rPr lang="de-DE" baseline="0" dirty="0" err="1" smtClean="0"/>
              <a:t>chances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you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don't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need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. </a:t>
            </a:r>
            <a:r>
              <a:rPr lang="de-DE" baseline="0" dirty="0" err="1" smtClean="0"/>
              <a:t>If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you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feel</a:t>
            </a:r>
            <a:r>
              <a:rPr lang="de-DE" baseline="0" dirty="0" smtClean="0"/>
              <a:t> like </a:t>
            </a:r>
            <a:r>
              <a:rPr lang="de-DE" baseline="0" dirty="0" err="1" smtClean="0"/>
              <a:t>it's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necessary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consult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somebody</a:t>
            </a:r>
            <a:r>
              <a:rPr lang="de-DE" baseline="0" dirty="0" smtClean="0"/>
              <a:t> at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National </a:t>
            </a:r>
            <a:r>
              <a:rPr lang="de-DE" baseline="0" dirty="0" err="1" smtClean="0"/>
              <a:t>Weather</a:t>
            </a:r>
            <a:r>
              <a:rPr lang="de-DE" baseline="0" dirty="0" smtClean="0"/>
              <a:t> Service </a:t>
            </a:r>
            <a:r>
              <a:rPr lang="de-DE" baseline="0" dirty="0" err="1" smtClean="0"/>
              <a:t>you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work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with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Expert Team at WMO.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24489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This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means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that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software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working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with</a:t>
            </a:r>
            <a:r>
              <a:rPr lang="de-DE" baseline="0" dirty="0" smtClean="0"/>
              <a:t> BUFR </a:t>
            </a:r>
            <a:r>
              <a:rPr lang="de-DE" baseline="0" dirty="0" err="1" smtClean="0"/>
              <a:t>has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understand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principals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behind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it</a:t>
            </a:r>
            <a:r>
              <a:rPr lang="de-DE" baseline="0" dirty="0" smtClean="0"/>
              <a:t> (</a:t>
            </a:r>
            <a:r>
              <a:rPr lang="de-DE" baseline="0" dirty="0" err="1" smtClean="0"/>
              <a:t>syntax</a:t>
            </a:r>
            <a:r>
              <a:rPr lang="de-DE" baseline="0" dirty="0" smtClean="0"/>
              <a:t>)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know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tables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err="1" smtClean="0"/>
              <a:t>Normally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tables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looked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up</a:t>
            </a:r>
            <a:r>
              <a:rPr lang="de-DE" baseline="0" dirty="0" smtClean="0"/>
              <a:t> on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fly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when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encoding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decoding</a:t>
            </a:r>
            <a:r>
              <a:rPr lang="de-DE" baseline="0" dirty="0" smtClean="0"/>
              <a:t> BUFR, but </a:t>
            </a:r>
            <a:r>
              <a:rPr lang="de-DE" baseline="0" dirty="0" err="1" smtClean="0"/>
              <a:t>this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not </a:t>
            </a:r>
            <a:r>
              <a:rPr lang="de-DE" baseline="0" dirty="0" err="1" smtClean="0"/>
              <a:t>always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case</a:t>
            </a:r>
            <a:r>
              <a:rPr lang="de-DE" baseline="0" dirty="0" smtClean="0"/>
              <a:t>. http://www.wmo.int/pages/prog/www/WMOCodes/WMO306_vI2/VolumeI.2.html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22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03898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The </a:t>
            </a:r>
            <a:r>
              <a:rPr lang="de-DE" dirty="0" err="1" smtClean="0"/>
              <a:t>bitstream</a:t>
            </a:r>
            <a:r>
              <a:rPr lang="de-DE" dirty="0" smtClean="0"/>
              <a:t> </a:t>
            </a:r>
            <a:r>
              <a:rPr lang="de-DE" dirty="0" err="1" smtClean="0"/>
              <a:t>might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stored</a:t>
            </a:r>
            <a:r>
              <a:rPr lang="de-DE" baseline="0" dirty="0" smtClean="0"/>
              <a:t> in a </a:t>
            </a:r>
            <a:r>
              <a:rPr lang="de-DE" baseline="0" dirty="0" err="1" smtClean="0"/>
              <a:t>file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transmitted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over</a:t>
            </a:r>
            <a:r>
              <a:rPr lang="de-DE" baseline="0" dirty="0" smtClean="0"/>
              <a:t> a </a:t>
            </a:r>
            <a:r>
              <a:rPr lang="de-DE" baseline="0" dirty="0" err="1" smtClean="0"/>
              <a:t>radio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connection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tapped</a:t>
            </a:r>
            <a:r>
              <a:rPr lang="de-DE" baseline="0" dirty="0" smtClean="0"/>
              <a:t> out </a:t>
            </a:r>
            <a:r>
              <a:rPr lang="de-DE" baseline="0" dirty="0" err="1" smtClean="0"/>
              <a:t>by</a:t>
            </a:r>
            <a:r>
              <a:rPr lang="de-DE" baseline="0" dirty="0" smtClean="0"/>
              <a:t> Morse </a:t>
            </a:r>
            <a:r>
              <a:rPr lang="de-DE" baseline="0" dirty="0" err="1" smtClean="0"/>
              <a:t>code</a:t>
            </a:r>
            <a:r>
              <a:rPr lang="de-DE" baseline="0" dirty="0" smtClean="0"/>
              <a:t>. </a:t>
            </a:r>
            <a:r>
              <a:rPr lang="de-DE" baseline="0" dirty="0" err="1" smtClean="0"/>
              <a:t>It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doesn't</a:t>
            </a:r>
            <a:r>
              <a:rPr lang="de-DE" baseline="0" dirty="0" smtClean="0"/>
              <a:t> matter. </a:t>
            </a:r>
            <a:r>
              <a:rPr lang="de-DE" baseline="0" dirty="0" err="1" smtClean="0"/>
              <a:t>There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no</a:t>
            </a:r>
            <a:r>
              <a:rPr lang="de-DE" baseline="0" dirty="0" smtClean="0"/>
              <a:t> "BUFR </a:t>
            </a:r>
            <a:r>
              <a:rPr lang="de-DE" baseline="0" dirty="0" err="1" smtClean="0"/>
              <a:t>file</a:t>
            </a:r>
            <a:r>
              <a:rPr lang="de-DE" baseline="0" dirty="0" smtClean="0"/>
              <a:t>" </a:t>
            </a:r>
            <a:r>
              <a:rPr lang="de-DE" baseline="0" dirty="0" err="1" smtClean="0"/>
              <a:t>as</a:t>
            </a:r>
            <a:r>
              <a:rPr lang="de-DE" baseline="0" dirty="0" smtClean="0"/>
              <a:t> in a </a:t>
            </a:r>
            <a:r>
              <a:rPr lang="de-DE" baseline="0" dirty="0" err="1" smtClean="0"/>
              <a:t>netCDF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file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smtClean="0"/>
              <a:t>Every </a:t>
            </a:r>
            <a:r>
              <a:rPr lang="de-DE" baseline="0" dirty="0" err="1" smtClean="0"/>
              <a:t>section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says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how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long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, so </a:t>
            </a:r>
            <a:r>
              <a:rPr lang="de-DE" baseline="0" dirty="0" err="1" smtClean="0"/>
              <a:t>you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skip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stuff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you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don't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understand</a:t>
            </a:r>
            <a:r>
              <a:rPr lang="de-DE" baseline="0" dirty="0" smtClean="0"/>
              <a:t> it. The </a:t>
            </a:r>
            <a:r>
              <a:rPr lang="de-DE" baseline="0" dirty="0" err="1" smtClean="0"/>
              <a:t>message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also </a:t>
            </a:r>
            <a:r>
              <a:rPr lang="de-DE" baseline="0" dirty="0" err="1" smtClean="0"/>
              <a:t>demarcated</a:t>
            </a:r>
            <a:r>
              <a:rPr lang="de-DE" baseline="0" dirty="0" smtClean="0"/>
              <a:t> so </a:t>
            </a:r>
            <a:r>
              <a:rPr lang="de-DE" baseline="0" dirty="0" err="1" smtClean="0"/>
              <a:t>you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easily</a:t>
            </a:r>
            <a:r>
              <a:rPr lang="de-DE" baseline="0" dirty="0" smtClean="0"/>
              <a:t> find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beginning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next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you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receive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which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mangled</a:t>
            </a:r>
            <a:r>
              <a:rPr lang="de-DE" baseline="0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23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92235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Subsets</a:t>
            </a:r>
            <a:r>
              <a:rPr lang="de-DE" dirty="0" smtClean="0"/>
              <a:t> </a:t>
            </a:r>
            <a:r>
              <a:rPr lang="de-DE" dirty="0" err="1" smtClean="0"/>
              <a:t>allow</a:t>
            </a:r>
            <a:r>
              <a:rPr lang="de-DE" dirty="0" smtClean="0"/>
              <a:t>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transmit</a:t>
            </a:r>
            <a:endParaRPr lang="de-DE" dirty="0" smtClean="0"/>
          </a:p>
          <a:p>
            <a:pPr marL="171450" indent="-171450">
              <a:buFontTx/>
              <a:buChar char="-"/>
            </a:pPr>
            <a:r>
              <a:rPr lang="de-DE" dirty="0" smtClean="0"/>
              <a:t>Multiple </a:t>
            </a:r>
            <a:r>
              <a:rPr lang="de-DE" dirty="0" err="1" smtClean="0"/>
              <a:t>observations</a:t>
            </a:r>
            <a:r>
              <a:rPr lang="de-DE" dirty="0" smtClean="0"/>
              <a:t> </a:t>
            </a:r>
            <a:r>
              <a:rPr lang="de-DE" dirty="0" err="1" smtClean="0"/>
              <a:t>from</a:t>
            </a:r>
            <a:r>
              <a:rPr lang="de-DE" dirty="0" smtClean="0"/>
              <a:t> a </a:t>
            </a:r>
            <a:r>
              <a:rPr lang="de-DE" dirty="0" err="1" smtClean="0"/>
              <a:t>station</a:t>
            </a:r>
            <a:r>
              <a:rPr lang="de-DE" dirty="0" smtClean="0"/>
              <a:t>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reports</a:t>
            </a:r>
            <a:r>
              <a:rPr lang="de-DE" dirty="0" smtClean="0"/>
              <a:t> in </a:t>
            </a:r>
            <a:r>
              <a:rPr lang="de-DE" dirty="0" err="1" smtClean="0"/>
              <a:t>delayed</a:t>
            </a:r>
            <a:r>
              <a:rPr lang="de-DE" dirty="0" smtClean="0"/>
              <a:t> </a:t>
            </a:r>
            <a:r>
              <a:rPr lang="de-DE" dirty="0" err="1" smtClean="0"/>
              <a:t>mode</a:t>
            </a:r>
            <a:r>
              <a:rPr lang="de-DE" dirty="0" smtClean="0"/>
              <a:t>, </a:t>
            </a:r>
          </a:p>
          <a:p>
            <a:pPr marL="171450" indent="-171450">
              <a:buFontTx/>
              <a:buChar char="-"/>
            </a:pPr>
            <a:r>
              <a:rPr lang="de-DE" dirty="0" smtClean="0"/>
              <a:t>Multiple </a:t>
            </a:r>
            <a:r>
              <a:rPr lang="de-DE" dirty="0" err="1" smtClean="0"/>
              <a:t>heights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reported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by</a:t>
            </a:r>
            <a:r>
              <a:rPr lang="de-DE" baseline="0" dirty="0" smtClean="0"/>
              <a:t> a </a:t>
            </a:r>
            <a:r>
              <a:rPr lang="de-DE" baseline="0" dirty="0" err="1" smtClean="0"/>
              <a:t>radiosonde</a:t>
            </a:r>
            <a:endParaRPr lang="de-DE" baseline="0" dirty="0" smtClean="0"/>
          </a:p>
          <a:p>
            <a:pPr marL="171450" indent="-171450">
              <a:buFontTx/>
              <a:buChar char="-"/>
            </a:pPr>
            <a:r>
              <a:rPr lang="de-DE" baseline="0" dirty="0" smtClean="0"/>
              <a:t>Multiple </a:t>
            </a:r>
            <a:r>
              <a:rPr lang="de-DE" baseline="0" dirty="0" err="1" smtClean="0"/>
              <a:t>views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from</a:t>
            </a:r>
            <a:r>
              <a:rPr lang="de-DE" baseline="0" dirty="0" smtClean="0"/>
              <a:t> a </a:t>
            </a:r>
            <a:r>
              <a:rPr lang="de-DE" baseline="0" dirty="0" err="1" smtClean="0"/>
              <a:t>satellite</a:t>
            </a:r>
            <a:endParaRPr lang="de-DE" baseline="0" dirty="0" smtClean="0"/>
          </a:p>
          <a:p>
            <a:pPr marL="171450" indent="-171450">
              <a:buFontTx/>
              <a:buChar char="-"/>
            </a:pPr>
            <a:r>
              <a:rPr lang="de-DE" baseline="0" dirty="0" smtClean="0"/>
              <a:t>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155071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Note:</a:t>
            </a:r>
            <a:r>
              <a:rPr lang="de-DE" baseline="0" dirty="0" smtClean="0"/>
              <a:t> In </a:t>
            </a:r>
            <a:r>
              <a:rPr lang="de-DE" baseline="0" dirty="0" err="1" smtClean="0"/>
              <a:t>section</a:t>
            </a:r>
            <a:r>
              <a:rPr lang="de-DE" baseline="0" dirty="0" smtClean="0"/>
              <a:t> 3 </a:t>
            </a:r>
            <a:r>
              <a:rPr lang="de-DE" baseline="0" dirty="0" err="1" smtClean="0"/>
              <a:t>you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write</a:t>
            </a:r>
            <a:r>
              <a:rPr lang="de-DE" baseline="0" dirty="0" smtClean="0"/>
              <a:t> 1 </a:t>
            </a:r>
            <a:r>
              <a:rPr lang="de-DE" baseline="0" dirty="0" err="1" smtClean="0"/>
              <a:t>byte</a:t>
            </a:r>
            <a:r>
              <a:rPr lang="de-DE" baseline="0" dirty="0" smtClean="0"/>
              <a:t> – </a:t>
            </a:r>
            <a:r>
              <a:rPr lang="de-DE" baseline="0" dirty="0" err="1" smtClean="0"/>
              <a:t>it's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number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containing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FXY </a:t>
            </a:r>
            <a:r>
              <a:rPr lang="de-DE" baseline="0" dirty="0" err="1" smtClean="0"/>
              <a:t>identifiers</a:t>
            </a:r>
            <a:r>
              <a:rPr lang="de-DE" baseline="0" dirty="0" smtClean="0"/>
              <a:t>.</a:t>
            </a:r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In </a:t>
            </a:r>
            <a:r>
              <a:rPr lang="de-DE" dirty="0" err="1" smtClean="0"/>
              <a:t>this</a:t>
            </a:r>
            <a:r>
              <a:rPr lang="de-DE" dirty="0" smtClean="0"/>
              <a:t> </a:t>
            </a:r>
            <a:r>
              <a:rPr lang="de-DE" dirty="0" err="1" smtClean="0"/>
              <a:t>case</a:t>
            </a:r>
            <a:r>
              <a:rPr lang="de-DE" dirty="0" smtClean="0"/>
              <a:t>,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class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13 – </a:t>
            </a:r>
            <a:r>
              <a:rPr lang="de-DE" baseline="0" dirty="0" err="1" smtClean="0"/>
              <a:t>Hydrographic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hydrological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elements</a:t>
            </a:r>
            <a:endParaRPr lang="de-DE" baseline="0" dirty="0" smtClean="0"/>
          </a:p>
          <a:p>
            <a:endParaRPr lang="de-DE" baseline="0" dirty="0" smtClean="0"/>
          </a:p>
          <a:p>
            <a:r>
              <a:rPr lang="de-DE" dirty="0" smtClean="0"/>
              <a:t>Units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each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element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defined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err="1" smtClean="0"/>
              <a:t>Scale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reference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value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data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width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defined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well</a:t>
            </a:r>
            <a:r>
              <a:rPr lang="de-DE" baseline="0" dirty="0" smtClean="0"/>
              <a:t>. Can </a:t>
            </a:r>
            <a:r>
              <a:rPr lang="de-DE" baseline="0" dirty="0" err="1" smtClean="0"/>
              <a:t>be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modified</a:t>
            </a:r>
            <a:r>
              <a:rPr lang="de-DE" baseline="0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50321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Example</a:t>
            </a:r>
            <a:r>
              <a:rPr lang="de-DE" dirty="0" smtClean="0"/>
              <a:t> </a:t>
            </a:r>
            <a:r>
              <a:rPr lang="de-DE" dirty="0" err="1" smtClean="0"/>
              <a:t>code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flag</a:t>
            </a:r>
            <a:r>
              <a:rPr lang="de-DE" dirty="0" smtClean="0"/>
              <a:t> </a:t>
            </a:r>
            <a:r>
              <a:rPr lang="de-DE" dirty="0" err="1" smtClean="0"/>
              <a:t>tables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27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922787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Replications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applied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an </a:t>
            </a:r>
            <a:r>
              <a:rPr lang="de-DE" baseline="0" dirty="0" err="1" smtClean="0"/>
              <a:t>arbitrary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number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following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elements</a:t>
            </a:r>
            <a:endParaRPr lang="de-DE" baseline="0" dirty="0" smtClean="0"/>
          </a:p>
          <a:p>
            <a:r>
              <a:rPr lang="de-DE" baseline="0" dirty="0" smtClean="0"/>
              <a:t>The </a:t>
            </a:r>
            <a:r>
              <a:rPr lang="de-DE" baseline="0" dirty="0" err="1" smtClean="0"/>
              <a:t>replication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static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defined</a:t>
            </a:r>
            <a:r>
              <a:rPr lang="de-DE" baseline="0" dirty="0" smtClean="0"/>
              <a:t> at </a:t>
            </a:r>
            <a:r>
              <a:rPr lang="de-DE" baseline="0" dirty="0" err="1" smtClean="0"/>
              <a:t>runtime</a:t>
            </a:r>
            <a:endParaRPr lang="de-DE" baseline="0" dirty="0" smtClean="0"/>
          </a:p>
          <a:p>
            <a:r>
              <a:rPr lang="de-DE" dirty="0" smtClean="0"/>
              <a:t>Operators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modify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offset</a:t>
            </a:r>
            <a:r>
              <a:rPr lang="de-DE" dirty="0" smtClean="0"/>
              <a:t>, </a:t>
            </a:r>
            <a:r>
              <a:rPr lang="de-DE" dirty="0" err="1" smtClean="0"/>
              <a:t>bit</a:t>
            </a:r>
            <a:r>
              <a:rPr lang="de-DE" dirty="0" smtClean="0"/>
              <a:t> </a:t>
            </a:r>
            <a:r>
              <a:rPr lang="de-DE" dirty="0" err="1" smtClean="0"/>
              <a:t>width</a:t>
            </a:r>
            <a:r>
              <a:rPr lang="de-DE" dirty="0" smtClean="0"/>
              <a:t>, </a:t>
            </a:r>
            <a:r>
              <a:rPr lang="de-DE" dirty="0" err="1" smtClean="0"/>
              <a:t>attach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quality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data</a:t>
            </a:r>
            <a:r>
              <a:rPr lang="de-DE" baseline="0" dirty="0" smtClean="0"/>
              <a:t>, etc.</a:t>
            </a:r>
          </a:p>
          <a:p>
            <a:r>
              <a:rPr lang="de-DE" dirty="0" err="1" smtClean="0"/>
              <a:t>Sequences</a:t>
            </a:r>
            <a:r>
              <a:rPr lang="de-DE" dirty="0" smtClean="0"/>
              <a:t> </a:t>
            </a:r>
            <a:r>
              <a:rPr lang="de-DE" dirty="0" err="1" smtClean="0"/>
              <a:t>resolve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other</a:t>
            </a:r>
            <a:r>
              <a:rPr lang="de-DE" dirty="0" smtClean="0"/>
              <a:t> </a:t>
            </a:r>
            <a:r>
              <a:rPr lang="de-DE" dirty="0" err="1" smtClean="0"/>
              <a:t>descriptors</a:t>
            </a:r>
            <a:r>
              <a:rPr lang="de-DE" dirty="0" smtClean="0"/>
              <a:t>,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include</a:t>
            </a:r>
            <a:r>
              <a:rPr lang="de-DE" dirty="0" smtClean="0"/>
              <a:t> </a:t>
            </a:r>
            <a:r>
              <a:rPr lang="de-DE" dirty="0" err="1" smtClean="0"/>
              <a:t>other</a:t>
            </a:r>
            <a:r>
              <a:rPr lang="de-DE" dirty="0" smtClean="0"/>
              <a:t> </a:t>
            </a:r>
            <a:r>
              <a:rPr lang="de-DE" dirty="0" err="1" smtClean="0"/>
              <a:t>sequences</a:t>
            </a:r>
            <a:r>
              <a:rPr lang="de-DE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28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94683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3 01 051 – </a:t>
            </a:r>
            <a:r>
              <a:rPr lang="de-DE" dirty="0" err="1" smtClean="0"/>
              <a:t>Would</a:t>
            </a:r>
            <a:r>
              <a:rPr lang="de-DE" dirty="0" smtClean="0"/>
              <a:t> </a:t>
            </a:r>
            <a:r>
              <a:rPr lang="de-DE" dirty="0" err="1" smtClean="0"/>
              <a:t>need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expanded</a:t>
            </a:r>
            <a:r>
              <a:rPr lang="de-DE" dirty="0" smtClean="0"/>
              <a:t> </a:t>
            </a:r>
            <a:r>
              <a:rPr lang="de-DE" dirty="0" err="1" smtClean="0"/>
              <a:t>first</a:t>
            </a:r>
            <a:r>
              <a:rPr lang="de-DE" baseline="0" dirty="0" smtClean="0"/>
              <a:t> in </a:t>
            </a:r>
            <a:r>
              <a:rPr lang="de-DE" baseline="0" dirty="0" err="1" smtClean="0"/>
              <a:t>order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decode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data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29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32127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Think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it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a JSON </a:t>
            </a:r>
            <a:r>
              <a:rPr lang="de-DE" dirty="0" err="1" smtClean="0"/>
              <a:t>file</a:t>
            </a:r>
            <a:r>
              <a:rPr lang="de-DE" dirty="0" smtClean="0"/>
              <a:t> </a:t>
            </a:r>
            <a:r>
              <a:rPr lang="de-DE" dirty="0" err="1" smtClean="0"/>
              <a:t>or</a:t>
            </a:r>
            <a:r>
              <a:rPr lang="de-DE" dirty="0" smtClean="0"/>
              <a:t> </a:t>
            </a:r>
            <a:r>
              <a:rPr lang="de-DE" dirty="0" err="1" smtClean="0"/>
              <a:t>something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30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792638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Remember</a:t>
            </a:r>
            <a:r>
              <a:rPr lang="de-DE" dirty="0" smtClean="0"/>
              <a:t> </a:t>
            </a:r>
            <a:r>
              <a:rPr lang="de-DE" dirty="0" err="1" smtClean="0"/>
              <a:t>our</a:t>
            </a:r>
            <a:r>
              <a:rPr lang="de-DE" dirty="0" smtClean="0"/>
              <a:t> </a:t>
            </a:r>
            <a:r>
              <a:rPr lang="de-DE" dirty="0" err="1" smtClean="0"/>
              <a:t>friend</a:t>
            </a:r>
            <a:r>
              <a:rPr lang="de-DE" dirty="0" smtClean="0"/>
              <a:t> King Lear </a:t>
            </a:r>
            <a:r>
              <a:rPr lang="de-DE" dirty="0" err="1" smtClean="0"/>
              <a:t>trying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write</a:t>
            </a:r>
            <a:r>
              <a:rPr lang="de-DE" dirty="0" smtClean="0"/>
              <a:t> a JPEG </a:t>
            </a:r>
            <a:r>
              <a:rPr lang="de-DE" dirty="0" err="1" smtClean="0"/>
              <a:t>encoder</a:t>
            </a:r>
            <a:r>
              <a:rPr lang="de-DE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32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551861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a </a:t>
            </a:r>
            <a:r>
              <a:rPr lang="de-DE" dirty="0" err="1" smtClean="0"/>
              <a:t>better</a:t>
            </a:r>
            <a:r>
              <a:rPr lang="de-DE" dirty="0" smtClean="0"/>
              <a:t> </a:t>
            </a:r>
            <a:r>
              <a:rPr lang="de-DE" dirty="0" err="1" smtClean="0"/>
              <a:t>way</a:t>
            </a:r>
            <a:r>
              <a:rPr lang="de-DE" dirty="0" smtClean="0"/>
              <a:t>.</a:t>
            </a:r>
          </a:p>
          <a:p>
            <a:r>
              <a:rPr lang="de-DE" dirty="0" err="1" smtClean="0"/>
              <a:t>Here</a:t>
            </a:r>
            <a:r>
              <a:rPr lang="de-DE" dirty="0" smtClean="0"/>
              <a:t> I </a:t>
            </a:r>
            <a:r>
              <a:rPr lang="de-DE" dirty="0" err="1" smtClean="0"/>
              <a:t>mean</a:t>
            </a:r>
            <a:r>
              <a:rPr lang="de-DE" dirty="0" smtClean="0"/>
              <a:t> </a:t>
            </a:r>
            <a:r>
              <a:rPr lang="de-DE" dirty="0" err="1" smtClean="0"/>
              <a:t>free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in </a:t>
            </a:r>
            <a:r>
              <a:rPr lang="de-DE" dirty="0" err="1" smtClean="0"/>
              <a:t>free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speech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free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beer</a:t>
            </a:r>
            <a:r>
              <a:rPr lang="de-DE" baseline="0" dirty="0" smtClean="0"/>
              <a:t>.</a:t>
            </a:r>
            <a:endParaRPr lang="de-DE" dirty="0" smtClean="0"/>
          </a:p>
          <a:p>
            <a:r>
              <a:rPr lang="de-DE" dirty="0" smtClean="0"/>
              <a:t>Lack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Windows </a:t>
            </a:r>
            <a:r>
              <a:rPr lang="de-DE" baseline="0" dirty="0" err="1" smtClean="0"/>
              <a:t>support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real </a:t>
            </a:r>
            <a:r>
              <a:rPr lang="de-DE" baseline="0" dirty="0" err="1" smtClean="0"/>
              <a:t>programming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stuff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unfortunate</a:t>
            </a:r>
            <a:r>
              <a:rPr lang="de-DE" baseline="0" dirty="0" smtClean="0"/>
              <a:t> but a </a:t>
            </a:r>
            <a:r>
              <a:rPr lang="de-DE" baseline="0" dirty="0" err="1" smtClean="0"/>
              <a:t>lot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embedded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platforms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run</a:t>
            </a:r>
            <a:r>
              <a:rPr lang="de-DE" baseline="0" dirty="0" smtClean="0"/>
              <a:t> Linux.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33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628446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Showing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better</a:t>
            </a:r>
            <a:r>
              <a:rPr lang="de-DE" dirty="0" smtClean="0"/>
              <a:t> </a:t>
            </a:r>
            <a:r>
              <a:rPr lang="de-DE" dirty="0" err="1" smtClean="0"/>
              <a:t>than</a:t>
            </a:r>
            <a:r>
              <a:rPr lang="de-DE" dirty="0" smtClean="0"/>
              <a:t> </a:t>
            </a:r>
            <a:r>
              <a:rPr lang="de-DE" dirty="0" err="1" smtClean="0"/>
              <a:t>telling</a:t>
            </a:r>
            <a:r>
              <a:rPr lang="de-DE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34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658910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get</a:t>
            </a:r>
            <a:r>
              <a:rPr lang="de-DE" dirty="0" smtClean="0"/>
              <a:t> a </a:t>
            </a:r>
            <a:r>
              <a:rPr lang="de-DE" dirty="0" err="1" smtClean="0"/>
              <a:t>nice</a:t>
            </a:r>
            <a:r>
              <a:rPr lang="de-DE" dirty="0" smtClean="0"/>
              <a:t> GUI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manipulate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data</a:t>
            </a:r>
            <a:r>
              <a:rPr lang="de-DE" baseline="0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35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945164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export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a CSV (</a:t>
            </a:r>
            <a:r>
              <a:rPr lang="de-DE" dirty="0" err="1" smtClean="0"/>
              <a:t>watch</a:t>
            </a:r>
            <a:r>
              <a:rPr lang="de-DE" dirty="0" smtClean="0"/>
              <a:t> out </a:t>
            </a:r>
            <a:r>
              <a:rPr lang="de-DE" dirty="0" err="1" smtClean="0"/>
              <a:t>though</a:t>
            </a:r>
            <a:r>
              <a:rPr lang="de-DE" dirty="0" smtClean="0"/>
              <a:t> </a:t>
            </a:r>
            <a:r>
              <a:rPr lang="de-DE" dirty="0" err="1" smtClean="0"/>
              <a:t>because</a:t>
            </a:r>
            <a:r>
              <a:rPr lang="de-DE" dirty="0" smtClean="0"/>
              <a:t> CSV </a:t>
            </a:r>
            <a:r>
              <a:rPr lang="de-DE" dirty="0" err="1" smtClean="0"/>
              <a:t>isn't</a:t>
            </a:r>
            <a:r>
              <a:rPr lang="de-DE" dirty="0" smtClean="0"/>
              <a:t> </a:t>
            </a:r>
            <a:r>
              <a:rPr lang="de-DE" dirty="0" err="1" smtClean="0"/>
              <a:t>necessarily</a:t>
            </a:r>
            <a:r>
              <a:rPr lang="de-DE" dirty="0" smtClean="0"/>
              <a:t> </a:t>
            </a:r>
            <a:r>
              <a:rPr lang="de-DE" dirty="0" err="1" smtClean="0"/>
              <a:t>good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nested</a:t>
            </a:r>
            <a:r>
              <a:rPr lang="de-DE" dirty="0" smtClean="0"/>
              <a:t> </a:t>
            </a:r>
            <a:r>
              <a:rPr lang="de-DE" dirty="0" err="1" smtClean="0"/>
              <a:t>kinds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 </a:t>
            </a:r>
            <a:r>
              <a:rPr lang="de-DE" dirty="0" err="1" smtClean="0"/>
              <a:t>we</a:t>
            </a:r>
            <a:r>
              <a:rPr lang="de-DE" dirty="0" smtClean="0"/>
              <a:t> </a:t>
            </a:r>
            <a:r>
              <a:rPr lang="de-DE" dirty="0" err="1" smtClean="0"/>
              <a:t>often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have</a:t>
            </a:r>
            <a:r>
              <a:rPr lang="de-DE" baseline="0" dirty="0" smtClean="0"/>
              <a:t>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36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7106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Lots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things</a:t>
            </a:r>
            <a:r>
              <a:rPr lang="de-DE" dirty="0" smtClean="0"/>
              <a:t>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set</a:t>
            </a:r>
            <a:r>
              <a:rPr lang="de-DE" dirty="0" smtClean="0"/>
              <a:t> </a:t>
            </a:r>
            <a:r>
              <a:rPr lang="de-DE" dirty="0" err="1" smtClean="0"/>
              <a:t>here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make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nice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maps</a:t>
            </a:r>
            <a:r>
              <a:rPr lang="de-DE" baseline="0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37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13993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40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075814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The </a:t>
            </a:r>
            <a:r>
              <a:rPr lang="de-DE" dirty="0" err="1" smtClean="0"/>
              <a:t>third</a:t>
            </a:r>
            <a:r>
              <a:rPr lang="de-DE" dirty="0" smtClean="0"/>
              <a:t> </a:t>
            </a:r>
            <a:r>
              <a:rPr lang="de-DE" dirty="0" err="1" smtClean="0"/>
              <a:t>point</a:t>
            </a:r>
            <a:r>
              <a:rPr lang="de-DE" dirty="0" smtClean="0"/>
              <a:t> </a:t>
            </a:r>
            <a:r>
              <a:rPr lang="de-DE" dirty="0" err="1" smtClean="0"/>
              <a:t>never</a:t>
            </a:r>
            <a:r>
              <a:rPr lang="de-DE" dirty="0" smtClean="0"/>
              <a:t> </a:t>
            </a:r>
            <a:r>
              <a:rPr lang="de-DE" dirty="0" err="1" smtClean="0"/>
              <a:t>occurs</a:t>
            </a:r>
            <a:r>
              <a:rPr lang="de-DE" dirty="0" smtClean="0"/>
              <a:t> </a:t>
            </a:r>
            <a:r>
              <a:rPr lang="de-DE" dirty="0" err="1" smtClean="0"/>
              <a:t>because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makers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BUFR </a:t>
            </a:r>
            <a:r>
              <a:rPr lang="de-DE" dirty="0" err="1" smtClean="0"/>
              <a:t>are</a:t>
            </a:r>
            <a:r>
              <a:rPr lang="de-DE" dirty="0" smtClean="0"/>
              <a:t> infallible,</a:t>
            </a:r>
            <a:r>
              <a:rPr lang="de-DE" baseline="0" dirty="0" smtClean="0"/>
              <a:t> but </a:t>
            </a:r>
            <a:r>
              <a:rPr lang="de-DE" baseline="0" dirty="0" err="1" smtClean="0"/>
              <a:t>they're</a:t>
            </a:r>
            <a:r>
              <a:rPr lang="de-DE" baseline="0" dirty="0" smtClean="0"/>
              <a:t> also immune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hubris</a:t>
            </a:r>
            <a:r>
              <a:rPr lang="de-DE" baseline="0" dirty="0" smtClean="0"/>
              <a:t> so </a:t>
            </a:r>
            <a:r>
              <a:rPr lang="de-DE" baseline="0" dirty="0" err="1" smtClean="0"/>
              <a:t>they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keep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that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option</a:t>
            </a:r>
            <a:r>
              <a:rPr lang="de-DE" baseline="0" dirty="0" smtClean="0"/>
              <a:t> open.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42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67734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change</a:t>
            </a:r>
            <a:r>
              <a:rPr lang="de-DE" baseline="0" dirty="0" smtClean="0"/>
              <a:t> BUFR </a:t>
            </a:r>
            <a:r>
              <a:rPr lang="de-DE" baseline="0" dirty="0" err="1" smtClean="0"/>
              <a:t>based</a:t>
            </a:r>
            <a:r>
              <a:rPr lang="de-DE" baseline="0" dirty="0" smtClean="0"/>
              <a:t> on </a:t>
            </a:r>
            <a:r>
              <a:rPr lang="de-DE" baseline="0" dirty="0" err="1" smtClean="0"/>
              <a:t>our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foresight</a:t>
            </a:r>
            <a:r>
              <a:rPr lang="de-DE" baseline="0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43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0258609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we</a:t>
            </a:r>
            <a:r>
              <a:rPr lang="de-DE" dirty="0" smtClean="0"/>
              <a:t> also </a:t>
            </a:r>
            <a:r>
              <a:rPr lang="de-DE" dirty="0" err="1" smtClean="0"/>
              <a:t>try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fix </a:t>
            </a:r>
            <a:r>
              <a:rPr lang="de-DE" dirty="0" err="1" smtClean="0"/>
              <a:t>things</a:t>
            </a:r>
            <a:r>
              <a:rPr lang="de-DE" dirty="0" smtClean="0"/>
              <a:t> </a:t>
            </a:r>
            <a:r>
              <a:rPr lang="de-DE" dirty="0" err="1" smtClean="0"/>
              <a:t>when</a:t>
            </a:r>
            <a:r>
              <a:rPr lang="de-DE" dirty="0" smtClean="0"/>
              <a:t> </a:t>
            </a:r>
            <a:r>
              <a:rPr lang="de-DE" dirty="0" err="1" smtClean="0"/>
              <a:t>we</a:t>
            </a:r>
            <a:r>
              <a:rPr lang="de-DE" dirty="0" smtClean="0"/>
              <a:t> </a:t>
            </a:r>
            <a:r>
              <a:rPr lang="de-DE" dirty="0" err="1" smtClean="0"/>
              <a:t>screw</a:t>
            </a:r>
            <a:r>
              <a:rPr lang="de-DE" dirty="0" smtClean="0"/>
              <a:t> </a:t>
            </a:r>
            <a:r>
              <a:rPr lang="de-DE" dirty="0" err="1" smtClean="0"/>
              <a:t>them</a:t>
            </a:r>
            <a:r>
              <a:rPr lang="de-DE" dirty="0" smtClean="0"/>
              <a:t> </a:t>
            </a:r>
            <a:r>
              <a:rPr lang="de-DE" dirty="0" err="1" smtClean="0"/>
              <a:t>up</a:t>
            </a:r>
            <a:r>
              <a:rPr lang="de-DE" dirty="0" smtClean="0"/>
              <a:t> </a:t>
            </a:r>
            <a:r>
              <a:rPr lang="de-DE" dirty="0" err="1" smtClean="0"/>
              <a:t>or</a:t>
            </a:r>
            <a:r>
              <a:rPr lang="de-DE" dirty="0" smtClean="0"/>
              <a:t> </a:t>
            </a:r>
            <a:r>
              <a:rPr lang="de-DE" dirty="0" err="1" smtClean="0"/>
              <a:t>discover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we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missed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something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err="1" smtClean="0"/>
              <a:t>You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might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call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it</a:t>
            </a:r>
            <a:r>
              <a:rPr lang="de-DE" baseline="0" dirty="0" smtClean="0"/>
              <a:t> "</a:t>
            </a:r>
            <a:r>
              <a:rPr lang="de-DE" baseline="0" dirty="0" err="1" smtClean="0"/>
              <a:t>evolution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by</a:t>
            </a:r>
            <a:r>
              <a:rPr lang="de-DE" baseline="0" dirty="0" smtClean="0"/>
              <a:t> intelligent design."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44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82323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40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 smtClean="0"/>
              <a:t>These</a:t>
            </a:r>
            <a:r>
              <a:rPr lang="en-US" baseline="0" dirty="0" smtClean="0"/>
              <a:t> are the people responsible for maintaining the tables and specifications</a:t>
            </a:r>
            <a:endParaRPr lang="en-US" dirty="0" smtClean="0"/>
          </a:p>
        </p:txBody>
      </p:sp>
      <p:sp>
        <p:nvSpPr>
          <p:cNvPr id="214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1333500"/>
            <a:fld id="{A1F0CEA1-E696-42A4-B3CF-E6074414E57E}" type="slidenum">
              <a:rPr lang="de-DE" smtClean="0"/>
              <a:pPr defTabSz="1333500"/>
              <a:t>45</a:t>
            </a:fld>
            <a:endParaRPr lang="de-DE" smtClean="0"/>
          </a:p>
        </p:txBody>
      </p:sp>
    </p:spTree>
    <p:extLst>
      <p:ext uri="{BB962C8B-B14F-4D97-AF65-F5344CB8AC3E}">
        <p14:creationId xmlns:p14="http://schemas.microsoft.com/office/powerpoint/2010/main" val="363538787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So </a:t>
            </a:r>
            <a:r>
              <a:rPr lang="de-DE" dirty="0" err="1" smtClean="0"/>
              <a:t>if</a:t>
            </a:r>
            <a:r>
              <a:rPr lang="de-DE" dirty="0" smtClean="0"/>
              <a:t>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need</a:t>
            </a:r>
            <a:r>
              <a:rPr lang="de-DE" dirty="0" smtClean="0"/>
              <a:t> </a:t>
            </a:r>
            <a:r>
              <a:rPr lang="de-DE" dirty="0" err="1" smtClean="0"/>
              <a:t>anything</a:t>
            </a:r>
            <a:r>
              <a:rPr lang="de-DE" dirty="0" smtClean="0"/>
              <a:t>, talk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these</a:t>
            </a:r>
            <a:r>
              <a:rPr lang="de-DE" dirty="0" smtClean="0"/>
              <a:t> people.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46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11822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Well</a:t>
            </a:r>
            <a:r>
              <a:rPr lang="de-DE" dirty="0" smtClean="0"/>
              <a:t>,</a:t>
            </a:r>
            <a:r>
              <a:rPr lang="de-DE" baseline="0" dirty="0" smtClean="0"/>
              <a:t> fast </a:t>
            </a:r>
            <a:r>
              <a:rPr lang="de-DE" baseline="0" dirty="0" err="1" smtClean="0"/>
              <a:t>if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you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compare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with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other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communities</a:t>
            </a:r>
            <a:r>
              <a:rPr lang="de-DE" baseline="0" dirty="0" smtClean="0"/>
              <a:t>. </a:t>
            </a:r>
            <a:r>
              <a:rPr lang="de-DE" baseline="0" dirty="0" err="1" smtClean="0"/>
              <a:t>It's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probably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alright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way</a:t>
            </a:r>
            <a:r>
              <a:rPr lang="de-DE" baseline="0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47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9199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5.jpg"/><Relationship Id="rId7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7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3">
            <a:lum/>
          </a:blip>
          <a:srcRect/>
          <a:stretch>
            <a:fillRect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Rectangle 243"/>
          <p:cNvSpPr/>
          <p:nvPr userDrawn="1"/>
        </p:nvSpPr>
        <p:spPr bwMode="auto">
          <a:xfrm>
            <a:off x="6575729" y="230586"/>
            <a:ext cx="3330271" cy="112908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pic>
        <p:nvPicPr>
          <p:cNvPr id="4" name="Picture 11" descr="EUMETSATLogo_hor_noTagline_solid_CMYK UPDATED version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3558" y="532564"/>
            <a:ext cx="261461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4"/>
          <p:cNvGrpSpPr/>
          <p:nvPr userDrawn="1"/>
        </p:nvGrpSpPr>
        <p:grpSpPr>
          <a:xfrm>
            <a:off x="6579303" y="6145001"/>
            <a:ext cx="3135008" cy="314922"/>
            <a:chOff x="369889" y="5092835"/>
            <a:chExt cx="3135008" cy="314922"/>
          </a:xfrm>
        </p:grpSpPr>
        <p:grpSp>
          <p:nvGrpSpPr>
            <p:cNvPr id="6" name="Group 5"/>
            <p:cNvGrpSpPr>
              <a:grpSpLocks/>
            </p:cNvGrpSpPr>
            <p:nvPr userDrawn="1"/>
          </p:nvGrpSpPr>
          <p:grpSpPr bwMode="auto">
            <a:xfrm>
              <a:off x="2061240" y="5298398"/>
              <a:ext cx="164978" cy="109011"/>
              <a:chOff x="4182" y="1087"/>
              <a:chExt cx="238" cy="162"/>
            </a:xfrm>
          </p:grpSpPr>
          <p:sp>
            <p:nvSpPr>
              <p:cNvPr id="233" name="Freeform 5"/>
              <p:cNvSpPr>
                <a:spLocks/>
              </p:cNvSpPr>
              <p:nvPr/>
            </p:nvSpPr>
            <p:spPr bwMode="auto">
              <a:xfrm>
                <a:off x="4182" y="1087"/>
                <a:ext cx="238" cy="162"/>
              </a:xfrm>
              <a:custGeom>
                <a:avLst/>
                <a:gdLst>
                  <a:gd name="T0" fmla="*/ 10 w 250"/>
                  <a:gd name="T1" fmla="*/ 86 h 162"/>
                  <a:gd name="T2" fmla="*/ 10 w 250"/>
                  <a:gd name="T3" fmla="*/ 0 h 162"/>
                  <a:gd name="T4" fmla="*/ 0 w 250"/>
                  <a:gd name="T5" fmla="*/ 0 h 162"/>
                  <a:gd name="T6" fmla="*/ 0 w 250"/>
                  <a:gd name="T7" fmla="*/ 86 h 162"/>
                  <a:gd name="T8" fmla="*/ 10 w 250"/>
                  <a:gd name="T9" fmla="*/ 86 h 162"/>
                  <a:gd name="T10" fmla="*/ 10 w 250"/>
                  <a:gd name="T11" fmla="*/ 86 h 16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0"/>
                  <a:gd name="T19" fmla="*/ 0 h 162"/>
                  <a:gd name="T20" fmla="*/ 250 w 250"/>
                  <a:gd name="T21" fmla="*/ 162 h 16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0" h="162">
                    <a:moveTo>
                      <a:pt x="250" y="162"/>
                    </a:moveTo>
                    <a:lnTo>
                      <a:pt x="250" y="0"/>
                    </a:lnTo>
                    <a:lnTo>
                      <a:pt x="0" y="0"/>
                    </a:lnTo>
                    <a:lnTo>
                      <a:pt x="0" y="162"/>
                    </a:lnTo>
                    <a:lnTo>
                      <a:pt x="250" y="162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4" name="Freeform 6"/>
              <p:cNvSpPr>
                <a:spLocks/>
              </p:cNvSpPr>
              <p:nvPr/>
            </p:nvSpPr>
            <p:spPr bwMode="auto">
              <a:xfrm>
                <a:off x="4182" y="1087"/>
                <a:ext cx="238" cy="53"/>
              </a:xfrm>
              <a:custGeom>
                <a:avLst/>
                <a:gdLst>
                  <a:gd name="T0" fmla="*/ 10 w 250"/>
                  <a:gd name="T1" fmla="*/ 51 h 51"/>
                  <a:gd name="T2" fmla="*/ 10 w 250"/>
                  <a:gd name="T3" fmla="*/ 0 h 51"/>
                  <a:gd name="T4" fmla="*/ 0 w 250"/>
                  <a:gd name="T5" fmla="*/ 0 h 51"/>
                  <a:gd name="T6" fmla="*/ 0 w 250"/>
                  <a:gd name="T7" fmla="*/ 51 h 51"/>
                  <a:gd name="T8" fmla="*/ 10 w 250"/>
                  <a:gd name="T9" fmla="*/ 51 h 51"/>
                  <a:gd name="T10" fmla="*/ 10 w 250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0"/>
                  <a:gd name="T19" fmla="*/ 0 h 51"/>
                  <a:gd name="T20" fmla="*/ 250 w 250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0" h="51">
                    <a:moveTo>
                      <a:pt x="250" y="51"/>
                    </a:moveTo>
                    <a:lnTo>
                      <a:pt x="250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250" y="5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5" name="Freeform 7"/>
              <p:cNvSpPr>
                <a:spLocks/>
              </p:cNvSpPr>
              <p:nvPr/>
            </p:nvSpPr>
            <p:spPr bwMode="auto">
              <a:xfrm>
                <a:off x="4182" y="1198"/>
                <a:ext cx="238" cy="51"/>
              </a:xfrm>
              <a:custGeom>
                <a:avLst/>
                <a:gdLst>
                  <a:gd name="T0" fmla="*/ 10 w 250"/>
                  <a:gd name="T1" fmla="*/ 50 h 50"/>
                  <a:gd name="T2" fmla="*/ 10 w 250"/>
                  <a:gd name="T3" fmla="*/ 0 h 50"/>
                  <a:gd name="T4" fmla="*/ 0 w 250"/>
                  <a:gd name="T5" fmla="*/ 0 h 50"/>
                  <a:gd name="T6" fmla="*/ 0 w 250"/>
                  <a:gd name="T7" fmla="*/ 50 h 50"/>
                  <a:gd name="T8" fmla="*/ 10 w 250"/>
                  <a:gd name="T9" fmla="*/ 50 h 50"/>
                  <a:gd name="T10" fmla="*/ 10 w 250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0"/>
                  <a:gd name="T19" fmla="*/ 0 h 50"/>
                  <a:gd name="T20" fmla="*/ 250 w 250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0" h="50">
                    <a:moveTo>
                      <a:pt x="250" y="50"/>
                    </a:moveTo>
                    <a:lnTo>
                      <a:pt x="250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50" y="50"/>
                    </a:lnTo>
                    <a:close/>
                  </a:path>
                </a:pathLst>
              </a:custGeom>
              <a:solidFill>
                <a:srgbClr val="FF1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6" name="Freeform 8"/>
              <p:cNvSpPr>
                <a:spLocks/>
              </p:cNvSpPr>
              <p:nvPr/>
            </p:nvSpPr>
            <p:spPr bwMode="auto">
              <a:xfrm>
                <a:off x="4182" y="1087"/>
                <a:ext cx="238" cy="162"/>
              </a:xfrm>
              <a:custGeom>
                <a:avLst/>
                <a:gdLst>
                  <a:gd name="T0" fmla="*/ 10 w 250"/>
                  <a:gd name="T1" fmla="*/ 86 h 162"/>
                  <a:gd name="T2" fmla="*/ 0 w 250"/>
                  <a:gd name="T3" fmla="*/ 86 h 162"/>
                  <a:gd name="T4" fmla="*/ 0 w 250"/>
                  <a:gd name="T5" fmla="*/ 0 h 162"/>
                  <a:gd name="T6" fmla="*/ 10 w 250"/>
                  <a:gd name="T7" fmla="*/ 0 h 162"/>
                  <a:gd name="T8" fmla="*/ 10 w 250"/>
                  <a:gd name="T9" fmla="*/ 86 h 162"/>
                  <a:gd name="T10" fmla="*/ 10 w 250"/>
                  <a:gd name="T11" fmla="*/ 86 h 16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0"/>
                  <a:gd name="T19" fmla="*/ 0 h 162"/>
                  <a:gd name="T20" fmla="*/ 250 w 250"/>
                  <a:gd name="T21" fmla="*/ 162 h 16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0" h="162">
                    <a:moveTo>
                      <a:pt x="250" y="162"/>
                    </a:moveTo>
                    <a:lnTo>
                      <a:pt x="0" y="162"/>
                    </a:lnTo>
                    <a:lnTo>
                      <a:pt x="0" y="0"/>
                    </a:lnTo>
                    <a:lnTo>
                      <a:pt x="250" y="0"/>
                    </a:lnTo>
                    <a:lnTo>
                      <a:pt x="250" y="162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7" name="Freeform 9"/>
              <p:cNvSpPr>
                <a:spLocks/>
              </p:cNvSpPr>
              <p:nvPr/>
            </p:nvSpPr>
            <p:spPr bwMode="auto">
              <a:xfrm>
                <a:off x="4237" y="1132"/>
                <a:ext cx="71" cy="83"/>
              </a:xfrm>
              <a:custGeom>
                <a:avLst/>
                <a:gdLst>
                  <a:gd name="T0" fmla="*/ 11 w 72"/>
                  <a:gd name="T1" fmla="*/ 42 h 84"/>
                  <a:gd name="T2" fmla="*/ 11 w 72"/>
                  <a:gd name="T3" fmla="*/ 42 h 84"/>
                  <a:gd name="T4" fmla="*/ 11 w 72"/>
                  <a:gd name="T5" fmla="*/ 42 h 84"/>
                  <a:gd name="T6" fmla="*/ 11 w 72"/>
                  <a:gd name="T7" fmla="*/ 42 h 84"/>
                  <a:gd name="T8" fmla="*/ 11 w 72"/>
                  <a:gd name="T9" fmla="*/ 42 h 84"/>
                  <a:gd name="T10" fmla="*/ 11 w 72"/>
                  <a:gd name="T11" fmla="*/ 42 h 84"/>
                  <a:gd name="T12" fmla="*/ 11 w 72"/>
                  <a:gd name="T13" fmla="*/ 42 h 84"/>
                  <a:gd name="T14" fmla="*/ 6 w 72"/>
                  <a:gd name="T15" fmla="*/ 42 h 84"/>
                  <a:gd name="T16" fmla="*/ 0 w 72"/>
                  <a:gd name="T17" fmla="*/ 42 h 84"/>
                  <a:gd name="T18" fmla="*/ 0 w 72"/>
                  <a:gd name="T19" fmla="*/ 42 h 84"/>
                  <a:gd name="T20" fmla="*/ 0 w 72"/>
                  <a:gd name="T21" fmla="*/ 39 h 84"/>
                  <a:gd name="T22" fmla="*/ 0 w 72"/>
                  <a:gd name="T23" fmla="*/ 22 h 84"/>
                  <a:gd name="T24" fmla="*/ 0 w 72"/>
                  <a:gd name="T25" fmla="*/ 0 h 84"/>
                  <a:gd name="T26" fmla="*/ 11 w 72"/>
                  <a:gd name="T27" fmla="*/ 0 h 84"/>
                  <a:gd name="T28" fmla="*/ 11 w 72"/>
                  <a:gd name="T29" fmla="*/ 6 h 84"/>
                  <a:gd name="T30" fmla="*/ 11 w 72"/>
                  <a:gd name="T31" fmla="*/ 22 h 84"/>
                  <a:gd name="T32" fmla="*/ 11 w 72"/>
                  <a:gd name="T33" fmla="*/ 39 h 84"/>
                  <a:gd name="T34" fmla="*/ 11 w 72"/>
                  <a:gd name="T35" fmla="*/ 42 h 84"/>
                  <a:gd name="T36" fmla="*/ 11 w 72"/>
                  <a:gd name="T37" fmla="*/ 42 h 8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2"/>
                  <a:gd name="T58" fmla="*/ 0 h 84"/>
                  <a:gd name="T59" fmla="*/ 72 w 72"/>
                  <a:gd name="T60" fmla="*/ 84 h 8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2" h="84">
                    <a:moveTo>
                      <a:pt x="72" y="45"/>
                    </a:moveTo>
                    <a:lnTo>
                      <a:pt x="66" y="61"/>
                    </a:lnTo>
                    <a:lnTo>
                      <a:pt x="54" y="73"/>
                    </a:lnTo>
                    <a:lnTo>
                      <a:pt x="42" y="84"/>
                    </a:lnTo>
                    <a:lnTo>
                      <a:pt x="36" y="84"/>
                    </a:lnTo>
                    <a:lnTo>
                      <a:pt x="30" y="84"/>
                    </a:lnTo>
                    <a:lnTo>
                      <a:pt x="18" y="78"/>
                    </a:lnTo>
                    <a:lnTo>
                      <a:pt x="6" y="67"/>
                    </a:lnTo>
                    <a:lnTo>
                      <a:pt x="0" y="50"/>
                    </a:lnTo>
                    <a:lnTo>
                      <a:pt x="0" y="39"/>
                    </a:lnTo>
                    <a:lnTo>
                      <a:pt x="0" y="22"/>
                    </a:lnTo>
                    <a:lnTo>
                      <a:pt x="0" y="0"/>
                    </a:lnTo>
                    <a:lnTo>
                      <a:pt x="72" y="0"/>
                    </a:lnTo>
                    <a:lnTo>
                      <a:pt x="72" y="6"/>
                    </a:lnTo>
                    <a:lnTo>
                      <a:pt x="72" y="22"/>
                    </a:lnTo>
                    <a:lnTo>
                      <a:pt x="72" y="39"/>
                    </a:lnTo>
                    <a:lnTo>
                      <a:pt x="72" y="45"/>
                    </a:lnTo>
                    <a:close/>
                  </a:path>
                </a:pathLst>
              </a:custGeom>
              <a:solidFill>
                <a:srgbClr val="FF1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8" name="Freeform 10"/>
              <p:cNvSpPr>
                <a:spLocks/>
              </p:cNvSpPr>
              <p:nvPr/>
            </p:nvSpPr>
            <p:spPr bwMode="auto">
              <a:xfrm>
                <a:off x="4267" y="1140"/>
                <a:ext cx="4" cy="49"/>
              </a:xfrm>
              <a:custGeom>
                <a:avLst/>
                <a:gdLst>
                  <a:gd name="T0" fmla="*/ 3 w 6"/>
                  <a:gd name="T1" fmla="*/ 25 h 50"/>
                  <a:gd name="T2" fmla="*/ 0 w 6"/>
                  <a:gd name="T3" fmla="*/ 25 h 50"/>
                  <a:gd name="T4" fmla="*/ 0 w 6"/>
                  <a:gd name="T5" fmla="*/ 0 h 50"/>
                  <a:gd name="T6" fmla="*/ 3 w 6"/>
                  <a:gd name="T7" fmla="*/ 0 h 50"/>
                  <a:gd name="T8" fmla="*/ 3 w 6"/>
                  <a:gd name="T9" fmla="*/ 25 h 50"/>
                  <a:gd name="T10" fmla="*/ 3 w 6"/>
                  <a:gd name="T11" fmla="*/ 25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50"/>
                  <a:gd name="T20" fmla="*/ 6 w 6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50">
                    <a:moveTo>
                      <a:pt x="6" y="50"/>
                    </a:moveTo>
                    <a:lnTo>
                      <a:pt x="0" y="5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5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9" name="Freeform 11"/>
              <p:cNvSpPr>
                <a:spLocks/>
              </p:cNvSpPr>
              <p:nvPr/>
            </p:nvSpPr>
            <p:spPr bwMode="auto">
              <a:xfrm>
                <a:off x="4257" y="1150"/>
                <a:ext cx="33" cy="4"/>
              </a:xfrm>
              <a:custGeom>
                <a:avLst/>
                <a:gdLst>
                  <a:gd name="T0" fmla="*/ 18 w 36"/>
                  <a:gd name="T1" fmla="*/ 5 h 5"/>
                  <a:gd name="T2" fmla="*/ 0 w 36"/>
                  <a:gd name="T3" fmla="*/ 5 h 5"/>
                  <a:gd name="T4" fmla="*/ 0 w 36"/>
                  <a:gd name="T5" fmla="*/ 0 h 5"/>
                  <a:gd name="T6" fmla="*/ 18 w 36"/>
                  <a:gd name="T7" fmla="*/ 0 h 5"/>
                  <a:gd name="T8" fmla="*/ 18 w 36"/>
                  <a:gd name="T9" fmla="*/ 5 h 5"/>
                  <a:gd name="T10" fmla="*/ 18 w 36"/>
                  <a:gd name="T11" fmla="*/ 5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"/>
                  <a:gd name="T19" fmla="*/ 0 h 5"/>
                  <a:gd name="T20" fmla="*/ 36 w 36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" h="5">
                    <a:moveTo>
                      <a:pt x="36" y="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0" name="Freeform 12"/>
              <p:cNvSpPr>
                <a:spLocks/>
              </p:cNvSpPr>
              <p:nvPr/>
            </p:nvSpPr>
            <p:spPr bwMode="auto">
              <a:xfrm>
                <a:off x="4251" y="1164"/>
                <a:ext cx="39" cy="6"/>
              </a:xfrm>
              <a:custGeom>
                <a:avLst/>
                <a:gdLst>
                  <a:gd name="T0" fmla="*/ 10 w 42"/>
                  <a:gd name="T1" fmla="*/ 3 h 6"/>
                  <a:gd name="T2" fmla="*/ 0 w 42"/>
                  <a:gd name="T3" fmla="*/ 3 h 6"/>
                  <a:gd name="T4" fmla="*/ 0 w 42"/>
                  <a:gd name="T5" fmla="*/ 0 h 6"/>
                  <a:gd name="T6" fmla="*/ 10 w 42"/>
                  <a:gd name="T7" fmla="*/ 0 h 6"/>
                  <a:gd name="T8" fmla="*/ 10 w 42"/>
                  <a:gd name="T9" fmla="*/ 3 h 6"/>
                  <a:gd name="T10" fmla="*/ 10 w 42"/>
                  <a:gd name="T11" fmla="*/ 3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2"/>
                  <a:gd name="T19" fmla="*/ 0 h 6"/>
                  <a:gd name="T20" fmla="*/ 42 w 42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2" h="6">
                    <a:moveTo>
                      <a:pt x="42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42" y="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1" name="Freeform 13"/>
              <p:cNvSpPr>
                <a:spLocks/>
              </p:cNvSpPr>
              <p:nvPr/>
            </p:nvSpPr>
            <p:spPr bwMode="auto">
              <a:xfrm>
                <a:off x="4245" y="1182"/>
                <a:ext cx="57" cy="32"/>
              </a:xfrm>
              <a:custGeom>
                <a:avLst/>
                <a:gdLst>
                  <a:gd name="T0" fmla="*/ 0 w 60"/>
                  <a:gd name="T1" fmla="*/ 11 h 34"/>
                  <a:gd name="T2" fmla="*/ 6 w 60"/>
                  <a:gd name="T3" fmla="*/ 6 h 34"/>
                  <a:gd name="T4" fmla="*/ 10 w 60"/>
                  <a:gd name="T5" fmla="*/ 6 h 34"/>
                  <a:gd name="T6" fmla="*/ 10 w 60"/>
                  <a:gd name="T7" fmla="*/ 6 h 34"/>
                  <a:gd name="T8" fmla="*/ 10 w 60"/>
                  <a:gd name="T9" fmla="*/ 11 h 34"/>
                  <a:gd name="T10" fmla="*/ 10 w 60"/>
                  <a:gd name="T11" fmla="*/ 6 h 34"/>
                  <a:gd name="T12" fmla="*/ 10 w 60"/>
                  <a:gd name="T13" fmla="*/ 0 h 34"/>
                  <a:gd name="T14" fmla="*/ 10 w 60"/>
                  <a:gd name="T15" fmla="*/ 6 h 34"/>
                  <a:gd name="T16" fmla="*/ 10 w 60"/>
                  <a:gd name="T17" fmla="*/ 11 h 34"/>
                  <a:gd name="T18" fmla="*/ 10 w 60"/>
                  <a:gd name="T19" fmla="*/ 11 h 34"/>
                  <a:gd name="T20" fmla="*/ 10 w 60"/>
                  <a:gd name="T21" fmla="*/ 6 h 34"/>
                  <a:gd name="T22" fmla="*/ 10 w 60"/>
                  <a:gd name="T23" fmla="*/ 6 h 34"/>
                  <a:gd name="T24" fmla="*/ 10 w 60"/>
                  <a:gd name="T25" fmla="*/ 11 h 34"/>
                  <a:gd name="T26" fmla="*/ 10 w 60"/>
                  <a:gd name="T27" fmla="*/ 11 h 34"/>
                  <a:gd name="T28" fmla="*/ 10 w 60"/>
                  <a:gd name="T29" fmla="*/ 23 h 34"/>
                  <a:gd name="T30" fmla="*/ 10 w 60"/>
                  <a:gd name="T31" fmla="*/ 34 h 34"/>
                  <a:gd name="T32" fmla="*/ 10 w 60"/>
                  <a:gd name="T33" fmla="*/ 34 h 34"/>
                  <a:gd name="T34" fmla="*/ 10 w 60"/>
                  <a:gd name="T35" fmla="*/ 34 h 34"/>
                  <a:gd name="T36" fmla="*/ 10 w 60"/>
                  <a:gd name="T37" fmla="*/ 28 h 34"/>
                  <a:gd name="T38" fmla="*/ 10 w 60"/>
                  <a:gd name="T39" fmla="*/ 23 h 34"/>
                  <a:gd name="T40" fmla="*/ 6 w 60"/>
                  <a:gd name="T41" fmla="*/ 17 h 34"/>
                  <a:gd name="T42" fmla="*/ 6 w 60"/>
                  <a:gd name="T43" fmla="*/ 11 h 34"/>
                  <a:gd name="T44" fmla="*/ 0 w 60"/>
                  <a:gd name="T45" fmla="*/ 11 h 34"/>
                  <a:gd name="T46" fmla="*/ 0 w 60"/>
                  <a:gd name="T47" fmla="*/ 11 h 34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60"/>
                  <a:gd name="T73" fmla="*/ 0 h 34"/>
                  <a:gd name="T74" fmla="*/ 60 w 60"/>
                  <a:gd name="T75" fmla="*/ 34 h 34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60" h="34">
                    <a:moveTo>
                      <a:pt x="0" y="11"/>
                    </a:moveTo>
                    <a:lnTo>
                      <a:pt x="6" y="6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18" y="11"/>
                    </a:lnTo>
                    <a:lnTo>
                      <a:pt x="18" y="6"/>
                    </a:lnTo>
                    <a:lnTo>
                      <a:pt x="30" y="0"/>
                    </a:lnTo>
                    <a:lnTo>
                      <a:pt x="42" y="6"/>
                    </a:lnTo>
                    <a:lnTo>
                      <a:pt x="42" y="11"/>
                    </a:lnTo>
                    <a:lnTo>
                      <a:pt x="42" y="6"/>
                    </a:lnTo>
                    <a:lnTo>
                      <a:pt x="48" y="6"/>
                    </a:lnTo>
                    <a:lnTo>
                      <a:pt x="54" y="11"/>
                    </a:lnTo>
                    <a:lnTo>
                      <a:pt x="60" y="11"/>
                    </a:lnTo>
                    <a:lnTo>
                      <a:pt x="48" y="23"/>
                    </a:lnTo>
                    <a:lnTo>
                      <a:pt x="42" y="34"/>
                    </a:lnTo>
                    <a:lnTo>
                      <a:pt x="30" y="34"/>
                    </a:lnTo>
                    <a:lnTo>
                      <a:pt x="24" y="34"/>
                    </a:lnTo>
                    <a:lnTo>
                      <a:pt x="18" y="28"/>
                    </a:lnTo>
                    <a:lnTo>
                      <a:pt x="12" y="23"/>
                    </a:lnTo>
                    <a:lnTo>
                      <a:pt x="6" y="17"/>
                    </a:lnTo>
                    <a:lnTo>
                      <a:pt x="6" y="11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2" name="Freeform 14"/>
              <p:cNvSpPr>
                <a:spLocks/>
              </p:cNvSpPr>
              <p:nvPr/>
            </p:nvSpPr>
            <p:spPr bwMode="auto">
              <a:xfrm>
                <a:off x="4237" y="1132"/>
                <a:ext cx="71" cy="83"/>
              </a:xfrm>
              <a:custGeom>
                <a:avLst/>
                <a:gdLst>
                  <a:gd name="T0" fmla="*/ 11 w 72"/>
                  <a:gd name="T1" fmla="*/ 42 h 84"/>
                  <a:gd name="T2" fmla="*/ 11 w 72"/>
                  <a:gd name="T3" fmla="*/ 42 h 84"/>
                  <a:gd name="T4" fmla="*/ 11 w 72"/>
                  <a:gd name="T5" fmla="*/ 42 h 84"/>
                  <a:gd name="T6" fmla="*/ 11 w 72"/>
                  <a:gd name="T7" fmla="*/ 42 h 84"/>
                  <a:gd name="T8" fmla="*/ 11 w 72"/>
                  <a:gd name="T9" fmla="*/ 42 h 84"/>
                  <a:gd name="T10" fmla="*/ 11 w 72"/>
                  <a:gd name="T11" fmla="*/ 42 h 84"/>
                  <a:gd name="T12" fmla="*/ 11 w 72"/>
                  <a:gd name="T13" fmla="*/ 42 h 84"/>
                  <a:gd name="T14" fmla="*/ 6 w 72"/>
                  <a:gd name="T15" fmla="*/ 42 h 84"/>
                  <a:gd name="T16" fmla="*/ 0 w 72"/>
                  <a:gd name="T17" fmla="*/ 42 h 84"/>
                  <a:gd name="T18" fmla="*/ 0 w 72"/>
                  <a:gd name="T19" fmla="*/ 42 h 84"/>
                  <a:gd name="T20" fmla="*/ 0 w 72"/>
                  <a:gd name="T21" fmla="*/ 39 h 84"/>
                  <a:gd name="T22" fmla="*/ 0 w 72"/>
                  <a:gd name="T23" fmla="*/ 22 h 84"/>
                  <a:gd name="T24" fmla="*/ 0 w 72"/>
                  <a:gd name="T25" fmla="*/ 0 h 84"/>
                  <a:gd name="T26" fmla="*/ 11 w 72"/>
                  <a:gd name="T27" fmla="*/ 0 h 84"/>
                  <a:gd name="T28" fmla="*/ 11 w 72"/>
                  <a:gd name="T29" fmla="*/ 6 h 84"/>
                  <a:gd name="T30" fmla="*/ 11 w 72"/>
                  <a:gd name="T31" fmla="*/ 22 h 84"/>
                  <a:gd name="T32" fmla="*/ 11 w 72"/>
                  <a:gd name="T33" fmla="*/ 39 h 84"/>
                  <a:gd name="T34" fmla="*/ 11 w 72"/>
                  <a:gd name="T35" fmla="*/ 42 h 84"/>
                  <a:gd name="T36" fmla="*/ 11 w 72"/>
                  <a:gd name="T37" fmla="*/ 42 h 8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2"/>
                  <a:gd name="T58" fmla="*/ 0 h 84"/>
                  <a:gd name="T59" fmla="*/ 72 w 72"/>
                  <a:gd name="T60" fmla="*/ 84 h 8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2" h="84">
                    <a:moveTo>
                      <a:pt x="72" y="45"/>
                    </a:moveTo>
                    <a:lnTo>
                      <a:pt x="66" y="61"/>
                    </a:lnTo>
                    <a:lnTo>
                      <a:pt x="54" y="73"/>
                    </a:lnTo>
                    <a:lnTo>
                      <a:pt x="42" y="84"/>
                    </a:lnTo>
                    <a:lnTo>
                      <a:pt x="36" y="84"/>
                    </a:lnTo>
                    <a:lnTo>
                      <a:pt x="30" y="84"/>
                    </a:lnTo>
                    <a:lnTo>
                      <a:pt x="18" y="78"/>
                    </a:lnTo>
                    <a:lnTo>
                      <a:pt x="6" y="67"/>
                    </a:lnTo>
                    <a:lnTo>
                      <a:pt x="0" y="50"/>
                    </a:lnTo>
                    <a:lnTo>
                      <a:pt x="0" y="39"/>
                    </a:lnTo>
                    <a:lnTo>
                      <a:pt x="0" y="22"/>
                    </a:lnTo>
                    <a:lnTo>
                      <a:pt x="0" y="0"/>
                    </a:lnTo>
                    <a:lnTo>
                      <a:pt x="72" y="0"/>
                    </a:lnTo>
                    <a:lnTo>
                      <a:pt x="72" y="6"/>
                    </a:lnTo>
                    <a:lnTo>
                      <a:pt x="72" y="22"/>
                    </a:lnTo>
                    <a:lnTo>
                      <a:pt x="72" y="39"/>
                    </a:lnTo>
                    <a:lnTo>
                      <a:pt x="72" y="45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7" name="Group 66"/>
            <p:cNvGrpSpPr>
              <a:grpSpLocks/>
            </p:cNvGrpSpPr>
            <p:nvPr userDrawn="1"/>
          </p:nvGrpSpPr>
          <p:grpSpPr bwMode="auto">
            <a:xfrm>
              <a:off x="3338572" y="5298398"/>
              <a:ext cx="166325" cy="105273"/>
              <a:chOff x="1592" y="2897"/>
              <a:chExt cx="247" cy="156"/>
            </a:xfrm>
          </p:grpSpPr>
          <p:sp>
            <p:nvSpPr>
              <p:cNvPr id="218" name="Freeform 67"/>
              <p:cNvSpPr>
                <a:spLocks/>
              </p:cNvSpPr>
              <p:nvPr/>
            </p:nvSpPr>
            <p:spPr bwMode="auto">
              <a:xfrm>
                <a:off x="1592" y="2897"/>
                <a:ext cx="247" cy="155"/>
              </a:xfrm>
              <a:custGeom>
                <a:avLst/>
                <a:gdLst>
                  <a:gd name="T0" fmla="*/ 0 w 245"/>
                  <a:gd name="T1" fmla="*/ 156 h 156"/>
                  <a:gd name="T2" fmla="*/ 0 w 245"/>
                  <a:gd name="T3" fmla="*/ 0 h 156"/>
                  <a:gd name="T4" fmla="*/ 245 w 245"/>
                  <a:gd name="T5" fmla="*/ 0 h 156"/>
                  <a:gd name="T6" fmla="*/ 245 w 245"/>
                  <a:gd name="T7" fmla="*/ 156 h 156"/>
                  <a:gd name="T8" fmla="*/ 0 w 245"/>
                  <a:gd name="T9" fmla="*/ 156 h 156"/>
                  <a:gd name="T10" fmla="*/ 0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0" y="156"/>
                    </a:moveTo>
                    <a:lnTo>
                      <a:pt x="0" y="0"/>
                    </a:lnTo>
                    <a:lnTo>
                      <a:pt x="245" y="0"/>
                    </a:lnTo>
                    <a:lnTo>
                      <a:pt x="245" y="156"/>
                    </a:lnTo>
                    <a:lnTo>
                      <a:pt x="0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9" name="Freeform 68"/>
              <p:cNvSpPr>
                <a:spLocks/>
              </p:cNvSpPr>
              <p:nvPr/>
            </p:nvSpPr>
            <p:spPr bwMode="auto">
              <a:xfrm>
                <a:off x="1592" y="2897"/>
                <a:ext cx="247" cy="155"/>
              </a:xfrm>
              <a:custGeom>
                <a:avLst/>
                <a:gdLst>
                  <a:gd name="T0" fmla="*/ 0 w 245"/>
                  <a:gd name="T1" fmla="*/ 67 h 156"/>
                  <a:gd name="T2" fmla="*/ 114 w 245"/>
                  <a:gd name="T3" fmla="*/ 67 h 156"/>
                  <a:gd name="T4" fmla="*/ 114 w 245"/>
                  <a:gd name="T5" fmla="*/ 0 h 156"/>
                  <a:gd name="T6" fmla="*/ 137 w 245"/>
                  <a:gd name="T7" fmla="*/ 0 h 156"/>
                  <a:gd name="T8" fmla="*/ 137 w 245"/>
                  <a:gd name="T9" fmla="*/ 67 h 156"/>
                  <a:gd name="T10" fmla="*/ 245 w 245"/>
                  <a:gd name="T11" fmla="*/ 67 h 156"/>
                  <a:gd name="T12" fmla="*/ 245 w 245"/>
                  <a:gd name="T13" fmla="*/ 89 h 156"/>
                  <a:gd name="T14" fmla="*/ 137 w 245"/>
                  <a:gd name="T15" fmla="*/ 89 h 156"/>
                  <a:gd name="T16" fmla="*/ 137 w 245"/>
                  <a:gd name="T17" fmla="*/ 156 h 156"/>
                  <a:gd name="T18" fmla="*/ 114 w 245"/>
                  <a:gd name="T19" fmla="*/ 156 h 156"/>
                  <a:gd name="T20" fmla="*/ 114 w 245"/>
                  <a:gd name="T21" fmla="*/ 89 h 156"/>
                  <a:gd name="T22" fmla="*/ 0 w 245"/>
                  <a:gd name="T23" fmla="*/ 89 h 156"/>
                  <a:gd name="T24" fmla="*/ 0 w 245"/>
                  <a:gd name="T25" fmla="*/ 67 h 156"/>
                  <a:gd name="T26" fmla="*/ 0 w 245"/>
                  <a:gd name="T27" fmla="*/ 67 h 15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5"/>
                  <a:gd name="T43" fmla="*/ 0 h 156"/>
                  <a:gd name="T44" fmla="*/ 245 w 245"/>
                  <a:gd name="T45" fmla="*/ 156 h 15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5" h="156">
                    <a:moveTo>
                      <a:pt x="0" y="67"/>
                    </a:moveTo>
                    <a:lnTo>
                      <a:pt x="114" y="67"/>
                    </a:lnTo>
                    <a:lnTo>
                      <a:pt x="114" y="0"/>
                    </a:lnTo>
                    <a:lnTo>
                      <a:pt x="137" y="0"/>
                    </a:lnTo>
                    <a:lnTo>
                      <a:pt x="137" y="67"/>
                    </a:lnTo>
                    <a:lnTo>
                      <a:pt x="245" y="67"/>
                    </a:lnTo>
                    <a:lnTo>
                      <a:pt x="245" y="89"/>
                    </a:lnTo>
                    <a:lnTo>
                      <a:pt x="137" y="89"/>
                    </a:lnTo>
                    <a:lnTo>
                      <a:pt x="137" y="156"/>
                    </a:lnTo>
                    <a:lnTo>
                      <a:pt x="114" y="156"/>
                    </a:lnTo>
                    <a:lnTo>
                      <a:pt x="114" y="89"/>
                    </a:lnTo>
                    <a:lnTo>
                      <a:pt x="0" y="89"/>
                    </a:lnTo>
                    <a:lnTo>
                      <a:pt x="0" y="67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0" name="Freeform 69"/>
              <p:cNvSpPr>
                <a:spLocks/>
              </p:cNvSpPr>
              <p:nvPr/>
            </p:nvSpPr>
            <p:spPr bwMode="auto">
              <a:xfrm>
                <a:off x="1742" y="2897"/>
                <a:ext cx="67" cy="50"/>
              </a:xfrm>
              <a:custGeom>
                <a:avLst/>
                <a:gdLst>
                  <a:gd name="T0" fmla="*/ 0 w 66"/>
                  <a:gd name="T1" fmla="*/ 0 h 50"/>
                  <a:gd name="T2" fmla="*/ 0 w 66"/>
                  <a:gd name="T3" fmla="*/ 50 h 50"/>
                  <a:gd name="T4" fmla="*/ 66 w 66"/>
                  <a:gd name="T5" fmla="*/ 0 h 50"/>
                  <a:gd name="T6" fmla="*/ 0 w 66"/>
                  <a:gd name="T7" fmla="*/ 0 h 50"/>
                  <a:gd name="T8" fmla="*/ 0 w 66"/>
                  <a:gd name="T9" fmla="*/ 0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"/>
                  <a:gd name="T16" fmla="*/ 0 h 50"/>
                  <a:gd name="T17" fmla="*/ 66 w 66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" h="50">
                    <a:moveTo>
                      <a:pt x="0" y="0"/>
                    </a:moveTo>
                    <a:lnTo>
                      <a:pt x="0" y="50"/>
                    </a:lnTo>
                    <a:lnTo>
                      <a:pt x="6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1" name="Freeform 70"/>
              <p:cNvSpPr>
                <a:spLocks/>
              </p:cNvSpPr>
              <p:nvPr/>
            </p:nvSpPr>
            <p:spPr bwMode="auto">
              <a:xfrm>
                <a:off x="1778" y="2913"/>
                <a:ext cx="61" cy="40"/>
              </a:xfrm>
              <a:custGeom>
                <a:avLst/>
                <a:gdLst>
                  <a:gd name="T0" fmla="*/ 0 w 60"/>
                  <a:gd name="T1" fmla="*/ 39 h 39"/>
                  <a:gd name="T2" fmla="*/ 60 w 60"/>
                  <a:gd name="T3" fmla="*/ 39 h 39"/>
                  <a:gd name="T4" fmla="*/ 60 w 60"/>
                  <a:gd name="T5" fmla="*/ 0 h 39"/>
                  <a:gd name="T6" fmla="*/ 0 w 60"/>
                  <a:gd name="T7" fmla="*/ 39 h 39"/>
                  <a:gd name="T8" fmla="*/ 0 w 60"/>
                  <a:gd name="T9" fmla="*/ 39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"/>
                  <a:gd name="T16" fmla="*/ 0 h 39"/>
                  <a:gd name="T17" fmla="*/ 60 w 60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" h="39">
                    <a:moveTo>
                      <a:pt x="0" y="39"/>
                    </a:moveTo>
                    <a:lnTo>
                      <a:pt x="60" y="39"/>
                    </a:lnTo>
                    <a:lnTo>
                      <a:pt x="60" y="0"/>
                    </a:lnTo>
                    <a:lnTo>
                      <a:pt x="0" y="39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2" name="Freeform 71"/>
              <p:cNvSpPr>
                <a:spLocks/>
              </p:cNvSpPr>
              <p:nvPr/>
            </p:nvSpPr>
            <p:spPr bwMode="auto">
              <a:xfrm>
                <a:off x="1742" y="2897"/>
                <a:ext cx="97" cy="57"/>
              </a:xfrm>
              <a:custGeom>
                <a:avLst/>
                <a:gdLst>
                  <a:gd name="T0" fmla="*/ 0 w 96"/>
                  <a:gd name="T1" fmla="*/ 56 h 56"/>
                  <a:gd name="T2" fmla="*/ 78 w 96"/>
                  <a:gd name="T3" fmla="*/ 0 h 56"/>
                  <a:gd name="T4" fmla="*/ 96 w 96"/>
                  <a:gd name="T5" fmla="*/ 0 h 56"/>
                  <a:gd name="T6" fmla="*/ 18 w 96"/>
                  <a:gd name="T7" fmla="*/ 56 h 56"/>
                  <a:gd name="T8" fmla="*/ 0 w 96"/>
                  <a:gd name="T9" fmla="*/ 56 h 56"/>
                  <a:gd name="T10" fmla="*/ 0 w 96"/>
                  <a:gd name="T11" fmla="*/ 56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6"/>
                  <a:gd name="T19" fmla="*/ 0 h 56"/>
                  <a:gd name="T20" fmla="*/ 96 w 96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6" h="56">
                    <a:moveTo>
                      <a:pt x="0" y="56"/>
                    </a:moveTo>
                    <a:lnTo>
                      <a:pt x="78" y="0"/>
                    </a:lnTo>
                    <a:lnTo>
                      <a:pt x="96" y="0"/>
                    </a:lnTo>
                    <a:lnTo>
                      <a:pt x="18" y="56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3" name="Freeform 72"/>
              <p:cNvSpPr>
                <a:spLocks/>
              </p:cNvSpPr>
              <p:nvPr/>
            </p:nvSpPr>
            <p:spPr bwMode="auto">
              <a:xfrm>
                <a:off x="1616" y="2897"/>
                <a:ext cx="77" cy="44"/>
              </a:xfrm>
              <a:custGeom>
                <a:avLst/>
                <a:gdLst>
                  <a:gd name="T0" fmla="*/ 78 w 78"/>
                  <a:gd name="T1" fmla="*/ 0 h 45"/>
                  <a:gd name="T2" fmla="*/ 78 w 78"/>
                  <a:gd name="T3" fmla="*/ 45 h 45"/>
                  <a:gd name="T4" fmla="*/ 0 w 78"/>
                  <a:gd name="T5" fmla="*/ 0 h 45"/>
                  <a:gd name="T6" fmla="*/ 78 w 78"/>
                  <a:gd name="T7" fmla="*/ 0 h 45"/>
                  <a:gd name="T8" fmla="*/ 78 w 78"/>
                  <a:gd name="T9" fmla="*/ 0 h 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45"/>
                  <a:gd name="T17" fmla="*/ 78 w 78"/>
                  <a:gd name="T18" fmla="*/ 45 h 4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45">
                    <a:moveTo>
                      <a:pt x="78" y="0"/>
                    </a:moveTo>
                    <a:lnTo>
                      <a:pt x="78" y="45"/>
                    </a:lnTo>
                    <a:lnTo>
                      <a:pt x="0" y="0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4" name="Freeform 73"/>
              <p:cNvSpPr>
                <a:spLocks/>
              </p:cNvSpPr>
              <p:nvPr/>
            </p:nvSpPr>
            <p:spPr bwMode="auto">
              <a:xfrm>
                <a:off x="1592" y="2913"/>
                <a:ext cx="61" cy="40"/>
              </a:xfrm>
              <a:custGeom>
                <a:avLst/>
                <a:gdLst>
                  <a:gd name="T0" fmla="*/ 60 w 60"/>
                  <a:gd name="T1" fmla="*/ 39 h 39"/>
                  <a:gd name="T2" fmla="*/ 0 w 60"/>
                  <a:gd name="T3" fmla="*/ 39 h 39"/>
                  <a:gd name="T4" fmla="*/ 0 w 60"/>
                  <a:gd name="T5" fmla="*/ 0 h 39"/>
                  <a:gd name="T6" fmla="*/ 60 w 60"/>
                  <a:gd name="T7" fmla="*/ 39 h 39"/>
                  <a:gd name="T8" fmla="*/ 60 w 60"/>
                  <a:gd name="T9" fmla="*/ 39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"/>
                  <a:gd name="T16" fmla="*/ 0 h 39"/>
                  <a:gd name="T17" fmla="*/ 60 w 60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" h="39">
                    <a:moveTo>
                      <a:pt x="60" y="39"/>
                    </a:moveTo>
                    <a:lnTo>
                      <a:pt x="0" y="39"/>
                    </a:lnTo>
                    <a:lnTo>
                      <a:pt x="0" y="0"/>
                    </a:lnTo>
                    <a:lnTo>
                      <a:pt x="60" y="39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5" name="Freeform 74"/>
              <p:cNvSpPr>
                <a:spLocks/>
              </p:cNvSpPr>
              <p:nvPr/>
            </p:nvSpPr>
            <p:spPr bwMode="auto">
              <a:xfrm>
                <a:off x="1592" y="2897"/>
                <a:ext cx="95" cy="57"/>
              </a:xfrm>
              <a:custGeom>
                <a:avLst/>
                <a:gdLst>
                  <a:gd name="T0" fmla="*/ 96 w 96"/>
                  <a:gd name="T1" fmla="*/ 56 h 56"/>
                  <a:gd name="T2" fmla="*/ 0 w 96"/>
                  <a:gd name="T3" fmla="*/ 0 h 56"/>
                  <a:gd name="T4" fmla="*/ 6 w 96"/>
                  <a:gd name="T5" fmla="*/ 11 h 56"/>
                  <a:gd name="T6" fmla="*/ 78 w 96"/>
                  <a:gd name="T7" fmla="*/ 56 h 56"/>
                  <a:gd name="T8" fmla="*/ 96 w 96"/>
                  <a:gd name="T9" fmla="*/ 56 h 56"/>
                  <a:gd name="T10" fmla="*/ 96 w 96"/>
                  <a:gd name="T11" fmla="*/ 56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6"/>
                  <a:gd name="T19" fmla="*/ 0 h 56"/>
                  <a:gd name="T20" fmla="*/ 96 w 96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6" h="56">
                    <a:moveTo>
                      <a:pt x="96" y="56"/>
                    </a:moveTo>
                    <a:lnTo>
                      <a:pt x="0" y="0"/>
                    </a:lnTo>
                    <a:lnTo>
                      <a:pt x="6" y="11"/>
                    </a:lnTo>
                    <a:lnTo>
                      <a:pt x="78" y="56"/>
                    </a:lnTo>
                    <a:lnTo>
                      <a:pt x="96" y="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6" name="Freeform 75"/>
              <p:cNvSpPr>
                <a:spLocks/>
              </p:cNvSpPr>
              <p:nvPr/>
            </p:nvSpPr>
            <p:spPr bwMode="auto">
              <a:xfrm>
                <a:off x="1742" y="3008"/>
                <a:ext cx="73" cy="44"/>
              </a:xfrm>
              <a:custGeom>
                <a:avLst/>
                <a:gdLst>
                  <a:gd name="T0" fmla="*/ 0 w 72"/>
                  <a:gd name="T1" fmla="*/ 44 h 44"/>
                  <a:gd name="T2" fmla="*/ 0 w 72"/>
                  <a:gd name="T3" fmla="*/ 0 h 44"/>
                  <a:gd name="T4" fmla="*/ 72 w 72"/>
                  <a:gd name="T5" fmla="*/ 44 h 44"/>
                  <a:gd name="T6" fmla="*/ 0 w 72"/>
                  <a:gd name="T7" fmla="*/ 44 h 44"/>
                  <a:gd name="T8" fmla="*/ 0 w 72"/>
                  <a:gd name="T9" fmla="*/ 44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2"/>
                  <a:gd name="T16" fmla="*/ 0 h 44"/>
                  <a:gd name="T17" fmla="*/ 72 w 72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2" h="44">
                    <a:moveTo>
                      <a:pt x="0" y="44"/>
                    </a:moveTo>
                    <a:lnTo>
                      <a:pt x="0" y="0"/>
                    </a:lnTo>
                    <a:lnTo>
                      <a:pt x="72" y="44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7" name="Freeform 76"/>
              <p:cNvSpPr>
                <a:spLocks/>
              </p:cNvSpPr>
              <p:nvPr/>
            </p:nvSpPr>
            <p:spPr bwMode="auto">
              <a:xfrm>
                <a:off x="1778" y="2998"/>
                <a:ext cx="61" cy="38"/>
              </a:xfrm>
              <a:custGeom>
                <a:avLst/>
                <a:gdLst>
                  <a:gd name="T0" fmla="*/ 0 w 60"/>
                  <a:gd name="T1" fmla="*/ 0 h 39"/>
                  <a:gd name="T2" fmla="*/ 60 w 60"/>
                  <a:gd name="T3" fmla="*/ 0 h 39"/>
                  <a:gd name="T4" fmla="*/ 60 w 60"/>
                  <a:gd name="T5" fmla="*/ 39 h 39"/>
                  <a:gd name="T6" fmla="*/ 0 w 60"/>
                  <a:gd name="T7" fmla="*/ 0 h 39"/>
                  <a:gd name="T8" fmla="*/ 0 w 60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"/>
                  <a:gd name="T16" fmla="*/ 0 h 39"/>
                  <a:gd name="T17" fmla="*/ 60 w 60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" h="39">
                    <a:moveTo>
                      <a:pt x="0" y="0"/>
                    </a:moveTo>
                    <a:lnTo>
                      <a:pt x="60" y="0"/>
                    </a:lnTo>
                    <a:lnTo>
                      <a:pt x="60" y="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8" name="Freeform 77"/>
              <p:cNvSpPr>
                <a:spLocks/>
              </p:cNvSpPr>
              <p:nvPr/>
            </p:nvSpPr>
            <p:spPr bwMode="auto">
              <a:xfrm>
                <a:off x="1754" y="2998"/>
                <a:ext cx="85" cy="55"/>
              </a:xfrm>
              <a:custGeom>
                <a:avLst/>
                <a:gdLst>
                  <a:gd name="T0" fmla="*/ 0 w 84"/>
                  <a:gd name="T1" fmla="*/ 0 h 55"/>
                  <a:gd name="T2" fmla="*/ 84 w 84"/>
                  <a:gd name="T3" fmla="*/ 55 h 55"/>
                  <a:gd name="T4" fmla="*/ 84 w 84"/>
                  <a:gd name="T5" fmla="*/ 44 h 55"/>
                  <a:gd name="T6" fmla="*/ 18 w 84"/>
                  <a:gd name="T7" fmla="*/ 0 h 55"/>
                  <a:gd name="T8" fmla="*/ 0 w 84"/>
                  <a:gd name="T9" fmla="*/ 0 h 55"/>
                  <a:gd name="T10" fmla="*/ 0 w 84"/>
                  <a:gd name="T11" fmla="*/ 0 h 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55"/>
                  <a:gd name="T20" fmla="*/ 84 w 84"/>
                  <a:gd name="T21" fmla="*/ 55 h 5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55">
                    <a:moveTo>
                      <a:pt x="0" y="0"/>
                    </a:moveTo>
                    <a:lnTo>
                      <a:pt x="84" y="55"/>
                    </a:lnTo>
                    <a:lnTo>
                      <a:pt x="84" y="44"/>
                    </a:lnTo>
                    <a:lnTo>
                      <a:pt x="1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29" name="Freeform 78"/>
              <p:cNvSpPr>
                <a:spLocks/>
              </p:cNvSpPr>
              <p:nvPr/>
            </p:nvSpPr>
            <p:spPr bwMode="auto">
              <a:xfrm>
                <a:off x="1622" y="3002"/>
                <a:ext cx="71" cy="50"/>
              </a:xfrm>
              <a:custGeom>
                <a:avLst/>
                <a:gdLst>
                  <a:gd name="T0" fmla="*/ 72 w 72"/>
                  <a:gd name="T1" fmla="*/ 50 h 50"/>
                  <a:gd name="T2" fmla="*/ 72 w 72"/>
                  <a:gd name="T3" fmla="*/ 0 h 50"/>
                  <a:gd name="T4" fmla="*/ 0 w 72"/>
                  <a:gd name="T5" fmla="*/ 50 h 50"/>
                  <a:gd name="T6" fmla="*/ 72 w 72"/>
                  <a:gd name="T7" fmla="*/ 50 h 50"/>
                  <a:gd name="T8" fmla="*/ 72 w 72"/>
                  <a:gd name="T9" fmla="*/ 50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2"/>
                  <a:gd name="T16" fmla="*/ 0 h 50"/>
                  <a:gd name="T17" fmla="*/ 72 w 72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2" h="50">
                    <a:moveTo>
                      <a:pt x="72" y="50"/>
                    </a:moveTo>
                    <a:lnTo>
                      <a:pt x="72" y="0"/>
                    </a:lnTo>
                    <a:lnTo>
                      <a:pt x="0" y="50"/>
                    </a:lnTo>
                    <a:lnTo>
                      <a:pt x="72" y="5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0" name="Freeform 79"/>
              <p:cNvSpPr>
                <a:spLocks/>
              </p:cNvSpPr>
              <p:nvPr/>
            </p:nvSpPr>
            <p:spPr bwMode="auto">
              <a:xfrm>
                <a:off x="1592" y="2998"/>
                <a:ext cx="55" cy="38"/>
              </a:xfrm>
              <a:custGeom>
                <a:avLst/>
                <a:gdLst>
                  <a:gd name="T0" fmla="*/ 54 w 54"/>
                  <a:gd name="T1" fmla="*/ 0 h 39"/>
                  <a:gd name="T2" fmla="*/ 0 w 54"/>
                  <a:gd name="T3" fmla="*/ 0 h 39"/>
                  <a:gd name="T4" fmla="*/ 0 w 54"/>
                  <a:gd name="T5" fmla="*/ 39 h 39"/>
                  <a:gd name="T6" fmla="*/ 54 w 54"/>
                  <a:gd name="T7" fmla="*/ 0 h 39"/>
                  <a:gd name="T8" fmla="*/ 54 w 54"/>
                  <a:gd name="T9" fmla="*/ 0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39"/>
                  <a:gd name="T17" fmla="*/ 54 w 54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39">
                    <a:moveTo>
                      <a:pt x="54" y="0"/>
                    </a:moveTo>
                    <a:lnTo>
                      <a:pt x="0" y="0"/>
                    </a:lnTo>
                    <a:lnTo>
                      <a:pt x="0" y="39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1" name="Freeform 80"/>
              <p:cNvSpPr>
                <a:spLocks/>
              </p:cNvSpPr>
              <p:nvPr/>
            </p:nvSpPr>
            <p:spPr bwMode="auto">
              <a:xfrm>
                <a:off x="1598" y="2998"/>
                <a:ext cx="95" cy="55"/>
              </a:xfrm>
              <a:custGeom>
                <a:avLst/>
                <a:gdLst>
                  <a:gd name="T0" fmla="*/ 96 w 96"/>
                  <a:gd name="T1" fmla="*/ 0 h 55"/>
                  <a:gd name="T2" fmla="*/ 18 w 96"/>
                  <a:gd name="T3" fmla="*/ 55 h 55"/>
                  <a:gd name="T4" fmla="*/ 0 w 96"/>
                  <a:gd name="T5" fmla="*/ 55 h 55"/>
                  <a:gd name="T6" fmla="*/ 78 w 96"/>
                  <a:gd name="T7" fmla="*/ 0 h 55"/>
                  <a:gd name="T8" fmla="*/ 96 w 96"/>
                  <a:gd name="T9" fmla="*/ 0 h 55"/>
                  <a:gd name="T10" fmla="*/ 96 w 96"/>
                  <a:gd name="T11" fmla="*/ 0 h 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6"/>
                  <a:gd name="T19" fmla="*/ 0 h 55"/>
                  <a:gd name="T20" fmla="*/ 96 w 96"/>
                  <a:gd name="T21" fmla="*/ 55 h 5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6" h="55">
                    <a:moveTo>
                      <a:pt x="96" y="0"/>
                    </a:moveTo>
                    <a:lnTo>
                      <a:pt x="18" y="55"/>
                    </a:lnTo>
                    <a:lnTo>
                      <a:pt x="0" y="55"/>
                    </a:lnTo>
                    <a:lnTo>
                      <a:pt x="78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2" name="Freeform 81"/>
              <p:cNvSpPr>
                <a:spLocks/>
              </p:cNvSpPr>
              <p:nvPr/>
            </p:nvSpPr>
            <p:spPr bwMode="auto">
              <a:xfrm>
                <a:off x="1592" y="2897"/>
                <a:ext cx="247" cy="155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8" name="Group 82"/>
            <p:cNvGrpSpPr>
              <a:grpSpLocks/>
            </p:cNvGrpSpPr>
            <p:nvPr userDrawn="1"/>
          </p:nvGrpSpPr>
          <p:grpSpPr bwMode="auto">
            <a:xfrm>
              <a:off x="2910190" y="5298398"/>
              <a:ext cx="164629" cy="104602"/>
              <a:chOff x="1778" y="2004"/>
              <a:chExt cx="246" cy="156"/>
            </a:xfrm>
          </p:grpSpPr>
          <p:sp>
            <p:nvSpPr>
              <p:cNvPr id="215" name="Freeform 83"/>
              <p:cNvSpPr>
                <a:spLocks/>
              </p:cNvSpPr>
              <p:nvPr/>
            </p:nvSpPr>
            <p:spPr bwMode="auto">
              <a:xfrm>
                <a:off x="1778" y="2004"/>
                <a:ext cx="246" cy="156"/>
              </a:xfrm>
              <a:custGeom>
                <a:avLst/>
                <a:gdLst>
                  <a:gd name="T0" fmla="*/ 1573 w 239"/>
                  <a:gd name="T1" fmla="*/ 2942 h 151"/>
                  <a:gd name="T2" fmla="*/ 1573 w 239"/>
                  <a:gd name="T3" fmla="*/ 0 h 151"/>
                  <a:gd name="T4" fmla="*/ 0 w 239"/>
                  <a:gd name="T5" fmla="*/ 0 h 151"/>
                  <a:gd name="T6" fmla="*/ 0 w 239"/>
                  <a:gd name="T7" fmla="*/ 2942 h 151"/>
                  <a:gd name="T8" fmla="*/ 1573 w 239"/>
                  <a:gd name="T9" fmla="*/ 2942 h 151"/>
                  <a:gd name="T10" fmla="*/ 1573 w 239"/>
                  <a:gd name="T11" fmla="*/ 2942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9"/>
                  <a:gd name="T19" fmla="*/ 0 h 151"/>
                  <a:gd name="T20" fmla="*/ 239 w 239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9" h="151">
                    <a:moveTo>
                      <a:pt x="239" y="151"/>
                    </a:moveTo>
                    <a:lnTo>
                      <a:pt x="239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39" y="1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6" name="Freeform 84"/>
              <p:cNvSpPr>
                <a:spLocks/>
              </p:cNvSpPr>
              <p:nvPr/>
            </p:nvSpPr>
            <p:spPr bwMode="auto">
              <a:xfrm>
                <a:off x="1845" y="2026"/>
                <a:ext cx="120" cy="118"/>
              </a:xfrm>
              <a:custGeom>
                <a:avLst/>
                <a:gdLst>
                  <a:gd name="T0" fmla="*/ 77 w 119"/>
                  <a:gd name="T1" fmla="*/ 78 h 117"/>
                  <a:gd name="T2" fmla="*/ 119 w 119"/>
                  <a:gd name="T3" fmla="*/ 78 h 117"/>
                  <a:gd name="T4" fmla="*/ 119 w 119"/>
                  <a:gd name="T5" fmla="*/ 44 h 117"/>
                  <a:gd name="T6" fmla="*/ 77 w 119"/>
                  <a:gd name="T7" fmla="*/ 44 h 117"/>
                  <a:gd name="T8" fmla="*/ 77 w 119"/>
                  <a:gd name="T9" fmla="*/ 0 h 117"/>
                  <a:gd name="T10" fmla="*/ 42 w 119"/>
                  <a:gd name="T11" fmla="*/ 0 h 117"/>
                  <a:gd name="T12" fmla="*/ 42 w 119"/>
                  <a:gd name="T13" fmla="*/ 44 h 117"/>
                  <a:gd name="T14" fmla="*/ 0 w 119"/>
                  <a:gd name="T15" fmla="*/ 44 h 117"/>
                  <a:gd name="T16" fmla="*/ 0 w 119"/>
                  <a:gd name="T17" fmla="*/ 78 h 117"/>
                  <a:gd name="T18" fmla="*/ 42 w 119"/>
                  <a:gd name="T19" fmla="*/ 78 h 117"/>
                  <a:gd name="T20" fmla="*/ 42 w 119"/>
                  <a:gd name="T21" fmla="*/ 117 h 117"/>
                  <a:gd name="T22" fmla="*/ 77 w 119"/>
                  <a:gd name="T23" fmla="*/ 117 h 117"/>
                  <a:gd name="T24" fmla="*/ 77 w 119"/>
                  <a:gd name="T25" fmla="*/ 78 h 117"/>
                  <a:gd name="T26" fmla="*/ 77 w 119"/>
                  <a:gd name="T27" fmla="*/ 78 h 11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9"/>
                  <a:gd name="T43" fmla="*/ 0 h 117"/>
                  <a:gd name="T44" fmla="*/ 119 w 119"/>
                  <a:gd name="T45" fmla="*/ 117 h 11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9" h="117">
                    <a:moveTo>
                      <a:pt x="77" y="78"/>
                    </a:moveTo>
                    <a:lnTo>
                      <a:pt x="119" y="78"/>
                    </a:lnTo>
                    <a:lnTo>
                      <a:pt x="119" y="44"/>
                    </a:lnTo>
                    <a:lnTo>
                      <a:pt x="77" y="44"/>
                    </a:lnTo>
                    <a:lnTo>
                      <a:pt x="77" y="0"/>
                    </a:lnTo>
                    <a:lnTo>
                      <a:pt x="42" y="0"/>
                    </a:lnTo>
                    <a:lnTo>
                      <a:pt x="42" y="44"/>
                    </a:lnTo>
                    <a:lnTo>
                      <a:pt x="0" y="44"/>
                    </a:lnTo>
                    <a:lnTo>
                      <a:pt x="0" y="78"/>
                    </a:lnTo>
                    <a:lnTo>
                      <a:pt x="42" y="78"/>
                    </a:lnTo>
                    <a:lnTo>
                      <a:pt x="42" y="117"/>
                    </a:lnTo>
                    <a:lnTo>
                      <a:pt x="77" y="117"/>
                    </a:lnTo>
                    <a:lnTo>
                      <a:pt x="77" y="7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7" name="Freeform 85"/>
              <p:cNvSpPr>
                <a:spLocks/>
              </p:cNvSpPr>
              <p:nvPr/>
            </p:nvSpPr>
            <p:spPr bwMode="auto">
              <a:xfrm>
                <a:off x="1778" y="2004"/>
                <a:ext cx="246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9" name="Group 86"/>
            <p:cNvGrpSpPr>
              <a:grpSpLocks/>
            </p:cNvGrpSpPr>
            <p:nvPr userDrawn="1"/>
          </p:nvGrpSpPr>
          <p:grpSpPr bwMode="auto">
            <a:xfrm>
              <a:off x="2698061" y="5298398"/>
              <a:ext cx="164271" cy="105273"/>
              <a:chOff x="1592" y="2143"/>
              <a:chExt cx="247" cy="156"/>
            </a:xfrm>
          </p:grpSpPr>
          <p:sp>
            <p:nvSpPr>
              <p:cNvPr id="209" name="Freeform 87"/>
              <p:cNvSpPr>
                <a:spLocks/>
              </p:cNvSpPr>
              <p:nvPr/>
            </p:nvSpPr>
            <p:spPr bwMode="auto">
              <a:xfrm>
                <a:off x="1592" y="2143"/>
                <a:ext cx="246" cy="155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0" name="Freeform 88"/>
              <p:cNvSpPr>
                <a:spLocks/>
              </p:cNvSpPr>
              <p:nvPr/>
            </p:nvSpPr>
            <p:spPr bwMode="auto">
              <a:xfrm>
                <a:off x="1592" y="2143"/>
                <a:ext cx="66" cy="67"/>
              </a:xfrm>
              <a:custGeom>
                <a:avLst/>
                <a:gdLst>
                  <a:gd name="T0" fmla="*/ 66 w 66"/>
                  <a:gd name="T1" fmla="*/ 0 h 67"/>
                  <a:gd name="T2" fmla="*/ 0 w 66"/>
                  <a:gd name="T3" fmla="*/ 0 h 67"/>
                  <a:gd name="T4" fmla="*/ 0 w 66"/>
                  <a:gd name="T5" fmla="*/ 67 h 67"/>
                  <a:gd name="T6" fmla="*/ 66 w 66"/>
                  <a:gd name="T7" fmla="*/ 67 h 67"/>
                  <a:gd name="T8" fmla="*/ 66 w 66"/>
                  <a:gd name="T9" fmla="*/ 0 h 67"/>
                  <a:gd name="T10" fmla="*/ 66 w 66"/>
                  <a:gd name="T11" fmla="*/ 0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6"/>
                  <a:gd name="T19" fmla="*/ 0 h 67"/>
                  <a:gd name="T20" fmla="*/ 66 w 66"/>
                  <a:gd name="T21" fmla="*/ 67 h 6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6" h="67">
                    <a:moveTo>
                      <a:pt x="66" y="0"/>
                    </a:moveTo>
                    <a:lnTo>
                      <a:pt x="0" y="0"/>
                    </a:lnTo>
                    <a:lnTo>
                      <a:pt x="0" y="67"/>
                    </a:lnTo>
                    <a:lnTo>
                      <a:pt x="66" y="67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1" name="Freeform 89"/>
              <p:cNvSpPr>
                <a:spLocks/>
              </p:cNvSpPr>
              <p:nvPr/>
            </p:nvSpPr>
            <p:spPr bwMode="auto">
              <a:xfrm>
                <a:off x="1592" y="2238"/>
                <a:ext cx="66" cy="61"/>
              </a:xfrm>
              <a:custGeom>
                <a:avLst/>
                <a:gdLst>
                  <a:gd name="T0" fmla="*/ 0 w 66"/>
                  <a:gd name="T1" fmla="*/ 0 h 61"/>
                  <a:gd name="T2" fmla="*/ 0 w 66"/>
                  <a:gd name="T3" fmla="*/ 61 h 61"/>
                  <a:gd name="T4" fmla="*/ 66 w 66"/>
                  <a:gd name="T5" fmla="*/ 61 h 61"/>
                  <a:gd name="T6" fmla="*/ 66 w 66"/>
                  <a:gd name="T7" fmla="*/ 0 h 61"/>
                  <a:gd name="T8" fmla="*/ 0 w 66"/>
                  <a:gd name="T9" fmla="*/ 0 h 61"/>
                  <a:gd name="T10" fmla="*/ 0 w 66"/>
                  <a:gd name="T11" fmla="*/ 0 h 6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6"/>
                  <a:gd name="T19" fmla="*/ 0 h 61"/>
                  <a:gd name="T20" fmla="*/ 66 w 66"/>
                  <a:gd name="T21" fmla="*/ 61 h 6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6" h="61">
                    <a:moveTo>
                      <a:pt x="0" y="0"/>
                    </a:moveTo>
                    <a:lnTo>
                      <a:pt x="0" y="61"/>
                    </a:lnTo>
                    <a:lnTo>
                      <a:pt x="66" y="61"/>
                    </a:lnTo>
                    <a:lnTo>
                      <a:pt x="6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2" name="Freeform 90"/>
              <p:cNvSpPr>
                <a:spLocks/>
              </p:cNvSpPr>
              <p:nvPr/>
            </p:nvSpPr>
            <p:spPr bwMode="auto">
              <a:xfrm>
                <a:off x="1689" y="2238"/>
                <a:ext cx="150" cy="61"/>
              </a:xfrm>
              <a:custGeom>
                <a:avLst/>
                <a:gdLst>
                  <a:gd name="T0" fmla="*/ 0 w 149"/>
                  <a:gd name="T1" fmla="*/ 61 h 61"/>
                  <a:gd name="T2" fmla="*/ 149 w 149"/>
                  <a:gd name="T3" fmla="*/ 61 h 61"/>
                  <a:gd name="T4" fmla="*/ 149 w 149"/>
                  <a:gd name="T5" fmla="*/ 0 h 61"/>
                  <a:gd name="T6" fmla="*/ 0 w 149"/>
                  <a:gd name="T7" fmla="*/ 0 h 61"/>
                  <a:gd name="T8" fmla="*/ 0 w 149"/>
                  <a:gd name="T9" fmla="*/ 61 h 61"/>
                  <a:gd name="T10" fmla="*/ 0 w 149"/>
                  <a:gd name="T11" fmla="*/ 61 h 6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61"/>
                  <a:gd name="T20" fmla="*/ 149 w 149"/>
                  <a:gd name="T21" fmla="*/ 61 h 6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61">
                    <a:moveTo>
                      <a:pt x="0" y="61"/>
                    </a:moveTo>
                    <a:lnTo>
                      <a:pt x="149" y="61"/>
                    </a:lnTo>
                    <a:lnTo>
                      <a:pt x="149" y="0"/>
                    </a:lnTo>
                    <a:lnTo>
                      <a:pt x="0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3" name="Freeform 91"/>
              <p:cNvSpPr>
                <a:spLocks/>
              </p:cNvSpPr>
              <p:nvPr/>
            </p:nvSpPr>
            <p:spPr bwMode="auto">
              <a:xfrm>
                <a:off x="1689" y="2143"/>
                <a:ext cx="150" cy="67"/>
              </a:xfrm>
              <a:custGeom>
                <a:avLst/>
                <a:gdLst>
                  <a:gd name="T0" fmla="*/ 0 w 149"/>
                  <a:gd name="T1" fmla="*/ 0 h 67"/>
                  <a:gd name="T2" fmla="*/ 0 w 149"/>
                  <a:gd name="T3" fmla="*/ 67 h 67"/>
                  <a:gd name="T4" fmla="*/ 149 w 149"/>
                  <a:gd name="T5" fmla="*/ 67 h 67"/>
                  <a:gd name="T6" fmla="*/ 149 w 149"/>
                  <a:gd name="T7" fmla="*/ 0 h 67"/>
                  <a:gd name="T8" fmla="*/ 0 w 149"/>
                  <a:gd name="T9" fmla="*/ 0 h 67"/>
                  <a:gd name="T10" fmla="*/ 0 w 149"/>
                  <a:gd name="T11" fmla="*/ 0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67"/>
                  <a:gd name="T20" fmla="*/ 149 w 149"/>
                  <a:gd name="T21" fmla="*/ 67 h 6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67">
                    <a:moveTo>
                      <a:pt x="0" y="0"/>
                    </a:moveTo>
                    <a:lnTo>
                      <a:pt x="0" y="67"/>
                    </a:lnTo>
                    <a:lnTo>
                      <a:pt x="149" y="67"/>
                    </a:lnTo>
                    <a:lnTo>
                      <a:pt x="14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4" name="Freeform 92"/>
              <p:cNvSpPr>
                <a:spLocks/>
              </p:cNvSpPr>
              <p:nvPr/>
            </p:nvSpPr>
            <p:spPr bwMode="auto">
              <a:xfrm>
                <a:off x="1592" y="2143"/>
                <a:ext cx="246" cy="155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" name="Group 93"/>
            <p:cNvGrpSpPr>
              <a:grpSpLocks/>
            </p:cNvGrpSpPr>
            <p:nvPr userDrawn="1"/>
          </p:nvGrpSpPr>
          <p:grpSpPr bwMode="auto">
            <a:xfrm>
              <a:off x="2486912" y="5298398"/>
              <a:ext cx="163291" cy="105273"/>
              <a:chOff x="1593" y="1897"/>
              <a:chExt cx="244" cy="157"/>
            </a:xfrm>
          </p:grpSpPr>
          <p:sp>
            <p:nvSpPr>
              <p:cNvPr id="205" name="Freeform 94"/>
              <p:cNvSpPr>
                <a:spLocks/>
              </p:cNvSpPr>
              <p:nvPr/>
            </p:nvSpPr>
            <p:spPr bwMode="auto">
              <a:xfrm>
                <a:off x="1593" y="1897"/>
                <a:ext cx="244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6" name="Freeform 95"/>
              <p:cNvSpPr>
                <a:spLocks/>
              </p:cNvSpPr>
              <p:nvPr/>
            </p:nvSpPr>
            <p:spPr bwMode="auto">
              <a:xfrm>
                <a:off x="1593" y="1897"/>
                <a:ext cx="244" cy="47"/>
              </a:xfrm>
              <a:custGeom>
                <a:avLst/>
                <a:gdLst>
                  <a:gd name="T0" fmla="*/ 245 w 245"/>
                  <a:gd name="T1" fmla="*/ 45 h 45"/>
                  <a:gd name="T2" fmla="*/ 245 w 245"/>
                  <a:gd name="T3" fmla="*/ 0 h 45"/>
                  <a:gd name="T4" fmla="*/ 0 w 245"/>
                  <a:gd name="T5" fmla="*/ 0 h 45"/>
                  <a:gd name="T6" fmla="*/ 0 w 245"/>
                  <a:gd name="T7" fmla="*/ 45 h 45"/>
                  <a:gd name="T8" fmla="*/ 245 w 245"/>
                  <a:gd name="T9" fmla="*/ 45 h 45"/>
                  <a:gd name="T10" fmla="*/ 245 w 245"/>
                  <a:gd name="T11" fmla="*/ 45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45"/>
                  <a:gd name="T20" fmla="*/ 245 w 245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45">
                    <a:moveTo>
                      <a:pt x="245" y="45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45"/>
                    </a:lnTo>
                    <a:lnTo>
                      <a:pt x="245" y="4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7" name="Freeform 96"/>
              <p:cNvSpPr>
                <a:spLocks/>
              </p:cNvSpPr>
              <p:nvPr/>
            </p:nvSpPr>
            <p:spPr bwMode="auto">
              <a:xfrm>
                <a:off x="1593" y="2003"/>
                <a:ext cx="244" cy="51"/>
              </a:xfrm>
              <a:custGeom>
                <a:avLst/>
                <a:gdLst>
                  <a:gd name="T0" fmla="*/ 245 w 245"/>
                  <a:gd name="T1" fmla="*/ 51 h 51"/>
                  <a:gd name="T2" fmla="*/ 245 w 245"/>
                  <a:gd name="T3" fmla="*/ 0 h 51"/>
                  <a:gd name="T4" fmla="*/ 0 w 245"/>
                  <a:gd name="T5" fmla="*/ 0 h 51"/>
                  <a:gd name="T6" fmla="*/ 0 w 245"/>
                  <a:gd name="T7" fmla="*/ 51 h 51"/>
                  <a:gd name="T8" fmla="*/ 245 w 245"/>
                  <a:gd name="T9" fmla="*/ 51 h 51"/>
                  <a:gd name="T10" fmla="*/ 245 w 245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51"/>
                  <a:gd name="T20" fmla="*/ 245 w 245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51">
                    <a:moveTo>
                      <a:pt x="245" y="51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245" y="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8" name="Freeform 97"/>
              <p:cNvSpPr>
                <a:spLocks/>
              </p:cNvSpPr>
              <p:nvPr/>
            </p:nvSpPr>
            <p:spPr bwMode="auto">
              <a:xfrm>
                <a:off x="1593" y="1897"/>
                <a:ext cx="244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1" name="Group 98"/>
            <p:cNvGrpSpPr>
              <a:grpSpLocks/>
            </p:cNvGrpSpPr>
            <p:nvPr userDrawn="1"/>
          </p:nvGrpSpPr>
          <p:grpSpPr bwMode="auto">
            <a:xfrm>
              <a:off x="1633860" y="5298398"/>
              <a:ext cx="165299" cy="104917"/>
              <a:chOff x="1778" y="1164"/>
              <a:chExt cx="247" cy="157"/>
            </a:xfrm>
          </p:grpSpPr>
          <p:sp>
            <p:nvSpPr>
              <p:cNvPr id="156" name="Freeform 99"/>
              <p:cNvSpPr>
                <a:spLocks/>
              </p:cNvSpPr>
              <p:nvPr/>
            </p:nvSpPr>
            <p:spPr bwMode="auto">
              <a:xfrm>
                <a:off x="1778" y="1164"/>
                <a:ext cx="102" cy="157"/>
              </a:xfrm>
              <a:custGeom>
                <a:avLst/>
                <a:gdLst>
                  <a:gd name="T0" fmla="*/ 9612 w 96"/>
                  <a:gd name="T1" fmla="*/ 156 h 156"/>
                  <a:gd name="T2" fmla="*/ 0 w 96"/>
                  <a:gd name="T3" fmla="*/ 156 h 156"/>
                  <a:gd name="T4" fmla="*/ 0 w 96"/>
                  <a:gd name="T5" fmla="*/ 0 h 156"/>
                  <a:gd name="T6" fmla="*/ 9612 w 96"/>
                  <a:gd name="T7" fmla="*/ 0 h 156"/>
                  <a:gd name="T8" fmla="*/ 9612 w 96"/>
                  <a:gd name="T9" fmla="*/ 156 h 156"/>
                  <a:gd name="T10" fmla="*/ 9612 w 96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6"/>
                  <a:gd name="T19" fmla="*/ 0 h 156"/>
                  <a:gd name="T20" fmla="*/ 96 w 96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6" h="156">
                    <a:moveTo>
                      <a:pt x="96" y="156"/>
                    </a:moveTo>
                    <a:lnTo>
                      <a:pt x="0" y="156"/>
                    </a:lnTo>
                    <a:lnTo>
                      <a:pt x="0" y="0"/>
                    </a:lnTo>
                    <a:lnTo>
                      <a:pt x="96" y="0"/>
                    </a:lnTo>
                    <a:lnTo>
                      <a:pt x="96" y="156"/>
                    </a:lnTo>
                    <a:close/>
                  </a:path>
                </a:pathLst>
              </a:custGeom>
              <a:solidFill>
                <a:srgbClr val="13863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7" name="Freeform 100"/>
              <p:cNvSpPr>
                <a:spLocks/>
              </p:cNvSpPr>
              <p:nvPr/>
            </p:nvSpPr>
            <p:spPr bwMode="auto">
              <a:xfrm>
                <a:off x="1880" y="1164"/>
                <a:ext cx="145" cy="157"/>
              </a:xfrm>
              <a:custGeom>
                <a:avLst/>
                <a:gdLst>
                  <a:gd name="T0" fmla="*/ 143 w 143"/>
                  <a:gd name="T1" fmla="*/ 156 h 156"/>
                  <a:gd name="T2" fmla="*/ 0 w 143"/>
                  <a:gd name="T3" fmla="*/ 156 h 156"/>
                  <a:gd name="T4" fmla="*/ 0 w 143"/>
                  <a:gd name="T5" fmla="*/ 0 h 156"/>
                  <a:gd name="T6" fmla="*/ 143 w 143"/>
                  <a:gd name="T7" fmla="*/ 0 h 156"/>
                  <a:gd name="T8" fmla="*/ 143 w 143"/>
                  <a:gd name="T9" fmla="*/ 156 h 156"/>
                  <a:gd name="T10" fmla="*/ 143 w 143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3"/>
                  <a:gd name="T19" fmla="*/ 0 h 156"/>
                  <a:gd name="T20" fmla="*/ 143 w 143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3" h="156">
                    <a:moveTo>
                      <a:pt x="143" y="156"/>
                    </a:moveTo>
                    <a:lnTo>
                      <a:pt x="0" y="156"/>
                    </a:lnTo>
                    <a:lnTo>
                      <a:pt x="0" y="0"/>
                    </a:lnTo>
                    <a:lnTo>
                      <a:pt x="143" y="0"/>
                    </a:lnTo>
                    <a:lnTo>
                      <a:pt x="143" y="156"/>
                    </a:lnTo>
                    <a:close/>
                  </a:path>
                </a:pathLst>
              </a:custGeom>
              <a:solidFill>
                <a:srgbClr val="FF170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8" name="Freeform 101"/>
              <p:cNvSpPr>
                <a:spLocks/>
              </p:cNvSpPr>
              <p:nvPr/>
            </p:nvSpPr>
            <p:spPr bwMode="auto">
              <a:xfrm>
                <a:off x="1874" y="1199"/>
                <a:ext cx="12" cy="90"/>
              </a:xfrm>
              <a:custGeom>
                <a:avLst/>
                <a:gdLst>
                  <a:gd name="T0" fmla="*/ 12 w 12"/>
                  <a:gd name="T1" fmla="*/ 90 h 90"/>
                  <a:gd name="T2" fmla="*/ 0 w 12"/>
                  <a:gd name="T3" fmla="*/ 90 h 90"/>
                  <a:gd name="T4" fmla="*/ 0 w 12"/>
                  <a:gd name="T5" fmla="*/ 0 h 90"/>
                  <a:gd name="T6" fmla="*/ 12 w 12"/>
                  <a:gd name="T7" fmla="*/ 0 h 90"/>
                  <a:gd name="T8" fmla="*/ 12 w 12"/>
                  <a:gd name="T9" fmla="*/ 90 h 90"/>
                  <a:gd name="T10" fmla="*/ 12 w 12"/>
                  <a:gd name="T11" fmla="*/ 90 h 9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90"/>
                  <a:gd name="T20" fmla="*/ 12 w 12"/>
                  <a:gd name="T21" fmla="*/ 90 h 9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90">
                    <a:moveTo>
                      <a:pt x="12" y="90"/>
                    </a:moveTo>
                    <a:lnTo>
                      <a:pt x="0" y="9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9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9" name="Freeform 102"/>
              <p:cNvSpPr>
                <a:spLocks/>
              </p:cNvSpPr>
              <p:nvPr/>
            </p:nvSpPr>
            <p:spPr bwMode="auto">
              <a:xfrm>
                <a:off x="1874" y="1199"/>
                <a:ext cx="12" cy="90"/>
              </a:xfrm>
              <a:custGeom>
                <a:avLst/>
                <a:gdLst>
                  <a:gd name="T0" fmla="*/ 12 w 12"/>
                  <a:gd name="T1" fmla="*/ 90 h 90"/>
                  <a:gd name="T2" fmla="*/ 0 w 12"/>
                  <a:gd name="T3" fmla="*/ 90 h 90"/>
                  <a:gd name="T4" fmla="*/ 0 w 12"/>
                  <a:gd name="T5" fmla="*/ 0 h 90"/>
                  <a:gd name="T6" fmla="*/ 12 w 12"/>
                  <a:gd name="T7" fmla="*/ 0 h 90"/>
                  <a:gd name="T8" fmla="*/ 12 w 12"/>
                  <a:gd name="T9" fmla="*/ 90 h 90"/>
                  <a:gd name="T10" fmla="*/ 12 w 12"/>
                  <a:gd name="T11" fmla="*/ 90 h 9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90"/>
                  <a:gd name="T20" fmla="*/ 12 w 12"/>
                  <a:gd name="T21" fmla="*/ 90 h 9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90">
                    <a:moveTo>
                      <a:pt x="12" y="90"/>
                    </a:moveTo>
                    <a:lnTo>
                      <a:pt x="0" y="9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9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0" name="Freeform 103"/>
              <p:cNvSpPr>
                <a:spLocks/>
              </p:cNvSpPr>
              <p:nvPr/>
            </p:nvSpPr>
            <p:spPr bwMode="auto">
              <a:xfrm>
                <a:off x="1837" y="1221"/>
                <a:ext cx="49" cy="22"/>
              </a:xfrm>
              <a:custGeom>
                <a:avLst/>
                <a:gdLst>
                  <a:gd name="T0" fmla="*/ 42 w 48"/>
                  <a:gd name="T1" fmla="*/ 22 h 22"/>
                  <a:gd name="T2" fmla="*/ 0 w 48"/>
                  <a:gd name="T3" fmla="*/ 5 h 22"/>
                  <a:gd name="T4" fmla="*/ 6 w 48"/>
                  <a:gd name="T5" fmla="*/ 0 h 22"/>
                  <a:gd name="T6" fmla="*/ 48 w 48"/>
                  <a:gd name="T7" fmla="*/ 16 h 22"/>
                  <a:gd name="T8" fmla="*/ 42 w 48"/>
                  <a:gd name="T9" fmla="*/ 22 h 22"/>
                  <a:gd name="T10" fmla="*/ 42 w 48"/>
                  <a:gd name="T11" fmla="*/ 22 h 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8"/>
                  <a:gd name="T19" fmla="*/ 0 h 22"/>
                  <a:gd name="T20" fmla="*/ 48 w 48"/>
                  <a:gd name="T21" fmla="*/ 22 h 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8" h="22">
                    <a:moveTo>
                      <a:pt x="42" y="22"/>
                    </a:moveTo>
                    <a:lnTo>
                      <a:pt x="0" y="5"/>
                    </a:lnTo>
                    <a:lnTo>
                      <a:pt x="6" y="0"/>
                    </a:lnTo>
                    <a:lnTo>
                      <a:pt x="48" y="16"/>
                    </a:lnTo>
                    <a:lnTo>
                      <a:pt x="42" y="22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1" name="Freeform 104"/>
              <p:cNvSpPr>
                <a:spLocks/>
              </p:cNvSpPr>
              <p:nvPr/>
            </p:nvSpPr>
            <p:spPr bwMode="auto">
              <a:xfrm>
                <a:off x="1837" y="1221"/>
                <a:ext cx="49" cy="22"/>
              </a:xfrm>
              <a:custGeom>
                <a:avLst/>
                <a:gdLst>
                  <a:gd name="T0" fmla="*/ 42 w 48"/>
                  <a:gd name="T1" fmla="*/ 22 h 22"/>
                  <a:gd name="T2" fmla="*/ 0 w 48"/>
                  <a:gd name="T3" fmla="*/ 5 h 22"/>
                  <a:gd name="T4" fmla="*/ 6 w 48"/>
                  <a:gd name="T5" fmla="*/ 0 h 22"/>
                  <a:gd name="T6" fmla="*/ 48 w 48"/>
                  <a:gd name="T7" fmla="*/ 16 h 22"/>
                  <a:gd name="T8" fmla="*/ 42 w 48"/>
                  <a:gd name="T9" fmla="*/ 22 h 22"/>
                  <a:gd name="T10" fmla="*/ 42 w 48"/>
                  <a:gd name="T11" fmla="*/ 22 h 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8"/>
                  <a:gd name="T19" fmla="*/ 0 h 22"/>
                  <a:gd name="T20" fmla="*/ 48 w 48"/>
                  <a:gd name="T21" fmla="*/ 22 h 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8" h="22">
                    <a:moveTo>
                      <a:pt x="42" y="22"/>
                    </a:moveTo>
                    <a:lnTo>
                      <a:pt x="0" y="5"/>
                    </a:lnTo>
                    <a:lnTo>
                      <a:pt x="6" y="0"/>
                    </a:lnTo>
                    <a:lnTo>
                      <a:pt x="48" y="16"/>
                    </a:lnTo>
                    <a:lnTo>
                      <a:pt x="42" y="22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2" name="Freeform 105"/>
              <p:cNvSpPr>
                <a:spLocks/>
              </p:cNvSpPr>
              <p:nvPr/>
            </p:nvSpPr>
            <p:spPr bwMode="auto">
              <a:xfrm>
                <a:off x="1880" y="1237"/>
                <a:ext cx="49" cy="27"/>
              </a:xfrm>
              <a:custGeom>
                <a:avLst/>
                <a:gdLst>
                  <a:gd name="T0" fmla="*/ 41 w 47"/>
                  <a:gd name="T1" fmla="*/ 28 h 28"/>
                  <a:gd name="T2" fmla="*/ 0 w 47"/>
                  <a:gd name="T3" fmla="*/ 6 h 28"/>
                  <a:gd name="T4" fmla="*/ 6 w 47"/>
                  <a:gd name="T5" fmla="*/ 0 h 28"/>
                  <a:gd name="T6" fmla="*/ 47 w 47"/>
                  <a:gd name="T7" fmla="*/ 23 h 28"/>
                  <a:gd name="T8" fmla="*/ 41 w 47"/>
                  <a:gd name="T9" fmla="*/ 28 h 28"/>
                  <a:gd name="T10" fmla="*/ 41 w 47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28"/>
                  <a:gd name="T20" fmla="*/ 47 w 47"/>
                  <a:gd name="T21" fmla="*/ 28 h 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28">
                    <a:moveTo>
                      <a:pt x="41" y="28"/>
                    </a:moveTo>
                    <a:lnTo>
                      <a:pt x="0" y="6"/>
                    </a:lnTo>
                    <a:lnTo>
                      <a:pt x="6" y="0"/>
                    </a:lnTo>
                    <a:lnTo>
                      <a:pt x="47" y="23"/>
                    </a:lnTo>
                    <a:lnTo>
                      <a:pt x="41" y="28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3" name="Freeform 106"/>
              <p:cNvSpPr>
                <a:spLocks/>
              </p:cNvSpPr>
              <p:nvPr/>
            </p:nvSpPr>
            <p:spPr bwMode="auto">
              <a:xfrm>
                <a:off x="1880" y="1237"/>
                <a:ext cx="49" cy="27"/>
              </a:xfrm>
              <a:custGeom>
                <a:avLst/>
                <a:gdLst>
                  <a:gd name="T0" fmla="*/ 41 w 47"/>
                  <a:gd name="T1" fmla="*/ 28 h 28"/>
                  <a:gd name="T2" fmla="*/ 0 w 47"/>
                  <a:gd name="T3" fmla="*/ 6 h 28"/>
                  <a:gd name="T4" fmla="*/ 6 w 47"/>
                  <a:gd name="T5" fmla="*/ 0 h 28"/>
                  <a:gd name="T6" fmla="*/ 47 w 47"/>
                  <a:gd name="T7" fmla="*/ 23 h 28"/>
                  <a:gd name="T8" fmla="*/ 41 w 47"/>
                  <a:gd name="T9" fmla="*/ 28 h 28"/>
                  <a:gd name="T10" fmla="*/ 41 w 47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28"/>
                  <a:gd name="T20" fmla="*/ 47 w 47"/>
                  <a:gd name="T21" fmla="*/ 28 h 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28">
                    <a:moveTo>
                      <a:pt x="41" y="28"/>
                    </a:moveTo>
                    <a:lnTo>
                      <a:pt x="0" y="6"/>
                    </a:lnTo>
                    <a:lnTo>
                      <a:pt x="6" y="0"/>
                    </a:lnTo>
                    <a:lnTo>
                      <a:pt x="47" y="23"/>
                    </a:lnTo>
                    <a:lnTo>
                      <a:pt x="41" y="28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4" name="Freeform 107"/>
              <p:cNvSpPr>
                <a:spLocks/>
              </p:cNvSpPr>
              <p:nvPr/>
            </p:nvSpPr>
            <p:spPr bwMode="auto">
              <a:xfrm>
                <a:off x="1880" y="1221"/>
                <a:ext cx="43" cy="29"/>
              </a:xfrm>
              <a:custGeom>
                <a:avLst/>
                <a:gdLst>
                  <a:gd name="T0" fmla="*/ 0 w 41"/>
                  <a:gd name="T1" fmla="*/ 28 h 28"/>
                  <a:gd name="T2" fmla="*/ 41 w 41"/>
                  <a:gd name="T3" fmla="*/ 5 h 28"/>
                  <a:gd name="T4" fmla="*/ 41 w 41"/>
                  <a:gd name="T5" fmla="*/ 0 h 28"/>
                  <a:gd name="T6" fmla="*/ 0 w 41"/>
                  <a:gd name="T7" fmla="*/ 22 h 28"/>
                  <a:gd name="T8" fmla="*/ 0 w 41"/>
                  <a:gd name="T9" fmla="*/ 28 h 28"/>
                  <a:gd name="T10" fmla="*/ 0 w 41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1"/>
                  <a:gd name="T19" fmla="*/ 0 h 28"/>
                  <a:gd name="T20" fmla="*/ 41 w 41"/>
                  <a:gd name="T21" fmla="*/ 28 h 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1" h="28">
                    <a:moveTo>
                      <a:pt x="0" y="28"/>
                    </a:moveTo>
                    <a:lnTo>
                      <a:pt x="41" y="5"/>
                    </a:lnTo>
                    <a:lnTo>
                      <a:pt x="41" y="0"/>
                    </a:lnTo>
                    <a:lnTo>
                      <a:pt x="0" y="22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5" name="Freeform 108"/>
              <p:cNvSpPr>
                <a:spLocks/>
              </p:cNvSpPr>
              <p:nvPr/>
            </p:nvSpPr>
            <p:spPr bwMode="auto">
              <a:xfrm>
                <a:off x="1880" y="1221"/>
                <a:ext cx="43" cy="29"/>
              </a:xfrm>
              <a:custGeom>
                <a:avLst/>
                <a:gdLst>
                  <a:gd name="T0" fmla="*/ 0 w 41"/>
                  <a:gd name="T1" fmla="*/ 28 h 28"/>
                  <a:gd name="T2" fmla="*/ 41 w 41"/>
                  <a:gd name="T3" fmla="*/ 5 h 28"/>
                  <a:gd name="T4" fmla="*/ 41 w 41"/>
                  <a:gd name="T5" fmla="*/ 0 h 28"/>
                  <a:gd name="T6" fmla="*/ 0 w 41"/>
                  <a:gd name="T7" fmla="*/ 22 h 28"/>
                  <a:gd name="T8" fmla="*/ 0 w 41"/>
                  <a:gd name="T9" fmla="*/ 28 h 28"/>
                  <a:gd name="T10" fmla="*/ 0 w 41"/>
                  <a:gd name="T11" fmla="*/ 28 h 2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1"/>
                  <a:gd name="T19" fmla="*/ 0 h 28"/>
                  <a:gd name="T20" fmla="*/ 41 w 41"/>
                  <a:gd name="T21" fmla="*/ 28 h 2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1" h="28">
                    <a:moveTo>
                      <a:pt x="0" y="28"/>
                    </a:moveTo>
                    <a:lnTo>
                      <a:pt x="41" y="5"/>
                    </a:lnTo>
                    <a:lnTo>
                      <a:pt x="41" y="0"/>
                    </a:lnTo>
                    <a:lnTo>
                      <a:pt x="0" y="22"/>
                    </a:lnTo>
                    <a:lnTo>
                      <a:pt x="0" y="28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6" name="Freeform 109"/>
              <p:cNvSpPr>
                <a:spLocks/>
              </p:cNvSpPr>
              <p:nvPr/>
            </p:nvSpPr>
            <p:spPr bwMode="auto">
              <a:xfrm>
                <a:off x="1831" y="1225"/>
                <a:ext cx="55" cy="18"/>
              </a:xfrm>
              <a:custGeom>
                <a:avLst/>
                <a:gdLst>
                  <a:gd name="T0" fmla="*/ 54 w 54"/>
                  <a:gd name="T1" fmla="*/ 6 h 17"/>
                  <a:gd name="T2" fmla="*/ 0 w 54"/>
                  <a:gd name="T3" fmla="*/ 17 h 17"/>
                  <a:gd name="T4" fmla="*/ 0 w 54"/>
                  <a:gd name="T5" fmla="*/ 11 h 17"/>
                  <a:gd name="T6" fmla="*/ 54 w 54"/>
                  <a:gd name="T7" fmla="*/ 0 h 17"/>
                  <a:gd name="T8" fmla="*/ 54 w 54"/>
                  <a:gd name="T9" fmla="*/ 6 h 17"/>
                  <a:gd name="T10" fmla="*/ 54 w 54"/>
                  <a:gd name="T11" fmla="*/ 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7"/>
                  <a:gd name="T20" fmla="*/ 54 w 5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7">
                    <a:moveTo>
                      <a:pt x="54" y="6"/>
                    </a:moveTo>
                    <a:lnTo>
                      <a:pt x="0" y="17"/>
                    </a:lnTo>
                    <a:lnTo>
                      <a:pt x="0" y="11"/>
                    </a:lnTo>
                    <a:lnTo>
                      <a:pt x="54" y="0"/>
                    </a:lnTo>
                    <a:lnTo>
                      <a:pt x="54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7" name="Freeform 110"/>
              <p:cNvSpPr>
                <a:spLocks/>
              </p:cNvSpPr>
              <p:nvPr/>
            </p:nvSpPr>
            <p:spPr bwMode="auto">
              <a:xfrm>
                <a:off x="1831" y="1225"/>
                <a:ext cx="55" cy="18"/>
              </a:xfrm>
              <a:custGeom>
                <a:avLst/>
                <a:gdLst>
                  <a:gd name="T0" fmla="*/ 54 w 54"/>
                  <a:gd name="T1" fmla="*/ 6 h 17"/>
                  <a:gd name="T2" fmla="*/ 0 w 54"/>
                  <a:gd name="T3" fmla="*/ 17 h 17"/>
                  <a:gd name="T4" fmla="*/ 0 w 54"/>
                  <a:gd name="T5" fmla="*/ 11 h 17"/>
                  <a:gd name="T6" fmla="*/ 54 w 54"/>
                  <a:gd name="T7" fmla="*/ 0 h 17"/>
                  <a:gd name="T8" fmla="*/ 54 w 54"/>
                  <a:gd name="T9" fmla="*/ 6 h 17"/>
                  <a:gd name="T10" fmla="*/ 54 w 54"/>
                  <a:gd name="T11" fmla="*/ 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7"/>
                  <a:gd name="T20" fmla="*/ 54 w 5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7">
                    <a:moveTo>
                      <a:pt x="54" y="6"/>
                    </a:moveTo>
                    <a:lnTo>
                      <a:pt x="0" y="17"/>
                    </a:lnTo>
                    <a:lnTo>
                      <a:pt x="0" y="11"/>
                    </a:lnTo>
                    <a:lnTo>
                      <a:pt x="54" y="0"/>
                    </a:lnTo>
                    <a:lnTo>
                      <a:pt x="54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8" name="Freeform 111"/>
              <p:cNvSpPr>
                <a:spLocks/>
              </p:cNvSpPr>
              <p:nvPr/>
            </p:nvSpPr>
            <p:spPr bwMode="auto">
              <a:xfrm>
                <a:off x="1837" y="1248"/>
                <a:ext cx="55" cy="16"/>
              </a:xfrm>
              <a:custGeom>
                <a:avLst/>
                <a:gdLst>
                  <a:gd name="T0" fmla="*/ 54 w 54"/>
                  <a:gd name="T1" fmla="*/ 5 h 16"/>
                  <a:gd name="T2" fmla="*/ 0 w 54"/>
                  <a:gd name="T3" fmla="*/ 16 h 16"/>
                  <a:gd name="T4" fmla="*/ 0 w 54"/>
                  <a:gd name="T5" fmla="*/ 11 h 16"/>
                  <a:gd name="T6" fmla="*/ 54 w 54"/>
                  <a:gd name="T7" fmla="*/ 0 h 16"/>
                  <a:gd name="T8" fmla="*/ 54 w 54"/>
                  <a:gd name="T9" fmla="*/ 5 h 16"/>
                  <a:gd name="T10" fmla="*/ 54 w 54"/>
                  <a:gd name="T11" fmla="*/ 5 h 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6"/>
                  <a:gd name="T20" fmla="*/ 54 w 54"/>
                  <a:gd name="T21" fmla="*/ 16 h 1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6">
                    <a:moveTo>
                      <a:pt x="54" y="5"/>
                    </a:moveTo>
                    <a:lnTo>
                      <a:pt x="0" y="16"/>
                    </a:lnTo>
                    <a:lnTo>
                      <a:pt x="0" y="11"/>
                    </a:lnTo>
                    <a:lnTo>
                      <a:pt x="54" y="0"/>
                    </a:lnTo>
                    <a:lnTo>
                      <a:pt x="54" y="5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9" name="Freeform 112"/>
              <p:cNvSpPr>
                <a:spLocks/>
              </p:cNvSpPr>
              <p:nvPr/>
            </p:nvSpPr>
            <p:spPr bwMode="auto">
              <a:xfrm>
                <a:off x="1837" y="1248"/>
                <a:ext cx="55" cy="16"/>
              </a:xfrm>
              <a:custGeom>
                <a:avLst/>
                <a:gdLst>
                  <a:gd name="T0" fmla="*/ 54 w 54"/>
                  <a:gd name="T1" fmla="*/ 5 h 16"/>
                  <a:gd name="T2" fmla="*/ 0 w 54"/>
                  <a:gd name="T3" fmla="*/ 16 h 16"/>
                  <a:gd name="T4" fmla="*/ 0 w 54"/>
                  <a:gd name="T5" fmla="*/ 11 h 16"/>
                  <a:gd name="T6" fmla="*/ 54 w 54"/>
                  <a:gd name="T7" fmla="*/ 0 h 16"/>
                  <a:gd name="T8" fmla="*/ 54 w 54"/>
                  <a:gd name="T9" fmla="*/ 5 h 16"/>
                  <a:gd name="T10" fmla="*/ 54 w 54"/>
                  <a:gd name="T11" fmla="*/ 5 h 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6"/>
                  <a:gd name="T20" fmla="*/ 54 w 54"/>
                  <a:gd name="T21" fmla="*/ 16 h 1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6">
                    <a:moveTo>
                      <a:pt x="54" y="5"/>
                    </a:moveTo>
                    <a:lnTo>
                      <a:pt x="0" y="16"/>
                    </a:lnTo>
                    <a:lnTo>
                      <a:pt x="0" y="11"/>
                    </a:lnTo>
                    <a:lnTo>
                      <a:pt x="54" y="0"/>
                    </a:lnTo>
                    <a:lnTo>
                      <a:pt x="54" y="5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0" name="Freeform 113"/>
              <p:cNvSpPr>
                <a:spLocks/>
              </p:cNvSpPr>
              <p:nvPr/>
            </p:nvSpPr>
            <p:spPr bwMode="auto">
              <a:xfrm>
                <a:off x="1831" y="1244"/>
                <a:ext cx="55" cy="10"/>
              </a:xfrm>
              <a:custGeom>
                <a:avLst/>
                <a:gdLst>
                  <a:gd name="T0" fmla="*/ 0 w 54"/>
                  <a:gd name="T1" fmla="*/ 0 h 11"/>
                  <a:gd name="T2" fmla="*/ 54 w 54"/>
                  <a:gd name="T3" fmla="*/ 11 h 11"/>
                  <a:gd name="T4" fmla="*/ 54 w 54"/>
                  <a:gd name="T5" fmla="*/ 11 h 11"/>
                  <a:gd name="T6" fmla="*/ 0 w 54"/>
                  <a:gd name="T7" fmla="*/ 0 h 11"/>
                  <a:gd name="T8" fmla="*/ 0 w 54"/>
                  <a:gd name="T9" fmla="*/ 0 h 11"/>
                  <a:gd name="T10" fmla="*/ 0 w 54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1"/>
                  <a:gd name="T20" fmla="*/ 54 w 54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1">
                    <a:moveTo>
                      <a:pt x="0" y="0"/>
                    </a:moveTo>
                    <a:lnTo>
                      <a:pt x="54" y="1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1" name="Freeform 114"/>
              <p:cNvSpPr>
                <a:spLocks/>
              </p:cNvSpPr>
              <p:nvPr/>
            </p:nvSpPr>
            <p:spPr bwMode="auto">
              <a:xfrm>
                <a:off x="1831" y="1244"/>
                <a:ext cx="55" cy="10"/>
              </a:xfrm>
              <a:custGeom>
                <a:avLst/>
                <a:gdLst>
                  <a:gd name="T0" fmla="*/ 0 w 54"/>
                  <a:gd name="T1" fmla="*/ 0 h 11"/>
                  <a:gd name="T2" fmla="*/ 54 w 54"/>
                  <a:gd name="T3" fmla="*/ 11 h 11"/>
                  <a:gd name="T4" fmla="*/ 54 w 54"/>
                  <a:gd name="T5" fmla="*/ 11 h 11"/>
                  <a:gd name="T6" fmla="*/ 0 w 54"/>
                  <a:gd name="T7" fmla="*/ 0 h 11"/>
                  <a:gd name="T8" fmla="*/ 0 w 54"/>
                  <a:gd name="T9" fmla="*/ 0 h 11"/>
                  <a:gd name="T10" fmla="*/ 0 w 54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1"/>
                  <a:gd name="T20" fmla="*/ 54 w 54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1">
                    <a:moveTo>
                      <a:pt x="0" y="0"/>
                    </a:moveTo>
                    <a:lnTo>
                      <a:pt x="54" y="11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2" name="Freeform 115"/>
              <p:cNvSpPr>
                <a:spLocks/>
              </p:cNvSpPr>
              <p:nvPr/>
            </p:nvSpPr>
            <p:spPr bwMode="auto">
              <a:xfrm>
                <a:off x="1880" y="1225"/>
                <a:ext cx="49" cy="18"/>
              </a:xfrm>
              <a:custGeom>
                <a:avLst/>
                <a:gdLst>
                  <a:gd name="T0" fmla="*/ 0 w 47"/>
                  <a:gd name="T1" fmla="*/ 6 h 17"/>
                  <a:gd name="T2" fmla="*/ 47 w 47"/>
                  <a:gd name="T3" fmla="*/ 17 h 17"/>
                  <a:gd name="T4" fmla="*/ 47 w 47"/>
                  <a:gd name="T5" fmla="*/ 11 h 17"/>
                  <a:gd name="T6" fmla="*/ 0 w 47"/>
                  <a:gd name="T7" fmla="*/ 0 h 17"/>
                  <a:gd name="T8" fmla="*/ 0 w 47"/>
                  <a:gd name="T9" fmla="*/ 6 h 17"/>
                  <a:gd name="T10" fmla="*/ 0 w 47"/>
                  <a:gd name="T11" fmla="*/ 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17"/>
                  <a:gd name="T20" fmla="*/ 47 w 4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17">
                    <a:moveTo>
                      <a:pt x="0" y="6"/>
                    </a:moveTo>
                    <a:lnTo>
                      <a:pt x="47" y="17"/>
                    </a:lnTo>
                    <a:lnTo>
                      <a:pt x="47" y="11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3" name="Freeform 116"/>
              <p:cNvSpPr>
                <a:spLocks/>
              </p:cNvSpPr>
              <p:nvPr/>
            </p:nvSpPr>
            <p:spPr bwMode="auto">
              <a:xfrm>
                <a:off x="1880" y="1225"/>
                <a:ext cx="49" cy="18"/>
              </a:xfrm>
              <a:custGeom>
                <a:avLst/>
                <a:gdLst>
                  <a:gd name="T0" fmla="*/ 0 w 47"/>
                  <a:gd name="T1" fmla="*/ 6 h 17"/>
                  <a:gd name="T2" fmla="*/ 47 w 47"/>
                  <a:gd name="T3" fmla="*/ 17 h 17"/>
                  <a:gd name="T4" fmla="*/ 47 w 47"/>
                  <a:gd name="T5" fmla="*/ 11 h 17"/>
                  <a:gd name="T6" fmla="*/ 0 w 47"/>
                  <a:gd name="T7" fmla="*/ 0 h 17"/>
                  <a:gd name="T8" fmla="*/ 0 w 47"/>
                  <a:gd name="T9" fmla="*/ 6 h 17"/>
                  <a:gd name="T10" fmla="*/ 0 w 47"/>
                  <a:gd name="T11" fmla="*/ 6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17"/>
                  <a:gd name="T20" fmla="*/ 47 w 47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17">
                    <a:moveTo>
                      <a:pt x="0" y="6"/>
                    </a:moveTo>
                    <a:lnTo>
                      <a:pt x="47" y="17"/>
                    </a:lnTo>
                    <a:lnTo>
                      <a:pt x="47" y="11"/>
                    </a:lnTo>
                    <a:lnTo>
                      <a:pt x="0" y="0"/>
                    </a:lnTo>
                    <a:lnTo>
                      <a:pt x="0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4" name="Freeform 117"/>
              <p:cNvSpPr>
                <a:spLocks/>
              </p:cNvSpPr>
              <p:nvPr/>
            </p:nvSpPr>
            <p:spPr bwMode="auto">
              <a:xfrm>
                <a:off x="1880" y="1244"/>
                <a:ext cx="49" cy="10"/>
              </a:xfrm>
              <a:custGeom>
                <a:avLst/>
                <a:gdLst>
                  <a:gd name="T0" fmla="*/ 47 w 47"/>
                  <a:gd name="T1" fmla="*/ 0 h 11"/>
                  <a:gd name="T2" fmla="*/ 0 w 47"/>
                  <a:gd name="T3" fmla="*/ 11 h 11"/>
                  <a:gd name="T4" fmla="*/ 0 w 47"/>
                  <a:gd name="T5" fmla="*/ 11 h 11"/>
                  <a:gd name="T6" fmla="*/ 47 w 47"/>
                  <a:gd name="T7" fmla="*/ 0 h 11"/>
                  <a:gd name="T8" fmla="*/ 47 w 47"/>
                  <a:gd name="T9" fmla="*/ 0 h 11"/>
                  <a:gd name="T10" fmla="*/ 47 w 47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11"/>
                  <a:gd name="T20" fmla="*/ 47 w 47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11">
                    <a:moveTo>
                      <a:pt x="47" y="0"/>
                    </a:moveTo>
                    <a:lnTo>
                      <a:pt x="0" y="11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5" name="Freeform 118"/>
              <p:cNvSpPr>
                <a:spLocks/>
              </p:cNvSpPr>
              <p:nvPr/>
            </p:nvSpPr>
            <p:spPr bwMode="auto">
              <a:xfrm>
                <a:off x="1880" y="1244"/>
                <a:ext cx="49" cy="10"/>
              </a:xfrm>
              <a:custGeom>
                <a:avLst/>
                <a:gdLst>
                  <a:gd name="T0" fmla="*/ 47 w 47"/>
                  <a:gd name="T1" fmla="*/ 0 h 11"/>
                  <a:gd name="T2" fmla="*/ 0 w 47"/>
                  <a:gd name="T3" fmla="*/ 11 h 11"/>
                  <a:gd name="T4" fmla="*/ 0 w 47"/>
                  <a:gd name="T5" fmla="*/ 11 h 11"/>
                  <a:gd name="T6" fmla="*/ 47 w 47"/>
                  <a:gd name="T7" fmla="*/ 0 h 11"/>
                  <a:gd name="T8" fmla="*/ 47 w 47"/>
                  <a:gd name="T9" fmla="*/ 0 h 11"/>
                  <a:gd name="T10" fmla="*/ 47 w 47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7"/>
                  <a:gd name="T19" fmla="*/ 0 h 11"/>
                  <a:gd name="T20" fmla="*/ 47 w 47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7" h="11">
                    <a:moveTo>
                      <a:pt x="47" y="0"/>
                    </a:moveTo>
                    <a:lnTo>
                      <a:pt x="0" y="11"/>
                    </a:lnTo>
                    <a:lnTo>
                      <a:pt x="47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6" name="Freeform 119"/>
              <p:cNvSpPr>
                <a:spLocks/>
              </p:cNvSpPr>
              <p:nvPr/>
            </p:nvSpPr>
            <p:spPr bwMode="auto">
              <a:xfrm>
                <a:off x="1837" y="1264"/>
                <a:ext cx="86" cy="2"/>
              </a:xfrm>
              <a:custGeom>
                <a:avLst/>
                <a:gdLst>
                  <a:gd name="T0" fmla="*/ 83 w 83"/>
                  <a:gd name="T1" fmla="*/ 0 h 1"/>
                  <a:gd name="T2" fmla="*/ 0 w 83"/>
                  <a:gd name="T3" fmla="*/ 0 h 1"/>
                  <a:gd name="T4" fmla="*/ 0 w 83"/>
                  <a:gd name="T5" fmla="*/ 0 h 1"/>
                  <a:gd name="T6" fmla="*/ 83 w 83"/>
                  <a:gd name="T7" fmla="*/ 0 h 1"/>
                  <a:gd name="T8" fmla="*/ 83 w 83"/>
                  <a:gd name="T9" fmla="*/ 0 h 1"/>
                  <a:gd name="T10" fmla="*/ 83 w 83"/>
                  <a:gd name="T11" fmla="*/ 0 h 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3"/>
                  <a:gd name="T19" fmla="*/ 0 h 1"/>
                  <a:gd name="T20" fmla="*/ 83 w 83"/>
                  <a:gd name="T21" fmla="*/ 1 h 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3" h="1">
                    <a:moveTo>
                      <a:pt x="83" y="0"/>
                    </a:moveTo>
                    <a:lnTo>
                      <a:pt x="0" y="0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7" name="Freeform 120"/>
              <p:cNvSpPr>
                <a:spLocks/>
              </p:cNvSpPr>
              <p:nvPr/>
            </p:nvSpPr>
            <p:spPr bwMode="auto">
              <a:xfrm>
                <a:off x="1837" y="1264"/>
                <a:ext cx="86" cy="2"/>
              </a:xfrm>
              <a:custGeom>
                <a:avLst/>
                <a:gdLst>
                  <a:gd name="T0" fmla="*/ 83 w 83"/>
                  <a:gd name="T1" fmla="*/ 0 h 1"/>
                  <a:gd name="T2" fmla="*/ 0 w 83"/>
                  <a:gd name="T3" fmla="*/ 0 h 1"/>
                  <a:gd name="T4" fmla="*/ 0 w 83"/>
                  <a:gd name="T5" fmla="*/ 0 h 1"/>
                  <a:gd name="T6" fmla="*/ 83 w 83"/>
                  <a:gd name="T7" fmla="*/ 0 h 1"/>
                  <a:gd name="T8" fmla="*/ 83 w 83"/>
                  <a:gd name="T9" fmla="*/ 0 h 1"/>
                  <a:gd name="T10" fmla="*/ 83 w 83"/>
                  <a:gd name="T11" fmla="*/ 0 h 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3"/>
                  <a:gd name="T19" fmla="*/ 0 h 1"/>
                  <a:gd name="T20" fmla="*/ 83 w 83"/>
                  <a:gd name="T21" fmla="*/ 1 h 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3" h="1">
                    <a:moveTo>
                      <a:pt x="83" y="0"/>
                    </a:moveTo>
                    <a:lnTo>
                      <a:pt x="0" y="0"/>
                    </a:lnTo>
                    <a:lnTo>
                      <a:pt x="83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8" name="Freeform 121"/>
              <p:cNvSpPr>
                <a:spLocks/>
              </p:cNvSpPr>
              <p:nvPr/>
            </p:nvSpPr>
            <p:spPr bwMode="auto">
              <a:xfrm>
                <a:off x="1837" y="1215"/>
                <a:ext cx="86" cy="6"/>
              </a:xfrm>
              <a:custGeom>
                <a:avLst/>
                <a:gdLst>
                  <a:gd name="T0" fmla="*/ 83 w 83"/>
                  <a:gd name="T1" fmla="*/ 6 h 6"/>
                  <a:gd name="T2" fmla="*/ 0 w 83"/>
                  <a:gd name="T3" fmla="*/ 6 h 6"/>
                  <a:gd name="T4" fmla="*/ 0 w 83"/>
                  <a:gd name="T5" fmla="*/ 0 h 6"/>
                  <a:gd name="T6" fmla="*/ 83 w 83"/>
                  <a:gd name="T7" fmla="*/ 0 h 6"/>
                  <a:gd name="T8" fmla="*/ 83 w 83"/>
                  <a:gd name="T9" fmla="*/ 6 h 6"/>
                  <a:gd name="T10" fmla="*/ 83 w 83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3"/>
                  <a:gd name="T19" fmla="*/ 0 h 6"/>
                  <a:gd name="T20" fmla="*/ 83 w 8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3" h="6">
                    <a:moveTo>
                      <a:pt x="83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83" y="0"/>
                    </a:lnTo>
                    <a:lnTo>
                      <a:pt x="83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9" name="Freeform 122"/>
              <p:cNvSpPr>
                <a:spLocks/>
              </p:cNvSpPr>
              <p:nvPr/>
            </p:nvSpPr>
            <p:spPr bwMode="auto">
              <a:xfrm>
                <a:off x="1837" y="1215"/>
                <a:ext cx="86" cy="6"/>
              </a:xfrm>
              <a:custGeom>
                <a:avLst/>
                <a:gdLst>
                  <a:gd name="T0" fmla="*/ 83 w 83"/>
                  <a:gd name="T1" fmla="*/ 6 h 6"/>
                  <a:gd name="T2" fmla="*/ 0 w 83"/>
                  <a:gd name="T3" fmla="*/ 6 h 6"/>
                  <a:gd name="T4" fmla="*/ 0 w 83"/>
                  <a:gd name="T5" fmla="*/ 0 h 6"/>
                  <a:gd name="T6" fmla="*/ 83 w 83"/>
                  <a:gd name="T7" fmla="*/ 0 h 6"/>
                  <a:gd name="T8" fmla="*/ 83 w 83"/>
                  <a:gd name="T9" fmla="*/ 6 h 6"/>
                  <a:gd name="T10" fmla="*/ 83 w 83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3"/>
                  <a:gd name="T19" fmla="*/ 0 h 6"/>
                  <a:gd name="T20" fmla="*/ 83 w 8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3" h="6">
                    <a:moveTo>
                      <a:pt x="83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83" y="0"/>
                    </a:lnTo>
                    <a:lnTo>
                      <a:pt x="83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0" name="Freeform 123"/>
              <p:cNvSpPr>
                <a:spLocks noEditPoints="1"/>
              </p:cNvSpPr>
              <p:nvPr/>
            </p:nvSpPr>
            <p:spPr bwMode="auto">
              <a:xfrm>
                <a:off x="1831" y="1199"/>
                <a:ext cx="104" cy="90"/>
              </a:xfrm>
              <a:custGeom>
                <a:avLst/>
                <a:gdLst>
                  <a:gd name="T0" fmla="*/ 48 w 101"/>
                  <a:gd name="T1" fmla="*/ 0 h 90"/>
                  <a:gd name="T2" fmla="*/ 30 w 101"/>
                  <a:gd name="T3" fmla="*/ 6 h 90"/>
                  <a:gd name="T4" fmla="*/ 18 w 101"/>
                  <a:gd name="T5" fmla="*/ 12 h 90"/>
                  <a:gd name="T6" fmla="*/ 6 w 101"/>
                  <a:gd name="T7" fmla="*/ 28 h 90"/>
                  <a:gd name="T8" fmla="*/ 0 w 101"/>
                  <a:gd name="T9" fmla="*/ 45 h 90"/>
                  <a:gd name="T10" fmla="*/ 6 w 101"/>
                  <a:gd name="T11" fmla="*/ 62 h 90"/>
                  <a:gd name="T12" fmla="*/ 18 w 101"/>
                  <a:gd name="T13" fmla="*/ 79 h 90"/>
                  <a:gd name="T14" fmla="*/ 30 w 101"/>
                  <a:gd name="T15" fmla="*/ 84 h 90"/>
                  <a:gd name="T16" fmla="*/ 48 w 101"/>
                  <a:gd name="T17" fmla="*/ 90 h 90"/>
                  <a:gd name="T18" fmla="*/ 71 w 101"/>
                  <a:gd name="T19" fmla="*/ 84 h 90"/>
                  <a:gd name="T20" fmla="*/ 83 w 101"/>
                  <a:gd name="T21" fmla="*/ 79 h 90"/>
                  <a:gd name="T22" fmla="*/ 95 w 101"/>
                  <a:gd name="T23" fmla="*/ 62 h 90"/>
                  <a:gd name="T24" fmla="*/ 101 w 101"/>
                  <a:gd name="T25" fmla="*/ 45 h 90"/>
                  <a:gd name="T26" fmla="*/ 95 w 101"/>
                  <a:gd name="T27" fmla="*/ 28 h 90"/>
                  <a:gd name="T28" fmla="*/ 83 w 101"/>
                  <a:gd name="T29" fmla="*/ 12 h 90"/>
                  <a:gd name="T30" fmla="*/ 71 w 101"/>
                  <a:gd name="T31" fmla="*/ 6 h 90"/>
                  <a:gd name="T32" fmla="*/ 48 w 101"/>
                  <a:gd name="T33" fmla="*/ 0 h 90"/>
                  <a:gd name="T34" fmla="*/ 48 w 101"/>
                  <a:gd name="T35" fmla="*/ 0 h 90"/>
                  <a:gd name="T36" fmla="*/ 48 w 101"/>
                  <a:gd name="T37" fmla="*/ 84 h 90"/>
                  <a:gd name="T38" fmla="*/ 30 w 101"/>
                  <a:gd name="T39" fmla="*/ 84 h 90"/>
                  <a:gd name="T40" fmla="*/ 18 w 101"/>
                  <a:gd name="T41" fmla="*/ 73 h 90"/>
                  <a:gd name="T42" fmla="*/ 12 w 101"/>
                  <a:gd name="T43" fmla="*/ 62 h 90"/>
                  <a:gd name="T44" fmla="*/ 6 w 101"/>
                  <a:gd name="T45" fmla="*/ 45 h 90"/>
                  <a:gd name="T46" fmla="*/ 12 w 101"/>
                  <a:gd name="T47" fmla="*/ 28 h 90"/>
                  <a:gd name="T48" fmla="*/ 18 w 101"/>
                  <a:gd name="T49" fmla="*/ 17 h 90"/>
                  <a:gd name="T50" fmla="*/ 30 w 101"/>
                  <a:gd name="T51" fmla="*/ 6 h 90"/>
                  <a:gd name="T52" fmla="*/ 48 w 101"/>
                  <a:gd name="T53" fmla="*/ 0 h 90"/>
                  <a:gd name="T54" fmla="*/ 66 w 101"/>
                  <a:gd name="T55" fmla="*/ 6 h 90"/>
                  <a:gd name="T56" fmla="*/ 83 w 101"/>
                  <a:gd name="T57" fmla="*/ 17 h 90"/>
                  <a:gd name="T58" fmla="*/ 89 w 101"/>
                  <a:gd name="T59" fmla="*/ 28 h 90"/>
                  <a:gd name="T60" fmla="*/ 95 w 101"/>
                  <a:gd name="T61" fmla="*/ 45 h 90"/>
                  <a:gd name="T62" fmla="*/ 89 w 101"/>
                  <a:gd name="T63" fmla="*/ 62 h 90"/>
                  <a:gd name="T64" fmla="*/ 83 w 101"/>
                  <a:gd name="T65" fmla="*/ 73 h 90"/>
                  <a:gd name="T66" fmla="*/ 66 w 101"/>
                  <a:gd name="T67" fmla="*/ 84 h 90"/>
                  <a:gd name="T68" fmla="*/ 48 w 101"/>
                  <a:gd name="T69" fmla="*/ 84 h 90"/>
                  <a:gd name="T70" fmla="*/ 48 w 101"/>
                  <a:gd name="T71" fmla="*/ 84 h 90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101"/>
                  <a:gd name="T109" fmla="*/ 0 h 90"/>
                  <a:gd name="T110" fmla="*/ 101 w 101"/>
                  <a:gd name="T111" fmla="*/ 90 h 90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101" h="90">
                    <a:moveTo>
                      <a:pt x="48" y="0"/>
                    </a:moveTo>
                    <a:lnTo>
                      <a:pt x="30" y="6"/>
                    </a:lnTo>
                    <a:lnTo>
                      <a:pt x="18" y="12"/>
                    </a:lnTo>
                    <a:lnTo>
                      <a:pt x="6" y="28"/>
                    </a:lnTo>
                    <a:lnTo>
                      <a:pt x="0" y="45"/>
                    </a:lnTo>
                    <a:lnTo>
                      <a:pt x="6" y="62"/>
                    </a:lnTo>
                    <a:lnTo>
                      <a:pt x="18" y="79"/>
                    </a:lnTo>
                    <a:lnTo>
                      <a:pt x="30" y="84"/>
                    </a:lnTo>
                    <a:lnTo>
                      <a:pt x="48" y="90"/>
                    </a:lnTo>
                    <a:lnTo>
                      <a:pt x="71" y="84"/>
                    </a:lnTo>
                    <a:lnTo>
                      <a:pt x="83" y="79"/>
                    </a:lnTo>
                    <a:lnTo>
                      <a:pt x="95" y="62"/>
                    </a:lnTo>
                    <a:lnTo>
                      <a:pt x="101" y="45"/>
                    </a:lnTo>
                    <a:lnTo>
                      <a:pt x="95" y="28"/>
                    </a:lnTo>
                    <a:lnTo>
                      <a:pt x="83" y="12"/>
                    </a:lnTo>
                    <a:lnTo>
                      <a:pt x="71" y="6"/>
                    </a:lnTo>
                    <a:lnTo>
                      <a:pt x="48" y="0"/>
                    </a:lnTo>
                    <a:close/>
                    <a:moveTo>
                      <a:pt x="48" y="84"/>
                    </a:moveTo>
                    <a:lnTo>
                      <a:pt x="30" y="84"/>
                    </a:lnTo>
                    <a:lnTo>
                      <a:pt x="18" y="73"/>
                    </a:lnTo>
                    <a:lnTo>
                      <a:pt x="12" y="62"/>
                    </a:lnTo>
                    <a:lnTo>
                      <a:pt x="6" y="45"/>
                    </a:lnTo>
                    <a:lnTo>
                      <a:pt x="12" y="28"/>
                    </a:lnTo>
                    <a:lnTo>
                      <a:pt x="18" y="17"/>
                    </a:lnTo>
                    <a:lnTo>
                      <a:pt x="30" y="6"/>
                    </a:lnTo>
                    <a:lnTo>
                      <a:pt x="48" y="0"/>
                    </a:lnTo>
                    <a:lnTo>
                      <a:pt x="66" y="6"/>
                    </a:lnTo>
                    <a:lnTo>
                      <a:pt x="83" y="17"/>
                    </a:lnTo>
                    <a:lnTo>
                      <a:pt x="89" y="28"/>
                    </a:lnTo>
                    <a:lnTo>
                      <a:pt x="95" y="45"/>
                    </a:lnTo>
                    <a:lnTo>
                      <a:pt x="89" y="62"/>
                    </a:lnTo>
                    <a:lnTo>
                      <a:pt x="83" y="73"/>
                    </a:lnTo>
                    <a:lnTo>
                      <a:pt x="66" y="84"/>
                    </a:lnTo>
                    <a:lnTo>
                      <a:pt x="48" y="84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1" name="Freeform 124"/>
              <p:cNvSpPr>
                <a:spLocks/>
              </p:cNvSpPr>
              <p:nvPr/>
            </p:nvSpPr>
            <p:spPr bwMode="auto">
              <a:xfrm>
                <a:off x="1831" y="1199"/>
                <a:ext cx="104" cy="90"/>
              </a:xfrm>
              <a:custGeom>
                <a:avLst/>
                <a:gdLst>
                  <a:gd name="T0" fmla="*/ 48 w 101"/>
                  <a:gd name="T1" fmla="*/ 0 h 90"/>
                  <a:gd name="T2" fmla="*/ 30 w 101"/>
                  <a:gd name="T3" fmla="*/ 6 h 90"/>
                  <a:gd name="T4" fmla="*/ 18 w 101"/>
                  <a:gd name="T5" fmla="*/ 12 h 90"/>
                  <a:gd name="T6" fmla="*/ 6 w 101"/>
                  <a:gd name="T7" fmla="*/ 28 h 90"/>
                  <a:gd name="T8" fmla="*/ 0 w 101"/>
                  <a:gd name="T9" fmla="*/ 45 h 90"/>
                  <a:gd name="T10" fmla="*/ 6 w 101"/>
                  <a:gd name="T11" fmla="*/ 62 h 90"/>
                  <a:gd name="T12" fmla="*/ 18 w 101"/>
                  <a:gd name="T13" fmla="*/ 79 h 90"/>
                  <a:gd name="T14" fmla="*/ 30 w 101"/>
                  <a:gd name="T15" fmla="*/ 84 h 90"/>
                  <a:gd name="T16" fmla="*/ 48 w 101"/>
                  <a:gd name="T17" fmla="*/ 90 h 90"/>
                  <a:gd name="T18" fmla="*/ 71 w 101"/>
                  <a:gd name="T19" fmla="*/ 84 h 90"/>
                  <a:gd name="T20" fmla="*/ 83 w 101"/>
                  <a:gd name="T21" fmla="*/ 79 h 90"/>
                  <a:gd name="T22" fmla="*/ 95 w 101"/>
                  <a:gd name="T23" fmla="*/ 62 h 90"/>
                  <a:gd name="T24" fmla="*/ 101 w 101"/>
                  <a:gd name="T25" fmla="*/ 45 h 90"/>
                  <a:gd name="T26" fmla="*/ 95 w 101"/>
                  <a:gd name="T27" fmla="*/ 28 h 90"/>
                  <a:gd name="T28" fmla="*/ 83 w 101"/>
                  <a:gd name="T29" fmla="*/ 12 h 90"/>
                  <a:gd name="T30" fmla="*/ 71 w 101"/>
                  <a:gd name="T31" fmla="*/ 6 h 90"/>
                  <a:gd name="T32" fmla="*/ 48 w 101"/>
                  <a:gd name="T33" fmla="*/ 0 h 90"/>
                  <a:gd name="T34" fmla="*/ 48 w 101"/>
                  <a:gd name="T35" fmla="*/ 0 h 9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01"/>
                  <a:gd name="T55" fmla="*/ 0 h 90"/>
                  <a:gd name="T56" fmla="*/ 101 w 101"/>
                  <a:gd name="T57" fmla="*/ 90 h 90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01" h="90">
                    <a:moveTo>
                      <a:pt x="48" y="0"/>
                    </a:moveTo>
                    <a:lnTo>
                      <a:pt x="30" y="6"/>
                    </a:lnTo>
                    <a:lnTo>
                      <a:pt x="18" y="12"/>
                    </a:lnTo>
                    <a:lnTo>
                      <a:pt x="6" y="28"/>
                    </a:lnTo>
                    <a:lnTo>
                      <a:pt x="0" y="45"/>
                    </a:lnTo>
                    <a:lnTo>
                      <a:pt x="6" y="62"/>
                    </a:lnTo>
                    <a:lnTo>
                      <a:pt x="18" y="79"/>
                    </a:lnTo>
                    <a:lnTo>
                      <a:pt x="30" y="84"/>
                    </a:lnTo>
                    <a:lnTo>
                      <a:pt x="48" y="90"/>
                    </a:lnTo>
                    <a:lnTo>
                      <a:pt x="71" y="84"/>
                    </a:lnTo>
                    <a:lnTo>
                      <a:pt x="83" y="79"/>
                    </a:lnTo>
                    <a:lnTo>
                      <a:pt x="95" y="62"/>
                    </a:lnTo>
                    <a:lnTo>
                      <a:pt x="101" y="45"/>
                    </a:lnTo>
                    <a:lnTo>
                      <a:pt x="95" y="28"/>
                    </a:lnTo>
                    <a:lnTo>
                      <a:pt x="83" y="12"/>
                    </a:lnTo>
                    <a:lnTo>
                      <a:pt x="71" y="6"/>
                    </a:lnTo>
                    <a:lnTo>
                      <a:pt x="48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2" name="Freeform 125"/>
              <p:cNvSpPr>
                <a:spLocks/>
              </p:cNvSpPr>
              <p:nvPr/>
            </p:nvSpPr>
            <p:spPr bwMode="auto">
              <a:xfrm>
                <a:off x="1837" y="1199"/>
                <a:ext cx="92" cy="84"/>
              </a:xfrm>
              <a:custGeom>
                <a:avLst/>
                <a:gdLst>
                  <a:gd name="T0" fmla="*/ 42 w 89"/>
                  <a:gd name="T1" fmla="*/ 84 h 84"/>
                  <a:gd name="T2" fmla="*/ 24 w 89"/>
                  <a:gd name="T3" fmla="*/ 84 h 84"/>
                  <a:gd name="T4" fmla="*/ 12 w 89"/>
                  <a:gd name="T5" fmla="*/ 73 h 84"/>
                  <a:gd name="T6" fmla="*/ 6 w 89"/>
                  <a:gd name="T7" fmla="*/ 62 h 84"/>
                  <a:gd name="T8" fmla="*/ 0 w 89"/>
                  <a:gd name="T9" fmla="*/ 45 h 84"/>
                  <a:gd name="T10" fmla="*/ 6 w 89"/>
                  <a:gd name="T11" fmla="*/ 28 h 84"/>
                  <a:gd name="T12" fmla="*/ 12 w 89"/>
                  <a:gd name="T13" fmla="*/ 17 h 84"/>
                  <a:gd name="T14" fmla="*/ 24 w 89"/>
                  <a:gd name="T15" fmla="*/ 6 h 84"/>
                  <a:gd name="T16" fmla="*/ 42 w 89"/>
                  <a:gd name="T17" fmla="*/ 0 h 84"/>
                  <a:gd name="T18" fmla="*/ 60 w 89"/>
                  <a:gd name="T19" fmla="*/ 6 h 84"/>
                  <a:gd name="T20" fmla="*/ 77 w 89"/>
                  <a:gd name="T21" fmla="*/ 17 h 84"/>
                  <a:gd name="T22" fmla="*/ 83 w 89"/>
                  <a:gd name="T23" fmla="*/ 28 h 84"/>
                  <a:gd name="T24" fmla="*/ 89 w 89"/>
                  <a:gd name="T25" fmla="*/ 45 h 84"/>
                  <a:gd name="T26" fmla="*/ 83 w 89"/>
                  <a:gd name="T27" fmla="*/ 62 h 84"/>
                  <a:gd name="T28" fmla="*/ 77 w 89"/>
                  <a:gd name="T29" fmla="*/ 73 h 84"/>
                  <a:gd name="T30" fmla="*/ 60 w 89"/>
                  <a:gd name="T31" fmla="*/ 84 h 84"/>
                  <a:gd name="T32" fmla="*/ 42 w 89"/>
                  <a:gd name="T33" fmla="*/ 84 h 84"/>
                  <a:gd name="T34" fmla="*/ 42 w 89"/>
                  <a:gd name="T35" fmla="*/ 84 h 84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89"/>
                  <a:gd name="T55" fmla="*/ 0 h 84"/>
                  <a:gd name="T56" fmla="*/ 89 w 89"/>
                  <a:gd name="T57" fmla="*/ 84 h 84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89" h="84">
                    <a:moveTo>
                      <a:pt x="42" y="84"/>
                    </a:moveTo>
                    <a:lnTo>
                      <a:pt x="24" y="84"/>
                    </a:lnTo>
                    <a:lnTo>
                      <a:pt x="12" y="73"/>
                    </a:lnTo>
                    <a:lnTo>
                      <a:pt x="6" y="62"/>
                    </a:lnTo>
                    <a:lnTo>
                      <a:pt x="0" y="45"/>
                    </a:lnTo>
                    <a:lnTo>
                      <a:pt x="6" y="28"/>
                    </a:lnTo>
                    <a:lnTo>
                      <a:pt x="12" y="17"/>
                    </a:lnTo>
                    <a:lnTo>
                      <a:pt x="24" y="6"/>
                    </a:lnTo>
                    <a:lnTo>
                      <a:pt x="42" y="0"/>
                    </a:lnTo>
                    <a:lnTo>
                      <a:pt x="60" y="6"/>
                    </a:lnTo>
                    <a:lnTo>
                      <a:pt x="77" y="17"/>
                    </a:lnTo>
                    <a:lnTo>
                      <a:pt x="83" y="28"/>
                    </a:lnTo>
                    <a:lnTo>
                      <a:pt x="89" y="45"/>
                    </a:lnTo>
                    <a:lnTo>
                      <a:pt x="83" y="62"/>
                    </a:lnTo>
                    <a:lnTo>
                      <a:pt x="77" y="73"/>
                    </a:lnTo>
                    <a:lnTo>
                      <a:pt x="60" y="84"/>
                    </a:lnTo>
                    <a:lnTo>
                      <a:pt x="42" y="84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3" name="Freeform 126"/>
              <p:cNvSpPr>
                <a:spLocks/>
              </p:cNvSpPr>
              <p:nvPr/>
            </p:nvSpPr>
            <p:spPr bwMode="auto">
              <a:xfrm>
                <a:off x="1858" y="1209"/>
                <a:ext cx="53" cy="67"/>
              </a:xfrm>
              <a:custGeom>
                <a:avLst/>
                <a:gdLst>
                  <a:gd name="T0" fmla="*/ 53 w 53"/>
                  <a:gd name="T1" fmla="*/ 50 h 67"/>
                  <a:gd name="T2" fmla="*/ 53 w 53"/>
                  <a:gd name="T3" fmla="*/ 55 h 67"/>
                  <a:gd name="T4" fmla="*/ 47 w 53"/>
                  <a:gd name="T5" fmla="*/ 61 h 67"/>
                  <a:gd name="T6" fmla="*/ 36 w 53"/>
                  <a:gd name="T7" fmla="*/ 67 h 67"/>
                  <a:gd name="T8" fmla="*/ 24 w 53"/>
                  <a:gd name="T9" fmla="*/ 67 h 67"/>
                  <a:gd name="T10" fmla="*/ 18 w 53"/>
                  <a:gd name="T11" fmla="*/ 67 h 67"/>
                  <a:gd name="T12" fmla="*/ 6 w 53"/>
                  <a:gd name="T13" fmla="*/ 61 h 67"/>
                  <a:gd name="T14" fmla="*/ 0 w 53"/>
                  <a:gd name="T15" fmla="*/ 55 h 67"/>
                  <a:gd name="T16" fmla="*/ 0 w 53"/>
                  <a:gd name="T17" fmla="*/ 50 h 67"/>
                  <a:gd name="T18" fmla="*/ 0 w 53"/>
                  <a:gd name="T19" fmla="*/ 0 h 67"/>
                  <a:gd name="T20" fmla="*/ 53 w 53"/>
                  <a:gd name="T21" fmla="*/ 0 h 67"/>
                  <a:gd name="T22" fmla="*/ 53 w 53"/>
                  <a:gd name="T23" fmla="*/ 50 h 67"/>
                  <a:gd name="T24" fmla="*/ 53 w 53"/>
                  <a:gd name="T25" fmla="*/ 50 h 6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53"/>
                  <a:gd name="T40" fmla="*/ 0 h 67"/>
                  <a:gd name="T41" fmla="*/ 53 w 53"/>
                  <a:gd name="T42" fmla="*/ 67 h 67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53" h="67">
                    <a:moveTo>
                      <a:pt x="53" y="50"/>
                    </a:moveTo>
                    <a:lnTo>
                      <a:pt x="53" y="55"/>
                    </a:lnTo>
                    <a:lnTo>
                      <a:pt x="47" y="61"/>
                    </a:lnTo>
                    <a:lnTo>
                      <a:pt x="36" y="67"/>
                    </a:lnTo>
                    <a:lnTo>
                      <a:pt x="24" y="67"/>
                    </a:lnTo>
                    <a:lnTo>
                      <a:pt x="18" y="67"/>
                    </a:lnTo>
                    <a:lnTo>
                      <a:pt x="6" y="61"/>
                    </a:lnTo>
                    <a:lnTo>
                      <a:pt x="0" y="55"/>
                    </a:lnTo>
                    <a:lnTo>
                      <a:pt x="0" y="50"/>
                    </a:lnTo>
                    <a:lnTo>
                      <a:pt x="0" y="0"/>
                    </a:lnTo>
                    <a:lnTo>
                      <a:pt x="53" y="0"/>
                    </a:lnTo>
                    <a:lnTo>
                      <a:pt x="53" y="50"/>
                    </a:lnTo>
                    <a:close/>
                  </a:path>
                </a:pathLst>
              </a:custGeom>
              <a:solidFill>
                <a:srgbClr val="FF160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4" name="Freeform 127"/>
              <p:cNvSpPr>
                <a:spLocks/>
              </p:cNvSpPr>
              <p:nvPr/>
            </p:nvSpPr>
            <p:spPr bwMode="auto">
              <a:xfrm>
                <a:off x="1858" y="1209"/>
                <a:ext cx="53" cy="67"/>
              </a:xfrm>
              <a:custGeom>
                <a:avLst/>
                <a:gdLst>
                  <a:gd name="T0" fmla="*/ 53 w 53"/>
                  <a:gd name="T1" fmla="*/ 50 h 67"/>
                  <a:gd name="T2" fmla="*/ 53 w 53"/>
                  <a:gd name="T3" fmla="*/ 55 h 67"/>
                  <a:gd name="T4" fmla="*/ 47 w 53"/>
                  <a:gd name="T5" fmla="*/ 61 h 67"/>
                  <a:gd name="T6" fmla="*/ 36 w 53"/>
                  <a:gd name="T7" fmla="*/ 67 h 67"/>
                  <a:gd name="T8" fmla="*/ 24 w 53"/>
                  <a:gd name="T9" fmla="*/ 67 h 67"/>
                  <a:gd name="T10" fmla="*/ 18 w 53"/>
                  <a:gd name="T11" fmla="*/ 67 h 67"/>
                  <a:gd name="T12" fmla="*/ 6 w 53"/>
                  <a:gd name="T13" fmla="*/ 61 h 67"/>
                  <a:gd name="T14" fmla="*/ 0 w 53"/>
                  <a:gd name="T15" fmla="*/ 55 h 67"/>
                  <a:gd name="T16" fmla="*/ 0 w 53"/>
                  <a:gd name="T17" fmla="*/ 50 h 67"/>
                  <a:gd name="T18" fmla="*/ 0 w 53"/>
                  <a:gd name="T19" fmla="*/ 0 h 67"/>
                  <a:gd name="T20" fmla="*/ 53 w 53"/>
                  <a:gd name="T21" fmla="*/ 0 h 67"/>
                  <a:gd name="T22" fmla="*/ 53 w 53"/>
                  <a:gd name="T23" fmla="*/ 50 h 67"/>
                  <a:gd name="T24" fmla="*/ 53 w 53"/>
                  <a:gd name="T25" fmla="*/ 50 h 6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53"/>
                  <a:gd name="T40" fmla="*/ 0 h 67"/>
                  <a:gd name="T41" fmla="*/ 53 w 53"/>
                  <a:gd name="T42" fmla="*/ 67 h 67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53" h="67">
                    <a:moveTo>
                      <a:pt x="53" y="50"/>
                    </a:moveTo>
                    <a:lnTo>
                      <a:pt x="53" y="55"/>
                    </a:lnTo>
                    <a:lnTo>
                      <a:pt x="47" y="61"/>
                    </a:lnTo>
                    <a:lnTo>
                      <a:pt x="36" y="67"/>
                    </a:lnTo>
                    <a:lnTo>
                      <a:pt x="24" y="67"/>
                    </a:lnTo>
                    <a:lnTo>
                      <a:pt x="18" y="67"/>
                    </a:lnTo>
                    <a:lnTo>
                      <a:pt x="6" y="61"/>
                    </a:lnTo>
                    <a:lnTo>
                      <a:pt x="0" y="55"/>
                    </a:lnTo>
                    <a:lnTo>
                      <a:pt x="0" y="50"/>
                    </a:lnTo>
                    <a:lnTo>
                      <a:pt x="0" y="0"/>
                    </a:lnTo>
                    <a:lnTo>
                      <a:pt x="53" y="0"/>
                    </a:lnTo>
                    <a:lnTo>
                      <a:pt x="53" y="50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5" name="Freeform 128"/>
              <p:cNvSpPr>
                <a:spLocks/>
              </p:cNvSpPr>
              <p:nvPr/>
            </p:nvSpPr>
            <p:spPr bwMode="auto">
              <a:xfrm>
                <a:off x="1868" y="1225"/>
                <a:ext cx="31" cy="35"/>
              </a:xfrm>
              <a:custGeom>
                <a:avLst/>
                <a:gdLst>
                  <a:gd name="T0" fmla="*/ 30 w 30"/>
                  <a:gd name="T1" fmla="*/ 28 h 34"/>
                  <a:gd name="T2" fmla="*/ 24 w 30"/>
                  <a:gd name="T3" fmla="*/ 34 h 34"/>
                  <a:gd name="T4" fmla="*/ 12 w 30"/>
                  <a:gd name="T5" fmla="*/ 34 h 34"/>
                  <a:gd name="T6" fmla="*/ 6 w 30"/>
                  <a:gd name="T7" fmla="*/ 34 h 34"/>
                  <a:gd name="T8" fmla="*/ 0 w 30"/>
                  <a:gd name="T9" fmla="*/ 28 h 34"/>
                  <a:gd name="T10" fmla="*/ 0 w 30"/>
                  <a:gd name="T11" fmla="*/ 0 h 34"/>
                  <a:gd name="T12" fmla="*/ 30 w 30"/>
                  <a:gd name="T13" fmla="*/ 0 h 34"/>
                  <a:gd name="T14" fmla="*/ 30 w 30"/>
                  <a:gd name="T15" fmla="*/ 28 h 34"/>
                  <a:gd name="T16" fmla="*/ 30 w 30"/>
                  <a:gd name="T17" fmla="*/ 28 h 3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4"/>
                  <a:gd name="T29" fmla="*/ 30 w 30"/>
                  <a:gd name="T30" fmla="*/ 34 h 3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4">
                    <a:moveTo>
                      <a:pt x="30" y="28"/>
                    </a:moveTo>
                    <a:lnTo>
                      <a:pt x="24" y="34"/>
                    </a:lnTo>
                    <a:lnTo>
                      <a:pt x="12" y="34"/>
                    </a:lnTo>
                    <a:lnTo>
                      <a:pt x="6" y="34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30" y="0"/>
                    </a:lnTo>
                    <a:lnTo>
                      <a:pt x="30" y="2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6" name="Freeform 129"/>
              <p:cNvSpPr>
                <a:spLocks/>
              </p:cNvSpPr>
              <p:nvPr/>
            </p:nvSpPr>
            <p:spPr bwMode="auto">
              <a:xfrm>
                <a:off x="1880" y="1225"/>
                <a:ext cx="6" cy="12"/>
              </a:xfrm>
              <a:custGeom>
                <a:avLst/>
                <a:gdLst>
                  <a:gd name="T0" fmla="*/ 6 w 6"/>
                  <a:gd name="T1" fmla="*/ 6 h 11"/>
                  <a:gd name="T2" fmla="*/ 6 w 6"/>
                  <a:gd name="T3" fmla="*/ 11 h 11"/>
                  <a:gd name="T4" fmla="*/ 0 w 6"/>
                  <a:gd name="T5" fmla="*/ 11 h 11"/>
                  <a:gd name="T6" fmla="*/ 0 w 6"/>
                  <a:gd name="T7" fmla="*/ 11 h 11"/>
                  <a:gd name="T8" fmla="*/ 0 w 6"/>
                  <a:gd name="T9" fmla="*/ 6 h 11"/>
                  <a:gd name="T10" fmla="*/ 0 w 6"/>
                  <a:gd name="T11" fmla="*/ 0 h 11"/>
                  <a:gd name="T12" fmla="*/ 6 w 6"/>
                  <a:gd name="T13" fmla="*/ 0 h 11"/>
                  <a:gd name="T14" fmla="*/ 6 w 6"/>
                  <a:gd name="T15" fmla="*/ 6 h 11"/>
                  <a:gd name="T16" fmla="*/ 6 w 6"/>
                  <a:gd name="T17" fmla="*/ 6 h 1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"/>
                  <a:gd name="T28" fmla="*/ 0 h 11"/>
                  <a:gd name="T29" fmla="*/ 6 w 6"/>
                  <a:gd name="T30" fmla="*/ 11 h 1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" h="11">
                    <a:moveTo>
                      <a:pt x="6" y="6"/>
                    </a:moveTo>
                    <a:lnTo>
                      <a:pt x="6" y="11"/>
                    </a:lnTo>
                    <a:lnTo>
                      <a:pt x="0" y="11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A50A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7" name="Freeform 130"/>
              <p:cNvSpPr>
                <a:spLocks/>
              </p:cNvSpPr>
              <p:nvPr/>
            </p:nvSpPr>
            <p:spPr bwMode="auto">
              <a:xfrm>
                <a:off x="1880" y="1248"/>
                <a:ext cx="6" cy="6"/>
              </a:xfrm>
              <a:custGeom>
                <a:avLst/>
                <a:gdLst>
                  <a:gd name="T0" fmla="*/ 6 w 6"/>
                  <a:gd name="T1" fmla="*/ 5 h 5"/>
                  <a:gd name="T2" fmla="*/ 6 w 6"/>
                  <a:gd name="T3" fmla="*/ 5 h 5"/>
                  <a:gd name="T4" fmla="*/ 0 w 6"/>
                  <a:gd name="T5" fmla="*/ 5 h 5"/>
                  <a:gd name="T6" fmla="*/ 0 w 6"/>
                  <a:gd name="T7" fmla="*/ 5 h 5"/>
                  <a:gd name="T8" fmla="*/ 0 w 6"/>
                  <a:gd name="T9" fmla="*/ 0 h 5"/>
                  <a:gd name="T10" fmla="*/ 6 w 6"/>
                  <a:gd name="T11" fmla="*/ 0 h 5"/>
                  <a:gd name="T12" fmla="*/ 6 w 6"/>
                  <a:gd name="T13" fmla="*/ 5 h 5"/>
                  <a:gd name="T14" fmla="*/ 6 w 6"/>
                  <a:gd name="T15" fmla="*/ 5 h 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"/>
                  <a:gd name="T25" fmla="*/ 0 h 5"/>
                  <a:gd name="T26" fmla="*/ 6 w 6"/>
                  <a:gd name="T27" fmla="*/ 5 h 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" h="5">
                    <a:moveTo>
                      <a:pt x="6" y="5"/>
                    </a:moveTo>
                    <a:lnTo>
                      <a:pt x="6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0A50A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8" name="Freeform 131"/>
              <p:cNvSpPr>
                <a:spLocks/>
              </p:cNvSpPr>
              <p:nvPr/>
            </p:nvSpPr>
            <p:spPr bwMode="auto">
              <a:xfrm>
                <a:off x="1886" y="1237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0 w 6"/>
                  <a:gd name="T9" fmla="*/ 0 h 6"/>
                  <a:gd name="T10" fmla="*/ 6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"/>
                  <a:gd name="T25" fmla="*/ 0 h 6"/>
                  <a:gd name="T26" fmla="*/ 6 w 6"/>
                  <a:gd name="T27" fmla="*/ 6 h 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A50A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9" name="Freeform 132"/>
              <p:cNvSpPr>
                <a:spLocks/>
              </p:cNvSpPr>
              <p:nvPr/>
            </p:nvSpPr>
            <p:spPr bwMode="auto">
              <a:xfrm>
                <a:off x="1874" y="1237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0 w 6"/>
                  <a:gd name="T9" fmla="*/ 0 h 6"/>
                  <a:gd name="T10" fmla="*/ 6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"/>
                  <a:gd name="T25" fmla="*/ 0 h 6"/>
                  <a:gd name="T26" fmla="*/ 6 w 6"/>
                  <a:gd name="T27" fmla="*/ 6 h 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A50A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0" name="Freeform 133"/>
              <p:cNvSpPr>
                <a:spLocks/>
              </p:cNvSpPr>
              <p:nvPr/>
            </p:nvSpPr>
            <p:spPr bwMode="auto">
              <a:xfrm>
                <a:off x="1862" y="1209"/>
                <a:ext cx="6" cy="12"/>
              </a:xfrm>
              <a:custGeom>
                <a:avLst/>
                <a:gdLst>
                  <a:gd name="T0" fmla="*/ 6 w 6"/>
                  <a:gd name="T1" fmla="*/ 11 h 11"/>
                  <a:gd name="T2" fmla="*/ 0 w 6"/>
                  <a:gd name="T3" fmla="*/ 11 h 11"/>
                  <a:gd name="T4" fmla="*/ 0 w 6"/>
                  <a:gd name="T5" fmla="*/ 0 h 11"/>
                  <a:gd name="T6" fmla="*/ 6 w 6"/>
                  <a:gd name="T7" fmla="*/ 0 h 11"/>
                  <a:gd name="T8" fmla="*/ 6 w 6"/>
                  <a:gd name="T9" fmla="*/ 11 h 11"/>
                  <a:gd name="T10" fmla="*/ 6 w 6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6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11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1" name="Freeform 134"/>
              <p:cNvSpPr>
                <a:spLocks/>
              </p:cNvSpPr>
              <p:nvPr/>
            </p:nvSpPr>
            <p:spPr bwMode="auto">
              <a:xfrm>
                <a:off x="1862" y="1209"/>
                <a:ext cx="6" cy="12"/>
              </a:xfrm>
              <a:custGeom>
                <a:avLst/>
                <a:gdLst>
                  <a:gd name="T0" fmla="*/ 6 w 6"/>
                  <a:gd name="T1" fmla="*/ 11 h 11"/>
                  <a:gd name="T2" fmla="*/ 0 w 6"/>
                  <a:gd name="T3" fmla="*/ 11 h 11"/>
                  <a:gd name="T4" fmla="*/ 0 w 6"/>
                  <a:gd name="T5" fmla="*/ 0 h 11"/>
                  <a:gd name="T6" fmla="*/ 6 w 6"/>
                  <a:gd name="T7" fmla="*/ 0 h 11"/>
                  <a:gd name="T8" fmla="*/ 6 w 6"/>
                  <a:gd name="T9" fmla="*/ 11 h 11"/>
                  <a:gd name="T10" fmla="*/ 6 w 6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6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1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2" name="Freeform 135"/>
              <p:cNvSpPr>
                <a:spLocks/>
              </p:cNvSpPr>
              <p:nvPr/>
            </p:nvSpPr>
            <p:spPr bwMode="auto">
              <a:xfrm>
                <a:off x="1898" y="1209"/>
                <a:ext cx="6" cy="12"/>
              </a:xfrm>
              <a:custGeom>
                <a:avLst/>
                <a:gdLst>
                  <a:gd name="T0" fmla="*/ 5 w 5"/>
                  <a:gd name="T1" fmla="*/ 11 h 11"/>
                  <a:gd name="T2" fmla="*/ 0 w 5"/>
                  <a:gd name="T3" fmla="*/ 11 h 11"/>
                  <a:gd name="T4" fmla="*/ 0 w 5"/>
                  <a:gd name="T5" fmla="*/ 0 h 11"/>
                  <a:gd name="T6" fmla="*/ 5 w 5"/>
                  <a:gd name="T7" fmla="*/ 0 h 11"/>
                  <a:gd name="T8" fmla="*/ 5 w 5"/>
                  <a:gd name="T9" fmla="*/ 11 h 11"/>
                  <a:gd name="T10" fmla="*/ 5 w 5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11"/>
                  <a:gd name="T20" fmla="*/ 5 w 5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11">
                    <a:moveTo>
                      <a:pt x="5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11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3" name="Freeform 136"/>
              <p:cNvSpPr>
                <a:spLocks/>
              </p:cNvSpPr>
              <p:nvPr/>
            </p:nvSpPr>
            <p:spPr bwMode="auto">
              <a:xfrm>
                <a:off x="1898" y="1209"/>
                <a:ext cx="6" cy="12"/>
              </a:xfrm>
              <a:custGeom>
                <a:avLst/>
                <a:gdLst>
                  <a:gd name="T0" fmla="*/ 5 w 5"/>
                  <a:gd name="T1" fmla="*/ 11 h 11"/>
                  <a:gd name="T2" fmla="*/ 0 w 5"/>
                  <a:gd name="T3" fmla="*/ 11 h 11"/>
                  <a:gd name="T4" fmla="*/ 0 w 5"/>
                  <a:gd name="T5" fmla="*/ 0 h 11"/>
                  <a:gd name="T6" fmla="*/ 5 w 5"/>
                  <a:gd name="T7" fmla="*/ 0 h 11"/>
                  <a:gd name="T8" fmla="*/ 5 w 5"/>
                  <a:gd name="T9" fmla="*/ 11 h 11"/>
                  <a:gd name="T10" fmla="*/ 5 w 5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11"/>
                  <a:gd name="T20" fmla="*/ 5 w 5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11">
                    <a:moveTo>
                      <a:pt x="5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1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4" name="Freeform 137"/>
              <p:cNvSpPr>
                <a:spLocks/>
              </p:cNvSpPr>
              <p:nvPr/>
            </p:nvSpPr>
            <p:spPr bwMode="auto">
              <a:xfrm>
                <a:off x="1862" y="1237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0 w 6"/>
                  <a:gd name="T3" fmla="*/ 6 h 6"/>
                  <a:gd name="T4" fmla="*/ 0 w 6"/>
                  <a:gd name="T5" fmla="*/ 0 h 6"/>
                  <a:gd name="T6" fmla="*/ 6 w 6"/>
                  <a:gd name="T7" fmla="*/ 0 h 6"/>
                  <a:gd name="T8" fmla="*/ 6 w 6"/>
                  <a:gd name="T9" fmla="*/ 6 h 6"/>
                  <a:gd name="T10" fmla="*/ 6 w 6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6"/>
                  <a:gd name="T20" fmla="*/ 6 w 6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6">
                    <a:moveTo>
                      <a:pt x="6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5" name="Freeform 138"/>
              <p:cNvSpPr>
                <a:spLocks/>
              </p:cNvSpPr>
              <p:nvPr/>
            </p:nvSpPr>
            <p:spPr bwMode="auto">
              <a:xfrm>
                <a:off x="1862" y="1237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0 w 6"/>
                  <a:gd name="T3" fmla="*/ 6 h 6"/>
                  <a:gd name="T4" fmla="*/ 0 w 6"/>
                  <a:gd name="T5" fmla="*/ 0 h 6"/>
                  <a:gd name="T6" fmla="*/ 6 w 6"/>
                  <a:gd name="T7" fmla="*/ 0 h 6"/>
                  <a:gd name="T8" fmla="*/ 6 w 6"/>
                  <a:gd name="T9" fmla="*/ 6 h 6"/>
                  <a:gd name="T10" fmla="*/ 6 w 6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6"/>
                  <a:gd name="T20" fmla="*/ 6 w 6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6">
                    <a:moveTo>
                      <a:pt x="6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6" name="Freeform 139"/>
              <p:cNvSpPr>
                <a:spLocks/>
              </p:cNvSpPr>
              <p:nvPr/>
            </p:nvSpPr>
            <p:spPr bwMode="auto">
              <a:xfrm>
                <a:off x="1862" y="1254"/>
                <a:ext cx="12" cy="10"/>
              </a:xfrm>
              <a:custGeom>
                <a:avLst/>
                <a:gdLst>
                  <a:gd name="T0" fmla="*/ 12 w 12"/>
                  <a:gd name="T1" fmla="*/ 6 h 11"/>
                  <a:gd name="T2" fmla="*/ 12 w 12"/>
                  <a:gd name="T3" fmla="*/ 11 h 11"/>
                  <a:gd name="T4" fmla="*/ 0 w 12"/>
                  <a:gd name="T5" fmla="*/ 6 h 11"/>
                  <a:gd name="T6" fmla="*/ 6 w 12"/>
                  <a:gd name="T7" fmla="*/ 0 h 11"/>
                  <a:gd name="T8" fmla="*/ 12 w 12"/>
                  <a:gd name="T9" fmla="*/ 6 h 11"/>
                  <a:gd name="T10" fmla="*/ 12 w 12"/>
                  <a:gd name="T11" fmla="*/ 6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11"/>
                  <a:gd name="T20" fmla="*/ 12 w 12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11">
                    <a:moveTo>
                      <a:pt x="12" y="6"/>
                    </a:moveTo>
                    <a:lnTo>
                      <a:pt x="12" y="11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7" name="Freeform 140"/>
              <p:cNvSpPr>
                <a:spLocks/>
              </p:cNvSpPr>
              <p:nvPr/>
            </p:nvSpPr>
            <p:spPr bwMode="auto">
              <a:xfrm>
                <a:off x="1862" y="1254"/>
                <a:ext cx="12" cy="10"/>
              </a:xfrm>
              <a:custGeom>
                <a:avLst/>
                <a:gdLst>
                  <a:gd name="T0" fmla="*/ 12 w 12"/>
                  <a:gd name="T1" fmla="*/ 6 h 11"/>
                  <a:gd name="T2" fmla="*/ 12 w 12"/>
                  <a:gd name="T3" fmla="*/ 11 h 11"/>
                  <a:gd name="T4" fmla="*/ 0 w 12"/>
                  <a:gd name="T5" fmla="*/ 6 h 11"/>
                  <a:gd name="T6" fmla="*/ 6 w 12"/>
                  <a:gd name="T7" fmla="*/ 0 h 11"/>
                  <a:gd name="T8" fmla="*/ 12 w 12"/>
                  <a:gd name="T9" fmla="*/ 6 h 11"/>
                  <a:gd name="T10" fmla="*/ 12 w 12"/>
                  <a:gd name="T11" fmla="*/ 6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11"/>
                  <a:gd name="T20" fmla="*/ 12 w 12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11">
                    <a:moveTo>
                      <a:pt x="12" y="6"/>
                    </a:moveTo>
                    <a:lnTo>
                      <a:pt x="12" y="11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12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8" name="Freeform 141"/>
              <p:cNvSpPr>
                <a:spLocks/>
              </p:cNvSpPr>
              <p:nvPr/>
            </p:nvSpPr>
            <p:spPr bwMode="auto">
              <a:xfrm>
                <a:off x="1892" y="1254"/>
                <a:ext cx="6" cy="10"/>
              </a:xfrm>
              <a:custGeom>
                <a:avLst/>
                <a:gdLst>
                  <a:gd name="T0" fmla="*/ 0 w 6"/>
                  <a:gd name="T1" fmla="*/ 6 h 11"/>
                  <a:gd name="T2" fmla="*/ 0 w 6"/>
                  <a:gd name="T3" fmla="*/ 11 h 11"/>
                  <a:gd name="T4" fmla="*/ 6 w 6"/>
                  <a:gd name="T5" fmla="*/ 6 h 11"/>
                  <a:gd name="T6" fmla="*/ 6 w 6"/>
                  <a:gd name="T7" fmla="*/ 0 h 11"/>
                  <a:gd name="T8" fmla="*/ 0 w 6"/>
                  <a:gd name="T9" fmla="*/ 6 h 11"/>
                  <a:gd name="T10" fmla="*/ 0 w 6"/>
                  <a:gd name="T11" fmla="*/ 6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0" y="6"/>
                    </a:moveTo>
                    <a:lnTo>
                      <a:pt x="0" y="11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9" name="Freeform 142"/>
              <p:cNvSpPr>
                <a:spLocks/>
              </p:cNvSpPr>
              <p:nvPr/>
            </p:nvSpPr>
            <p:spPr bwMode="auto">
              <a:xfrm>
                <a:off x="1892" y="1254"/>
                <a:ext cx="6" cy="10"/>
              </a:xfrm>
              <a:custGeom>
                <a:avLst/>
                <a:gdLst>
                  <a:gd name="T0" fmla="*/ 0 w 6"/>
                  <a:gd name="T1" fmla="*/ 6 h 11"/>
                  <a:gd name="T2" fmla="*/ 0 w 6"/>
                  <a:gd name="T3" fmla="*/ 11 h 11"/>
                  <a:gd name="T4" fmla="*/ 6 w 6"/>
                  <a:gd name="T5" fmla="*/ 6 h 11"/>
                  <a:gd name="T6" fmla="*/ 6 w 6"/>
                  <a:gd name="T7" fmla="*/ 0 h 11"/>
                  <a:gd name="T8" fmla="*/ 0 w 6"/>
                  <a:gd name="T9" fmla="*/ 6 h 11"/>
                  <a:gd name="T10" fmla="*/ 0 w 6"/>
                  <a:gd name="T11" fmla="*/ 6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0" y="6"/>
                    </a:moveTo>
                    <a:lnTo>
                      <a:pt x="0" y="11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0" name="Freeform 143"/>
              <p:cNvSpPr>
                <a:spLocks/>
              </p:cNvSpPr>
              <p:nvPr/>
            </p:nvSpPr>
            <p:spPr bwMode="auto">
              <a:xfrm>
                <a:off x="1898" y="1237"/>
                <a:ext cx="6" cy="6"/>
              </a:xfrm>
              <a:custGeom>
                <a:avLst/>
                <a:gdLst>
                  <a:gd name="T0" fmla="*/ 5 w 5"/>
                  <a:gd name="T1" fmla="*/ 6 h 6"/>
                  <a:gd name="T2" fmla="*/ 0 w 5"/>
                  <a:gd name="T3" fmla="*/ 6 h 6"/>
                  <a:gd name="T4" fmla="*/ 0 w 5"/>
                  <a:gd name="T5" fmla="*/ 0 h 6"/>
                  <a:gd name="T6" fmla="*/ 5 w 5"/>
                  <a:gd name="T7" fmla="*/ 0 h 6"/>
                  <a:gd name="T8" fmla="*/ 5 w 5"/>
                  <a:gd name="T9" fmla="*/ 6 h 6"/>
                  <a:gd name="T10" fmla="*/ 5 w 5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1" name="Freeform 144"/>
              <p:cNvSpPr>
                <a:spLocks/>
              </p:cNvSpPr>
              <p:nvPr/>
            </p:nvSpPr>
            <p:spPr bwMode="auto">
              <a:xfrm>
                <a:off x="1898" y="1237"/>
                <a:ext cx="6" cy="6"/>
              </a:xfrm>
              <a:custGeom>
                <a:avLst/>
                <a:gdLst>
                  <a:gd name="T0" fmla="*/ 5 w 5"/>
                  <a:gd name="T1" fmla="*/ 6 h 6"/>
                  <a:gd name="T2" fmla="*/ 0 w 5"/>
                  <a:gd name="T3" fmla="*/ 6 h 6"/>
                  <a:gd name="T4" fmla="*/ 0 w 5"/>
                  <a:gd name="T5" fmla="*/ 0 h 6"/>
                  <a:gd name="T6" fmla="*/ 5 w 5"/>
                  <a:gd name="T7" fmla="*/ 0 h 6"/>
                  <a:gd name="T8" fmla="*/ 5 w 5"/>
                  <a:gd name="T9" fmla="*/ 6 h 6"/>
                  <a:gd name="T10" fmla="*/ 5 w 5"/>
                  <a:gd name="T11" fmla="*/ 6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lnTo>
                      <a:pt x="0" y="6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2" name="Freeform 145"/>
              <p:cNvSpPr>
                <a:spLocks/>
              </p:cNvSpPr>
              <p:nvPr/>
            </p:nvSpPr>
            <p:spPr bwMode="auto">
              <a:xfrm>
                <a:off x="1880" y="1209"/>
                <a:ext cx="6" cy="12"/>
              </a:xfrm>
              <a:custGeom>
                <a:avLst/>
                <a:gdLst>
                  <a:gd name="T0" fmla="*/ 6 w 6"/>
                  <a:gd name="T1" fmla="*/ 11 h 11"/>
                  <a:gd name="T2" fmla="*/ 0 w 6"/>
                  <a:gd name="T3" fmla="*/ 11 h 11"/>
                  <a:gd name="T4" fmla="*/ 0 w 6"/>
                  <a:gd name="T5" fmla="*/ 0 h 11"/>
                  <a:gd name="T6" fmla="*/ 6 w 6"/>
                  <a:gd name="T7" fmla="*/ 0 h 11"/>
                  <a:gd name="T8" fmla="*/ 6 w 6"/>
                  <a:gd name="T9" fmla="*/ 11 h 11"/>
                  <a:gd name="T10" fmla="*/ 6 w 6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6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11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3" name="Freeform 146"/>
              <p:cNvSpPr>
                <a:spLocks/>
              </p:cNvSpPr>
              <p:nvPr/>
            </p:nvSpPr>
            <p:spPr bwMode="auto">
              <a:xfrm>
                <a:off x="1880" y="1209"/>
                <a:ext cx="6" cy="12"/>
              </a:xfrm>
              <a:custGeom>
                <a:avLst/>
                <a:gdLst>
                  <a:gd name="T0" fmla="*/ 6 w 6"/>
                  <a:gd name="T1" fmla="*/ 11 h 11"/>
                  <a:gd name="T2" fmla="*/ 0 w 6"/>
                  <a:gd name="T3" fmla="*/ 11 h 11"/>
                  <a:gd name="T4" fmla="*/ 0 w 6"/>
                  <a:gd name="T5" fmla="*/ 0 h 11"/>
                  <a:gd name="T6" fmla="*/ 6 w 6"/>
                  <a:gd name="T7" fmla="*/ 0 h 11"/>
                  <a:gd name="T8" fmla="*/ 6 w 6"/>
                  <a:gd name="T9" fmla="*/ 11 h 11"/>
                  <a:gd name="T10" fmla="*/ 6 w 6"/>
                  <a:gd name="T11" fmla="*/ 1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1"/>
                  <a:gd name="T20" fmla="*/ 6 w 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1">
                    <a:moveTo>
                      <a:pt x="6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1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4" name="Freeform 147"/>
              <p:cNvSpPr>
                <a:spLocks/>
              </p:cNvSpPr>
              <p:nvPr/>
            </p:nvSpPr>
            <p:spPr bwMode="auto">
              <a:xfrm>
                <a:off x="1778" y="1164"/>
                <a:ext cx="246" cy="157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2" name="Group 148"/>
            <p:cNvGrpSpPr>
              <a:grpSpLocks/>
            </p:cNvGrpSpPr>
            <p:nvPr userDrawn="1"/>
          </p:nvGrpSpPr>
          <p:grpSpPr bwMode="auto">
            <a:xfrm>
              <a:off x="1209677" y="5298398"/>
              <a:ext cx="164978" cy="105273"/>
              <a:chOff x="1595" y="1394"/>
              <a:chExt cx="245" cy="157"/>
            </a:xfrm>
          </p:grpSpPr>
          <p:sp>
            <p:nvSpPr>
              <p:cNvPr id="149" name="Freeform 149"/>
              <p:cNvSpPr>
                <a:spLocks/>
              </p:cNvSpPr>
              <p:nvPr/>
            </p:nvSpPr>
            <p:spPr bwMode="auto">
              <a:xfrm>
                <a:off x="1595" y="1394"/>
                <a:ext cx="245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0" name="Freeform 150"/>
              <p:cNvSpPr>
                <a:spLocks/>
              </p:cNvSpPr>
              <p:nvPr/>
            </p:nvSpPr>
            <p:spPr bwMode="auto">
              <a:xfrm>
                <a:off x="1595" y="1394"/>
                <a:ext cx="73" cy="47"/>
              </a:xfrm>
              <a:custGeom>
                <a:avLst/>
                <a:gdLst>
                  <a:gd name="T0" fmla="*/ 72 w 72"/>
                  <a:gd name="T1" fmla="*/ 0 h 45"/>
                  <a:gd name="T2" fmla="*/ 0 w 72"/>
                  <a:gd name="T3" fmla="*/ 0 h 45"/>
                  <a:gd name="T4" fmla="*/ 0 w 72"/>
                  <a:gd name="T5" fmla="*/ 45 h 45"/>
                  <a:gd name="T6" fmla="*/ 72 w 72"/>
                  <a:gd name="T7" fmla="*/ 45 h 45"/>
                  <a:gd name="T8" fmla="*/ 72 w 72"/>
                  <a:gd name="T9" fmla="*/ 0 h 45"/>
                  <a:gd name="T10" fmla="*/ 72 w 72"/>
                  <a:gd name="T11" fmla="*/ 0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2"/>
                  <a:gd name="T19" fmla="*/ 0 h 45"/>
                  <a:gd name="T20" fmla="*/ 72 w 72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2" h="45">
                    <a:moveTo>
                      <a:pt x="72" y="0"/>
                    </a:moveTo>
                    <a:lnTo>
                      <a:pt x="0" y="0"/>
                    </a:lnTo>
                    <a:lnTo>
                      <a:pt x="0" y="45"/>
                    </a:lnTo>
                    <a:lnTo>
                      <a:pt x="72" y="45"/>
                    </a:lnTo>
                    <a:lnTo>
                      <a:pt x="72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1" name="Freeform 151"/>
              <p:cNvSpPr>
                <a:spLocks/>
              </p:cNvSpPr>
              <p:nvPr/>
            </p:nvSpPr>
            <p:spPr bwMode="auto">
              <a:xfrm>
                <a:off x="1595" y="1504"/>
                <a:ext cx="73" cy="47"/>
              </a:xfrm>
              <a:custGeom>
                <a:avLst/>
                <a:gdLst>
                  <a:gd name="T0" fmla="*/ 0 w 72"/>
                  <a:gd name="T1" fmla="*/ 0 h 45"/>
                  <a:gd name="T2" fmla="*/ 0 w 72"/>
                  <a:gd name="T3" fmla="*/ 45 h 45"/>
                  <a:gd name="T4" fmla="*/ 72 w 72"/>
                  <a:gd name="T5" fmla="*/ 45 h 45"/>
                  <a:gd name="T6" fmla="*/ 72 w 72"/>
                  <a:gd name="T7" fmla="*/ 0 h 45"/>
                  <a:gd name="T8" fmla="*/ 0 w 72"/>
                  <a:gd name="T9" fmla="*/ 0 h 45"/>
                  <a:gd name="T10" fmla="*/ 0 w 72"/>
                  <a:gd name="T11" fmla="*/ 0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2"/>
                  <a:gd name="T19" fmla="*/ 0 h 45"/>
                  <a:gd name="T20" fmla="*/ 72 w 72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2" h="45">
                    <a:moveTo>
                      <a:pt x="0" y="0"/>
                    </a:moveTo>
                    <a:lnTo>
                      <a:pt x="0" y="45"/>
                    </a:lnTo>
                    <a:lnTo>
                      <a:pt x="72" y="45"/>
                    </a:lnTo>
                    <a:lnTo>
                      <a:pt x="7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2" name="Freeform 152"/>
              <p:cNvSpPr>
                <a:spLocks/>
              </p:cNvSpPr>
              <p:nvPr/>
            </p:nvSpPr>
            <p:spPr bwMode="auto">
              <a:xfrm>
                <a:off x="1739" y="1504"/>
                <a:ext cx="101" cy="47"/>
              </a:xfrm>
              <a:custGeom>
                <a:avLst/>
                <a:gdLst>
                  <a:gd name="T0" fmla="*/ 0 w 102"/>
                  <a:gd name="T1" fmla="*/ 45 h 45"/>
                  <a:gd name="T2" fmla="*/ 102 w 102"/>
                  <a:gd name="T3" fmla="*/ 45 h 45"/>
                  <a:gd name="T4" fmla="*/ 102 w 102"/>
                  <a:gd name="T5" fmla="*/ 0 h 45"/>
                  <a:gd name="T6" fmla="*/ 0 w 102"/>
                  <a:gd name="T7" fmla="*/ 0 h 45"/>
                  <a:gd name="T8" fmla="*/ 0 w 102"/>
                  <a:gd name="T9" fmla="*/ 45 h 45"/>
                  <a:gd name="T10" fmla="*/ 0 w 102"/>
                  <a:gd name="T11" fmla="*/ 45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2"/>
                  <a:gd name="T19" fmla="*/ 0 h 45"/>
                  <a:gd name="T20" fmla="*/ 102 w 102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2" h="45">
                    <a:moveTo>
                      <a:pt x="0" y="45"/>
                    </a:moveTo>
                    <a:lnTo>
                      <a:pt x="102" y="45"/>
                    </a:lnTo>
                    <a:lnTo>
                      <a:pt x="102" y="0"/>
                    </a:lnTo>
                    <a:lnTo>
                      <a:pt x="0" y="0"/>
                    </a:lnTo>
                    <a:lnTo>
                      <a:pt x="0" y="4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3" name="Freeform 153"/>
              <p:cNvSpPr>
                <a:spLocks/>
              </p:cNvSpPr>
              <p:nvPr/>
            </p:nvSpPr>
            <p:spPr bwMode="auto">
              <a:xfrm>
                <a:off x="1739" y="1394"/>
                <a:ext cx="101" cy="47"/>
              </a:xfrm>
              <a:custGeom>
                <a:avLst/>
                <a:gdLst>
                  <a:gd name="T0" fmla="*/ 0 w 102"/>
                  <a:gd name="T1" fmla="*/ 0 h 45"/>
                  <a:gd name="T2" fmla="*/ 0 w 102"/>
                  <a:gd name="T3" fmla="*/ 45 h 45"/>
                  <a:gd name="T4" fmla="*/ 102 w 102"/>
                  <a:gd name="T5" fmla="*/ 45 h 45"/>
                  <a:gd name="T6" fmla="*/ 102 w 102"/>
                  <a:gd name="T7" fmla="*/ 0 h 45"/>
                  <a:gd name="T8" fmla="*/ 0 w 102"/>
                  <a:gd name="T9" fmla="*/ 0 h 45"/>
                  <a:gd name="T10" fmla="*/ 0 w 102"/>
                  <a:gd name="T11" fmla="*/ 0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2"/>
                  <a:gd name="T19" fmla="*/ 0 h 45"/>
                  <a:gd name="T20" fmla="*/ 102 w 102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2" h="45">
                    <a:moveTo>
                      <a:pt x="0" y="0"/>
                    </a:moveTo>
                    <a:lnTo>
                      <a:pt x="0" y="45"/>
                    </a:lnTo>
                    <a:lnTo>
                      <a:pt x="102" y="45"/>
                    </a:lnTo>
                    <a:lnTo>
                      <a:pt x="1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4" name="Freeform 154"/>
              <p:cNvSpPr>
                <a:spLocks/>
              </p:cNvSpPr>
              <p:nvPr/>
            </p:nvSpPr>
            <p:spPr bwMode="auto">
              <a:xfrm>
                <a:off x="1595" y="1394"/>
                <a:ext cx="245" cy="156"/>
              </a:xfrm>
              <a:custGeom>
                <a:avLst/>
                <a:gdLst>
                  <a:gd name="T0" fmla="*/ 125 w 245"/>
                  <a:gd name="T1" fmla="*/ 157 h 157"/>
                  <a:gd name="T2" fmla="*/ 125 w 245"/>
                  <a:gd name="T3" fmla="*/ 95 h 157"/>
                  <a:gd name="T4" fmla="*/ 245 w 245"/>
                  <a:gd name="T5" fmla="*/ 95 h 157"/>
                  <a:gd name="T6" fmla="*/ 245 w 245"/>
                  <a:gd name="T7" fmla="*/ 62 h 157"/>
                  <a:gd name="T8" fmla="*/ 125 w 245"/>
                  <a:gd name="T9" fmla="*/ 62 h 157"/>
                  <a:gd name="T10" fmla="*/ 125 w 245"/>
                  <a:gd name="T11" fmla="*/ 0 h 157"/>
                  <a:gd name="T12" fmla="*/ 90 w 245"/>
                  <a:gd name="T13" fmla="*/ 0 h 157"/>
                  <a:gd name="T14" fmla="*/ 90 w 245"/>
                  <a:gd name="T15" fmla="*/ 62 h 157"/>
                  <a:gd name="T16" fmla="*/ 0 w 245"/>
                  <a:gd name="T17" fmla="*/ 62 h 157"/>
                  <a:gd name="T18" fmla="*/ 0 w 245"/>
                  <a:gd name="T19" fmla="*/ 95 h 157"/>
                  <a:gd name="T20" fmla="*/ 90 w 245"/>
                  <a:gd name="T21" fmla="*/ 95 h 157"/>
                  <a:gd name="T22" fmla="*/ 90 w 245"/>
                  <a:gd name="T23" fmla="*/ 157 h 157"/>
                  <a:gd name="T24" fmla="*/ 125 w 245"/>
                  <a:gd name="T25" fmla="*/ 157 h 157"/>
                  <a:gd name="T26" fmla="*/ 125 w 245"/>
                  <a:gd name="T27" fmla="*/ 157 h 15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5"/>
                  <a:gd name="T43" fmla="*/ 0 h 157"/>
                  <a:gd name="T44" fmla="*/ 245 w 245"/>
                  <a:gd name="T45" fmla="*/ 157 h 15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5" h="157">
                    <a:moveTo>
                      <a:pt x="125" y="157"/>
                    </a:moveTo>
                    <a:lnTo>
                      <a:pt x="125" y="95"/>
                    </a:lnTo>
                    <a:lnTo>
                      <a:pt x="245" y="95"/>
                    </a:lnTo>
                    <a:lnTo>
                      <a:pt x="245" y="62"/>
                    </a:lnTo>
                    <a:lnTo>
                      <a:pt x="125" y="62"/>
                    </a:lnTo>
                    <a:lnTo>
                      <a:pt x="125" y="0"/>
                    </a:lnTo>
                    <a:lnTo>
                      <a:pt x="90" y="0"/>
                    </a:lnTo>
                    <a:lnTo>
                      <a:pt x="90" y="62"/>
                    </a:lnTo>
                    <a:lnTo>
                      <a:pt x="0" y="62"/>
                    </a:lnTo>
                    <a:lnTo>
                      <a:pt x="0" y="95"/>
                    </a:lnTo>
                    <a:lnTo>
                      <a:pt x="90" y="95"/>
                    </a:lnTo>
                    <a:lnTo>
                      <a:pt x="90" y="157"/>
                    </a:lnTo>
                    <a:lnTo>
                      <a:pt x="125" y="157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5" name="Freeform 155"/>
              <p:cNvSpPr>
                <a:spLocks/>
              </p:cNvSpPr>
              <p:nvPr/>
            </p:nvSpPr>
            <p:spPr bwMode="auto">
              <a:xfrm>
                <a:off x="1595" y="1394"/>
                <a:ext cx="245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3" name="Group 156"/>
            <p:cNvGrpSpPr>
              <a:grpSpLocks/>
            </p:cNvGrpSpPr>
            <p:nvPr userDrawn="1"/>
          </p:nvGrpSpPr>
          <p:grpSpPr bwMode="auto">
            <a:xfrm>
              <a:off x="998528" y="5298398"/>
              <a:ext cx="163291" cy="105273"/>
              <a:chOff x="1593" y="1143"/>
              <a:chExt cx="244" cy="157"/>
            </a:xfrm>
          </p:grpSpPr>
          <p:sp>
            <p:nvSpPr>
              <p:cNvPr id="145" name="Freeform 157"/>
              <p:cNvSpPr>
                <a:spLocks/>
              </p:cNvSpPr>
              <p:nvPr/>
            </p:nvSpPr>
            <p:spPr bwMode="auto">
              <a:xfrm>
                <a:off x="1593" y="1143"/>
                <a:ext cx="244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6" name="Freeform 158"/>
              <p:cNvSpPr>
                <a:spLocks/>
              </p:cNvSpPr>
              <p:nvPr/>
            </p:nvSpPr>
            <p:spPr bwMode="auto">
              <a:xfrm>
                <a:off x="1593" y="1143"/>
                <a:ext cx="244" cy="47"/>
              </a:xfrm>
              <a:custGeom>
                <a:avLst/>
                <a:gdLst>
                  <a:gd name="T0" fmla="*/ 245 w 245"/>
                  <a:gd name="T1" fmla="*/ 45 h 45"/>
                  <a:gd name="T2" fmla="*/ 245 w 245"/>
                  <a:gd name="T3" fmla="*/ 0 h 45"/>
                  <a:gd name="T4" fmla="*/ 0 w 245"/>
                  <a:gd name="T5" fmla="*/ 0 h 45"/>
                  <a:gd name="T6" fmla="*/ 0 w 245"/>
                  <a:gd name="T7" fmla="*/ 45 h 45"/>
                  <a:gd name="T8" fmla="*/ 245 w 245"/>
                  <a:gd name="T9" fmla="*/ 45 h 45"/>
                  <a:gd name="T10" fmla="*/ 245 w 245"/>
                  <a:gd name="T11" fmla="*/ 45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45"/>
                  <a:gd name="T20" fmla="*/ 245 w 245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45">
                    <a:moveTo>
                      <a:pt x="245" y="45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45"/>
                    </a:lnTo>
                    <a:lnTo>
                      <a:pt x="245" y="4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7" name="Freeform 159"/>
              <p:cNvSpPr>
                <a:spLocks/>
              </p:cNvSpPr>
              <p:nvPr/>
            </p:nvSpPr>
            <p:spPr bwMode="auto">
              <a:xfrm>
                <a:off x="1593" y="1249"/>
                <a:ext cx="244" cy="51"/>
              </a:xfrm>
              <a:custGeom>
                <a:avLst/>
                <a:gdLst>
                  <a:gd name="T0" fmla="*/ 245 w 245"/>
                  <a:gd name="T1" fmla="*/ 51 h 51"/>
                  <a:gd name="T2" fmla="*/ 245 w 245"/>
                  <a:gd name="T3" fmla="*/ 0 h 51"/>
                  <a:gd name="T4" fmla="*/ 0 w 245"/>
                  <a:gd name="T5" fmla="*/ 0 h 51"/>
                  <a:gd name="T6" fmla="*/ 0 w 245"/>
                  <a:gd name="T7" fmla="*/ 51 h 51"/>
                  <a:gd name="T8" fmla="*/ 245 w 245"/>
                  <a:gd name="T9" fmla="*/ 51 h 51"/>
                  <a:gd name="T10" fmla="*/ 245 w 245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51"/>
                  <a:gd name="T20" fmla="*/ 245 w 245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51">
                    <a:moveTo>
                      <a:pt x="245" y="51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245" y="51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8" name="Freeform 160"/>
              <p:cNvSpPr>
                <a:spLocks/>
              </p:cNvSpPr>
              <p:nvPr/>
            </p:nvSpPr>
            <p:spPr bwMode="auto">
              <a:xfrm>
                <a:off x="1593" y="1143"/>
                <a:ext cx="244" cy="156"/>
              </a:xfrm>
              <a:custGeom>
                <a:avLst/>
                <a:gdLst>
                  <a:gd name="T0" fmla="*/ 245 w 245"/>
                  <a:gd name="T1" fmla="*/ 157 h 157"/>
                  <a:gd name="T2" fmla="*/ 245 w 245"/>
                  <a:gd name="T3" fmla="*/ 0 h 157"/>
                  <a:gd name="T4" fmla="*/ 0 w 245"/>
                  <a:gd name="T5" fmla="*/ 0 h 157"/>
                  <a:gd name="T6" fmla="*/ 0 w 245"/>
                  <a:gd name="T7" fmla="*/ 157 h 157"/>
                  <a:gd name="T8" fmla="*/ 245 w 245"/>
                  <a:gd name="T9" fmla="*/ 157 h 157"/>
                  <a:gd name="T10" fmla="*/ 245 w 245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7"/>
                  <a:gd name="T20" fmla="*/ 245 w 245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7">
                    <a:moveTo>
                      <a:pt x="245" y="157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5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4" name="Group 161"/>
            <p:cNvGrpSpPr>
              <a:grpSpLocks/>
            </p:cNvGrpSpPr>
            <p:nvPr userDrawn="1"/>
          </p:nvGrpSpPr>
          <p:grpSpPr bwMode="auto">
            <a:xfrm>
              <a:off x="577634" y="5298398"/>
              <a:ext cx="164629" cy="104917"/>
              <a:chOff x="1592" y="892"/>
              <a:chExt cx="246" cy="157"/>
            </a:xfrm>
          </p:grpSpPr>
          <p:sp>
            <p:nvSpPr>
              <p:cNvPr id="141" name="Freeform 162"/>
              <p:cNvSpPr>
                <a:spLocks/>
              </p:cNvSpPr>
              <p:nvPr/>
            </p:nvSpPr>
            <p:spPr bwMode="auto">
              <a:xfrm>
                <a:off x="1592" y="892"/>
                <a:ext cx="246" cy="157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2" name="Freeform 163"/>
              <p:cNvSpPr>
                <a:spLocks/>
              </p:cNvSpPr>
              <p:nvPr/>
            </p:nvSpPr>
            <p:spPr bwMode="auto">
              <a:xfrm>
                <a:off x="1592" y="892"/>
                <a:ext cx="246" cy="51"/>
              </a:xfrm>
              <a:custGeom>
                <a:avLst/>
                <a:gdLst>
                  <a:gd name="T0" fmla="*/ 245 w 245"/>
                  <a:gd name="T1" fmla="*/ 50 h 50"/>
                  <a:gd name="T2" fmla="*/ 245 w 245"/>
                  <a:gd name="T3" fmla="*/ 0 h 50"/>
                  <a:gd name="T4" fmla="*/ 0 w 245"/>
                  <a:gd name="T5" fmla="*/ 0 h 50"/>
                  <a:gd name="T6" fmla="*/ 0 w 245"/>
                  <a:gd name="T7" fmla="*/ 50 h 50"/>
                  <a:gd name="T8" fmla="*/ 245 w 245"/>
                  <a:gd name="T9" fmla="*/ 50 h 50"/>
                  <a:gd name="T10" fmla="*/ 245 w 245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50"/>
                  <a:gd name="T20" fmla="*/ 245 w 245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50">
                    <a:moveTo>
                      <a:pt x="245" y="50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5" y="5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3" name="Freeform 164"/>
              <p:cNvSpPr>
                <a:spLocks/>
              </p:cNvSpPr>
              <p:nvPr/>
            </p:nvSpPr>
            <p:spPr bwMode="auto">
              <a:xfrm>
                <a:off x="1592" y="998"/>
                <a:ext cx="246" cy="51"/>
              </a:xfrm>
              <a:custGeom>
                <a:avLst/>
                <a:gdLst>
                  <a:gd name="T0" fmla="*/ 245 w 245"/>
                  <a:gd name="T1" fmla="*/ 50 h 50"/>
                  <a:gd name="T2" fmla="*/ 245 w 245"/>
                  <a:gd name="T3" fmla="*/ 0 h 50"/>
                  <a:gd name="T4" fmla="*/ 0 w 245"/>
                  <a:gd name="T5" fmla="*/ 0 h 50"/>
                  <a:gd name="T6" fmla="*/ 0 w 245"/>
                  <a:gd name="T7" fmla="*/ 50 h 50"/>
                  <a:gd name="T8" fmla="*/ 245 w 245"/>
                  <a:gd name="T9" fmla="*/ 50 h 50"/>
                  <a:gd name="T10" fmla="*/ 245 w 245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50"/>
                  <a:gd name="T20" fmla="*/ 245 w 245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50">
                    <a:moveTo>
                      <a:pt x="245" y="50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5" y="50"/>
                    </a:lnTo>
                    <a:close/>
                  </a:path>
                </a:pathLst>
              </a:custGeom>
              <a:solidFill>
                <a:srgbClr val="1D93C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4" name="Freeform 165"/>
              <p:cNvSpPr>
                <a:spLocks/>
              </p:cNvSpPr>
              <p:nvPr/>
            </p:nvSpPr>
            <p:spPr bwMode="auto">
              <a:xfrm>
                <a:off x="1592" y="892"/>
                <a:ext cx="246" cy="157"/>
              </a:xfrm>
              <a:custGeom>
                <a:avLst/>
                <a:gdLst>
                  <a:gd name="T0" fmla="*/ 245 w 245"/>
                  <a:gd name="T1" fmla="*/ 156 h 156"/>
                  <a:gd name="T2" fmla="*/ 245 w 245"/>
                  <a:gd name="T3" fmla="*/ 0 h 156"/>
                  <a:gd name="T4" fmla="*/ 0 w 245"/>
                  <a:gd name="T5" fmla="*/ 0 h 156"/>
                  <a:gd name="T6" fmla="*/ 0 w 245"/>
                  <a:gd name="T7" fmla="*/ 156 h 156"/>
                  <a:gd name="T8" fmla="*/ 245 w 245"/>
                  <a:gd name="T9" fmla="*/ 156 h 156"/>
                  <a:gd name="T10" fmla="*/ 245 w 245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5"/>
                  <a:gd name="T19" fmla="*/ 0 h 156"/>
                  <a:gd name="T20" fmla="*/ 245 w 245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5" h="156">
                    <a:moveTo>
                      <a:pt x="245" y="156"/>
                    </a:moveTo>
                    <a:lnTo>
                      <a:pt x="245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5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aphicFrame>
          <p:nvGraphicFramePr>
            <p:cNvPr id="15" name="Object 166"/>
            <p:cNvGraphicFramePr>
              <a:graphicFrameLocks noChangeAspect="1"/>
            </p:cNvGraphicFramePr>
            <p:nvPr/>
          </p:nvGraphicFramePr>
          <p:xfrm>
            <a:off x="3122677" y="5298398"/>
            <a:ext cx="168034" cy="1093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5672" name="Clip" r:id="rId5" imgW="3809524" imgH="2619048" progId="">
                    <p:embed/>
                  </p:oleObj>
                </mc:Choice>
                <mc:Fallback>
                  <p:oleObj name="Clip" r:id="rId5" imgW="3809524" imgH="2619048" progId="">
                    <p:embed/>
                    <p:pic>
                      <p:nvPicPr>
                        <p:cNvPr id="0" name="Object 16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2677" y="5298398"/>
                          <a:ext cx="168034" cy="1093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635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6" name="Group 256"/>
            <p:cNvGrpSpPr>
              <a:grpSpLocks/>
            </p:cNvGrpSpPr>
            <p:nvPr userDrawn="1"/>
          </p:nvGrpSpPr>
          <p:grpSpPr bwMode="auto">
            <a:xfrm>
              <a:off x="1422513" y="5298398"/>
              <a:ext cx="163489" cy="106268"/>
              <a:chOff x="7877798" y="2333052"/>
              <a:chExt cx="253806" cy="164973"/>
            </a:xfrm>
          </p:grpSpPr>
          <p:sp>
            <p:nvSpPr>
              <p:cNvPr id="139" name="Freeform 220"/>
              <p:cNvSpPr>
                <a:spLocks/>
              </p:cNvSpPr>
              <p:nvPr userDrawn="1"/>
            </p:nvSpPr>
            <p:spPr bwMode="auto">
              <a:xfrm>
                <a:off x="7877798" y="2333052"/>
                <a:ext cx="253806" cy="74026"/>
              </a:xfrm>
              <a:custGeom>
                <a:avLst/>
                <a:gdLst>
                  <a:gd name="T0" fmla="*/ 37 w 238"/>
                  <a:gd name="T1" fmla="*/ 36 h 72"/>
                  <a:gd name="T2" fmla="*/ 0 w 238"/>
                  <a:gd name="T3" fmla="*/ 36 h 72"/>
                  <a:gd name="T4" fmla="*/ 0 w 238"/>
                  <a:gd name="T5" fmla="*/ 0 h 72"/>
                  <a:gd name="T6" fmla="*/ 37 w 238"/>
                  <a:gd name="T7" fmla="*/ 0 h 72"/>
                  <a:gd name="T8" fmla="*/ 37 w 238"/>
                  <a:gd name="T9" fmla="*/ 36 h 72"/>
                  <a:gd name="T10" fmla="*/ 37 w 238"/>
                  <a:gd name="T11" fmla="*/ 36 h 7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72"/>
                  <a:gd name="T20" fmla="*/ 238 w 238"/>
                  <a:gd name="T21" fmla="*/ 72 h 7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72">
                    <a:moveTo>
                      <a:pt x="238" y="72"/>
                    </a:moveTo>
                    <a:lnTo>
                      <a:pt x="0" y="72"/>
                    </a:lnTo>
                    <a:lnTo>
                      <a:pt x="0" y="0"/>
                    </a:lnTo>
                    <a:lnTo>
                      <a:pt x="238" y="0"/>
                    </a:lnTo>
                    <a:lnTo>
                      <a:pt x="238" y="7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0" name="Freeform 221"/>
              <p:cNvSpPr>
                <a:spLocks/>
              </p:cNvSpPr>
              <p:nvPr userDrawn="1"/>
            </p:nvSpPr>
            <p:spPr bwMode="auto">
              <a:xfrm>
                <a:off x="7879912" y="2411308"/>
                <a:ext cx="251692" cy="86717"/>
              </a:xfrm>
              <a:custGeom>
                <a:avLst/>
                <a:gdLst>
                  <a:gd name="T0" fmla="*/ 238 w 238"/>
                  <a:gd name="T1" fmla="*/ 84 h 84"/>
                  <a:gd name="T2" fmla="*/ 238 w 238"/>
                  <a:gd name="T3" fmla="*/ 0 h 84"/>
                  <a:gd name="T4" fmla="*/ 0 w 238"/>
                  <a:gd name="T5" fmla="*/ 0 h 84"/>
                  <a:gd name="T6" fmla="*/ 0 w 238"/>
                  <a:gd name="T7" fmla="*/ 84 h 84"/>
                  <a:gd name="T8" fmla="*/ 238 w 238"/>
                  <a:gd name="T9" fmla="*/ 84 h 84"/>
                  <a:gd name="T10" fmla="*/ 238 w 238"/>
                  <a:gd name="T11" fmla="*/ 84 h 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84"/>
                  <a:gd name="T20" fmla="*/ 238 w 238"/>
                  <a:gd name="T21" fmla="*/ 84 h 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84">
                    <a:moveTo>
                      <a:pt x="238" y="84"/>
                    </a:moveTo>
                    <a:lnTo>
                      <a:pt x="238" y="0"/>
                    </a:lnTo>
                    <a:lnTo>
                      <a:pt x="0" y="0"/>
                    </a:lnTo>
                    <a:lnTo>
                      <a:pt x="0" y="84"/>
                    </a:lnTo>
                    <a:lnTo>
                      <a:pt x="238" y="84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7" name="Group 228"/>
            <p:cNvGrpSpPr>
              <a:grpSpLocks/>
            </p:cNvGrpSpPr>
            <p:nvPr userDrawn="1"/>
          </p:nvGrpSpPr>
          <p:grpSpPr bwMode="auto">
            <a:xfrm>
              <a:off x="2274076" y="5298398"/>
              <a:ext cx="164978" cy="109010"/>
              <a:chOff x="4188" y="2157"/>
              <a:chExt cx="238" cy="162"/>
            </a:xfrm>
          </p:grpSpPr>
          <p:sp>
            <p:nvSpPr>
              <p:cNvPr id="126" name="Freeform 229"/>
              <p:cNvSpPr>
                <a:spLocks/>
              </p:cNvSpPr>
              <p:nvPr/>
            </p:nvSpPr>
            <p:spPr bwMode="auto">
              <a:xfrm>
                <a:off x="4188" y="2157"/>
                <a:ext cx="238" cy="158"/>
              </a:xfrm>
              <a:custGeom>
                <a:avLst/>
                <a:gdLst>
                  <a:gd name="T0" fmla="*/ 0 w 238"/>
                  <a:gd name="T1" fmla="*/ 0 h 151"/>
                  <a:gd name="T2" fmla="*/ 238 w 238"/>
                  <a:gd name="T3" fmla="*/ 0 h 151"/>
                  <a:gd name="T4" fmla="*/ 238 w 238"/>
                  <a:gd name="T5" fmla="*/ 1791 h 151"/>
                  <a:gd name="T6" fmla="*/ 0 w 238"/>
                  <a:gd name="T7" fmla="*/ 1791 h 151"/>
                  <a:gd name="T8" fmla="*/ 0 w 238"/>
                  <a:gd name="T9" fmla="*/ 0 h 151"/>
                  <a:gd name="T10" fmla="*/ 0 w 238"/>
                  <a:gd name="T11" fmla="*/ 0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151"/>
                  <a:gd name="T20" fmla="*/ 238 w 238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151">
                    <a:moveTo>
                      <a:pt x="0" y="0"/>
                    </a:moveTo>
                    <a:lnTo>
                      <a:pt x="238" y="0"/>
                    </a:lnTo>
                    <a:lnTo>
                      <a:pt x="238" y="151"/>
                    </a:lnTo>
                    <a:lnTo>
                      <a:pt x="0" y="15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7" name="Freeform 230"/>
              <p:cNvSpPr>
                <a:spLocks/>
              </p:cNvSpPr>
              <p:nvPr/>
            </p:nvSpPr>
            <p:spPr bwMode="auto">
              <a:xfrm>
                <a:off x="4188" y="2157"/>
                <a:ext cx="238" cy="59"/>
              </a:xfrm>
              <a:custGeom>
                <a:avLst/>
                <a:gdLst>
                  <a:gd name="T0" fmla="*/ 0 w 238"/>
                  <a:gd name="T1" fmla="*/ 0 h 56"/>
                  <a:gd name="T2" fmla="*/ 238 w 238"/>
                  <a:gd name="T3" fmla="*/ 0 h 56"/>
                  <a:gd name="T4" fmla="*/ 238 w 238"/>
                  <a:gd name="T5" fmla="*/ 800 h 56"/>
                  <a:gd name="T6" fmla="*/ 0 w 238"/>
                  <a:gd name="T7" fmla="*/ 800 h 56"/>
                  <a:gd name="T8" fmla="*/ 0 w 238"/>
                  <a:gd name="T9" fmla="*/ 0 h 56"/>
                  <a:gd name="T10" fmla="*/ 0 w 238"/>
                  <a:gd name="T11" fmla="*/ 0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56"/>
                  <a:gd name="T20" fmla="*/ 238 w 238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56">
                    <a:moveTo>
                      <a:pt x="0" y="0"/>
                    </a:moveTo>
                    <a:lnTo>
                      <a:pt x="238" y="0"/>
                    </a:lnTo>
                    <a:lnTo>
                      <a:pt x="238" y="56"/>
                    </a:lnTo>
                    <a:lnTo>
                      <a:pt x="0" y="5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8" name="Freeform 231"/>
              <p:cNvSpPr>
                <a:spLocks/>
              </p:cNvSpPr>
              <p:nvPr/>
            </p:nvSpPr>
            <p:spPr bwMode="auto">
              <a:xfrm>
                <a:off x="4188" y="2260"/>
                <a:ext cx="238" cy="59"/>
              </a:xfrm>
              <a:custGeom>
                <a:avLst/>
                <a:gdLst>
                  <a:gd name="T0" fmla="*/ 0 w 238"/>
                  <a:gd name="T1" fmla="*/ 0 h 55"/>
                  <a:gd name="T2" fmla="*/ 238 w 238"/>
                  <a:gd name="T3" fmla="*/ 0 h 55"/>
                  <a:gd name="T4" fmla="*/ 238 w 238"/>
                  <a:gd name="T5" fmla="*/ 820 h 55"/>
                  <a:gd name="T6" fmla="*/ 0 w 238"/>
                  <a:gd name="T7" fmla="*/ 820 h 55"/>
                  <a:gd name="T8" fmla="*/ 0 w 238"/>
                  <a:gd name="T9" fmla="*/ 0 h 55"/>
                  <a:gd name="T10" fmla="*/ 0 w 238"/>
                  <a:gd name="T11" fmla="*/ 0 h 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55"/>
                  <a:gd name="T20" fmla="*/ 238 w 238"/>
                  <a:gd name="T21" fmla="*/ 55 h 5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55">
                    <a:moveTo>
                      <a:pt x="0" y="0"/>
                    </a:moveTo>
                    <a:lnTo>
                      <a:pt x="238" y="0"/>
                    </a:lnTo>
                    <a:lnTo>
                      <a:pt x="238" y="55"/>
                    </a:lnTo>
                    <a:lnTo>
                      <a:pt x="0" y="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9" name="Freeform 232"/>
              <p:cNvSpPr>
                <a:spLocks/>
              </p:cNvSpPr>
              <p:nvPr/>
            </p:nvSpPr>
            <p:spPr bwMode="auto">
              <a:xfrm>
                <a:off x="4218" y="2185"/>
                <a:ext cx="41" cy="47"/>
              </a:xfrm>
              <a:custGeom>
                <a:avLst/>
                <a:gdLst>
                  <a:gd name="T0" fmla="*/ 42 w 42"/>
                  <a:gd name="T1" fmla="*/ 153 h 45"/>
                  <a:gd name="T2" fmla="*/ 42 w 42"/>
                  <a:gd name="T3" fmla="*/ 11 h 45"/>
                  <a:gd name="T4" fmla="*/ 42 w 42"/>
                  <a:gd name="T5" fmla="*/ 0 h 45"/>
                  <a:gd name="T6" fmla="*/ 0 w 42"/>
                  <a:gd name="T7" fmla="*/ 0 h 45"/>
                  <a:gd name="T8" fmla="*/ 0 w 42"/>
                  <a:gd name="T9" fmla="*/ 11 h 45"/>
                  <a:gd name="T10" fmla="*/ 0 w 42"/>
                  <a:gd name="T11" fmla="*/ 153 h 45"/>
                  <a:gd name="T12" fmla="*/ 6 w 42"/>
                  <a:gd name="T13" fmla="*/ 175 h 45"/>
                  <a:gd name="T14" fmla="*/ 6 w 42"/>
                  <a:gd name="T15" fmla="*/ 195 h 45"/>
                  <a:gd name="T16" fmla="*/ 12 w 42"/>
                  <a:gd name="T17" fmla="*/ 223 h 45"/>
                  <a:gd name="T18" fmla="*/ 18 w 42"/>
                  <a:gd name="T19" fmla="*/ 223 h 45"/>
                  <a:gd name="T20" fmla="*/ 24 w 42"/>
                  <a:gd name="T21" fmla="*/ 223 h 45"/>
                  <a:gd name="T22" fmla="*/ 30 w 42"/>
                  <a:gd name="T23" fmla="*/ 223 h 45"/>
                  <a:gd name="T24" fmla="*/ 30 w 42"/>
                  <a:gd name="T25" fmla="*/ 223 h 45"/>
                  <a:gd name="T26" fmla="*/ 36 w 42"/>
                  <a:gd name="T27" fmla="*/ 195 h 45"/>
                  <a:gd name="T28" fmla="*/ 36 w 42"/>
                  <a:gd name="T29" fmla="*/ 175 h 45"/>
                  <a:gd name="T30" fmla="*/ 42 w 42"/>
                  <a:gd name="T31" fmla="*/ 153 h 45"/>
                  <a:gd name="T32" fmla="*/ 42 w 42"/>
                  <a:gd name="T33" fmla="*/ 153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2"/>
                  <a:gd name="T52" fmla="*/ 0 h 45"/>
                  <a:gd name="T53" fmla="*/ 42 w 42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2" h="45">
                    <a:moveTo>
                      <a:pt x="42" y="28"/>
                    </a:moveTo>
                    <a:lnTo>
                      <a:pt x="42" y="11"/>
                    </a:lnTo>
                    <a:lnTo>
                      <a:pt x="42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0" y="28"/>
                    </a:lnTo>
                    <a:lnTo>
                      <a:pt x="6" y="34"/>
                    </a:lnTo>
                    <a:lnTo>
                      <a:pt x="6" y="39"/>
                    </a:lnTo>
                    <a:lnTo>
                      <a:pt x="12" y="45"/>
                    </a:lnTo>
                    <a:lnTo>
                      <a:pt x="18" y="45"/>
                    </a:lnTo>
                    <a:lnTo>
                      <a:pt x="24" y="45"/>
                    </a:lnTo>
                    <a:lnTo>
                      <a:pt x="30" y="45"/>
                    </a:lnTo>
                    <a:lnTo>
                      <a:pt x="36" y="39"/>
                    </a:lnTo>
                    <a:lnTo>
                      <a:pt x="36" y="34"/>
                    </a:lnTo>
                    <a:lnTo>
                      <a:pt x="42" y="28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0" name="Freeform 233"/>
              <p:cNvSpPr>
                <a:spLocks/>
              </p:cNvSpPr>
              <p:nvPr/>
            </p:nvSpPr>
            <p:spPr bwMode="auto">
              <a:xfrm>
                <a:off x="4218" y="2185"/>
                <a:ext cx="41" cy="47"/>
              </a:xfrm>
              <a:custGeom>
                <a:avLst/>
                <a:gdLst>
                  <a:gd name="T0" fmla="*/ 42 w 42"/>
                  <a:gd name="T1" fmla="*/ 153 h 45"/>
                  <a:gd name="T2" fmla="*/ 42 w 42"/>
                  <a:gd name="T3" fmla="*/ 11 h 45"/>
                  <a:gd name="T4" fmla="*/ 42 w 42"/>
                  <a:gd name="T5" fmla="*/ 0 h 45"/>
                  <a:gd name="T6" fmla="*/ 0 w 42"/>
                  <a:gd name="T7" fmla="*/ 0 h 45"/>
                  <a:gd name="T8" fmla="*/ 0 w 42"/>
                  <a:gd name="T9" fmla="*/ 11 h 45"/>
                  <a:gd name="T10" fmla="*/ 0 w 42"/>
                  <a:gd name="T11" fmla="*/ 153 h 45"/>
                  <a:gd name="T12" fmla="*/ 6 w 42"/>
                  <a:gd name="T13" fmla="*/ 175 h 45"/>
                  <a:gd name="T14" fmla="*/ 6 w 42"/>
                  <a:gd name="T15" fmla="*/ 195 h 45"/>
                  <a:gd name="T16" fmla="*/ 12 w 42"/>
                  <a:gd name="T17" fmla="*/ 223 h 45"/>
                  <a:gd name="T18" fmla="*/ 18 w 42"/>
                  <a:gd name="T19" fmla="*/ 223 h 45"/>
                  <a:gd name="T20" fmla="*/ 24 w 42"/>
                  <a:gd name="T21" fmla="*/ 223 h 45"/>
                  <a:gd name="T22" fmla="*/ 30 w 42"/>
                  <a:gd name="T23" fmla="*/ 223 h 45"/>
                  <a:gd name="T24" fmla="*/ 30 w 42"/>
                  <a:gd name="T25" fmla="*/ 223 h 45"/>
                  <a:gd name="T26" fmla="*/ 36 w 42"/>
                  <a:gd name="T27" fmla="*/ 195 h 45"/>
                  <a:gd name="T28" fmla="*/ 36 w 42"/>
                  <a:gd name="T29" fmla="*/ 175 h 45"/>
                  <a:gd name="T30" fmla="*/ 42 w 42"/>
                  <a:gd name="T31" fmla="*/ 153 h 45"/>
                  <a:gd name="T32" fmla="*/ 42 w 42"/>
                  <a:gd name="T33" fmla="*/ 153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2"/>
                  <a:gd name="T52" fmla="*/ 0 h 45"/>
                  <a:gd name="T53" fmla="*/ 42 w 42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2" h="45">
                    <a:moveTo>
                      <a:pt x="42" y="28"/>
                    </a:moveTo>
                    <a:lnTo>
                      <a:pt x="42" y="11"/>
                    </a:lnTo>
                    <a:lnTo>
                      <a:pt x="42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0" y="28"/>
                    </a:lnTo>
                    <a:lnTo>
                      <a:pt x="6" y="34"/>
                    </a:lnTo>
                    <a:lnTo>
                      <a:pt x="6" y="39"/>
                    </a:lnTo>
                    <a:lnTo>
                      <a:pt x="12" y="45"/>
                    </a:lnTo>
                    <a:lnTo>
                      <a:pt x="18" y="45"/>
                    </a:lnTo>
                    <a:lnTo>
                      <a:pt x="24" y="45"/>
                    </a:lnTo>
                    <a:lnTo>
                      <a:pt x="30" y="45"/>
                    </a:lnTo>
                    <a:lnTo>
                      <a:pt x="36" y="39"/>
                    </a:lnTo>
                    <a:lnTo>
                      <a:pt x="36" y="34"/>
                    </a:lnTo>
                    <a:lnTo>
                      <a:pt x="42" y="28"/>
                    </a:lnTo>
                  </a:path>
                </a:pathLst>
              </a:custGeom>
              <a:noFill/>
              <a:ln w="0">
                <a:solidFill>
                  <a:srgbClr val="FF19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1" name="Freeform 234"/>
              <p:cNvSpPr>
                <a:spLocks/>
              </p:cNvSpPr>
              <p:nvPr/>
            </p:nvSpPr>
            <p:spPr bwMode="auto">
              <a:xfrm>
                <a:off x="4218" y="2179"/>
                <a:ext cx="41" cy="12"/>
              </a:xfrm>
              <a:custGeom>
                <a:avLst/>
                <a:gdLst>
                  <a:gd name="T0" fmla="*/ 42 w 42"/>
                  <a:gd name="T1" fmla="*/ 6 h 12"/>
                  <a:gd name="T2" fmla="*/ 42 w 42"/>
                  <a:gd name="T3" fmla="*/ 6 h 12"/>
                  <a:gd name="T4" fmla="*/ 36 w 42"/>
                  <a:gd name="T5" fmla="*/ 6 h 12"/>
                  <a:gd name="T6" fmla="*/ 30 w 42"/>
                  <a:gd name="T7" fmla="*/ 0 h 12"/>
                  <a:gd name="T8" fmla="*/ 24 w 42"/>
                  <a:gd name="T9" fmla="*/ 0 h 12"/>
                  <a:gd name="T10" fmla="*/ 12 w 42"/>
                  <a:gd name="T11" fmla="*/ 0 h 12"/>
                  <a:gd name="T12" fmla="*/ 6 w 42"/>
                  <a:gd name="T13" fmla="*/ 6 h 12"/>
                  <a:gd name="T14" fmla="*/ 0 w 42"/>
                  <a:gd name="T15" fmla="*/ 6 h 12"/>
                  <a:gd name="T16" fmla="*/ 0 w 42"/>
                  <a:gd name="T17" fmla="*/ 12 h 12"/>
                  <a:gd name="T18" fmla="*/ 42 w 42"/>
                  <a:gd name="T19" fmla="*/ 6 h 12"/>
                  <a:gd name="T20" fmla="*/ 42 w 42"/>
                  <a:gd name="T21" fmla="*/ 6 h 1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2"/>
                  <a:gd name="T34" fmla="*/ 0 h 12"/>
                  <a:gd name="T35" fmla="*/ 42 w 42"/>
                  <a:gd name="T36" fmla="*/ 12 h 1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2" h="12">
                    <a:moveTo>
                      <a:pt x="42" y="6"/>
                    </a:moveTo>
                    <a:lnTo>
                      <a:pt x="42" y="6"/>
                    </a:lnTo>
                    <a:lnTo>
                      <a:pt x="36" y="6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12" y="0"/>
                    </a:lnTo>
                    <a:lnTo>
                      <a:pt x="6" y="6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42" y="6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" name="Freeform 235"/>
              <p:cNvSpPr>
                <a:spLocks/>
              </p:cNvSpPr>
              <p:nvPr/>
            </p:nvSpPr>
            <p:spPr bwMode="auto">
              <a:xfrm>
                <a:off x="4224" y="2195"/>
                <a:ext cx="29" cy="36"/>
              </a:xfrm>
              <a:custGeom>
                <a:avLst/>
                <a:gdLst>
                  <a:gd name="T0" fmla="*/ 30 w 30"/>
                  <a:gd name="T1" fmla="*/ 174 h 34"/>
                  <a:gd name="T2" fmla="*/ 24 w 30"/>
                  <a:gd name="T3" fmla="*/ 6 h 34"/>
                  <a:gd name="T4" fmla="*/ 18 w 30"/>
                  <a:gd name="T5" fmla="*/ 6 h 34"/>
                  <a:gd name="T6" fmla="*/ 18 w 30"/>
                  <a:gd name="T7" fmla="*/ 0 h 34"/>
                  <a:gd name="T8" fmla="*/ 12 w 30"/>
                  <a:gd name="T9" fmla="*/ 6 h 34"/>
                  <a:gd name="T10" fmla="*/ 6 w 30"/>
                  <a:gd name="T11" fmla="*/ 6 h 34"/>
                  <a:gd name="T12" fmla="*/ 0 w 30"/>
                  <a:gd name="T13" fmla="*/ 174 h 34"/>
                  <a:gd name="T14" fmla="*/ 0 w 30"/>
                  <a:gd name="T15" fmla="*/ 207 h 34"/>
                  <a:gd name="T16" fmla="*/ 6 w 30"/>
                  <a:gd name="T17" fmla="*/ 239 h 34"/>
                  <a:gd name="T18" fmla="*/ 6 w 30"/>
                  <a:gd name="T19" fmla="*/ 239 h 34"/>
                  <a:gd name="T20" fmla="*/ 12 w 30"/>
                  <a:gd name="T21" fmla="*/ 284 h 34"/>
                  <a:gd name="T22" fmla="*/ 18 w 30"/>
                  <a:gd name="T23" fmla="*/ 284 h 34"/>
                  <a:gd name="T24" fmla="*/ 18 w 30"/>
                  <a:gd name="T25" fmla="*/ 284 h 34"/>
                  <a:gd name="T26" fmla="*/ 24 w 30"/>
                  <a:gd name="T27" fmla="*/ 239 h 34"/>
                  <a:gd name="T28" fmla="*/ 30 w 30"/>
                  <a:gd name="T29" fmla="*/ 239 h 34"/>
                  <a:gd name="T30" fmla="*/ 30 w 30"/>
                  <a:gd name="T31" fmla="*/ 207 h 34"/>
                  <a:gd name="T32" fmla="*/ 30 w 30"/>
                  <a:gd name="T33" fmla="*/ 174 h 34"/>
                  <a:gd name="T34" fmla="*/ 30 w 30"/>
                  <a:gd name="T35" fmla="*/ 174 h 34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0"/>
                  <a:gd name="T55" fmla="*/ 0 h 34"/>
                  <a:gd name="T56" fmla="*/ 30 w 30"/>
                  <a:gd name="T57" fmla="*/ 34 h 34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0" h="34">
                    <a:moveTo>
                      <a:pt x="30" y="17"/>
                    </a:moveTo>
                    <a:lnTo>
                      <a:pt x="24" y="6"/>
                    </a:lnTo>
                    <a:lnTo>
                      <a:pt x="18" y="6"/>
                    </a:lnTo>
                    <a:lnTo>
                      <a:pt x="18" y="0"/>
                    </a:lnTo>
                    <a:lnTo>
                      <a:pt x="12" y="6"/>
                    </a:lnTo>
                    <a:lnTo>
                      <a:pt x="6" y="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6" y="28"/>
                    </a:lnTo>
                    <a:lnTo>
                      <a:pt x="12" y="34"/>
                    </a:lnTo>
                    <a:lnTo>
                      <a:pt x="18" y="34"/>
                    </a:lnTo>
                    <a:lnTo>
                      <a:pt x="24" y="28"/>
                    </a:lnTo>
                    <a:lnTo>
                      <a:pt x="30" y="28"/>
                    </a:lnTo>
                    <a:lnTo>
                      <a:pt x="30" y="23"/>
                    </a:lnTo>
                    <a:lnTo>
                      <a:pt x="30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3" name="Freeform 236"/>
              <p:cNvSpPr>
                <a:spLocks/>
              </p:cNvSpPr>
              <p:nvPr/>
            </p:nvSpPr>
            <p:spPr bwMode="auto">
              <a:xfrm>
                <a:off x="4224" y="2216"/>
                <a:ext cx="29" cy="6"/>
              </a:xfrm>
              <a:custGeom>
                <a:avLst/>
                <a:gdLst>
                  <a:gd name="T0" fmla="*/ 30 w 30"/>
                  <a:gd name="T1" fmla="*/ 6 h 6"/>
                  <a:gd name="T2" fmla="*/ 30 w 30"/>
                  <a:gd name="T3" fmla="*/ 6 h 6"/>
                  <a:gd name="T4" fmla="*/ 30 w 30"/>
                  <a:gd name="T5" fmla="*/ 6 h 6"/>
                  <a:gd name="T6" fmla="*/ 30 w 30"/>
                  <a:gd name="T7" fmla="*/ 6 h 6"/>
                  <a:gd name="T8" fmla="*/ 30 w 30"/>
                  <a:gd name="T9" fmla="*/ 0 h 6"/>
                  <a:gd name="T10" fmla="*/ 30 w 30"/>
                  <a:gd name="T11" fmla="*/ 0 h 6"/>
                  <a:gd name="T12" fmla="*/ 30 w 30"/>
                  <a:gd name="T13" fmla="*/ 0 h 6"/>
                  <a:gd name="T14" fmla="*/ 30 w 30"/>
                  <a:gd name="T15" fmla="*/ 0 h 6"/>
                  <a:gd name="T16" fmla="*/ 24 w 30"/>
                  <a:gd name="T17" fmla="*/ 0 h 6"/>
                  <a:gd name="T18" fmla="*/ 24 w 30"/>
                  <a:gd name="T19" fmla="*/ 0 h 6"/>
                  <a:gd name="T20" fmla="*/ 24 w 30"/>
                  <a:gd name="T21" fmla="*/ 0 h 6"/>
                  <a:gd name="T22" fmla="*/ 18 w 30"/>
                  <a:gd name="T23" fmla="*/ 0 h 6"/>
                  <a:gd name="T24" fmla="*/ 18 w 30"/>
                  <a:gd name="T25" fmla="*/ 0 h 6"/>
                  <a:gd name="T26" fmla="*/ 12 w 30"/>
                  <a:gd name="T27" fmla="*/ 0 h 6"/>
                  <a:gd name="T28" fmla="*/ 12 w 30"/>
                  <a:gd name="T29" fmla="*/ 0 h 6"/>
                  <a:gd name="T30" fmla="*/ 12 w 30"/>
                  <a:gd name="T31" fmla="*/ 0 h 6"/>
                  <a:gd name="T32" fmla="*/ 6 w 30"/>
                  <a:gd name="T33" fmla="*/ 0 h 6"/>
                  <a:gd name="T34" fmla="*/ 6 w 30"/>
                  <a:gd name="T35" fmla="*/ 0 h 6"/>
                  <a:gd name="T36" fmla="*/ 6 w 30"/>
                  <a:gd name="T37" fmla="*/ 0 h 6"/>
                  <a:gd name="T38" fmla="*/ 0 w 30"/>
                  <a:gd name="T39" fmla="*/ 0 h 6"/>
                  <a:gd name="T40" fmla="*/ 0 w 30"/>
                  <a:gd name="T41" fmla="*/ 0 h 6"/>
                  <a:gd name="T42" fmla="*/ 0 w 30"/>
                  <a:gd name="T43" fmla="*/ 0 h 6"/>
                  <a:gd name="T44" fmla="*/ 0 w 30"/>
                  <a:gd name="T45" fmla="*/ 6 h 6"/>
                  <a:gd name="T46" fmla="*/ 0 w 30"/>
                  <a:gd name="T47" fmla="*/ 6 h 6"/>
                  <a:gd name="T48" fmla="*/ 0 w 30"/>
                  <a:gd name="T49" fmla="*/ 6 h 6"/>
                  <a:gd name="T50" fmla="*/ 0 w 30"/>
                  <a:gd name="T51" fmla="*/ 6 h 6"/>
                  <a:gd name="T52" fmla="*/ 6 w 30"/>
                  <a:gd name="T53" fmla="*/ 6 h 6"/>
                  <a:gd name="T54" fmla="*/ 6 w 30"/>
                  <a:gd name="T55" fmla="*/ 6 h 6"/>
                  <a:gd name="T56" fmla="*/ 12 w 30"/>
                  <a:gd name="T57" fmla="*/ 6 h 6"/>
                  <a:gd name="T58" fmla="*/ 12 w 30"/>
                  <a:gd name="T59" fmla="*/ 6 h 6"/>
                  <a:gd name="T60" fmla="*/ 12 w 30"/>
                  <a:gd name="T61" fmla="*/ 6 h 6"/>
                  <a:gd name="T62" fmla="*/ 18 w 30"/>
                  <a:gd name="T63" fmla="*/ 6 h 6"/>
                  <a:gd name="T64" fmla="*/ 18 w 30"/>
                  <a:gd name="T65" fmla="*/ 6 h 6"/>
                  <a:gd name="T66" fmla="*/ 18 w 30"/>
                  <a:gd name="T67" fmla="*/ 6 h 6"/>
                  <a:gd name="T68" fmla="*/ 24 w 30"/>
                  <a:gd name="T69" fmla="*/ 6 h 6"/>
                  <a:gd name="T70" fmla="*/ 24 w 30"/>
                  <a:gd name="T71" fmla="*/ 6 h 6"/>
                  <a:gd name="T72" fmla="*/ 24 w 30"/>
                  <a:gd name="T73" fmla="*/ 6 h 6"/>
                  <a:gd name="T74" fmla="*/ 30 w 30"/>
                  <a:gd name="T75" fmla="*/ 6 h 6"/>
                  <a:gd name="T76" fmla="*/ 30 w 30"/>
                  <a:gd name="T77" fmla="*/ 6 h 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30"/>
                  <a:gd name="T118" fmla="*/ 0 h 6"/>
                  <a:gd name="T119" fmla="*/ 30 w 30"/>
                  <a:gd name="T120" fmla="*/ 6 h 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30" h="6">
                    <a:moveTo>
                      <a:pt x="30" y="6"/>
                    </a:moveTo>
                    <a:lnTo>
                      <a:pt x="30" y="6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24" y="6"/>
                    </a:lnTo>
                    <a:lnTo>
                      <a:pt x="30" y="6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4" name="Freeform 237"/>
              <p:cNvSpPr>
                <a:spLocks/>
              </p:cNvSpPr>
              <p:nvPr/>
            </p:nvSpPr>
            <p:spPr bwMode="auto">
              <a:xfrm>
                <a:off x="4224" y="2222"/>
                <a:ext cx="29" cy="2"/>
              </a:xfrm>
              <a:custGeom>
                <a:avLst/>
                <a:gdLst>
                  <a:gd name="T0" fmla="*/ 30 w 30"/>
                  <a:gd name="T1" fmla="*/ 0 h 1"/>
                  <a:gd name="T2" fmla="*/ 30 w 30"/>
                  <a:gd name="T3" fmla="*/ 0 h 1"/>
                  <a:gd name="T4" fmla="*/ 30 w 30"/>
                  <a:gd name="T5" fmla="*/ 0 h 1"/>
                  <a:gd name="T6" fmla="*/ 30 w 30"/>
                  <a:gd name="T7" fmla="*/ 0 h 1"/>
                  <a:gd name="T8" fmla="*/ 30 w 30"/>
                  <a:gd name="T9" fmla="*/ 0 h 1"/>
                  <a:gd name="T10" fmla="*/ 30 w 30"/>
                  <a:gd name="T11" fmla="*/ 0 h 1"/>
                  <a:gd name="T12" fmla="*/ 30 w 30"/>
                  <a:gd name="T13" fmla="*/ 0 h 1"/>
                  <a:gd name="T14" fmla="*/ 30 w 30"/>
                  <a:gd name="T15" fmla="*/ 0 h 1"/>
                  <a:gd name="T16" fmla="*/ 24 w 30"/>
                  <a:gd name="T17" fmla="*/ 0 h 1"/>
                  <a:gd name="T18" fmla="*/ 24 w 30"/>
                  <a:gd name="T19" fmla="*/ 0 h 1"/>
                  <a:gd name="T20" fmla="*/ 24 w 30"/>
                  <a:gd name="T21" fmla="*/ 0 h 1"/>
                  <a:gd name="T22" fmla="*/ 18 w 30"/>
                  <a:gd name="T23" fmla="*/ 0 h 1"/>
                  <a:gd name="T24" fmla="*/ 18 w 30"/>
                  <a:gd name="T25" fmla="*/ 0 h 1"/>
                  <a:gd name="T26" fmla="*/ 12 w 30"/>
                  <a:gd name="T27" fmla="*/ 0 h 1"/>
                  <a:gd name="T28" fmla="*/ 12 w 30"/>
                  <a:gd name="T29" fmla="*/ 0 h 1"/>
                  <a:gd name="T30" fmla="*/ 12 w 30"/>
                  <a:gd name="T31" fmla="*/ 0 h 1"/>
                  <a:gd name="T32" fmla="*/ 6 w 30"/>
                  <a:gd name="T33" fmla="*/ 0 h 1"/>
                  <a:gd name="T34" fmla="*/ 6 w 30"/>
                  <a:gd name="T35" fmla="*/ 0 h 1"/>
                  <a:gd name="T36" fmla="*/ 6 w 30"/>
                  <a:gd name="T37" fmla="*/ 0 h 1"/>
                  <a:gd name="T38" fmla="*/ 0 w 30"/>
                  <a:gd name="T39" fmla="*/ 0 h 1"/>
                  <a:gd name="T40" fmla="*/ 0 w 30"/>
                  <a:gd name="T41" fmla="*/ 0 h 1"/>
                  <a:gd name="T42" fmla="*/ 0 w 30"/>
                  <a:gd name="T43" fmla="*/ 0 h 1"/>
                  <a:gd name="T44" fmla="*/ 0 w 30"/>
                  <a:gd name="T45" fmla="*/ 0 h 1"/>
                  <a:gd name="T46" fmla="*/ 0 w 30"/>
                  <a:gd name="T47" fmla="*/ 0 h 1"/>
                  <a:gd name="T48" fmla="*/ 0 w 30"/>
                  <a:gd name="T49" fmla="*/ 0 h 1"/>
                  <a:gd name="T50" fmla="*/ 6 w 30"/>
                  <a:gd name="T51" fmla="*/ 0 h 1"/>
                  <a:gd name="T52" fmla="*/ 6 w 30"/>
                  <a:gd name="T53" fmla="*/ 0 h 1"/>
                  <a:gd name="T54" fmla="*/ 6 w 30"/>
                  <a:gd name="T55" fmla="*/ 0 h 1"/>
                  <a:gd name="T56" fmla="*/ 12 w 30"/>
                  <a:gd name="T57" fmla="*/ 0 h 1"/>
                  <a:gd name="T58" fmla="*/ 12 w 30"/>
                  <a:gd name="T59" fmla="*/ 0 h 1"/>
                  <a:gd name="T60" fmla="*/ 12 w 30"/>
                  <a:gd name="T61" fmla="*/ 0 h 1"/>
                  <a:gd name="T62" fmla="*/ 18 w 30"/>
                  <a:gd name="T63" fmla="*/ 0 h 1"/>
                  <a:gd name="T64" fmla="*/ 18 w 30"/>
                  <a:gd name="T65" fmla="*/ 0 h 1"/>
                  <a:gd name="T66" fmla="*/ 24 w 30"/>
                  <a:gd name="T67" fmla="*/ 0 h 1"/>
                  <a:gd name="T68" fmla="*/ 24 w 30"/>
                  <a:gd name="T69" fmla="*/ 0 h 1"/>
                  <a:gd name="T70" fmla="*/ 24 w 30"/>
                  <a:gd name="T71" fmla="*/ 0 h 1"/>
                  <a:gd name="T72" fmla="*/ 30 w 30"/>
                  <a:gd name="T73" fmla="*/ 0 h 1"/>
                  <a:gd name="T74" fmla="*/ 30 w 30"/>
                  <a:gd name="T75" fmla="*/ 0 h 1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0"/>
                  <a:gd name="T115" fmla="*/ 0 h 1"/>
                  <a:gd name="T116" fmla="*/ 30 w 30"/>
                  <a:gd name="T117" fmla="*/ 1 h 1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0" h="1">
                    <a:moveTo>
                      <a:pt x="30" y="0"/>
                    </a:moveTo>
                    <a:lnTo>
                      <a:pt x="30" y="0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24" y="0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5" name="Freeform 238"/>
              <p:cNvSpPr>
                <a:spLocks/>
              </p:cNvSpPr>
              <p:nvPr/>
            </p:nvSpPr>
            <p:spPr bwMode="auto">
              <a:xfrm>
                <a:off x="4235" y="2191"/>
                <a:ext cx="6" cy="6"/>
              </a:xfrm>
              <a:custGeom>
                <a:avLst/>
                <a:gdLst>
                  <a:gd name="T0" fmla="*/ 6 w 6"/>
                  <a:gd name="T1" fmla="*/ 0 h 5"/>
                  <a:gd name="T2" fmla="*/ 6 w 6"/>
                  <a:gd name="T3" fmla="*/ 0 h 5"/>
                  <a:gd name="T4" fmla="*/ 6 w 6"/>
                  <a:gd name="T5" fmla="*/ 0 h 5"/>
                  <a:gd name="T6" fmla="*/ 0 w 6"/>
                  <a:gd name="T7" fmla="*/ 0 h 5"/>
                  <a:gd name="T8" fmla="*/ 0 w 6"/>
                  <a:gd name="T9" fmla="*/ 0 h 5"/>
                  <a:gd name="T10" fmla="*/ 0 w 6"/>
                  <a:gd name="T11" fmla="*/ 0 h 5"/>
                  <a:gd name="T12" fmla="*/ 0 w 6"/>
                  <a:gd name="T13" fmla="*/ 0 h 5"/>
                  <a:gd name="T14" fmla="*/ 0 w 6"/>
                  <a:gd name="T15" fmla="*/ 0 h 5"/>
                  <a:gd name="T16" fmla="*/ 6 w 6"/>
                  <a:gd name="T17" fmla="*/ 5 h 5"/>
                  <a:gd name="T18" fmla="*/ 6 w 6"/>
                  <a:gd name="T19" fmla="*/ 0 h 5"/>
                  <a:gd name="T20" fmla="*/ 6 w 6"/>
                  <a:gd name="T21" fmla="*/ 0 h 5"/>
                  <a:gd name="T22" fmla="*/ 6 w 6"/>
                  <a:gd name="T23" fmla="*/ 0 h 5"/>
                  <a:gd name="T24" fmla="*/ 6 w 6"/>
                  <a:gd name="T25" fmla="*/ 0 h 5"/>
                  <a:gd name="T26" fmla="*/ 6 w 6"/>
                  <a:gd name="T27" fmla="*/ 0 h 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6"/>
                  <a:gd name="T43" fmla="*/ 0 h 5"/>
                  <a:gd name="T44" fmla="*/ 6 w 6"/>
                  <a:gd name="T45" fmla="*/ 5 h 5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6" h="5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6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6" name="Freeform 239"/>
              <p:cNvSpPr>
                <a:spLocks/>
              </p:cNvSpPr>
              <p:nvPr/>
            </p:nvSpPr>
            <p:spPr bwMode="auto">
              <a:xfrm>
                <a:off x="4241" y="2185"/>
                <a:ext cx="6" cy="2"/>
              </a:xfrm>
              <a:custGeom>
                <a:avLst/>
                <a:gdLst>
                  <a:gd name="T0" fmla="*/ 6 w 6"/>
                  <a:gd name="T1" fmla="*/ 0 h 1"/>
                  <a:gd name="T2" fmla="*/ 6 w 6"/>
                  <a:gd name="T3" fmla="*/ 0 h 1"/>
                  <a:gd name="T4" fmla="*/ 6 w 6"/>
                  <a:gd name="T5" fmla="*/ 0 h 1"/>
                  <a:gd name="T6" fmla="*/ 0 w 6"/>
                  <a:gd name="T7" fmla="*/ 0 h 1"/>
                  <a:gd name="T8" fmla="*/ 0 w 6"/>
                  <a:gd name="T9" fmla="*/ 0 h 1"/>
                  <a:gd name="T10" fmla="*/ 0 w 6"/>
                  <a:gd name="T11" fmla="*/ 0 h 1"/>
                  <a:gd name="T12" fmla="*/ 0 w 6"/>
                  <a:gd name="T13" fmla="*/ 0 h 1"/>
                  <a:gd name="T14" fmla="*/ 0 w 6"/>
                  <a:gd name="T15" fmla="*/ 0 h 1"/>
                  <a:gd name="T16" fmla="*/ 6 w 6"/>
                  <a:gd name="T17" fmla="*/ 0 h 1"/>
                  <a:gd name="T18" fmla="*/ 6 w 6"/>
                  <a:gd name="T19" fmla="*/ 0 h 1"/>
                  <a:gd name="T20" fmla="*/ 6 w 6"/>
                  <a:gd name="T21" fmla="*/ 0 h 1"/>
                  <a:gd name="T22" fmla="*/ 6 w 6"/>
                  <a:gd name="T23" fmla="*/ 0 h 1"/>
                  <a:gd name="T24" fmla="*/ 6 w 6"/>
                  <a:gd name="T25" fmla="*/ 0 h 1"/>
                  <a:gd name="T26" fmla="*/ 6 w 6"/>
                  <a:gd name="T27" fmla="*/ 0 h 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6"/>
                  <a:gd name="T43" fmla="*/ 0 h 1"/>
                  <a:gd name="T44" fmla="*/ 6 w 6"/>
                  <a:gd name="T45" fmla="*/ 1 h 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6" h="1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7" name="Freeform 240"/>
              <p:cNvSpPr>
                <a:spLocks/>
              </p:cNvSpPr>
              <p:nvPr/>
            </p:nvSpPr>
            <p:spPr bwMode="auto">
              <a:xfrm>
                <a:off x="4229" y="2185"/>
                <a:ext cx="6" cy="2"/>
              </a:xfrm>
              <a:custGeom>
                <a:avLst/>
                <a:gdLst>
                  <a:gd name="T0" fmla="*/ 6 w 6"/>
                  <a:gd name="T1" fmla="*/ 0 h 1"/>
                  <a:gd name="T2" fmla="*/ 6 w 6"/>
                  <a:gd name="T3" fmla="*/ 0 h 1"/>
                  <a:gd name="T4" fmla="*/ 6 w 6"/>
                  <a:gd name="T5" fmla="*/ 0 h 1"/>
                  <a:gd name="T6" fmla="*/ 6 w 6"/>
                  <a:gd name="T7" fmla="*/ 0 h 1"/>
                  <a:gd name="T8" fmla="*/ 0 w 6"/>
                  <a:gd name="T9" fmla="*/ 0 h 1"/>
                  <a:gd name="T10" fmla="*/ 0 w 6"/>
                  <a:gd name="T11" fmla="*/ 0 h 1"/>
                  <a:gd name="T12" fmla="*/ 0 w 6"/>
                  <a:gd name="T13" fmla="*/ 0 h 1"/>
                  <a:gd name="T14" fmla="*/ 6 w 6"/>
                  <a:gd name="T15" fmla="*/ 0 h 1"/>
                  <a:gd name="T16" fmla="*/ 6 w 6"/>
                  <a:gd name="T17" fmla="*/ 0 h 1"/>
                  <a:gd name="T18" fmla="*/ 6 w 6"/>
                  <a:gd name="T19" fmla="*/ 0 h 1"/>
                  <a:gd name="T20" fmla="*/ 6 w 6"/>
                  <a:gd name="T21" fmla="*/ 0 h 1"/>
                  <a:gd name="T22" fmla="*/ 6 w 6"/>
                  <a:gd name="T23" fmla="*/ 0 h 1"/>
                  <a:gd name="T24" fmla="*/ 6 w 6"/>
                  <a:gd name="T25" fmla="*/ 0 h 1"/>
                  <a:gd name="T26" fmla="*/ 6 w 6"/>
                  <a:gd name="T27" fmla="*/ 0 h 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6"/>
                  <a:gd name="T43" fmla="*/ 0 h 1"/>
                  <a:gd name="T44" fmla="*/ 6 w 6"/>
                  <a:gd name="T45" fmla="*/ 1 h 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6" h="1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8" name="Freeform 241"/>
              <p:cNvSpPr>
                <a:spLocks/>
              </p:cNvSpPr>
              <p:nvPr/>
            </p:nvSpPr>
            <p:spPr bwMode="auto">
              <a:xfrm>
                <a:off x="4188" y="2157"/>
                <a:ext cx="238" cy="162"/>
              </a:xfrm>
              <a:custGeom>
                <a:avLst/>
                <a:gdLst>
                  <a:gd name="T0" fmla="*/ 238 w 238"/>
                  <a:gd name="T1" fmla="*/ 0 h 156"/>
                  <a:gd name="T2" fmla="*/ 0 w 238"/>
                  <a:gd name="T3" fmla="*/ 0 h 156"/>
                  <a:gd name="T4" fmla="*/ 0 w 238"/>
                  <a:gd name="T5" fmla="*/ 1704 h 156"/>
                  <a:gd name="T6" fmla="*/ 238 w 238"/>
                  <a:gd name="T7" fmla="*/ 1704 h 156"/>
                  <a:gd name="T8" fmla="*/ 238 w 238"/>
                  <a:gd name="T9" fmla="*/ 0 h 156"/>
                  <a:gd name="T10" fmla="*/ 238 w 238"/>
                  <a:gd name="T11" fmla="*/ 0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156"/>
                  <a:gd name="T20" fmla="*/ 238 w 238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156">
                    <a:moveTo>
                      <a:pt x="238" y="0"/>
                    </a:moveTo>
                    <a:lnTo>
                      <a:pt x="0" y="0"/>
                    </a:lnTo>
                    <a:lnTo>
                      <a:pt x="0" y="156"/>
                    </a:lnTo>
                    <a:lnTo>
                      <a:pt x="238" y="156"/>
                    </a:lnTo>
                    <a:lnTo>
                      <a:pt x="238" y="0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aphicFrame>
          <p:nvGraphicFramePr>
            <p:cNvPr id="18" name="Object 252"/>
            <p:cNvGraphicFramePr>
              <a:graphicFrameLocks noChangeAspect="1"/>
            </p:cNvGraphicFramePr>
            <p:nvPr/>
          </p:nvGraphicFramePr>
          <p:xfrm>
            <a:off x="369889" y="5298398"/>
            <a:ext cx="159887" cy="104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5673" name="Clip" r:id="rId7" imgW="2835360" imgH="1920600" progId="">
                    <p:embed/>
                  </p:oleObj>
                </mc:Choice>
                <mc:Fallback>
                  <p:oleObj name="Clip" r:id="rId7" imgW="2835360" imgH="1920600" progId="">
                    <p:embed/>
                    <p:pic>
                      <p:nvPicPr>
                        <p:cNvPr id="0" name="Object 25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9889" y="5298398"/>
                          <a:ext cx="159887" cy="104250"/>
                        </a:xfrm>
                        <a:prstGeom prst="rect">
                          <a:avLst/>
                        </a:prstGeom>
                        <a:noFill/>
                        <a:ln w="6350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9" name="Group 214"/>
            <p:cNvGrpSpPr>
              <a:grpSpLocks/>
            </p:cNvGrpSpPr>
            <p:nvPr userDrawn="1"/>
          </p:nvGrpSpPr>
          <p:grpSpPr bwMode="auto">
            <a:xfrm>
              <a:off x="1847017" y="5298398"/>
              <a:ext cx="166365" cy="106293"/>
              <a:chOff x="4187" y="2402"/>
              <a:chExt cx="240" cy="161"/>
            </a:xfrm>
          </p:grpSpPr>
          <p:sp>
            <p:nvSpPr>
              <p:cNvPr id="122" name="Freeform 215"/>
              <p:cNvSpPr>
                <a:spLocks/>
              </p:cNvSpPr>
              <p:nvPr/>
            </p:nvSpPr>
            <p:spPr bwMode="auto">
              <a:xfrm>
                <a:off x="4234" y="2402"/>
                <a:ext cx="191" cy="161"/>
              </a:xfrm>
              <a:custGeom>
                <a:avLst/>
                <a:gdLst>
                  <a:gd name="T0" fmla="*/ 191 w 191"/>
                  <a:gd name="T1" fmla="*/ 1066 h 156"/>
                  <a:gd name="T2" fmla="*/ 191 w 191"/>
                  <a:gd name="T3" fmla="*/ 0 h 156"/>
                  <a:gd name="T4" fmla="*/ 0 w 191"/>
                  <a:gd name="T5" fmla="*/ 0 h 156"/>
                  <a:gd name="T6" fmla="*/ 0 w 191"/>
                  <a:gd name="T7" fmla="*/ 1066 h 156"/>
                  <a:gd name="T8" fmla="*/ 191 w 191"/>
                  <a:gd name="T9" fmla="*/ 1066 h 156"/>
                  <a:gd name="T10" fmla="*/ 191 w 191"/>
                  <a:gd name="T11" fmla="*/ 106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91"/>
                  <a:gd name="T19" fmla="*/ 0 h 156"/>
                  <a:gd name="T20" fmla="*/ 191 w 191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91" h="156">
                    <a:moveTo>
                      <a:pt x="191" y="156"/>
                    </a:moveTo>
                    <a:lnTo>
                      <a:pt x="191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191" y="156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3" name="Freeform 216"/>
              <p:cNvSpPr>
                <a:spLocks/>
              </p:cNvSpPr>
              <p:nvPr/>
            </p:nvSpPr>
            <p:spPr bwMode="auto">
              <a:xfrm>
                <a:off x="4187" y="2402"/>
                <a:ext cx="77" cy="161"/>
              </a:xfrm>
              <a:custGeom>
                <a:avLst/>
                <a:gdLst>
                  <a:gd name="T0" fmla="*/ 77 w 77"/>
                  <a:gd name="T1" fmla="*/ 1066 h 156"/>
                  <a:gd name="T2" fmla="*/ 77 w 77"/>
                  <a:gd name="T3" fmla="*/ 0 h 156"/>
                  <a:gd name="T4" fmla="*/ 0 w 77"/>
                  <a:gd name="T5" fmla="*/ 0 h 156"/>
                  <a:gd name="T6" fmla="*/ 0 w 77"/>
                  <a:gd name="T7" fmla="*/ 1066 h 156"/>
                  <a:gd name="T8" fmla="*/ 77 w 77"/>
                  <a:gd name="T9" fmla="*/ 1066 h 156"/>
                  <a:gd name="T10" fmla="*/ 77 w 77"/>
                  <a:gd name="T11" fmla="*/ 106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6"/>
                  <a:gd name="T20" fmla="*/ 77 w 77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6">
                    <a:moveTo>
                      <a:pt x="77" y="156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7" y="156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4" name="Freeform 217"/>
              <p:cNvSpPr>
                <a:spLocks/>
              </p:cNvSpPr>
              <p:nvPr/>
            </p:nvSpPr>
            <p:spPr bwMode="auto">
              <a:xfrm>
                <a:off x="4348" y="2402"/>
                <a:ext cx="79" cy="161"/>
              </a:xfrm>
              <a:custGeom>
                <a:avLst/>
                <a:gdLst>
                  <a:gd name="T0" fmla="*/ 78 w 78"/>
                  <a:gd name="T1" fmla="*/ 1066 h 156"/>
                  <a:gd name="T2" fmla="*/ 78 w 78"/>
                  <a:gd name="T3" fmla="*/ 0 h 156"/>
                  <a:gd name="T4" fmla="*/ 0 w 78"/>
                  <a:gd name="T5" fmla="*/ 0 h 156"/>
                  <a:gd name="T6" fmla="*/ 0 w 78"/>
                  <a:gd name="T7" fmla="*/ 1066 h 156"/>
                  <a:gd name="T8" fmla="*/ 78 w 78"/>
                  <a:gd name="T9" fmla="*/ 1066 h 156"/>
                  <a:gd name="T10" fmla="*/ 78 w 78"/>
                  <a:gd name="T11" fmla="*/ 106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8"/>
                  <a:gd name="T19" fmla="*/ 0 h 156"/>
                  <a:gd name="T20" fmla="*/ 78 w 78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8" h="156">
                    <a:moveTo>
                      <a:pt x="78" y="156"/>
                    </a:moveTo>
                    <a:lnTo>
                      <a:pt x="78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8" y="1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5" name="Freeform 218"/>
              <p:cNvSpPr>
                <a:spLocks/>
              </p:cNvSpPr>
              <p:nvPr/>
            </p:nvSpPr>
            <p:spPr bwMode="auto">
              <a:xfrm>
                <a:off x="4187" y="2402"/>
                <a:ext cx="238" cy="161"/>
              </a:xfrm>
              <a:custGeom>
                <a:avLst/>
                <a:gdLst>
                  <a:gd name="T0" fmla="*/ 19 w 244"/>
                  <a:gd name="T1" fmla="*/ 19856 h 151"/>
                  <a:gd name="T2" fmla="*/ 19 w 244"/>
                  <a:gd name="T3" fmla="*/ 0 h 151"/>
                  <a:gd name="T4" fmla="*/ 0 w 244"/>
                  <a:gd name="T5" fmla="*/ 0 h 151"/>
                  <a:gd name="T6" fmla="*/ 0 w 244"/>
                  <a:gd name="T7" fmla="*/ 19856 h 151"/>
                  <a:gd name="T8" fmla="*/ 19 w 244"/>
                  <a:gd name="T9" fmla="*/ 19856 h 151"/>
                  <a:gd name="T10" fmla="*/ 19 w 244"/>
                  <a:gd name="T11" fmla="*/ 19856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0" name="Group 269"/>
            <p:cNvGrpSpPr>
              <a:grpSpLocks noChangeAspect="1"/>
            </p:cNvGrpSpPr>
            <p:nvPr userDrawn="1"/>
          </p:nvGrpSpPr>
          <p:grpSpPr bwMode="auto">
            <a:xfrm>
              <a:off x="790121" y="5298398"/>
              <a:ext cx="160549" cy="102873"/>
              <a:chOff x="4214" y="2064"/>
              <a:chExt cx="242" cy="157"/>
            </a:xfrm>
          </p:grpSpPr>
          <p:sp>
            <p:nvSpPr>
              <p:cNvPr id="118" name="AutoShape 270"/>
              <p:cNvSpPr>
                <a:spLocks noChangeAspect="1" noChangeArrowheads="1" noTextEdit="1"/>
              </p:cNvSpPr>
              <p:nvPr/>
            </p:nvSpPr>
            <p:spPr bwMode="auto">
              <a:xfrm>
                <a:off x="4214" y="2064"/>
                <a:ext cx="242" cy="157"/>
              </a:xfrm>
              <a:prstGeom prst="rect">
                <a:avLst/>
              </a:prstGeom>
              <a:noFill/>
              <a:ln w="6350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9" name="Rectangle 271"/>
              <p:cNvSpPr>
                <a:spLocks noChangeArrowheads="1"/>
              </p:cNvSpPr>
              <p:nvPr/>
            </p:nvSpPr>
            <p:spPr bwMode="auto">
              <a:xfrm>
                <a:off x="4214" y="2064"/>
                <a:ext cx="242" cy="53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/>
              </a:p>
            </p:txBody>
          </p:sp>
          <p:sp>
            <p:nvSpPr>
              <p:cNvPr id="120" name="Rectangle 272"/>
              <p:cNvSpPr>
                <a:spLocks noChangeArrowheads="1"/>
              </p:cNvSpPr>
              <p:nvPr/>
            </p:nvSpPr>
            <p:spPr bwMode="auto">
              <a:xfrm>
                <a:off x="4214" y="2117"/>
                <a:ext cx="242" cy="51"/>
              </a:xfrm>
              <a:prstGeom prst="rect">
                <a:avLst/>
              </a:prstGeom>
              <a:solidFill>
                <a:srgbClr val="51DC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/>
              </a:p>
            </p:txBody>
          </p:sp>
          <p:sp>
            <p:nvSpPr>
              <p:cNvPr id="121" name="Rectangle 273"/>
              <p:cNvSpPr>
                <a:spLocks noChangeArrowheads="1"/>
              </p:cNvSpPr>
              <p:nvPr/>
            </p:nvSpPr>
            <p:spPr bwMode="auto">
              <a:xfrm>
                <a:off x="4214" y="2168"/>
                <a:ext cx="242" cy="5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/>
              </a:p>
            </p:txBody>
          </p:sp>
        </p:grpSp>
        <p:grpSp>
          <p:nvGrpSpPr>
            <p:cNvPr id="21" name="Group 16"/>
            <p:cNvGrpSpPr>
              <a:grpSpLocks/>
            </p:cNvGrpSpPr>
            <p:nvPr userDrawn="1"/>
          </p:nvGrpSpPr>
          <p:grpSpPr bwMode="auto">
            <a:xfrm>
              <a:off x="1854256" y="5092835"/>
              <a:ext cx="163609" cy="106293"/>
              <a:chOff x="1116" y="1646"/>
              <a:chExt cx="245" cy="151"/>
            </a:xfrm>
          </p:grpSpPr>
          <p:sp>
            <p:nvSpPr>
              <p:cNvPr id="115" name="Freeform 17"/>
              <p:cNvSpPr>
                <a:spLocks/>
              </p:cNvSpPr>
              <p:nvPr/>
            </p:nvSpPr>
            <p:spPr bwMode="auto">
              <a:xfrm>
                <a:off x="1116" y="1646"/>
                <a:ext cx="245" cy="151"/>
              </a:xfrm>
              <a:custGeom>
                <a:avLst/>
                <a:gdLst>
                  <a:gd name="T0" fmla="*/ 244 w 244"/>
                  <a:gd name="T1" fmla="*/ 151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151 h 151"/>
                  <a:gd name="T8" fmla="*/ 244 w 244"/>
                  <a:gd name="T9" fmla="*/ 151 h 151"/>
                  <a:gd name="T10" fmla="*/ 244 w 24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6" name="Freeform 18"/>
              <p:cNvSpPr>
                <a:spLocks/>
              </p:cNvSpPr>
              <p:nvPr/>
            </p:nvSpPr>
            <p:spPr bwMode="auto">
              <a:xfrm>
                <a:off x="1116" y="1646"/>
                <a:ext cx="245" cy="151"/>
              </a:xfrm>
              <a:custGeom>
                <a:avLst/>
                <a:gdLst>
                  <a:gd name="T0" fmla="*/ 244 w 244"/>
                  <a:gd name="T1" fmla="*/ 151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151 h 151"/>
                  <a:gd name="T8" fmla="*/ 244 w 244"/>
                  <a:gd name="T9" fmla="*/ 151 h 151"/>
                  <a:gd name="T10" fmla="*/ 244 w 24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7" name="Freeform 19"/>
              <p:cNvSpPr>
                <a:spLocks/>
              </p:cNvSpPr>
              <p:nvPr/>
            </p:nvSpPr>
            <p:spPr bwMode="auto">
              <a:xfrm>
                <a:off x="1116" y="1646"/>
                <a:ext cx="245" cy="151"/>
              </a:xfrm>
              <a:custGeom>
                <a:avLst/>
                <a:gdLst>
                  <a:gd name="T0" fmla="*/ 244 w 244"/>
                  <a:gd name="T1" fmla="*/ 61 h 151"/>
                  <a:gd name="T2" fmla="*/ 89 w 244"/>
                  <a:gd name="T3" fmla="*/ 61 h 151"/>
                  <a:gd name="T4" fmla="*/ 89 w 244"/>
                  <a:gd name="T5" fmla="*/ 0 h 151"/>
                  <a:gd name="T6" fmla="*/ 59 w 244"/>
                  <a:gd name="T7" fmla="*/ 0 h 151"/>
                  <a:gd name="T8" fmla="*/ 59 w 244"/>
                  <a:gd name="T9" fmla="*/ 61 h 151"/>
                  <a:gd name="T10" fmla="*/ 0 w 244"/>
                  <a:gd name="T11" fmla="*/ 61 h 151"/>
                  <a:gd name="T12" fmla="*/ 0 w 244"/>
                  <a:gd name="T13" fmla="*/ 89 h 151"/>
                  <a:gd name="T14" fmla="*/ 59 w 244"/>
                  <a:gd name="T15" fmla="*/ 89 h 151"/>
                  <a:gd name="T16" fmla="*/ 59 w 244"/>
                  <a:gd name="T17" fmla="*/ 151 h 151"/>
                  <a:gd name="T18" fmla="*/ 89 w 244"/>
                  <a:gd name="T19" fmla="*/ 151 h 151"/>
                  <a:gd name="T20" fmla="*/ 89 w 244"/>
                  <a:gd name="T21" fmla="*/ 89 h 151"/>
                  <a:gd name="T22" fmla="*/ 244 w 244"/>
                  <a:gd name="T23" fmla="*/ 89 h 151"/>
                  <a:gd name="T24" fmla="*/ 244 w 244"/>
                  <a:gd name="T25" fmla="*/ 61 h 151"/>
                  <a:gd name="T26" fmla="*/ 244 w 244"/>
                  <a:gd name="T27" fmla="*/ 61 h 15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4"/>
                  <a:gd name="T43" fmla="*/ 0 h 151"/>
                  <a:gd name="T44" fmla="*/ 244 w 244"/>
                  <a:gd name="T45" fmla="*/ 151 h 15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4" h="151">
                    <a:moveTo>
                      <a:pt x="244" y="61"/>
                    </a:moveTo>
                    <a:lnTo>
                      <a:pt x="89" y="61"/>
                    </a:lnTo>
                    <a:lnTo>
                      <a:pt x="89" y="0"/>
                    </a:lnTo>
                    <a:lnTo>
                      <a:pt x="59" y="0"/>
                    </a:lnTo>
                    <a:lnTo>
                      <a:pt x="59" y="61"/>
                    </a:lnTo>
                    <a:lnTo>
                      <a:pt x="0" y="61"/>
                    </a:lnTo>
                    <a:lnTo>
                      <a:pt x="0" y="89"/>
                    </a:lnTo>
                    <a:lnTo>
                      <a:pt x="59" y="89"/>
                    </a:lnTo>
                    <a:lnTo>
                      <a:pt x="59" y="151"/>
                    </a:lnTo>
                    <a:lnTo>
                      <a:pt x="89" y="151"/>
                    </a:lnTo>
                    <a:lnTo>
                      <a:pt x="89" y="89"/>
                    </a:lnTo>
                    <a:lnTo>
                      <a:pt x="244" y="89"/>
                    </a:lnTo>
                    <a:lnTo>
                      <a:pt x="244" y="61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2" name="Group 21"/>
            <p:cNvGrpSpPr>
              <a:grpSpLocks/>
            </p:cNvGrpSpPr>
            <p:nvPr userDrawn="1"/>
          </p:nvGrpSpPr>
          <p:grpSpPr bwMode="auto">
            <a:xfrm>
              <a:off x="3341609" y="5092835"/>
              <a:ext cx="163288" cy="104917"/>
              <a:chOff x="1117" y="2897"/>
              <a:chExt cx="243" cy="157"/>
            </a:xfrm>
          </p:grpSpPr>
          <p:sp>
            <p:nvSpPr>
              <p:cNvPr id="111" name="Freeform 21"/>
              <p:cNvSpPr>
                <a:spLocks/>
              </p:cNvSpPr>
              <p:nvPr/>
            </p:nvSpPr>
            <p:spPr bwMode="auto">
              <a:xfrm>
                <a:off x="1117" y="2897"/>
                <a:ext cx="243" cy="157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2" name="Freeform 22"/>
              <p:cNvSpPr>
                <a:spLocks/>
              </p:cNvSpPr>
              <p:nvPr/>
            </p:nvSpPr>
            <p:spPr bwMode="auto">
              <a:xfrm>
                <a:off x="1117" y="2897"/>
                <a:ext cx="77" cy="157"/>
              </a:xfrm>
              <a:custGeom>
                <a:avLst/>
                <a:gdLst>
                  <a:gd name="T0" fmla="*/ 77 w 77"/>
                  <a:gd name="T1" fmla="*/ 156 h 156"/>
                  <a:gd name="T2" fmla="*/ 77 w 77"/>
                  <a:gd name="T3" fmla="*/ 0 h 156"/>
                  <a:gd name="T4" fmla="*/ 0 w 77"/>
                  <a:gd name="T5" fmla="*/ 0 h 156"/>
                  <a:gd name="T6" fmla="*/ 0 w 77"/>
                  <a:gd name="T7" fmla="*/ 156 h 156"/>
                  <a:gd name="T8" fmla="*/ 77 w 77"/>
                  <a:gd name="T9" fmla="*/ 156 h 156"/>
                  <a:gd name="T10" fmla="*/ 77 w 77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6"/>
                  <a:gd name="T20" fmla="*/ 77 w 77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6">
                    <a:moveTo>
                      <a:pt x="77" y="156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7" y="156"/>
                    </a:lnTo>
                    <a:close/>
                  </a:path>
                </a:pathLst>
              </a:custGeom>
              <a:solidFill>
                <a:srgbClr val="00883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3" name="Freeform 23"/>
              <p:cNvSpPr>
                <a:spLocks/>
              </p:cNvSpPr>
              <p:nvPr/>
            </p:nvSpPr>
            <p:spPr bwMode="auto">
              <a:xfrm>
                <a:off x="1277" y="2897"/>
                <a:ext cx="83" cy="157"/>
              </a:xfrm>
              <a:custGeom>
                <a:avLst/>
                <a:gdLst>
                  <a:gd name="T0" fmla="*/ 84 w 84"/>
                  <a:gd name="T1" fmla="*/ 156 h 156"/>
                  <a:gd name="T2" fmla="*/ 84 w 84"/>
                  <a:gd name="T3" fmla="*/ 0 h 156"/>
                  <a:gd name="T4" fmla="*/ 0 w 84"/>
                  <a:gd name="T5" fmla="*/ 0 h 156"/>
                  <a:gd name="T6" fmla="*/ 0 w 84"/>
                  <a:gd name="T7" fmla="*/ 156 h 156"/>
                  <a:gd name="T8" fmla="*/ 84 w 84"/>
                  <a:gd name="T9" fmla="*/ 156 h 156"/>
                  <a:gd name="T10" fmla="*/ 84 w 8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156"/>
                  <a:gd name="T20" fmla="*/ 84 w 8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156">
                    <a:moveTo>
                      <a:pt x="84" y="156"/>
                    </a:moveTo>
                    <a:lnTo>
                      <a:pt x="8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84" y="1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4" name="Freeform 24"/>
              <p:cNvSpPr>
                <a:spLocks/>
              </p:cNvSpPr>
              <p:nvPr/>
            </p:nvSpPr>
            <p:spPr bwMode="auto">
              <a:xfrm>
                <a:off x="1117" y="2897"/>
                <a:ext cx="243" cy="157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3" name="Group 25"/>
            <p:cNvGrpSpPr>
              <a:grpSpLocks/>
            </p:cNvGrpSpPr>
            <p:nvPr userDrawn="1"/>
          </p:nvGrpSpPr>
          <p:grpSpPr bwMode="auto">
            <a:xfrm>
              <a:off x="3130146" y="5092835"/>
              <a:ext cx="163288" cy="104917"/>
              <a:chOff x="1118" y="2646"/>
              <a:chExt cx="243" cy="157"/>
            </a:xfrm>
          </p:grpSpPr>
          <p:sp>
            <p:nvSpPr>
              <p:cNvPr id="107" name="Freeform 26"/>
              <p:cNvSpPr>
                <a:spLocks/>
              </p:cNvSpPr>
              <p:nvPr/>
            </p:nvSpPr>
            <p:spPr bwMode="auto">
              <a:xfrm>
                <a:off x="1118" y="2646"/>
                <a:ext cx="243" cy="157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8" name="Freeform 27"/>
              <p:cNvSpPr>
                <a:spLocks/>
              </p:cNvSpPr>
              <p:nvPr/>
            </p:nvSpPr>
            <p:spPr bwMode="auto">
              <a:xfrm>
                <a:off x="1118" y="2646"/>
                <a:ext cx="77" cy="157"/>
              </a:xfrm>
              <a:custGeom>
                <a:avLst/>
                <a:gdLst>
                  <a:gd name="T0" fmla="*/ 77 w 77"/>
                  <a:gd name="T1" fmla="*/ 156 h 156"/>
                  <a:gd name="T2" fmla="*/ 77 w 77"/>
                  <a:gd name="T3" fmla="*/ 0 h 156"/>
                  <a:gd name="T4" fmla="*/ 0 w 77"/>
                  <a:gd name="T5" fmla="*/ 0 h 156"/>
                  <a:gd name="T6" fmla="*/ 0 w 77"/>
                  <a:gd name="T7" fmla="*/ 156 h 156"/>
                  <a:gd name="T8" fmla="*/ 77 w 77"/>
                  <a:gd name="T9" fmla="*/ 156 h 156"/>
                  <a:gd name="T10" fmla="*/ 77 w 77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6"/>
                  <a:gd name="T20" fmla="*/ 77 w 77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6">
                    <a:moveTo>
                      <a:pt x="77" y="156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7" y="156"/>
                    </a:lnTo>
                    <a:close/>
                  </a:path>
                </a:pathLst>
              </a:custGeom>
              <a:solidFill>
                <a:srgbClr val="00883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9" name="Freeform 28"/>
              <p:cNvSpPr>
                <a:spLocks/>
              </p:cNvSpPr>
              <p:nvPr/>
            </p:nvSpPr>
            <p:spPr bwMode="auto">
              <a:xfrm>
                <a:off x="1278" y="2646"/>
                <a:ext cx="83" cy="157"/>
              </a:xfrm>
              <a:custGeom>
                <a:avLst/>
                <a:gdLst>
                  <a:gd name="T0" fmla="*/ 84 w 84"/>
                  <a:gd name="T1" fmla="*/ 156 h 156"/>
                  <a:gd name="T2" fmla="*/ 84 w 84"/>
                  <a:gd name="T3" fmla="*/ 0 h 156"/>
                  <a:gd name="T4" fmla="*/ 0 w 84"/>
                  <a:gd name="T5" fmla="*/ 0 h 156"/>
                  <a:gd name="T6" fmla="*/ 0 w 84"/>
                  <a:gd name="T7" fmla="*/ 156 h 156"/>
                  <a:gd name="T8" fmla="*/ 84 w 84"/>
                  <a:gd name="T9" fmla="*/ 156 h 156"/>
                  <a:gd name="T10" fmla="*/ 84 w 8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156"/>
                  <a:gd name="T20" fmla="*/ 84 w 8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156">
                    <a:moveTo>
                      <a:pt x="84" y="156"/>
                    </a:moveTo>
                    <a:lnTo>
                      <a:pt x="8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84" y="156"/>
                    </a:lnTo>
                    <a:close/>
                  </a:path>
                </a:pathLst>
              </a:custGeom>
              <a:solidFill>
                <a:srgbClr val="FF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0" name="Freeform 29"/>
              <p:cNvSpPr>
                <a:spLocks/>
              </p:cNvSpPr>
              <p:nvPr/>
            </p:nvSpPr>
            <p:spPr bwMode="auto">
              <a:xfrm>
                <a:off x="1118" y="2646"/>
                <a:ext cx="243" cy="157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4" name="Group 30"/>
            <p:cNvGrpSpPr>
              <a:grpSpLocks/>
            </p:cNvGrpSpPr>
            <p:nvPr userDrawn="1"/>
          </p:nvGrpSpPr>
          <p:grpSpPr bwMode="auto">
            <a:xfrm>
              <a:off x="2277513" y="5092835"/>
              <a:ext cx="163288" cy="104596"/>
              <a:chOff x="1117" y="2143"/>
              <a:chExt cx="243" cy="155"/>
            </a:xfrm>
          </p:grpSpPr>
          <p:sp>
            <p:nvSpPr>
              <p:cNvPr id="103" name="Freeform 31"/>
              <p:cNvSpPr>
                <a:spLocks/>
              </p:cNvSpPr>
              <p:nvPr/>
            </p:nvSpPr>
            <p:spPr bwMode="auto">
              <a:xfrm>
                <a:off x="1117" y="2143"/>
                <a:ext cx="243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4" name="Freeform 32"/>
              <p:cNvSpPr>
                <a:spLocks/>
              </p:cNvSpPr>
              <p:nvPr/>
            </p:nvSpPr>
            <p:spPr bwMode="auto">
              <a:xfrm>
                <a:off x="1117" y="2143"/>
                <a:ext cx="243" cy="50"/>
              </a:xfrm>
              <a:custGeom>
                <a:avLst/>
                <a:gdLst>
                  <a:gd name="T0" fmla="*/ 244 w 244"/>
                  <a:gd name="T1" fmla="*/ 50 h 50"/>
                  <a:gd name="T2" fmla="*/ 244 w 244"/>
                  <a:gd name="T3" fmla="*/ 0 h 50"/>
                  <a:gd name="T4" fmla="*/ 0 w 244"/>
                  <a:gd name="T5" fmla="*/ 0 h 50"/>
                  <a:gd name="T6" fmla="*/ 0 w 244"/>
                  <a:gd name="T7" fmla="*/ 50 h 50"/>
                  <a:gd name="T8" fmla="*/ 244 w 244"/>
                  <a:gd name="T9" fmla="*/ 50 h 50"/>
                  <a:gd name="T10" fmla="*/ 244 w 244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5" name="Freeform 33"/>
              <p:cNvSpPr>
                <a:spLocks/>
              </p:cNvSpPr>
              <p:nvPr/>
            </p:nvSpPr>
            <p:spPr bwMode="auto">
              <a:xfrm>
                <a:off x="1117" y="2248"/>
                <a:ext cx="243" cy="50"/>
              </a:xfrm>
              <a:custGeom>
                <a:avLst/>
                <a:gdLst>
                  <a:gd name="T0" fmla="*/ 244 w 244"/>
                  <a:gd name="T1" fmla="*/ 50 h 50"/>
                  <a:gd name="T2" fmla="*/ 244 w 244"/>
                  <a:gd name="T3" fmla="*/ 0 h 50"/>
                  <a:gd name="T4" fmla="*/ 0 w 244"/>
                  <a:gd name="T5" fmla="*/ 0 h 50"/>
                  <a:gd name="T6" fmla="*/ 0 w 244"/>
                  <a:gd name="T7" fmla="*/ 50 h 50"/>
                  <a:gd name="T8" fmla="*/ 244 w 244"/>
                  <a:gd name="T9" fmla="*/ 50 h 50"/>
                  <a:gd name="T10" fmla="*/ 244 w 244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6" name="Freeform 34"/>
              <p:cNvSpPr>
                <a:spLocks/>
              </p:cNvSpPr>
              <p:nvPr/>
            </p:nvSpPr>
            <p:spPr bwMode="auto">
              <a:xfrm>
                <a:off x="1117" y="2143"/>
                <a:ext cx="243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5" name="Group 35"/>
            <p:cNvGrpSpPr>
              <a:grpSpLocks/>
            </p:cNvGrpSpPr>
            <p:nvPr userDrawn="1"/>
          </p:nvGrpSpPr>
          <p:grpSpPr bwMode="auto">
            <a:xfrm>
              <a:off x="2066045" y="5092835"/>
              <a:ext cx="163288" cy="104596"/>
              <a:chOff x="1117" y="1892"/>
              <a:chExt cx="243" cy="155"/>
            </a:xfrm>
          </p:grpSpPr>
          <p:sp>
            <p:nvSpPr>
              <p:cNvPr id="99" name="Freeform 36"/>
              <p:cNvSpPr>
                <a:spLocks/>
              </p:cNvSpPr>
              <p:nvPr/>
            </p:nvSpPr>
            <p:spPr bwMode="auto">
              <a:xfrm>
                <a:off x="1117" y="1892"/>
                <a:ext cx="243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0" name="Freeform 37"/>
              <p:cNvSpPr>
                <a:spLocks/>
              </p:cNvSpPr>
              <p:nvPr/>
            </p:nvSpPr>
            <p:spPr bwMode="auto">
              <a:xfrm>
                <a:off x="1117" y="1892"/>
                <a:ext cx="77" cy="155"/>
              </a:xfrm>
              <a:custGeom>
                <a:avLst/>
                <a:gdLst>
                  <a:gd name="T0" fmla="*/ 77 w 77"/>
                  <a:gd name="T1" fmla="*/ 156 h 156"/>
                  <a:gd name="T2" fmla="*/ 77 w 77"/>
                  <a:gd name="T3" fmla="*/ 0 h 156"/>
                  <a:gd name="T4" fmla="*/ 0 w 77"/>
                  <a:gd name="T5" fmla="*/ 0 h 156"/>
                  <a:gd name="T6" fmla="*/ 0 w 77"/>
                  <a:gd name="T7" fmla="*/ 156 h 156"/>
                  <a:gd name="T8" fmla="*/ 77 w 77"/>
                  <a:gd name="T9" fmla="*/ 156 h 156"/>
                  <a:gd name="T10" fmla="*/ 77 w 77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6"/>
                  <a:gd name="T20" fmla="*/ 77 w 77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6">
                    <a:moveTo>
                      <a:pt x="77" y="156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77" y="156"/>
                    </a:lnTo>
                    <a:close/>
                  </a:path>
                </a:pathLst>
              </a:custGeom>
              <a:solidFill>
                <a:srgbClr val="0C419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1" name="Freeform 38"/>
              <p:cNvSpPr>
                <a:spLocks/>
              </p:cNvSpPr>
              <p:nvPr/>
            </p:nvSpPr>
            <p:spPr bwMode="auto">
              <a:xfrm>
                <a:off x="1277" y="1892"/>
                <a:ext cx="83" cy="155"/>
              </a:xfrm>
              <a:custGeom>
                <a:avLst/>
                <a:gdLst>
                  <a:gd name="T0" fmla="*/ 84 w 84"/>
                  <a:gd name="T1" fmla="*/ 156 h 156"/>
                  <a:gd name="T2" fmla="*/ 84 w 84"/>
                  <a:gd name="T3" fmla="*/ 0 h 156"/>
                  <a:gd name="T4" fmla="*/ 0 w 84"/>
                  <a:gd name="T5" fmla="*/ 0 h 156"/>
                  <a:gd name="T6" fmla="*/ 0 w 84"/>
                  <a:gd name="T7" fmla="*/ 156 h 156"/>
                  <a:gd name="T8" fmla="*/ 84 w 84"/>
                  <a:gd name="T9" fmla="*/ 156 h 156"/>
                  <a:gd name="T10" fmla="*/ 84 w 8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156"/>
                  <a:gd name="T20" fmla="*/ 84 w 8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156">
                    <a:moveTo>
                      <a:pt x="84" y="156"/>
                    </a:moveTo>
                    <a:lnTo>
                      <a:pt x="8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84" y="156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2" name="Freeform 39"/>
              <p:cNvSpPr>
                <a:spLocks/>
              </p:cNvSpPr>
              <p:nvPr/>
            </p:nvSpPr>
            <p:spPr bwMode="auto">
              <a:xfrm>
                <a:off x="1117" y="1892"/>
                <a:ext cx="243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6" name="Group 255"/>
            <p:cNvGrpSpPr>
              <a:grpSpLocks/>
            </p:cNvGrpSpPr>
            <p:nvPr userDrawn="1"/>
          </p:nvGrpSpPr>
          <p:grpSpPr bwMode="auto">
            <a:xfrm>
              <a:off x="1431114" y="5092835"/>
              <a:ext cx="163489" cy="106268"/>
              <a:chOff x="7106991" y="2034190"/>
              <a:chExt cx="255683" cy="163929"/>
            </a:xfrm>
          </p:grpSpPr>
          <p:sp>
            <p:nvSpPr>
              <p:cNvPr id="97" name="Freeform 41"/>
              <p:cNvSpPr>
                <a:spLocks/>
              </p:cNvSpPr>
              <p:nvPr/>
            </p:nvSpPr>
            <p:spPr bwMode="auto">
              <a:xfrm>
                <a:off x="7106991" y="2034190"/>
                <a:ext cx="255683" cy="163929"/>
              </a:xfrm>
              <a:custGeom>
                <a:avLst/>
                <a:gdLst>
                  <a:gd name="T0" fmla="*/ 244 w 244"/>
                  <a:gd name="T1" fmla="*/ 2942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2942 h 151"/>
                  <a:gd name="T8" fmla="*/ 244 w 244"/>
                  <a:gd name="T9" fmla="*/ 2942 h 151"/>
                  <a:gd name="T10" fmla="*/ 244 w 244"/>
                  <a:gd name="T11" fmla="*/ 2942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8" name="Freeform 42"/>
              <p:cNvSpPr>
                <a:spLocks/>
              </p:cNvSpPr>
              <p:nvPr userDrawn="1"/>
            </p:nvSpPr>
            <p:spPr bwMode="auto">
              <a:xfrm>
                <a:off x="7106991" y="2034190"/>
                <a:ext cx="255683" cy="161827"/>
              </a:xfrm>
              <a:custGeom>
                <a:avLst/>
                <a:gdLst>
                  <a:gd name="T0" fmla="*/ 244 w 244"/>
                  <a:gd name="T1" fmla="*/ 264 h 151"/>
                  <a:gd name="T2" fmla="*/ 95 w 244"/>
                  <a:gd name="T3" fmla="*/ 264 h 151"/>
                  <a:gd name="T4" fmla="*/ 95 w 244"/>
                  <a:gd name="T5" fmla="*/ 0 h 151"/>
                  <a:gd name="T6" fmla="*/ 65 w 244"/>
                  <a:gd name="T7" fmla="*/ 0 h 151"/>
                  <a:gd name="T8" fmla="*/ 65 w 244"/>
                  <a:gd name="T9" fmla="*/ 264 h 151"/>
                  <a:gd name="T10" fmla="*/ 0 w 244"/>
                  <a:gd name="T11" fmla="*/ 264 h 151"/>
                  <a:gd name="T12" fmla="*/ 0 w 244"/>
                  <a:gd name="T13" fmla="*/ 398 h 151"/>
                  <a:gd name="T14" fmla="*/ 65 w 244"/>
                  <a:gd name="T15" fmla="*/ 398 h 151"/>
                  <a:gd name="T16" fmla="*/ 65 w 244"/>
                  <a:gd name="T17" fmla="*/ 666 h 151"/>
                  <a:gd name="T18" fmla="*/ 95 w 244"/>
                  <a:gd name="T19" fmla="*/ 666 h 151"/>
                  <a:gd name="T20" fmla="*/ 95 w 244"/>
                  <a:gd name="T21" fmla="*/ 398 h 151"/>
                  <a:gd name="T22" fmla="*/ 244 w 244"/>
                  <a:gd name="T23" fmla="*/ 398 h 151"/>
                  <a:gd name="T24" fmla="*/ 244 w 244"/>
                  <a:gd name="T25" fmla="*/ 264 h 151"/>
                  <a:gd name="T26" fmla="*/ 244 w 244"/>
                  <a:gd name="T27" fmla="*/ 264 h 15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4"/>
                  <a:gd name="T43" fmla="*/ 0 h 151"/>
                  <a:gd name="T44" fmla="*/ 244 w 244"/>
                  <a:gd name="T45" fmla="*/ 151 h 15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4" h="151">
                    <a:moveTo>
                      <a:pt x="244" y="62"/>
                    </a:moveTo>
                    <a:lnTo>
                      <a:pt x="95" y="62"/>
                    </a:lnTo>
                    <a:lnTo>
                      <a:pt x="95" y="0"/>
                    </a:lnTo>
                    <a:lnTo>
                      <a:pt x="65" y="0"/>
                    </a:lnTo>
                    <a:lnTo>
                      <a:pt x="65" y="62"/>
                    </a:lnTo>
                    <a:lnTo>
                      <a:pt x="0" y="62"/>
                    </a:lnTo>
                    <a:lnTo>
                      <a:pt x="0" y="90"/>
                    </a:lnTo>
                    <a:lnTo>
                      <a:pt x="65" y="90"/>
                    </a:lnTo>
                    <a:lnTo>
                      <a:pt x="65" y="151"/>
                    </a:lnTo>
                    <a:lnTo>
                      <a:pt x="95" y="151"/>
                    </a:lnTo>
                    <a:lnTo>
                      <a:pt x="95" y="90"/>
                    </a:lnTo>
                    <a:lnTo>
                      <a:pt x="244" y="90"/>
                    </a:lnTo>
                    <a:lnTo>
                      <a:pt x="244" y="6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7" name="Group 254"/>
            <p:cNvGrpSpPr>
              <a:grpSpLocks/>
            </p:cNvGrpSpPr>
            <p:nvPr userDrawn="1"/>
          </p:nvGrpSpPr>
          <p:grpSpPr bwMode="auto">
            <a:xfrm>
              <a:off x="581678" y="5092835"/>
              <a:ext cx="163489" cy="110355"/>
              <a:chOff x="6341261" y="2034186"/>
              <a:chExt cx="254095" cy="170190"/>
            </a:xfrm>
          </p:grpSpPr>
          <p:sp>
            <p:nvSpPr>
              <p:cNvPr id="94" name="Freeform 93"/>
              <p:cNvSpPr>
                <a:spLocks/>
              </p:cNvSpPr>
              <p:nvPr/>
            </p:nvSpPr>
            <p:spPr bwMode="auto">
              <a:xfrm>
                <a:off x="6341261" y="2034186"/>
                <a:ext cx="254095" cy="170190"/>
              </a:xfrm>
              <a:custGeom>
                <a:avLst/>
                <a:gdLst>
                  <a:gd name="T0" fmla="*/ 244 w 244"/>
                  <a:gd name="T1" fmla="*/ 151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151 h 151"/>
                  <a:gd name="T8" fmla="*/ 244 w 244"/>
                  <a:gd name="T9" fmla="*/ 151 h 151"/>
                  <a:gd name="T10" fmla="*/ 244 w 24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  <a:close/>
                  </a:path>
                </a:pathLst>
              </a:custGeom>
              <a:solidFill>
                <a:srgbClr val="FFE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5" name="Freeform 94"/>
              <p:cNvSpPr>
                <a:spLocks/>
              </p:cNvSpPr>
              <p:nvPr/>
            </p:nvSpPr>
            <p:spPr bwMode="auto">
              <a:xfrm>
                <a:off x="6341261" y="2034186"/>
                <a:ext cx="80463" cy="170190"/>
              </a:xfrm>
              <a:custGeom>
                <a:avLst/>
                <a:gdLst>
                  <a:gd name="T0" fmla="*/ 77 w 77"/>
                  <a:gd name="T1" fmla="*/ 151 h 151"/>
                  <a:gd name="T2" fmla="*/ 77 w 77"/>
                  <a:gd name="T3" fmla="*/ 0 h 151"/>
                  <a:gd name="T4" fmla="*/ 0 w 77"/>
                  <a:gd name="T5" fmla="*/ 0 h 151"/>
                  <a:gd name="T6" fmla="*/ 0 w 77"/>
                  <a:gd name="T7" fmla="*/ 151 h 151"/>
                  <a:gd name="T8" fmla="*/ 77 w 77"/>
                  <a:gd name="T9" fmla="*/ 151 h 151"/>
                  <a:gd name="T10" fmla="*/ 77 w 77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7"/>
                  <a:gd name="T19" fmla="*/ 0 h 151"/>
                  <a:gd name="T20" fmla="*/ 77 w 77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7" h="151">
                    <a:moveTo>
                      <a:pt x="77" y="151"/>
                    </a:moveTo>
                    <a:lnTo>
                      <a:pt x="77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77" y="15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6" name="Freeform 95"/>
              <p:cNvSpPr>
                <a:spLocks/>
              </p:cNvSpPr>
              <p:nvPr/>
            </p:nvSpPr>
            <p:spPr bwMode="auto">
              <a:xfrm>
                <a:off x="6508541" y="2034186"/>
                <a:ext cx="86815" cy="170190"/>
              </a:xfrm>
              <a:custGeom>
                <a:avLst/>
                <a:gdLst>
                  <a:gd name="T0" fmla="*/ 84 w 84"/>
                  <a:gd name="T1" fmla="*/ 151 h 151"/>
                  <a:gd name="T2" fmla="*/ 84 w 84"/>
                  <a:gd name="T3" fmla="*/ 0 h 151"/>
                  <a:gd name="T4" fmla="*/ 0 w 84"/>
                  <a:gd name="T5" fmla="*/ 0 h 151"/>
                  <a:gd name="T6" fmla="*/ 0 w 84"/>
                  <a:gd name="T7" fmla="*/ 151 h 151"/>
                  <a:gd name="T8" fmla="*/ 84 w 84"/>
                  <a:gd name="T9" fmla="*/ 151 h 151"/>
                  <a:gd name="T10" fmla="*/ 84 w 8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151"/>
                  <a:gd name="T20" fmla="*/ 84 w 8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151">
                    <a:moveTo>
                      <a:pt x="84" y="151"/>
                    </a:moveTo>
                    <a:lnTo>
                      <a:pt x="8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84" y="1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8" name="Group 49"/>
            <p:cNvGrpSpPr>
              <a:grpSpLocks/>
            </p:cNvGrpSpPr>
            <p:nvPr userDrawn="1"/>
          </p:nvGrpSpPr>
          <p:grpSpPr bwMode="auto">
            <a:xfrm>
              <a:off x="369889" y="5092835"/>
              <a:ext cx="163609" cy="106293"/>
              <a:chOff x="529" y="1166"/>
              <a:chExt cx="245" cy="157"/>
            </a:xfrm>
          </p:grpSpPr>
          <p:sp>
            <p:nvSpPr>
              <p:cNvPr id="90" name="Freeform 50"/>
              <p:cNvSpPr>
                <a:spLocks/>
              </p:cNvSpPr>
              <p:nvPr/>
            </p:nvSpPr>
            <p:spPr bwMode="auto">
              <a:xfrm>
                <a:off x="529" y="1166"/>
                <a:ext cx="245" cy="151"/>
              </a:xfrm>
              <a:custGeom>
                <a:avLst/>
                <a:gdLst>
                  <a:gd name="T0" fmla="*/ 244 w 244"/>
                  <a:gd name="T1" fmla="*/ 151 h 151"/>
                  <a:gd name="T2" fmla="*/ 244 w 244"/>
                  <a:gd name="T3" fmla="*/ 0 h 151"/>
                  <a:gd name="T4" fmla="*/ 0 w 244"/>
                  <a:gd name="T5" fmla="*/ 0 h 151"/>
                  <a:gd name="T6" fmla="*/ 0 w 244"/>
                  <a:gd name="T7" fmla="*/ 151 h 151"/>
                  <a:gd name="T8" fmla="*/ 244 w 244"/>
                  <a:gd name="T9" fmla="*/ 151 h 151"/>
                  <a:gd name="T10" fmla="*/ 244 w 244"/>
                  <a:gd name="T11" fmla="*/ 151 h 1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1"/>
                  <a:gd name="T20" fmla="*/ 244 w 244"/>
                  <a:gd name="T21" fmla="*/ 151 h 1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1">
                    <a:moveTo>
                      <a:pt x="244" y="1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1"/>
                    </a:lnTo>
                    <a:lnTo>
                      <a:pt x="244" y="15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1" name="Freeform 51"/>
              <p:cNvSpPr>
                <a:spLocks/>
              </p:cNvSpPr>
              <p:nvPr/>
            </p:nvSpPr>
            <p:spPr bwMode="auto">
              <a:xfrm>
                <a:off x="529" y="1166"/>
                <a:ext cx="245" cy="50"/>
              </a:xfrm>
              <a:custGeom>
                <a:avLst/>
                <a:gdLst>
                  <a:gd name="T0" fmla="*/ 244 w 244"/>
                  <a:gd name="T1" fmla="*/ 50 h 50"/>
                  <a:gd name="T2" fmla="*/ 244 w 244"/>
                  <a:gd name="T3" fmla="*/ 0 h 50"/>
                  <a:gd name="T4" fmla="*/ 0 w 244"/>
                  <a:gd name="T5" fmla="*/ 0 h 50"/>
                  <a:gd name="T6" fmla="*/ 0 w 244"/>
                  <a:gd name="T7" fmla="*/ 50 h 50"/>
                  <a:gd name="T8" fmla="*/ 244 w 244"/>
                  <a:gd name="T9" fmla="*/ 50 h 50"/>
                  <a:gd name="T10" fmla="*/ 244 w 244"/>
                  <a:gd name="T11" fmla="*/ 5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2" name="Freeform 52"/>
              <p:cNvSpPr>
                <a:spLocks/>
              </p:cNvSpPr>
              <p:nvPr/>
            </p:nvSpPr>
            <p:spPr bwMode="auto">
              <a:xfrm>
                <a:off x="529" y="1273"/>
                <a:ext cx="245" cy="50"/>
              </a:xfrm>
              <a:custGeom>
                <a:avLst/>
                <a:gdLst>
                  <a:gd name="T0" fmla="*/ 244 w 244"/>
                  <a:gd name="T1" fmla="*/ 51 h 51"/>
                  <a:gd name="T2" fmla="*/ 244 w 244"/>
                  <a:gd name="T3" fmla="*/ 0 h 51"/>
                  <a:gd name="T4" fmla="*/ 0 w 244"/>
                  <a:gd name="T5" fmla="*/ 0 h 51"/>
                  <a:gd name="T6" fmla="*/ 0 w 244"/>
                  <a:gd name="T7" fmla="*/ 51 h 51"/>
                  <a:gd name="T8" fmla="*/ 244 w 244"/>
                  <a:gd name="T9" fmla="*/ 51 h 51"/>
                  <a:gd name="T10" fmla="*/ 244 w 244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1"/>
                  <a:gd name="T20" fmla="*/ 244 w 244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1">
                    <a:moveTo>
                      <a:pt x="244" y="51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1"/>
                    </a:lnTo>
                    <a:lnTo>
                      <a:pt x="244" y="51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3" name="Freeform 53"/>
              <p:cNvSpPr>
                <a:spLocks/>
              </p:cNvSpPr>
              <p:nvPr/>
            </p:nvSpPr>
            <p:spPr bwMode="auto">
              <a:xfrm>
                <a:off x="529" y="1166"/>
                <a:ext cx="245" cy="155"/>
              </a:xfrm>
              <a:custGeom>
                <a:avLst/>
                <a:gdLst>
                  <a:gd name="T0" fmla="*/ 244 w 244"/>
                  <a:gd name="T1" fmla="*/ 156 h 156"/>
                  <a:gd name="T2" fmla="*/ 244 w 244"/>
                  <a:gd name="T3" fmla="*/ 0 h 156"/>
                  <a:gd name="T4" fmla="*/ 0 w 244"/>
                  <a:gd name="T5" fmla="*/ 0 h 156"/>
                  <a:gd name="T6" fmla="*/ 0 w 244"/>
                  <a:gd name="T7" fmla="*/ 156 h 156"/>
                  <a:gd name="T8" fmla="*/ 244 w 244"/>
                  <a:gd name="T9" fmla="*/ 156 h 156"/>
                  <a:gd name="T10" fmla="*/ 244 w 244"/>
                  <a:gd name="T11" fmla="*/ 156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29" name="Group 54"/>
            <p:cNvGrpSpPr>
              <a:grpSpLocks/>
            </p:cNvGrpSpPr>
            <p:nvPr userDrawn="1"/>
          </p:nvGrpSpPr>
          <p:grpSpPr bwMode="auto">
            <a:xfrm>
              <a:off x="2488981" y="5092835"/>
              <a:ext cx="164632" cy="106293"/>
              <a:chOff x="1117" y="2394"/>
              <a:chExt cx="245" cy="157"/>
            </a:xfrm>
          </p:grpSpPr>
          <p:sp>
            <p:nvSpPr>
              <p:cNvPr id="79" name="Freeform 55"/>
              <p:cNvSpPr>
                <a:spLocks/>
              </p:cNvSpPr>
              <p:nvPr/>
            </p:nvSpPr>
            <p:spPr bwMode="auto">
              <a:xfrm>
                <a:off x="1117" y="2394"/>
                <a:ext cx="245" cy="157"/>
              </a:xfrm>
              <a:custGeom>
                <a:avLst/>
                <a:gdLst>
                  <a:gd name="T0" fmla="*/ 244 w 244"/>
                  <a:gd name="T1" fmla="*/ 157 h 157"/>
                  <a:gd name="T2" fmla="*/ 0 w 244"/>
                  <a:gd name="T3" fmla="*/ 157 h 157"/>
                  <a:gd name="T4" fmla="*/ 0 w 244"/>
                  <a:gd name="T5" fmla="*/ 0 h 157"/>
                  <a:gd name="T6" fmla="*/ 244 w 244"/>
                  <a:gd name="T7" fmla="*/ 0 h 157"/>
                  <a:gd name="T8" fmla="*/ 244 w 244"/>
                  <a:gd name="T9" fmla="*/ 157 h 157"/>
                  <a:gd name="T10" fmla="*/ 244 w 244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7"/>
                  <a:gd name="T20" fmla="*/ 244 w 244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7">
                    <a:moveTo>
                      <a:pt x="244" y="157"/>
                    </a:moveTo>
                    <a:lnTo>
                      <a:pt x="0" y="157"/>
                    </a:lnTo>
                    <a:lnTo>
                      <a:pt x="0" y="0"/>
                    </a:lnTo>
                    <a:lnTo>
                      <a:pt x="244" y="0"/>
                    </a:lnTo>
                    <a:lnTo>
                      <a:pt x="244" y="15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0" name="Freeform 56"/>
              <p:cNvSpPr>
                <a:spLocks/>
              </p:cNvSpPr>
              <p:nvPr/>
            </p:nvSpPr>
            <p:spPr bwMode="auto">
              <a:xfrm>
                <a:off x="1117" y="2394"/>
                <a:ext cx="34" cy="34"/>
              </a:xfrm>
              <a:custGeom>
                <a:avLst/>
                <a:gdLst>
                  <a:gd name="T0" fmla="*/ 35 w 35"/>
                  <a:gd name="T1" fmla="*/ 34 h 34"/>
                  <a:gd name="T2" fmla="*/ 0 w 35"/>
                  <a:gd name="T3" fmla="*/ 34 h 34"/>
                  <a:gd name="T4" fmla="*/ 0 w 35"/>
                  <a:gd name="T5" fmla="*/ 0 h 34"/>
                  <a:gd name="T6" fmla="*/ 35 w 35"/>
                  <a:gd name="T7" fmla="*/ 0 h 34"/>
                  <a:gd name="T8" fmla="*/ 35 w 35"/>
                  <a:gd name="T9" fmla="*/ 34 h 34"/>
                  <a:gd name="T10" fmla="*/ 35 w 35"/>
                  <a:gd name="T11" fmla="*/ 34 h 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34"/>
                  <a:gd name="T20" fmla="*/ 35 w 35"/>
                  <a:gd name="T21" fmla="*/ 34 h 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34">
                    <a:moveTo>
                      <a:pt x="35" y="34"/>
                    </a:moveTo>
                    <a:lnTo>
                      <a:pt x="0" y="34"/>
                    </a:lnTo>
                    <a:lnTo>
                      <a:pt x="0" y="0"/>
                    </a:lnTo>
                    <a:lnTo>
                      <a:pt x="35" y="0"/>
                    </a:lnTo>
                    <a:lnTo>
                      <a:pt x="35" y="34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1" name="Freeform 57"/>
              <p:cNvSpPr>
                <a:spLocks/>
              </p:cNvSpPr>
              <p:nvPr/>
            </p:nvSpPr>
            <p:spPr bwMode="auto">
              <a:xfrm>
                <a:off x="1117" y="2444"/>
                <a:ext cx="34" cy="34"/>
              </a:xfrm>
              <a:custGeom>
                <a:avLst/>
                <a:gdLst>
                  <a:gd name="T0" fmla="*/ 35 w 35"/>
                  <a:gd name="T1" fmla="*/ 33 h 33"/>
                  <a:gd name="T2" fmla="*/ 0 w 35"/>
                  <a:gd name="T3" fmla="*/ 33 h 33"/>
                  <a:gd name="T4" fmla="*/ 0 w 35"/>
                  <a:gd name="T5" fmla="*/ 0 h 33"/>
                  <a:gd name="T6" fmla="*/ 35 w 35"/>
                  <a:gd name="T7" fmla="*/ 0 h 33"/>
                  <a:gd name="T8" fmla="*/ 35 w 35"/>
                  <a:gd name="T9" fmla="*/ 33 h 33"/>
                  <a:gd name="T10" fmla="*/ 35 w 35"/>
                  <a:gd name="T11" fmla="*/ 33 h 3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33"/>
                  <a:gd name="T20" fmla="*/ 35 w 35"/>
                  <a:gd name="T21" fmla="*/ 33 h 3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33">
                    <a:moveTo>
                      <a:pt x="35" y="33"/>
                    </a:moveTo>
                    <a:lnTo>
                      <a:pt x="0" y="33"/>
                    </a:lnTo>
                    <a:lnTo>
                      <a:pt x="0" y="0"/>
                    </a:lnTo>
                    <a:lnTo>
                      <a:pt x="35" y="0"/>
                    </a:lnTo>
                    <a:lnTo>
                      <a:pt x="35" y="33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2" name="Freeform 58"/>
              <p:cNvSpPr>
                <a:spLocks/>
              </p:cNvSpPr>
              <p:nvPr/>
            </p:nvSpPr>
            <p:spPr bwMode="auto">
              <a:xfrm>
                <a:off x="1175" y="2394"/>
                <a:ext cx="22" cy="34"/>
              </a:xfrm>
              <a:custGeom>
                <a:avLst/>
                <a:gdLst>
                  <a:gd name="T0" fmla="*/ 36 w 36"/>
                  <a:gd name="T1" fmla="*/ 34 h 34"/>
                  <a:gd name="T2" fmla="*/ 0 w 36"/>
                  <a:gd name="T3" fmla="*/ 34 h 34"/>
                  <a:gd name="T4" fmla="*/ 0 w 36"/>
                  <a:gd name="T5" fmla="*/ 0 h 34"/>
                  <a:gd name="T6" fmla="*/ 36 w 36"/>
                  <a:gd name="T7" fmla="*/ 0 h 34"/>
                  <a:gd name="T8" fmla="*/ 36 w 36"/>
                  <a:gd name="T9" fmla="*/ 34 h 34"/>
                  <a:gd name="T10" fmla="*/ 36 w 36"/>
                  <a:gd name="T11" fmla="*/ 34 h 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"/>
                  <a:gd name="T19" fmla="*/ 0 h 34"/>
                  <a:gd name="T20" fmla="*/ 36 w 36"/>
                  <a:gd name="T21" fmla="*/ 34 h 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" h="34">
                    <a:moveTo>
                      <a:pt x="36" y="34"/>
                    </a:moveTo>
                    <a:lnTo>
                      <a:pt x="0" y="34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34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3" name="Freeform 59"/>
              <p:cNvSpPr>
                <a:spLocks/>
              </p:cNvSpPr>
              <p:nvPr/>
            </p:nvSpPr>
            <p:spPr bwMode="auto">
              <a:xfrm>
                <a:off x="1175" y="2444"/>
                <a:ext cx="22" cy="34"/>
              </a:xfrm>
              <a:custGeom>
                <a:avLst/>
                <a:gdLst>
                  <a:gd name="T0" fmla="*/ 36 w 36"/>
                  <a:gd name="T1" fmla="*/ 33 h 33"/>
                  <a:gd name="T2" fmla="*/ 0 w 36"/>
                  <a:gd name="T3" fmla="*/ 33 h 33"/>
                  <a:gd name="T4" fmla="*/ 0 w 36"/>
                  <a:gd name="T5" fmla="*/ 0 h 33"/>
                  <a:gd name="T6" fmla="*/ 36 w 36"/>
                  <a:gd name="T7" fmla="*/ 0 h 33"/>
                  <a:gd name="T8" fmla="*/ 36 w 36"/>
                  <a:gd name="T9" fmla="*/ 33 h 33"/>
                  <a:gd name="T10" fmla="*/ 36 w 36"/>
                  <a:gd name="T11" fmla="*/ 33 h 3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"/>
                  <a:gd name="T19" fmla="*/ 0 h 33"/>
                  <a:gd name="T20" fmla="*/ 36 w 36"/>
                  <a:gd name="T21" fmla="*/ 33 h 3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" h="33">
                    <a:moveTo>
                      <a:pt x="36" y="33"/>
                    </a:moveTo>
                    <a:lnTo>
                      <a:pt x="0" y="33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33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4" name="Freeform 60"/>
              <p:cNvSpPr>
                <a:spLocks/>
              </p:cNvSpPr>
              <p:nvPr/>
            </p:nvSpPr>
            <p:spPr bwMode="auto">
              <a:xfrm>
                <a:off x="1117" y="2501"/>
                <a:ext cx="245" cy="16"/>
              </a:xfrm>
              <a:custGeom>
                <a:avLst/>
                <a:gdLst>
                  <a:gd name="T0" fmla="*/ 244 w 244"/>
                  <a:gd name="T1" fmla="*/ 0 h 17"/>
                  <a:gd name="T2" fmla="*/ 0 w 244"/>
                  <a:gd name="T3" fmla="*/ 0 h 17"/>
                  <a:gd name="T4" fmla="*/ 0 w 244"/>
                  <a:gd name="T5" fmla="*/ 17 h 17"/>
                  <a:gd name="T6" fmla="*/ 244 w 244"/>
                  <a:gd name="T7" fmla="*/ 17 h 17"/>
                  <a:gd name="T8" fmla="*/ 244 w 244"/>
                  <a:gd name="T9" fmla="*/ 0 h 17"/>
                  <a:gd name="T10" fmla="*/ 244 w 244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7"/>
                  <a:gd name="T20" fmla="*/ 244 w 24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7">
                    <a:moveTo>
                      <a:pt x="244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244" y="17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5" name="Freeform 61"/>
              <p:cNvSpPr>
                <a:spLocks/>
              </p:cNvSpPr>
              <p:nvPr/>
            </p:nvSpPr>
            <p:spPr bwMode="auto">
              <a:xfrm>
                <a:off x="1117" y="2535"/>
                <a:ext cx="245" cy="16"/>
              </a:xfrm>
              <a:custGeom>
                <a:avLst/>
                <a:gdLst>
                  <a:gd name="T0" fmla="*/ 244 w 244"/>
                  <a:gd name="T1" fmla="*/ 0 h 17"/>
                  <a:gd name="T2" fmla="*/ 0 w 244"/>
                  <a:gd name="T3" fmla="*/ 0 h 17"/>
                  <a:gd name="T4" fmla="*/ 0 w 244"/>
                  <a:gd name="T5" fmla="*/ 17 h 17"/>
                  <a:gd name="T6" fmla="*/ 244 w 244"/>
                  <a:gd name="T7" fmla="*/ 17 h 17"/>
                  <a:gd name="T8" fmla="*/ 244 w 244"/>
                  <a:gd name="T9" fmla="*/ 0 h 17"/>
                  <a:gd name="T10" fmla="*/ 244 w 244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7"/>
                  <a:gd name="T20" fmla="*/ 244 w 24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7">
                    <a:moveTo>
                      <a:pt x="244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244" y="17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6" name="Freeform 62"/>
              <p:cNvSpPr>
                <a:spLocks/>
              </p:cNvSpPr>
              <p:nvPr/>
            </p:nvSpPr>
            <p:spPr bwMode="auto">
              <a:xfrm>
                <a:off x="1212" y="2428"/>
                <a:ext cx="150" cy="18"/>
              </a:xfrm>
              <a:custGeom>
                <a:avLst/>
                <a:gdLst>
                  <a:gd name="T0" fmla="*/ 149 w 149"/>
                  <a:gd name="T1" fmla="*/ 0 h 17"/>
                  <a:gd name="T2" fmla="*/ 0 w 149"/>
                  <a:gd name="T3" fmla="*/ 0 h 17"/>
                  <a:gd name="T4" fmla="*/ 0 w 149"/>
                  <a:gd name="T5" fmla="*/ 17 h 17"/>
                  <a:gd name="T6" fmla="*/ 149 w 149"/>
                  <a:gd name="T7" fmla="*/ 17 h 17"/>
                  <a:gd name="T8" fmla="*/ 149 w 149"/>
                  <a:gd name="T9" fmla="*/ 0 h 17"/>
                  <a:gd name="T10" fmla="*/ 149 w 149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17"/>
                  <a:gd name="T20" fmla="*/ 149 w 149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17">
                    <a:moveTo>
                      <a:pt x="149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149" y="17"/>
                    </a:lnTo>
                    <a:lnTo>
                      <a:pt x="149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7" name="Freeform 63"/>
              <p:cNvSpPr>
                <a:spLocks/>
              </p:cNvSpPr>
              <p:nvPr/>
            </p:nvSpPr>
            <p:spPr bwMode="auto">
              <a:xfrm>
                <a:off x="1212" y="2394"/>
                <a:ext cx="150" cy="16"/>
              </a:xfrm>
              <a:custGeom>
                <a:avLst/>
                <a:gdLst>
                  <a:gd name="T0" fmla="*/ 149 w 149"/>
                  <a:gd name="T1" fmla="*/ 0 h 17"/>
                  <a:gd name="T2" fmla="*/ 0 w 149"/>
                  <a:gd name="T3" fmla="*/ 0 h 17"/>
                  <a:gd name="T4" fmla="*/ 0 w 149"/>
                  <a:gd name="T5" fmla="*/ 17 h 17"/>
                  <a:gd name="T6" fmla="*/ 149 w 149"/>
                  <a:gd name="T7" fmla="*/ 17 h 17"/>
                  <a:gd name="T8" fmla="*/ 149 w 149"/>
                  <a:gd name="T9" fmla="*/ 0 h 17"/>
                  <a:gd name="T10" fmla="*/ 149 w 149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17"/>
                  <a:gd name="T20" fmla="*/ 149 w 149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17">
                    <a:moveTo>
                      <a:pt x="149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149" y="17"/>
                    </a:lnTo>
                    <a:lnTo>
                      <a:pt x="149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8" name="Freeform 64"/>
              <p:cNvSpPr>
                <a:spLocks/>
              </p:cNvSpPr>
              <p:nvPr/>
            </p:nvSpPr>
            <p:spPr bwMode="auto">
              <a:xfrm>
                <a:off x="1212" y="2460"/>
                <a:ext cx="150" cy="18"/>
              </a:xfrm>
              <a:custGeom>
                <a:avLst/>
                <a:gdLst>
                  <a:gd name="T0" fmla="*/ 149 w 149"/>
                  <a:gd name="T1" fmla="*/ 0 h 17"/>
                  <a:gd name="T2" fmla="*/ 0 w 149"/>
                  <a:gd name="T3" fmla="*/ 0 h 17"/>
                  <a:gd name="T4" fmla="*/ 0 w 149"/>
                  <a:gd name="T5" fmla="*/ 17 h 17"/>
                  <a:gd name="T6" fmla="*/ 149 w 149"/>
                  <a:gd name="T7" fmla="*/ 17 h 17"/>
                  <a:gd name="T8" fmla="*/ 149 w 149"/>
                  <a:gd name="T9" fmla="*/ 0 h 17"/>
                  <a:gd name="T10" fmla="*/ 149 w 149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9"/>
                  <a:gd name="T19" fmla="*/ 0 h 17"/>
                  <a:gd name="T20" fmla="*/ 149 w 149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9" h="17">
                    <a:moveTo>
                      <a:pt x="149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149" y="17"/>
                    </a:lnTo>
                    <a:lnTo>
                      <a:pt x="149" y="0"/>
                    </a:lnTo>
                    <a:close/>
                  </a:path>
                </a:pathLst>
              </a:custGeom>
              <a:solidFill>
                <a:srgbClr val="34AAC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89" name="Freeform 65"/>
              <p:cNvSpPr>
                <a:spLocks/>
              </p:cNvSpPr>
              <p:nvPr/>
            </p:nvSpPr>
            <p:spPr bwMode="auto">
              <a:xfrm>
                <a:off x="1117" y="2394"/>
                <a:ext cx="245" cy="157"/>
              </a:xfrm>
              <a:custGeom>
                <a:avLst/>
                <a:gdLst>
                  <a:gd name="T0" fmla="*/ 244 w 244"/>
                  <a:gd name="T1" fmla="*/ 157 h 157"/>
                  <a:gd name="T2" fmla="*/ 244 w 244"/>
                  <a:gd name="T3" fmla="*/ 0 h 157"/>
                  <a:gd name="T4" fmla="*/ 0 w 244"/>
                  <a:gd name="T5" fmla="*/ 0 h 157"/>
                  <a:gd name="T6" fmla="*/ 0 w 244"/>
                  <a:gd name="T7" fmla="*/ 157 h 157"/>
                  <a:gd name="T8" fmla="*/ 244 w 244"/>
                  <a:gd name="T9" fmla="*/ 157 h 157"/>
                  <a:gd name="T10" fmla="*/ 244 w 244"/>
                  <a:gd name="T11" fmla="*/ 157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7"/>
                  <a:gd name="T20" fmla="*/ 244 w 244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7">
                    <a:moveTo>
                      <a:pt x="244" y="157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4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30" name="Group 185"/>
            <p:cNvGrpSpPr>
              <a:grpSpLocks/>
            </p:cNvGrpSpPr>
            <p:nvPr userDrawn="1"/>
          </p:nvGrpSpPr>
          <p:grpSpPr bwMode="auto">
            <a:xfrm>
              <a:off x="1004798" y="5092835"/>
              <a:ext cx="164978" cy="104898"/>
              <a:chOff x="4187" y="1590"/>
              <a:chExt cx="238" cy="162"/>
            </a:xfrm>
          </p:grpSpPr>
          <p:sp>
            <p:nvSpPr>
              <p:cNvPr id="52" name="Freeform 186"/>
              <p:cNvSpPr>
                <a:spLocks/>
              </p:cNvSpPr>
              <p:nvPr/>
            </p:nvSpPr>
            <p:spPr bwMode="auto">
              <a:xfrm>
                <a:off x="4187" y="1590"/>
                <a:ext cx="238" cy="53"/>
              </a:xfrm>
              <a:custGeom>
                <a:avLst/>
                <a:gdLst>
                  <a:gd name="T0" fmla="*/ 0 w 244"/>
                  <a:gd name="T1" fmla="*/ 0 h 50"/>
                  <a:gd name="T2" fmla="*/ 40 w 244"/>
                  <a:gd name="T3" fmla="*/ 0 h 50"/>
                  <a:gd name="T4" fmla="*/ 40 w 244"/>
                  <a:gd name="T5" fmla="*/ 962 h 50"/>
                  <a:gd name="T6" fmla="*/ 0 w 244"/>
                  <a:gd name="T7" fmla="*/ 962 h 50"/>
                  <a:gd name="T8" fmla="*/ 0 w 244"/>
                  <a:gd name="T9" fmla="*/ 0 h 50"/>
                  <a:gd name="T10" fmla="*/ 0 w 244"/>
                  <a:gd name="T11" fmla="*/ 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0" y="0"/>
                    </a:moveTo>
                    <a:lnTo>
                      <a:pt x="244" y="0"/>
                    </a:lnTo>
                    <a:lnTo>
                      <a:pt x="244" y="50"/>
                    </a:lnTo>
                    <a:lnTo>
                      <a:pt x="0" y="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3" name="Freeform 187"/>
              <p:cNvSpPr>
                <a:spLocks/>
              </p:cNvSpPr>
              <p:nvPr/>
            </p:nvSpPr>
            <p:spPr bwMode="auto">
              <a:xfrm>
                <a:off x="4187" y="1695"/>
                <a:ext cx="238" cy="57"/>
              </a:xfrm>
              <a:custGeom>
                <a:avLst/>
                <a:gdLst>
                  <a:gd name="T0" fmla="*/ 0 w 244"/>
                  <a:gd name="T1" fmla="*/ 0 h 55"/>
                  <a:gd name="T2" fmla="*/ 40 w 244"/>
                  <a:gd name="T3" fmla="*/ 0 h 55"/>
                  <a:gd name="T4" fmla="*/ 40 w 244"/>
                  <a:gd name="T5" fmla="*/ 820 h 55"/>
                  <a:gd name="T6" fmla="*/ 0 w 244"/>
                  <a:gd name="T7" fmla="*/ 820 h 55"/>
                  <a:gd name="T8" fmla="*/ 0 w 244"/>
                  <a:gd name="T9" fmla="*/ 0 h 55"/>
                  <a:gd name="T10" fmla="*/ 0 w 244"/>
                  <a:gd name="T11" fmla="*/ 0 h 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5"/>
                  <a:gd name="T20" fmla="*/ 244 w 244"/>
                  <a:gd name="T21" fmla="*/ 55 h 5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5">
                    <a:moveTo>
                      <a:pt x="0" y="0"/>
                    </a:moveTo>
                    <a:lnTo>
                      <a:pt x="244" y="0"/>
                    </a:lnTo>
                    <a:lnTo>
                      <a:pt x="244" y="55"/>
                    </a:lnTo>
                    <a:lnTo>
                      <a:pt x="0" y="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0A7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4" name="Freeform 188"/>
              <p:cNvSpPr>
                <a:spLocks/>
              </p:cNvSpPr>
              <p:nvPr/>
            </p:nvSpPr>
            <p:spPr bwMode="auto">
              <a:xfrm>
                <a:off x="4187" y="1643"/>
                <a:ext cx="238" cy="57"/>
              </a:xfrm>
              <a:custGeom>
                <a:avLst/>
                <a:gdLst>
                  <a:gd name="T0" fmla="*/ 0 w 244"/>
                  <a:gd name="T1" fmla="*/ 0 h 56"/>
                  <a:gd name="T2" fmla="*/ 40 w 244"/>
                  <a:gd name="T3" fmla="*/ 0 h 56"/>
                  <a:gd name="T4" fmla="*/ 40 w 244"/>
                  <a:gd name="T5" fmla="*/ 201 h 56"/>
                  <a:gd name="T6" fmla="*/ 0 w 244"/>
                  <a:gd name="T7" fmla="*/ 201 h 56"/>
                  <a:gd name="T8" fmla="*/ 0 w 244"/>
                  <a:gd name="T9" fmla="*/ 0 h 56"/>
                  <a:gd name="T10" fmla="*/ 0 w 244"/>
                  <a:gd name="T11" fmla="*/ 0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6"/>
                  <a:gd name="T20" fmla="*/ 244 w 244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6">
                    <a:moveTo>
                      <a:pt x="0" y="0"/>
                    </a:moveTo>
                    <a:lnTo>
                      <a:pt x="244" y="0"/>
                    </a:lnTo>
                    <a:lnTo>
                      <a:pt x="244" y="56"/>
                    </a:lnTo>
                    <a:lnTo>
                      <a:pt x="0" y="5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5" name="Freeform 189"/>
              <p:cNvSpPr>
                <a:spLocks/>
              </p:cNvSpPr>
              <p:nvPr/>
            </p:nvSpPr>
            <p:spPr bwMode="auto">
              <a:xfrm>
                <a:off x="4267" y="1643"/>
                <a:ext cx="69" cy="63"/>
              </a:xfrm>
              <a:custGeom>
                <a:avLst/>
                <a:gdLst>
                  <a:gd name="T0" fmla="*/ 17 w 71"/>
                  <a:gd name="T1" fmla="*/ 355 h 62"/>
                  <a:gd name="T2" fmla="*/ 17 w 71"/>
                  <a:gd name="T3" fmla="*/ 0 h 62"/>
                  <a:gd name="T4" fmla="*/ 0 w 71"/>
                  <a:gd name="T5" fmla="*/ 0 h 62"/>
                  <a:gd name="T6" fmla="*/ 0 w 71"/>
                  <a:gd name="T7" fmla="*/ 355 h 62"/>
                  <a:gd name="T8" fmla="*/ 6 w 71"/>
                  <a:gd name="T9" fmla="*/ 503 h 62"/>
                  <a:gd name="T10" fmla="*/ 12 w 71"/>
                  <a:gd name="T11" fmla="*/ 571 h 62"/>
                  <a:gd name="T12" fmla="*/ 17 w 71"/>
                  <a:gd name="T13" fmla="*/ 618 h 62"/>
                  <a:gd name="T14" fmla="*/ 17 w 71"/>
                  <a:gd name="T15" fmla="*/ 680 h 62"/>
                  <a:gd name="T16" fmla="*/ 17 w 71"/>
                  <a:gd name="T17" fmla="*/ 618 h 62"/>
                  <a:gd name="T18" fmla="*/ 17 w 71"/>
                  <a:gd name="T19" fmla="*/ 571 h 62"/>
                  <a:gd name="T20" fmla="*/ 17 w 71"/>
                  <a:gd name="T21" fmla="*/ 503 h 62"/>
                  <a:gd name="T22" fmla="*/ 17 w 71"/>
                  <a:gd name="T23" fmla="*/ 355 h 62"/>
                  <a:gd name="T24" fmla="*/ 17 w 71"/>
                  <a:gd name="T25" fmla="*/ 355 h 6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1"/>
                  <a:gd name="T40" fmla="*/ 0 h 62"/>
                  <a:gd name="T41" fmla="*/ 71 w 71"/>
                  <a:gd name="T42" fmla="*/ 62 h 6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1" h="62">
                    <a:moveTo>
                      <a:pt x="71" y="34"/>
                    </a:moveTo>
                    <a:lnTo>
                      <a:pt x="71" y="0"/>
                    </a:lnTo>
                    <a:lnTo>
                      <a:pt x="0" y="0"/>
                    </a:lnTo>
                    <a:lnTo>
                      <a:pt x="0" y="34"/>
                    </a:lnTo>
                    <a:lnTo>
                      <a:pt x="6" y="45"/>
                    </a:lnTo>
                    <a:lnTo>
                      <a:pt x="12" y="51"/>
                    </a:lnTo>
                    <a:lnTo>
                      <a:pt x="24" y="56"/>
                    </a:lnTo>
                    <a:lnTo>
                      <a:pt x="36" y="62"/>
                    </a:lnTo>
                    <a:lnTo>
                      <a:pt x="54" y="56"/>
                    </a:lnTo>
                    <a:lnTo>
                      <a:pt x="60" y="51"/>
                    </a:lnTo>
                    <a:lnTo>
                      <a:pt x="66" y="45"/>
                    </a:lnTo>
                    <a:lnTo>
                      <a:pt x="71" y="3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6" name="Freeform 190"/>
              <p:cNvSpPr>
                <a:spLocks/>
              </p:cNvSpPr>
              <p:nvPr/>
            </p:nvSpPr>
            <p:spPr bwMode="auto">
              <a:xfrm>
                <a:off x="4267" y="1643"/>
                <a:ext cx="69" cy="63"/>
              </a:xfrm>
              <a:custGeom>
                <a:avLst/>
                <a:gdLst>
                  <a:gd name="T0" fmla="*/ 17 w 71"/>
                  <a:gd name="T1" fmla="*/ 355 h 62"/>
                  <a:gd name="T2" fmla="*/ 17 w 71"/>
                  <a:gd name="T3" fmla="*/ 0 h 62"/>
                  <a:gd name="T4" fmla="*/ 0 w 71"/>
                  <a:gd name="T5" fmla="*/ 0 h 62"/>
                  <a:gd name="T6" fmla="*/ 0 w 71"/>
                  <a:gd name="T7" fmla="*/ 355 h 62"/>
                  <a:gd name="T8" fmla="*/ 6 w 71"/>
                  <a:gd name="T9" fmla="*/ 503 h 62"/>
                  <a:gd name="T10" fmla="*/ 12 w 71"/>
                  <a:gd name="T11" fmla="*/ 571 h 62"/>
                  <a:gd name="T12" fmla="*/ 17 w 71"/>
                  <a:gd name="T13" fmla="*/ 618 h 62"/>
                  <a:gd name="T14" fmla="*/ 17 w 71"/>
                  <a:gd name="T15" fmla="*/ 680 h 62"/>
                  <a:gd name="T16" fmla="*/ 17 w 71"/>
                  <a:gd name="T17" fmla="*/ 618 h 62"/>
                  <a:gd name="T18" fmla="*/ 17 w 71"/>
                  <a:gd name="T19" fmla="*/ 571 h 62"/>
                  <a:gd name="T20" fmla="*/ 17 w 71"/>
                  <a:gd name="T21" fmla="*/ 503 h 62"/>
                  <a:gd name="T22" fmla="*/ 17 w 71"/>
                  <a:gd name="T23" fmla="*/ 355 h 62"/>
                  <a:gd name="T24" fmla="*/ 17 w 71"/>
                  <a:gd name="T25" fmla="*/ 355 h 6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1"/>
                  <a:gd name="T40" fmla="*/ 0 h 62"/>
                  <a:gd name="T41" fmla="*/ 71 w 71"/>
                  <a:gd name="T42" fmla="*/ 62 h 6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1" h="62">
                    <a:moveTo>
                      <a:pt x="71" y="34"/>
                    </a:moveTo>
                    <a:lnTo>
                      <a:pt x="71" y="0"/>
                    </a:lnTo>
                    <a:lnTo>
                      <a:pt x="0" y="0"/>
                    </a:lnTo>
                    <a:lnTo>
                      <a:pt x="0" y="34"/>
                    </a:lnTo>
                    <a:lnTo>
                      <a:pt x="6" y="45"/>
                    </a:lnTo>
                    <a:lnTo>
                      <a:pt x="12" y="51"/>
                    </a:lnTo>
                    <a:lnTo>
                      <a:pt x="24" y="56"/>
                    </a:lnTo>
                    <a:lnTo>
                      <a:pt x="36" y="62"/>
                    </a:lnTo>
                    <a:lnTo>
                      <a:pt x="54" y="56"/>
                    </a:lnTo>
                    <a:lnTo>
                      <a:pt x="60" y="51"/>
                    </a:lnTo>
                    <a:lnTo>
                      <a:pt x="66" y="45"/>
                    </a:lnTo>
                    <a:lnTo>
                      <a:pt x="71" y="34"/>
                    </a:lnTo>
                  </a:path>
                </a:pathLst>
              </a:custGeom>
              <a:noFill/>
              <a:ln w="0">
                <a:solidFill>
                  <a:srgbClr val="FB0F0C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7" name="Freeform 191"/>
              <p:cNvSpPr>
                <a:spLocks/>
              </p:cNvSpPr>
              <p:nvPr/>
            </p:nvSpPr>
            <p:spPr bwMode="auto">
              <a:xfrm>
                <a:off x="4267" y="1643"/>
                <a:ext cx="69" cy="63"/>
              </a:xfrm>
              <a:custGeom>
                <a:avLst/>
                <a:gdLst>
                  <a:gd name="T0" fmla="*/ 17 w 71"/>
                  <a:gd name="T1" fmla="*/ 0 h 62"/>
                  <a:gd name="T2" fmla="*/ 17 w 71"/>
                  <a:gd name="T3" fmla="*/ 251 h 62"/>
                  <a:gd name="T4" fmla="*/ 0 w 71"/>
                  <a:gd name="T5" fmla="*/ 251 h 62"/>
                  <a:gd name="T6" fmla="*/ 0 w 71"/>
                  <a:gd name="T7" fmla="*/ 355 h 62"/>
                  <a:gd name="T8" fmla="*/ 17 w 71"/>
                  <a:gd name="T9" fmla="*/ 355 h 62"/>
                  <a:gd name="T10" fmla="*/ 17 w 71"/>
                  <a:gd name="T11" fmla="*/ 571 h 62"/>
                  <a:gd name="T12" fmla="*/ 17 w 71"/>
                  <a:gd name="T13" fmla="*/ 618 h 62"/>
                  <a:gd name="T14" fmla="*/ 12 w 71"/>
                  <a:gd name="T15" fmla="*/ 571 h 62"/>
                  <a:gd name="T16" fmla="*/ 6 w 71"/>
                  <a:gd name="T17" fmla="*/ 571 h 62"/>
                  <a:gd name="T18" fmla="*/ 17 w 71"/>
                  <a:gd name="T19" fmla="*/ 571 h 62"/>
                  <a:gd name="T20" fmla="*/ 17 w 71"/>
                  <a:gd name="T21" fmla="*/ 571 h 62"/>
                  <a:gd name="T22" fmla="*/ 17 w 71"/>
                  <a:gd name="T23" fmla="*/ 618 h 62"/>
                  <a:gd name="T24" fmla="*/ 17 w 71"/>
                  <a:gd name="T25" fmla="*/ 680 h 62"/>
                  <a:gd name="T26" fmla="*/ 17 w 71"/>
                  <a:gd name="T27" fmla="*/ 618 h 62"/>
                  <a:gd name="T28" fmla="*/ 17 w 71"/>
                  <a:gd name="T29" fmla="*/ 355 h 62"/>
                  <a:gd name="T30" fmla="*/ 17 w 71"/>
                  <a:gd name="T31" fmla="*/ 251 h 62"/>
                  <a:gd name="T32" fmla="*/ 17 w 71"/>
                  <a:gd name="T33" fmla="*/ 251 h 62"/>
                  <a:gd name="T34" fmla="*/ 17 w 71"/>
                  <a:gd name="T35" fmla="*/ 355 h 62"/>
                  <a:gd name="T36" fmla="*/ 17 w 71"/>
                  <a:gd name="T37" fmla="*/ 355 h 62"/>
                  <a:gd name="T38" fmla="*/ 17 w 71"/>
                  <a:gd name="T39" fmla="*/ 355 h 62"/>
                  <a:gd name="T40" fmla="*/ 17 w 71"/>
                  <a:gd name="T41" fmla="*/ 251 h 62"/>
                  <a:gd name="T42" fmla="*/ 17 w 71"/>
                  <a:gd name="T43" fmla="*/ 0 h 62"/>
                  <a:gd name="T44" fmla="*/ 0 w 71"/>
                  <a:gd name="T45" fmla="*/ 0 h 62"/>
                  <a:gd name="T46" fmla="*/ 0 w 71"/>
                  <a:gd name="T47" fmla="*/ 11 h 62"/>
                  <a:gd name="T48" fmla="*/ 17 w 71"/>
                  <a:gd name="T49" fmla="*/ 11 h 62"/>
                  <a:gd name="T50" fmla="*/ 17 w 71"/>
                  <a:gd name="T51" fmla="*/ 11 h 62"/>
                  <a:gd name="T52" fmla="*/ 17 w 71"/>
                  <a:gd name="T53" fmla="*/ 11 h 62"/>
                  <a:gd name="T54" fmla="*/ 17 w 71"/>
                  <a:gd name="T55" fmla="*/ 0 h 62"/>
                  <a:gd name="T56" fmla="*/ 17 w 71"/>
                  <a:gd name="T57" fmla="*/ 0 h 62"/>
                  <a:gd name="T58" fmla="*/ 17 w 71"/>
                  <a:gd name="T59" fmla="*/ 11 h 62"/>
                  <a:gd name="T60" fmla="*/ 17 w 71"/>
                  <a:gd name="T61" fmla="*/ 355 h 62"/>
                  <a:gd name="T62" fmla="*/ 17 w 71"/>
                  <a:gd name="T63" fmla="*/ 355 h 62"/>
                  <a:gd name="T64" fmla="*/ 17 w 71"/>
                  <a:gd name="T65" fmla="*/ 571 h 62"/>
                  <a:gd name="T66" fmla="*/ 17 w 71"/>
                  <a:gd name="T67" fmla="*/ 571 h 62"/>
                  <a:gd name="T68" fmla="*/ 17 w 71"/>
                  <a:gd name="T69" fmla="*/ 618 h 62"/>
                  <a:gd name="T70" fmla="*/ 17 w 71"/>
                  <a:gd name="T71" fmla="*/ 571 h 62"/>
                  <a:gd name="T72" fmla="*/ 17 w 71"/>
                  <a:gd name="T73" fmla="*/ 571 h 62"/>
                  <a:gd name="T74" fmla="*/ 17 w 71"/>
                  <a:gd name="T75" fmla="*/ 571 h 62"/>
                  <a:gd name="T76" fmla="*/ 17 w 71"/>
                  <a:gd name="T77" fmla="*/ 355 h 62"/>
                  <a:gd name="T78" fmla="*/ 17 w 71"/>
                  <a:gd name="T79" fmla="*/ 355 h 62"/>
                  <a:gd name="T80" fmla="*/ 17 w 71"/>
                  <a:gd name="T81" fmla="*/ 251 h 62"/>
                  <a:gd name="T82" fmla="*/ 17 w 71"/>
                  <a:gd name="T83" fmla="*/ 251 h 62"/>
                  <a:gd name="T84" fmla="*/ 17 w 71"/>
                  <a:gd name="T85" fmla="*/ 251 h 62"/>
                  <a:gd name="T86" fmla="*/ 17 w 71"/>
                  <a:gd name="T87" fmla="*/ 0 h 62"/>
                  <a:gd name="T88" fmla="*/ 17 w 71"/>
                  <a:gd name="T89" fmla="*/ 0 h 62"/>
                  <a:gd name="T90" fmla="*/ 17 w 71"/>
                  <a:gd name="T91" fmla="*/ 0 h 62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71"/>
                  <a:gd name="T139" fmla="*/ 0 h 62"/>
                  <a:gd name="T140" fmla="*/ 71 w 71"/>
                  <a:gd name="T141" fmla="*/ 62 h 62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71" h="62">
                    <a:moveTo>
                      <a:pt x="30" y="0"/>
                    </a:moveTo>
                    <a:lnTo>
                      <a:pt x="30" y="23"/>
                    </a:lnTo>
                    <a:lnTo>
                      <a:pt x="0" y="23"/>
                    </a:lnTo>
                    <a:lnTo>
                      <a:pt x="0" y="34"/>
                    </a:lnTo>
                    <a:lnTo>
                      <a:pt x="18" y="34"/>
                    </a:lnTo>
                    <a:lnTo>
                      <a:pt x="18" y="51"/>
                    </a:lnTo>
                    <a:lnTo>
                      <a:pt x="18" y="56"/>
                    </a:lnTo>
                    <a:lnTo>
                      <a:pt x="12" y="51"/>
                    </a:lnTo>
                    <a:lnTo>
                      <a:pt x="6" y="51"/>
                    </a:lnTo>
                    <a:lnTo>
                      <a:pt x="30" y="51"/>
                    </a:lnTo>
                    <a:lnTo>
                      <a:pt x="42" y="51"/>
                    </a:lnTo>
                    <a:lnTo>
                      <a:pt x="42" y="56"/>
                    </a:lnTo>
                    <a:lnTo>
                      <a:pt x="36" y="62"/>
                    </a:lnTo>
                    <a:lnTo>
                      <a:pt x="30" y="56"/>
                    </a:lnTo>
                    <a:lnTo>
                      <a:pt x="30" y="34"/>
                    </a:lnTo>
                    <a:lnTo>
                      <a:pt x="30" y="23"/>
                    </a:lnTo>
                    <a:lnTo>
                      <a:pt x="42" y="23"/>
                    </a:lnTo>
                    <a:lnTo>
                      <a:pt x="42" y="34"/>
                    </a:lnTo>
                    <a:lnTo>
                      <a:pt x="30" y="34"/>
                    </a:lnTo>
                    <a:lnTo>
                      <a:pt x="18" y="34"/>
                    </a:lnTo>
                    <a:lnTo>
                      <a:pt x="18" y="23"/>
                    </a:lnTo>
                    <a:lnTo>
                      <a:pt x="18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18" y="11"/>
                    </a:lnTo>
                    <a:lnTo>
                      <a:pt x="60" y="11"/>
                    </a:lnTo>
                    <a:lnTo>
                      <a:pt x="71" y="11"/>
                    </a:lnTo>
                    <a:lnTo>
                      <a:pt x="71" y="0"/>
                    </a:lnTo>
                    <a:lnTo>
                      <a:pt x="60" y="0"/>
                    </a:lnTo>
                    <a:lnTo>
                      <a:pt x="60" y="11"/>
                    </a:lnTo>
                    <a:lnTo>
                      <a:pt x="60" y="34"/>
                    </a:lnTo>
                    <a:lnTo>
                      <a:pt x="42" y="34"/>
                    </a:lnTo>
                    <a:lnTo>
                      <a:pt x="42" y="51"/>
                    </a:lnTo>
                    <a:lnTo>
                      <a:pt x="60" y="51"/>
                    </a:lnTo>
                    <a:lnTo>
                      <a:pt x="60" y="56"/>
                    </a:lnTo>
                    <a:lnTo>
                      <a:pt x="60" y="51"/>
                    </a:lnTo>
                    <a:lnTo>
                      <a:pt x="66" y="51"/>
                    </a:lnTo>
                    <a:lnTo>
                      <a:pt x="60" y="51"/>
                    </a:lnTo>
                    <a:lnTo>
                      <a:pt x="60" y="34"/>
                    </a:lnTo>
                    <a:lnTo>
                      <a:pt x="71" y="34"/>
                    </a:lnTo>
                    <a:lnTo>
                      <a:pt x="71" y="23"/>
                    </a:lnTo>
                    <a:lnTo>
                      <a:pt x="60" y="23"/>
                    </a:lnTo>
                    <a:lnTo>
                      <a:pt x="42" y="23"/>
                    </a:lnTo>
                    <a:lnTo>
                      <a:pt x="42" y="0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8" name="Freeform 192"/>
              <p:cNvSpPr>
                <a:spLocks/>
              </p:cNvSpPr>
              <p:nvPr/>
            </p:nvSpPr>
            <p:spPr bwMode="auto">
              <a:xfrm>
                <a:off x="4256" y="1607"/>
                <a:ext cx="92" cy="36"/>
              </a:xfrm>
              <a:custGeom>
                <a:avLst/>
                <a:gdLst>
                  <a:gd name="T0" fmla="*/ 23 w 95"/>
                  <a:gd name="T1" fmla="*/ 256 h 33"/>
                  <a:gd name="T2" fmla="*/ 23 w 95"/>
                  <a:gd name="T3" fmla="*/ 256 h 33"/>
                  <a:gd name="T4" fmla="*/ 23 w 95"/>
                  <a:gd name="T5" fmla="*/ 256 h 33"/>
                  <a:gd name="T6" fmla="*/ 23 w 95"/>
                  <a:gd name="T7" fmla="*/ 256 h 33"/>
                  <a:gd name="T8" fmla="*/ 23 w 95"/>
                  <a:gd name="T9" fmla="*/ 256 h 33"/>
                  <a:gd name="T10" fmla="*/ 23 w 95"/>
                  <a:gd name="T11" fmla="*/ 297 h 33"/>
                  <a:gd name="T12" fmla="*/ 23 w 95"/>
                  <a:gd name="T13" fmla="*/ 297 h 33"/>
                  <a:gd name="T14" fmla="*/ 23 w 95"/>
                  <a:gd name="T15" fmla="*/ 11 h 33"/>
                  <a:gd name="T16" fmla="*/ 23 w 95"/>
                  <a:gd name="T17" fmla="*/ 5 h 33"/>
                  <a:gd name="T18" fmla="*/ 23 w 95"/>
                  <a:gd name="T19" fmla="*/ 5 h 33"/>
                  <a:gd name="T20" fmla="*/ 23 w 95"/>
                  <a:gd name="T21" fmla="*/ 0 h 33"/>
                  <a:gd name="T22" fmla="*/ 23 w 95"/>
                  <a:gd name="T23" fmla="*/ 5 h 33"/>
                  <a:gd name="T24" fmla="*/ 23 w 95"/>
                  <a:gd name="T25" fmla="*/ 0 h 33"/>
                  <a:gd name="T26" fmla="*/ 23 w 95"/>
                  <a:gd name="T27" fmla="*/ 5 h 33"/>
                  <a:gd name="T28" fmla="*/ 23 w 95"/>
                  <a:gd name="T29" fmla="*/ 0 h 33"/>
                  <a:gd name="T30" fmla="*/ 18 w 95"/>
                  <a:gd name="T31" fmla="*/ 5 h 33"/>
                  <a:gd name="T32" fmla="*/ 12 w 95"/>
                  <a:gd name="T33" fmla="*/ 5 h 33"/>
                  <a:gd name="T34" fmla="*/ 0 w 95"/>
                  <a:gd name="T35" fmla="*/ 11 h 33"/>
                  <a:gd name="T36" fmla="*/ 12 w 95"/>
                  <a:gd name="T37" fmla="*/ 297 h 33"/>
                  <a:gd name="T38" fmla="*/ 18 w 95"/>
                  <a:gd name="T39" fmla="*/ 256 h 33"/>
                  <a:gd name="T40" fmla="*/ 23 w 95"/>
                  <a:gd name="T41" fmla="*/ 256 h 33"/>
                  <a:gd name="T42" fmla="*/ 23 w 95"/>
                  <a:gd name="T43" fmla="*/ 256 h 33"/>
                  <a:gd name="T44" fmla="*/ 23 w 95"/>
                  <a:gd name="T45" fmla="*/ 256 h 33"/>
                  <a:gd name="T46" fmla="*/ 23 w 95"/>
                  <a:gd name="T47" fmla="*/ 256 h 33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95"/>
                  <a:gd name="T73" fmla="*/ 0 h 33"/>
                  <a:gd name="T74" fmla="*/ 95 w 95"/>
                  <a:gd name="T75" fmla="*/ 33 h 33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95" h="33">
                    <a:moveTo>
                      <a:pt x="48" y="28"/>
                    </a:moveTo>
                    <a:lnTo>
                      <a:pt x="54" y="28"/>
                    </a:lnTo>
                    <a:lnTo>
                      <a:pt x="60" y="28"/>
                    </a:lnTo>
                    <a:lnTo>
                      <a:pt x="66" y="28"/>
                    </a:lnTo>
                    <a:lnTo>
                      <a:pt x="78" y="28"/>
                    </a:lnTo>
                    <a:lnTo>
                      <a:pt x="78" y="33"/>
                    </a:lnTo>
                    <a:lnTo>
                      <a:pt x="83" y="33"/>
                    </a:lnTo>
                    <a:lnTo>
                      <a:pt x="95" y="11"/>
                    </a:lnTo>
                    <a:lnTo>
                      <a:pt x="89" y="5"/>
                    </a:lnTo>
                    <a:lnTo>
                      <a:pt x="78" y="5"/>
                    </a:lnTo>
                    <a:lnTo>
                      <a:pt x="72" y="0"/>
                    </a:lnTo>
                    <a:lnTo>
                      <a:pt x="60" y="5"/>
                    </a:lnTo>
                    <a:lnTo>
                      <a:pt x="48" y="0"/>
                    </a:lnTo>
                    <a:lnTo>
                      <a:pt x="36" y="5"/>
                    </a:lnTo>
                    <a:lnTo>
                      <a:pt x="30" y="0"/>
                    </a:lnTo>
                    <a:lnTo>
                      <a:pt x="18" y="5"/>
                    </a:lnTo>
                    <a:lnTo>
                      <a:pt x="12" y="5"/>
                    </a:lnTo>
                    <a:lnTo>
                      <a:pt x="0" y="11"/>
                    </a:lnTo>
                    <a:lnTo>
                      <a:pt x="12" y="33"/>
                    </a:lnTo>
                    <a:lnTo>
                      <a:pt x="18" y="28"/>
                    </a:lnTo>
                    <a:lnTo>
                      <a:pt x="30" y="28"/>
                    </a:lnTo>
                    <a:lnTo>
                      <a:pt x="36" y="28"/>
                    </a:lnTo>
                    <a:lnTo>
                      <a:pt x="48" y="28"/>
                    </a:lnTo>
                    <a:close/>
                  </a:path>
                </a:pathLst>
              </a:custGeom>
              <a:solidFill>
                <a:srgbClr val="2F309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9" name="Freeform 193"/>
              <p:cNvSpPr>
                <a:spLocks/>
              </p:cNvSpPr>
              <p:nvPr/>
            </p:nvSpPr>
            <p:spPr bwMode="auto">
              <a:xfrm>
                <a:off x="4256" y="1607"/>
                <a:ext cx="92" cy="36"/>
              </a:xfrm>
              <a:custGeom>
                <a:avLst/>
                <a:gdLst>
                  <a:gd name="T0" fmla="*/ 23 w 95"/>
                  <a:gd name="T1" fmla="*/ 256 h 33"/>
                  <a:gd name="T2" fmla="*/ 23 w 95"/>
                  <a:gd name="T3" fmla="*/ 256 h 33"/>
                  <a:gd name="T4" fmla="*/ 23 w 95"/>
                  <a:gd name="T5" fmla="*/ 256 h 33"/>
                  <a:gd name="T6" fmla="*/ 23 w 95"/>
                  <a:gd name="T7" fmla="*/ 256 h 33"/>
                  <a:gd name="T8" fmla="*/ 23 w 95"/>
                  <a:gd name="T9" fmla="*/ 256 h 33"/>
                  <a:gd name="T10" fmla="*/ 23 w 95"/>
                  <a:gd name="T11" fmla="*/ 297 h 33"/>
                  <a:gd name="T12" fmla="*/ 23 w 95"/>
                  <a:gd name="T13" fmla="*/ 297 h 33"/>
                  <a:gd name="T14" fmla="*/ 23 w 95"/>
                  <a:gd name="T15" fmla="*/ 11 h 33"/>
                  <a:gd name="T16" fmla="*/ 23 w 95"/>
                  <a:gd name="T17" fmla="*/ 5 h 33"/>
                  <a:gd name="T18" fmla="*/ 23 w 95"/>
                  <a:gd name="T19" fmla="*/ 5 h 33"/>
                  <a:gd name="T20" fmla="*/ 23 w 95"/>
                  <a:gd name="T21" fmla="*/ 0 h 33"/>
                  <a:gd name="T22" fmla="*/ 23 w 95"/>
                  <a:gd name="T23" fmla="*/ 5 h 33"/>
                  <a:gd name="T24" fmla="*/ 23 w 95"/>
                  <a:gd name="T25" fmla="*/ 0 h 33"/>
                  <a:gd name="T26" fmla="*/ 23 w 95"/>
                  <a:gd name="T27" fmla="*/ 5 h 33"/>
                  <a:gd name="T28" fmla="*/ 23 w 95"/>
                  <a:gd name="T29" fmla="*/ 0 h 33"/>
                  <a:gd name="T30" fmla="*/ 18 w 95"/>
                  <a:gd name="T31" fmla="*/ 5 h 33"/>
                  <a:gd name="T32" fmla="*/ 12 w 95"/>
                  <a:gd name="T33" fmla="*/ 5 h 33"/>
                  <a:gd name="T34" fmla="*/ 0 w 95"/>
                  <a:gd name="T35" fmla="*/ 11 h 33"/>
                  <a:gd name="T36" fmla="*/ 12 w 95"/>
                  <a:gd name="T37" fmla="*/ 297 h 33"/>
                  <a:gd name="T38" fmla="*/ 18 w 95"/>
                  <a:gd name="T39" fmla="*/ 256 h 33"/>
                  <a:gd name="T40" fmla="*/ 23 w 95"/>
                  <a:gd name="T41" fmla="*/ 256 h 33"/>
                  <a:gd name="T42" fmla="*/ 23 w 95"/>
                  <a:gd name="T43" fmla="*/ 256 h 33"/>
                  <a:gd name="T44" fmla="*/ 23 w 95"/>
                  <a:gd name="T45" fmla="*/ 256 h 33"/>
                  <a:gd name="T46" fmla="*/ 23 w 95"/>
                  <a:gd name="T47" fmla="*/ 256 h 33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95"/>
                  <a:gd name="T73" fmla="*/ 0 h 33"/>
                  <a:gd name="T74" fmla="*/ 95 w 95"/>
                  <a:gd name="T75" fmla="*/ 33 h 33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95" h="33">
                    <a:moveTo>
                      <a:pt x="48" y="28"/>
                    </a:moveTo>
                    <a:lnTo>
                      <a:pt x="54" y="28"/>
                    </a:lnTo>
                    <a:lnTo>
                      <a:pt x="60" y="28"/>
                    </a:lnTo>
                    <a:lnTo>
                      <a:pt x="66" y="28"/>
                    </a:lnTo>
                    <a:lnTo>
                      <a:pt x="78" y="28"/>
                    </a:lnTo>
                    <a:lnTo>
                      <a:pt x="78" y="33"/>
                    </a:lnTo>
                    <a:lnTo>
                      <a:pt x="83" y="33"/>
                    </a:lnTo>
                    <a:lnTo>
                      <a:pt x="95" y="11"/>
                    </a:lnTo>
                    <a:lnTo>
                      <a:pt x="89" y="5"/>
                    </a:lnTo>
                    <a:lnTo>
                      <a:pt x="78" y="5"/>
                    </a:lnTo>
                    <a:lnTo>
                      <a:pt x="72" y="0"/>
                    </a:lnTo>
                    <a:lnTo>
                      <a:pt x="60" y="5"/>
                    </a:lnTo>
                    <a:lnTo>
                      <a:pt x="48" y="0"/>
                    </a:lnTo>
                    <a:lnTo>
                      <a:pt x="36" y="5"/>
                    </a:lnTo>
                    <a:lnTo>
                      <a:pt x="30" y="0"/>
                    </a:lnTo>
                    <a:lnTo>
                      <a:pt x="18" y="5"/>
                    </a:lnTo>
                    <a:lnTo>
                      <a:pt x="12" y="5"/>
                    </a:lnTo>
                    <a:lnTo>
                      <a:pt x="0" y="11"/>
                    </a:lnTo>
                    <a:lnTo>
                      <a:pt x="12" y="33"/>
                    </a:lnTo>
                    <a:lnTo>
                      <a:pt x="18" y="28"/>
                    </a:lnTo>
                    <a:lnTo>
                      <a:pt x="30" y="28"/>
                    </a:lnTo>
                    <a:lnTo>
                      <a:pt x="36" y="28"/>
                    </a:lnTo>
                    <a:lnTo>
                      <a:pt x="48" y="28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" name="Freeform 194"/>
              <p:cNvSpPr>
                <a:spLocks/>
              </p:cNvSpPr>
              <p:nvPr/>
            </p:nvSpPr>
            <p:spPr bwMode="auto">
              <a:xfrm>
                <a:off x="4273" y="1607"/>
                <a:ext cx="24" cy="29"/>
              </a:xfrm>
              <a:custGeom>
                <a:avLst/>
                <a:gdLst>
                  <a:gd name="T0" fmla="*/ 12 w 24"/>
                  <a:gd name="T1" fmla="*/ 5 h 28"/>
                  <a:gd name="T2" fmla="*/ 12 w 24"/>
                  <a:gd name="T3" fmla="*/ 0 h 28"/>
                  <a:gd name="T4" fmla="*/ 0 w 24"/>
                  <a:gd name="T5" fmla="*/ 5 h 28"/>
                  <a:gd name="T6" fmla="*/ 6 w 24"/>
                  <a:gd name="T7" fmla="*/ 28 h 28"/>
                  <a:gd name="T8" fmla="*/ 12 w 24"/>
                  <a:gd name="T9" fmla="*/ 28 h 28"/>
                  <a:gd name="T10" fmla="*/ 12 w 24"/>
                  <a:gd name="T11" fmla="*/ 28 h 28"/>
                  <a:gd name="T12" fmla="*/ 12 w 24"/>
                  <a:gd name="T13" fmla="*/ 5 h 28"/>
                  <a:gd name="T14" fmla="*/ 12 w 24"/>
                  <a:gd name="T15" fmla="*/ 5 h 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4"/>
                  <a:gd name="T25" fmla="*/ 0 h 28"/>
                  <a:gd name="T26" fmla="*/ 24 w 24"/>
                  <a:gd name="T27" fmla="*/ 28 h 2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4" h="28">
                    <a:moveTo>
                      <a:pt x="18" y="5"/>
                    </a:moveTo>
                    <a:lnTo>
                      <a:pt x="12" y="0"/>
                    </a:lnTo>
                    <a:lnTo>
                      <a:pt x="0" y="5"/>
                    </a:lnTo>
                    <a:lnTo>
                      <a:pt x="6" y="28"/>
                    </a:lnTo>
                    <a:lnTo>
                      <a:pt x="18" y="28"/>
                    </a:lnTo>
                    <a:lnTo>
                      <a:pt x="24" y="28"/>
                    </a:lnTo>
                    <a:lnTo>
                      <a:pt x="18" y="5"/>
                    </a:lnTo>
                    <a:close/>
                  </a:path>
                </a:pathLst>
              </a:custGeom>
              <a:solidFill>
                <a:srgbClr val="16067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1" name="Freeform 195"/>
              <p:cNvSpPr>
                <a:spLocks/>
              </p:cNvSpPr>
              <p:nvPr/>
            </p:nvSpPr>
            <p:spPr bwMode="auto">
              <a:xfrm>
                <a:off x="4273" y="1607"/>
                <a:ext cx="24" cy="29"/>
              </a:xfrm>
              <a:custGeom>
                <a:avLst/>
                <a:gdLst>
                  <a:gd name="T0" fmla="*/ 12 w 24"/>
                  <a:gd name="T1" fmla="*/ 5 h 28"/>
                  <a:gd name="T2" fmla="*/ 12 w 24"/>
                  <a:gd name="T3" fmla="*/ 0 h 28"/>
                  <a:gd name="T4" fmla="*/ 0 w 24"/>
                  <a:gd name="T5" fmla="*/ 5 h 28"/>
                  <a:gd name="T6" fmla="*/ 6 w 24"/>
                  <a:gd name="T7" fmla="*/ 28 h 28"/>
                  <a:gd name="T8" fmla="*/ 12 w 24"/>
                  <a:gd name="T9" fmla="*/ 28 h 28"/>
                  <a:gd name="T10" fmla="*/ 12 w 24"/>
                  <a:gd name="T11" fmla="*/ 28 h 28"/>
                  <a:gd name="T12" fmla="*/ 12 w 24"/>
                  <a:gd name="T13" fmla="*/ 5 h 28"/>
                  <a:gd name="T14" fmla="*/ 12 w 24"/>
                  <a:gd name="T15" fmla="*/ 5 h 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4"/>
                  <a:gd name="T25" fmla="*/ 0 h 28"/>
                  <a:gd name="T26" fmla="*/ 24 w 24"/>
                  <a:gd name="T27" fmla="*/ 28 h 2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4" h="28">
                    <a:moveTo>
                      <a:pt x="18" y="5"/>
                    </a:moveTo>
                    <a:lnTo>
                      <a:pt x="12" y="0"/>
                    </a:lnTo>
                    <a:lnTo>
                      <a:pt x="0" y="5"/>
                    </a:lnTo>
                    <a:lnTo>
                      <a:pt x="6" y="28"/>
                    </a:lnTo>
                    <a:lnTo>
                      <a:pt x="18" y="28"/>
                    </a:lnTo>
                    <a:lnTo>
                      <a:pt x="24" y="28"/>
                    </a:lnTo>
                    <a:lnTo>
                      <a:pt x="18" y="5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2" name="Freeform 196"/>
              <p:cNvSpPr>
                <a:spLocks/>
              </p:cNvSpPr>
              <p:nvPr/>
            </p:nvSpPr>
            <p:spPr bwMode="auto">
              <a:xfrm>
                <a:off x="4315" y="1607"/>
                <a:ext cx="18" cy="29"/>
              </a:xfrm>
              <a:custGeom>
                <a:avLst/>
                <a:gdLst>
                  <a:gd name="T0" fmla="*/ 0 w 18"/>
                  <a:gd name="T1" fmla="*/ 5 h 28"/>
                  <a:gd name="T2" fmla="*/ 9 w 18"/>
                  <a:gd name="T3" fmla="*/ 0 h 28"/>
                  <a:gd name="T4" fmla="*/ 9 w 18"/>
                  <a:gd name="T5" fmla="*/ 5 h 28"/>
                  <a:gd name="T6" fmla="*/ 9 w 18"/>
                  <a:gd name="T7" fmla="*/ 28 h 28"/>
                  <a:gd name="T8" fmla="*/ 6 w 18"/>
                  <a:gd name="T9" fmla="*/ 28 h 28"/>
                  <a:gd name="T10" fmla="*/ 0 w 18"/>
                  <a:gd name="T11" fmla="*/ 28 h 28"/>
                  <a:gd name="T12" fmla="*/ 0 w 18"/>
                  <a:gd name="T13" fmla="*/ 5 h 28"/>
                  <a:gd name="T14" fmla="*/ 0 w 18"/>
                  <a:gd name="T15" fmla="*/ 5 h 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8"/>
                  <a:gd name="T25" fmla="*/ 0 h 28"/>
                  <a:gd name="T26" fmla="*/ 18 w 18"/>
                  <a:gd name="T27" fmla="*/ 28 h 2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8" h="28">
                    <a:moveTo>
                      <a:pt x="0" y="5"/>
                    </a:moveTo>
                    <a:lnTo>
                      <a:pt x="12" y="0"/>
                    </a:lnTo>
                    <a:lnTo>
                      <a:pt x="18" y="5"/>
                    </a:lnTo>
                    <a:lnTo>
                      <a:pt x="12" y="28"/>
                    </a:lnTo>
                    <a:lnTo>
                      <a:pt x="6" y="28"/>
                    </a:lnTo>
                    <a:lnTo>
                      <a:pt x="0" y="2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16067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3" name="Freeform 197"/>
              <p:cNvSpPr>
                <a:spLocks/>
              </p:cNvSpPr>
              <p:nvPr/>
            </p:nvSpPr>
            <p:spPr bwMode="auto">
              <a:xfrm>
                <a:off x="4315" y="1607"/>
                <a:ext cx="18" cy="29"/>
              </a:xfrm>
              <a:custGeom>
                <a:avLst/>
                <a:gdLst>
                  <a:gd name="T0" fmla="*/ 0 w 18"/>
                  <a:gd name="T1" fmla="*/ 5 h 28"/>
                  <a:gd name="T2" fmla="*/ 9 w 18"/>
                  <a:gd name="T3" fmla="*/ 0 h 28"/>
                  <a:gd name="T4" fmla="*/ 9 w 18"/>
                  <a:gd name="T5" fmla="*/ 5 h 28"/>
                  <a:gd name="T6" fmla="*/ 9 w 18"/>
                  <a:gd name="T7" fmla="*/ 28 h 28"/>
                  <a:gd name="T8" fmla="*/ 6 w 18"/>
                  <a:gd name="T9" fmla="*/ 28 h 28"/>
                  <a:gd name="T10" fmla="*/ 0 w 18"/>
                  <a:gd name="T11" fmla="*/ 28 h 28"/>
                  <a:gd name="T12" fmla="*/ 0 w 18"/>
                  <a:gd name="T13" fmla="*/ 5 h 28"/>
                  <a:gd name="T14" fmla="*/ 0 w 18"/>
                  <a:gd name="T15" fmla="*/ 5 h 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8"/>
                  <a:gd name="T25" fmla="*/ 0 h 28"/>
                  <a:gd name="T26" fmla="*/ 18 w 18"/>
                  <a:gd name="T27" fmla="*/ 28 h 2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8" h="28">
                    <a:moveTo>
                      <a:pt x="0" y="5"/>
                    </a:moveTo>
                    <a:lnTo>
                      <a:pt x="12" y="0"/>
                    </a:lnTo>
                    <a:lnTo>
                      <a:pt x="18" y="5"/>
                    </a:lnTo>
                    <a:lnTo>
                      <a:pt x="12" y="28"/>
                    </a:lnTo>
                    <a:lnTo>
                      <a:pt x="6" y="28"/>
                    </a:lnTo>
                    <a:lnTo>
                      <a:pt x="0" y="28"/>
                    </a:lnTo>
                    <a:lnTo>
                      <a:pt x="0" y="5"/>
                    </a:lnTo>
                  </a:path>
                </a:pathLst>
              </a:custGeom>
              <a:noFill/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4" name="Freeform 198"/>
              <p:cNvSpPr>
                <a:spLocks/>
              </p:cNvSpPr>
              <p:nvPr/>
            </p:nvSpPr>
            <p:spPr bwMode="auto">
              <a:xfrm>
                <a:off x="4261" y="1617"/>
                <a:ext cx="12" cy="6"/>
              </a:xfrm>
              <a:custGeom>
                <a:avLst/>
                <a:gdLst>
                  <a:gd name="T0" fmla="*/ 0 w 12"/>
                  <a:gd name="T1" fmla="*/ 5 h 5"/>
                  <a:gd name="T2" fmla="*/ 6 w 12"/>
                  <a:gd name="T3" fmla="*/ 5 h 5"/>
                  <a:gd name="T4" fmla="*/ 6 w 12"/>
                  <a:gd name="T5" fmla="*/ 5 h 5"/>
                  <a:gd name="T6" fmla="*/ 6 w 12"/>
                  <a:gd name="T7" fmla="*/ 5 h 5"/>
                  <a:gd name="T8" fmla="*/ 6 w 12"/>
                  <a:gd name="T9" fmla="*/ 5 h 5"/>
                  <a:gd name="T10" fmla="*/ 6 w 12"/>
                  <a:gd name="T11" fmla="*/ 5 h 5"/>
                  <a:gd name="T12" fmla="*/ 12 w 12"/>
                  <a:gd name="T13" fmla="*/ 5 h 5"/>
                  <a:gd name="T14" fmla="*/ 12 w 12"/>
                  <a:gd name="T15" fmla="*/ 5 h 5"/>
                  <a:gd name="T16" fmla="*/ 12 w 12"/>
                  <a:gd name="T17" fmla="*/ 0 h 5"/>
                  <a:gd name="T18" fmla="*/ 6 w 12"/>
                  <a:gd name="T19" fmla="*/ 0 h 5"/>
                  <a:gd name="T20" fmla="*/ 6 w 12"/>
                  <a:gd name="T21" fmla="*/ 0 h 5"/>
                  <a:gd name="T22" fmla="*/ 6 w 12"/>
                  <a:gd name="T23" fmla="*/ 0 h 5"/>
                  <a:gd name="T24" fmla="*/ 0 w 12"/>
                  <a:gd name="T25" fmla="*/ 5 h 5"/>
                  <a:gd name="T26" fmla="*/ 0 w 12"/>
                  <a:gd name="T27" fmla="*/ 5 h 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"/>
                  <a:gd name="T43" fmla="*/ 0 h 5"/>
                  <a:gd name="T44" fmla="*/ 12 w 12"/>
                  <a:gd name="T45" fmla="*/ 5 h 5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" h="5">
                    <a:moveTo>
                      <a:pt x="0" y="5"/>
                    </a:moveTo>
                    <a:lnTo>
                      <a:pt x="6" y="5"/>
                    </a:lnTo>
                    <a:lnTo>
                      <a:pt x="12" y="5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5" name="Freeform 199"/>
              <p:cNvSpPr>
                <a:spLocks/>
              </p:cNvSpPr>
              <p:nvPr/>
            </p:nvSpPr>
            <p:spPr bwMode="auto">
              <a:xfrm>
                <a:off x="4267" y="1630"/>
                <a:ext cx="12" cy="6"/>
              </a:xfrm>
              <a:custGeom>
                <a:avLst/>
                <a:gdLst>
                  <a:gd name="T0" fmla="*/ 0 w 12"/>
                  <a:gd name="T1" fmla="*/ 6 h 6"/>
                  <a:gd name="T2" fmla="*/ 0 w 12"/>
                  <a:gd name="T3" fmla="*/ 6 h 6"/>
                  <a:gd name="T4" fmla="*/ 0 w 12"/>
                  <a:gd name="T5" fmla="*/ 6 h 6"/>
                  <a:gd name="T6" fmla="*/ 6 w 12"/>
                  <a:gd name="T7" fmla="*/ 6 h 6"/>
                  <a:gd name="T8" fmla="*/ 6 w 12"/>
                  <a:gd name="T9" fmla="*/ 6 h 6"/>
                  <a:gd name="T10" fmla="*/ 6 w 12"/>
                  <a:gd name="T11" fmla="*/ 6 h 6"/>
                  <a:gd name="T12" fmla="*/ 12 w 12"/>
                  <a:gd name="T13" fmla="*/ 0 h 6"/>
                  <a:gd name="T14" fmla="*/ 12 w 12"/>
                  <a:gd name="T15" fmla="*/ 0 h 6"/>
                  <a:gd name="T16" fmla="*/ 12 w 12"/>
                  <a:gd name="T17" fmla="*/ 0 h 6"/>
                  <a:gd name="T18" fmla="*/ 6 w 12"/>
                  <a:gd name="T19" fmla="*/ 0 h 6"/>
                  <a:gd name="T20" fmla="*/ 6 w 12"/>
                  <a:gd name="T21" fmla="*/ 0 h 6"/>
                  <a:gd name="T22" fmla="*/ 6 w 12"/>
                  <a:gd name="T23" fmla="*/ 6 h 6"/>
                  <a:gd name="T24" fmla="*/ 0 w 12"/>
                  <a:gd name="T25" fmla="*/ 6 h 6"/>
                  <a:gd name="T26" fmla="*/ 0 w 12"/>
                  <a:gd name="T27" fmla="*/ 6 h 6"/>
                  <a:gd name="T28" fmla="*/ 0 w 12"/>
                  <a:gd name="T29" fmla="*/ 6 h 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2"/>
                  <a:gd name="T46" fmla="*/ 0 h 6"/>
                  <a:gd name="T47" fmla="*/ 12 w 12"/>
                  <a:gd name="T48" fmla="*/ 6 h 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2" h="6">
                    <a:moveTo>
                      <a:pt x="0" y="6"/>
                    </a:moveTo>
                    <a:lnTo>
                      <a:pt x="0" y="6"/>
                    </a:lnTo>
                    <a:lnTo>
                      <a:pt x="6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6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6" name="Freeform 200"/>
              <p:cNvSpPr>
                <a:spLocks/>
              </p:cNvSpPr>
              <p:nvPr/>
            </p:nvSpPr>
            <p:spPr bwMode="auto">
              <a:xfrm>
                <a:off x="4273" y="1613"/>
                <a:ext cx="18" cy="13"/>
              </a:xfrm>
              <a:custGeom>
                <a:avLst/>
                <a:gdLst>
                  <a:gd name="T0" fmla="*/ 9 w 18"/>
                  <a:gd name="T1" fmla="*/ 0 h 11"/>
                  <a:gd name="T2" fmla="*/ 9 w 18"/>
                  <a:gd name="T3" fmla="*/ 0 h 11"/>
                  <a:gd name="T4" fmla="*/ 6 w 18"/>
                  <a:gd name="T5" fmla="*/ 0 h 11"/>
                  <a:gd name="T6" fmla="*/ 0 w 18"/>
                  <a:gd name="T7" fmla="*/ 6 h 11"/>
                  <a:gd name="T8" fmla="*/ 6 w 18"/>
                  <a:gd name="T9" fmla="*/ 11 h 11"/>
                  <a:gd name="T10" fmla="*/ 9 w 18"/>
                  <a:gd name="T11" fmla="*/ 6 h 11"/>
                  <a:gd name="T12" fmla="*/ 9 w 18"/>
                  <a:gd name="T13" fmla="*/ 6 h 11"/>
                  <a:gd name="T14" fmla="*/ 9 w 18"/>
                  <a:gd name="T15" fmla="*/ 6 h 11"/>
                  <a:gd name="T16" fmla="*/ 9 w 18"/>
                  <a:gd name="T17" fmla="*/ 0 h 11"/>
                  <a:gd name="T18" fmla="*/ 9 w 18"/>
                  <a:gd name="T19" fmla="*/ 0 h 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8"/>
                  <a:gd name="T31" fmla="*/ 0 h 11"/>
                  <a:gd name="T32" fmla="*/ 18 w 18"/>
                  <a:gd name="T33" fmla="*/ 11 h 1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8" h="11">
                    <a:moveTo>
                      <a:pt x="18" y="0"/>
                    </a:moveTo>
                    <a:lnTo>
                      <a:pt x="12" y="0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6" y="11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7" name="Freeform 201"/>
              <p:cNvSpPr>
                <a:spLocks/>
              </p:cNvSpPr>
              <p:nvPr/>
            </p:nvSpPr>
            <p:spPr bwMode="auto">
              <a:xfrm>
                <a:off x="4279" y="1626"/>
                <a:ext cx="18" cy="4"/>
              </a:xfrm>
              <a:custGeom>
                <a:avLst/>
                <a:gdLst>
                  <a:gd name="T0" fmla="*/ 9 w 18"/>
                  <a:gd name="T1" fmla="*/ 0 h 6"/>
                  <a:gd name="T2" fmla="*/ 9 w 18"/>
                  <a:gd name="T3" fmla="*/ 0 h 6"/>
                  <a:gd name="T4" fmla="*/ 6 w 18"/>
                  <a:gd name="T5" fmla="*/ 0 h 6"/>
                  <a:gd name="T6" fmla="*/ 0 w 18"/>
                  <a:gd name="T7" fmla="*/ 0 h 6"/>
                  <a:gd name="T8" fmla="*/ 0 w 18"/>
                  <a:gd name="T9" fmla="*/ 6 h 6"/>
                  <a:gd name="T10" fmla="*/ 6 w 18"/>
                  <a:gd name="T11" fmla="*/ 6 h 6"/>
                  <a:gd name="T12" fmla="*/ 9 w 18"/>
                  <a:gd name="T13" fmla="*/ 6 h 6"/>
                  <a:gd name="T14" fmla="*/ 9 w 18"/>
                  <a:gd name="T15" fmla="*/ 6 h 6"/>
                  <a:gd name="T16" fmla="*/ 9 w 18"/>
                  <a:gd name="T17" fmla="*/ 0 h 6"/>
                  <a:gd name="T18" fmla="*/ 9 w 18"/>
                  <a:gd name="T19" fmla="*/ 0 h 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8"/>
                  <a:gd name="T31" fmla="*/ 0 h 6"/>
                  <a:gd name="T32" fmla="*/ 18 w 18"/>
                  <a:gd name="T33" fmla="*/ 6 h 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8" h="6">
                    <a:moveTo>
                      <a:pt x="12" y="0"/>
                    </a:move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8" name="Freeform 202"/>
              <p:cNvSpPr>
                <a:spLocks/>
              </p:cNvSpPr>
              <p:nvPr/>
            </p:nvSpPr>
            <p:spPr bwMode="auto">
              <a:xfrm>
                <a:off x="4332" y="1613"/>
                <a:ext cx="10" cy="13"/>
              </a:xfrm>
              <a:custGeom>
                <a:avLst/>
                <a:gdLst>
                  <a:gd name="T0" fmla="*/ 5 w 11"/>
                  <a:gd name="T1" fmla="*/ 0 h 11"/>
                  <a:gd name="T2" fmla="*/ 5 w 11"/>
                  <a:gd name="T3" fmla="*/ 6 h 11"/>
                  <a:gd name="T4" fmla="*/ 5 w 11"/>
                  <a:gd name="T5" fmla="*/ 6 h 11"/>
                  <a:gd name="T6" fmla="*/ 5 w 11"/>
                  <a:gd name="T7" fmla="*/ 6 h 11"/>
                  <a:gd name="T8" fmla="*/ 0 w 11"/>
                  <a:gd name="T9" fmla="*/ 6 h 11"/>
                  <a:gd name="T10" fmla="*/ 5 w 11"/>
                  <a:gd name="T11" fmla="*/ 11 h 11"/>
                  <a:gd name="T12" fmla="*/ 5 w 11"/>
                  <a:gd name="T13" fmla="*/ 11 h 11"/>
                  <a:gd name="T14" fmla="*/ 5 w 11"/>
                  <a:gd name="T15" fmla="*/ 11 h 11"/>
                  <a:gd name="T16" fmla="*/ 11 w 11"/>
                  <a:gd name="T17" fmla="*/ 11 h 11"/>
                  <a:gd name="T18" fmla="*/ 11 w 11"/>
                  <a:gd name="T19" fmla="*/ 6 h 11"/>
                  <a:gd name="T20" fmla="*/ 11 w 11"/>
                  <a:gd name="T21" fmla="*/ 6 h 11"/>
                  <a:gd name="T22" fmla="*/ 11 w 11"/>
                  <a:gd name="T23" fmla="*/ 6 h 11"/>
                  <a:gd name="T24" fmla="*/ 5 w 11"/>
                  <a:gd name="T25" fmla="*/ 0 h 11"/>
                  <a:gd name="T26" fmla="*/ 5 w 11"/>
                  <a:gd name="T27" fmla="*/ 0 h 1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"/>
                  <a:gd name="T43" fmla="*/ 0 h 11"/>
                  <a:gd name="T44" fmla="*/ 11 w 11"/>
                  <a:gd name="T45" fmla="*/ 11 h 1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" h="11">
                    <a:moveTo>
                      <a:pt x="5" y="0"/>
                    </a:moveTo>
                    <a:lnTo>
                      <a:pt x="5" y="6"/>
                    </a:lnTo>
                    <a:lnTo>
                      <a:pt x="0" y="6"/>
                    </a:lnTo>
                    <a:lnTo>
                      <a:pt x="5" y="11"/>
                    </a:lnTo>
                    <a:lnTo>
                      <a:pt x="11" y="11"/>
                    </a:lnTo>
                    <a:lnTo>
                      <a:pt x="11" y="6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7F6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9" name="Freeform 203"/>
              <p:cNvSpPr>
                <a:spLocks/>
              </p:cNvSpPr>
              <p:nvPr/>
            </p:nvSpPr>
            <p:spPr bwMode="auto">
              <a:xfrm>
                <a:off x="4326" y="1626"/>
                <a:ext cx="16" cy="11"/>
              </a:xfrm>
              <a:custGeom>
                <a:avLst/>
                <a:gdLst>
                  <a:gd name="T0" fmla="*/ 6 w 17"/>
                  <a:gd name="T1" fmla="*/ 0 h 12"/>
                  <a:gd name="T2" fmla="*/ 6 w 17"/>
                  <a:gd name="T3" fmla="*/ 0 h 12"/>
                  <a:gd name="T4" fmla="*/ 11 w 17"/>
                  <a:gd name="T5" fmla="*/ 0 h 12"/>
                  <a:gd name="T6" fmla="*/ 11 w 17"/>
                  <a:gd name="T7" fmla="*/ 0 h 12"/>
                  <a:gd name="T8" fmla="*/ 17 w 17"/>
                  <a:gd name="T9" fmla="*/ 0 h 12"/>
                  <a:gd name="T10" fmla="*/ 17 w 17"/>
                  <a:gd name="T11" fmla="*/ 6 h 12"/>
                  <a:gd name="T12" fmla="*/ 11 w 17"/>
                  <a:gd name="T13" fmla="*/ 12 h 12"/>
                  <a:gd name="T14" fmla="*/ 11 w 17"/>
                  <a:gd name="T15" fmla="*/ 12 h 12"/>
                  <a:gd name="T16" fmla="*/ 6 w 17"/>
                  <a:gd name="T17" fmla="*/ 12 h 12"/>
                  <a:gd name="T18" fmla="*/ 0 w 17"/>
                  <a:gd name="T19" fmla="*/ 12 h 12"/>
                  <a:gd name="T20" fmla="*/ 6 w 17"/>
                  <a:gd name="T21" fmla="*/ 0 h 12"/>
                  <a:gd name="T22" fmla="*/ 6 w 17"/>
                  <a:gd name="T23" fmla="*/ 0 h 1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7"/>
                  <a:gd name="T37" fmla="*/ 0 h 12"/>
                  <a:gd name="T38" fmla="*/ 17 w 17"/>
                  <a:gd name="T39" fmla="*/ 12 h 12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7" h="12">
                    <a:moveTo>
                      <a:pt x="6" y="0"/>
                    </a:moveTo>
                    <a:lnTo>
                      <a:pt x="6" y="0"/>
                    </a:lnTo>
                    <a:lnTo>
                      <a:pt x="11" y="0"/>
                    </a:lnTo>
                    <a:lnTo>
                      <a:pt x="17" y="0"/>
                    </a:lnTo>
                    <a:lnTo>
                      <a:pt x="17" y="6"/>
                    </a:lnTo>
                    <a:lnTo>
                      <a:pt x="11" y="12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0" name="Freeform 204"/>
              <p:cNvSpPr>
                <a:spLocks/>
              </p:cNvSpPr>
              <p:nvPr/>
            </p:nvSpPr>
            <p:spPr bwMode="auto">
              <a:xfrm>
                <a:off x="4326" y="1626"/>
                <a:ext cx="16" cy="11"/>
              </a:xfrm>
              <a:custGeom>
                <a:avLst/>
                <a:gdLst>
                  <a:gd name="T0" fmla="*/ 0 w 17"/>
                  <a:gd name="T1" fmla="*/ 0 h 12"/>
                  <a:gd name="T2" fmla="*/ 6 w 17"/>
                  <a:gd name="T3" fmla="*/ 0 h 12"/>
                  <a:gd name="T4" fmla="*/ 11 w 17"/>
                  <a:gd name="T5" fmla="*/ 6 h 12"/>
                  <a:gd name="T6" fmla="*/ 11 w 17"/>
                  <a:gd name="T7" fmla="*/ 6 h 12"/>
                  <a:gd name="T8" fmla="*/ 17 w 17"/>
                  <a:gd name="T9" fmla="*/ 6 h 12"/>
                  <a:gd name="T10" fmla="*/ 11 w 17"/>
                  <a:gd name="T11" fmla="*/ 12 h 12"/>
                  <a:gd name="T12" fmla="*/ 11 w 17"/>
                  <a:gd name="T13" fmla="*/ 12 h 12"/>
                  <a:gd name="T14" fmla="*/ 6 w 17"/>
                  <a:gd name="T15" fmla="*/ 12 h 12"/>
                  <a:gd name="T16" fmla="*/ 0 w 17"/>
                  <a:gd name="T17" fmla="*/ 6 h 12"/>
                  <a:gd name="T18" fmla="*/ 0 w 17"/>
                  <a:gd name="T19" fmla="*/ 0 h 12"/>
                  <a:gd name="T20" fmla="*/ 0 w 17"/>
                  <a:gd name="T21" fmla="*/ 0 h 1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7"/>
                  <a:gd name="T34" fmla="*/ 0 h 12"/>
                  <a:gd name="T35" fmla="*/ 17 w 17"/>
                  <a:gd name="T36" fmla="*/ 12 h 1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7" h="12">
                    <a:moveTo>
                      <a:pt x="0" y="0"/>
                    </a:moveTo>
                    <a:lnTo>
                      <a:pt x="6" y="0"/>
                    </a:lnTo>
                    <a:lnTo>
                      <a:pt x="11" y="6"/>
                    </a:lnTo>
                    <a:lnTo>
                      <a:pt x="17" y="6"/>
                    </a:lnTo>
                    <a:lnTo>
                      <a:pt x="11" y="12"/>
                    </a:lnTo>
                    <a:lnTo>
                      <a:pt x="6" y="12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1" name="Freeform 205"/>
              <p:cNvSpPr>
                <a:spLocks/>
              </p:cNvSpPr>
              <p:nvPr/>
            </p:nvSpPr>
            <p:spPr bwMode="auto">
              <a:xfrm>
                <a:off x="4332" y="1630"/>
                <a:ext cx="10" cy="6"/>
              </a:xfrm>
              <a:custGeom>
                <a:avLst/>
                <a:gdLst>
                  <a:gd name="T0" fmla="*/ 5 w 11"/>
                  <a:gd name="T1" fmla="*/ 6 h 6"/>
                  <a:gd name="T2" fmla="*/ 5 w 11"/>
                  <a:gd name="T3" fmla="*/ 6 h 6"/>
                  <a:gd name="T4" fmla="*/ 5 w 11"/>
                  <a:gd name="T5" fmla="*/ 0 h 6"/>
                  <a:gd name="T6" fmla="*/ 5 w 11"/>
                  <a:gd name="T7" fmla="*/ 0 h 6"/>
                  <a:gd name="T8" fmla="*/ 5 w 11"/>
                  <a:gd name="T9" fmla="*/ 0 h 6"/>
                  <a:gd name="T10" fmla="*/ 11 w 11"/>
                  <a:gd name="T11" fmla="*/ 0 h 6"/>
                  <a:gd name="T12" fmla="*/ 11 w 11"/>
                  <a:gd name="T13" fmla="*/ 0 h 6"/>
                  <a:gd name="T14" fmla="*/ 11 w 11"/>
                  <a:gd name="T15" fmla="*/ 0 h 6"/>
                  <a:gd name="T16" fmla="*/ 5 w 11"/>
                  <a:gd name="T17" fmla="*/ 0 h 6"/>
                  <a:gd name="T18" fmla="*/ 5 w 11"/>
                  <a:gd name="T19" fmla="*/ 0 h 6"/>
                  <a:gd name="T20" fmla="*/ 5 w 11"/>
                  <a:gd name="T21" fmla="*/ 0 h 6"/>
                  <a:gd name="T22" fmla="*/ 0 w 11"/>
                  <a:gd name="T23" fmla="*/ 0 h 6"/>
                  <a:gd name="T24" fmla="*/ 0 w 11"/>
                  <a:gd name="T25" fmla="*/ 0 h 6"/>
                  <a:gd name="T26" fmla="*/ 0 w 11"/>
                  <a:gd name="T27" fmla="*/ 0 h 6"/>
                  <a:gd name="T28" fmla="*/ 0 w 11"/>
                  <a:gd name="T29" fmla="*/ 0 h 6"/>
                  <a:gd name="T30" fmla="*/ 0 w 11"/>
                  <a:gd name="T31" fmla="*/ 0 h 6"/>
                  <a:gd name="T32" fmla="*/ 0 w 11"/>
                  <a:gd name="T33" fmla="*/ 0 h 6"/>
                  <a:gd name="T34" fmla="*/ 0 w 11"/>
                  <a:gd name="T35" fmla="*/ 0 h 6"/>
                  <a:gd name="T36" fmla="*/ 0 w 11"/>
                  <a:gd name="T37" fmla="*/ 0 h 6"/>
                  <a:gd name="T38" fmla="*/ 0 w 11"/>
                  <a:gd name="T39" fmla="*/ 0 h 6"/>
                  <a:gd name="T40" fmla="*/ 0 w 11"/>
                  <a:gd name="T41" fmla="*/ 0 h 6"/>
                  <a:gd name="T42" fmla="*/ 0 w 11"/>
                  <a:gd name="T43" fmla="*/ 0 h 6"/>
                  <a:gd name="T44" fmla="*/ 0 w 11"/>
                  <a:gd name="T45" fmla="*/ 0 h 6"/>
                  <a:gd name="T46" fmla="*/ 0 w 11"/>
                  <a:gd name="T47" fmla="*/ 0 h 6"/>
                  <a:gd name="T48" fmla="*/ 0 w 11"/>
                  <a:gd name="T49" fmla="*/ 0 h 6"/>
                  <a:gd name="T50" fmla="*/ 0 w 11"/>
                  <a:gd name="T51" fmla="*/ 0 h 6"/>
                  <a:gd name="T52" fmla="*/ 0 w 11"/>
                  <a:gd name="T53" fmla="*/ 0 h 6"/>
                  <a:gd name="T54" fmla="*/ 0 w 11"/>
                  <a:gd name="T55" fmla="*/ 0 h 6"/>
                  <a:gd name="T56" fmla="*/ 0 w 11"/>
                  <a:gd name="T57" fmla="*/ 0 h 6"/>
                  <a:gd name="T58" fmla="*/ 0 w 11"/>
                  <a:gd name="T59" fmla="*/ 0 h 6"/>
                  <a:gd name="T60" fmla="*/ 0 w 11"/>
                  <a:gd name="T61" fmla="*/ 0 h 6"/>
                  <a:gd name="T62" fmla="*/ 0 w 11"/>
                  <a:gd name="T63" fmla="*/ 0 h 6"/>
                  <a:gd name="T64" fmla="*/ 5 w 11"/>
                  <a:gd name="T65" fmla="*/ 0 h 6"/>
                  <a:gd name="T66" fmla="*/ 5 w 11"/>
                  <a:gd name="T67" fmla="*/ 0 h 6"/>
                  <a:gd name="T68" fmla="*/ 5 w 11"/>
                  <a:gd name="T69" fmla="*/ 6 h 6"/>
                  <a:gd name="T70" fmla="*/ 5 w 11"/>
                  <a:gd name="T71" fmla="*/ 6 h 6"/>
                  <a:gd name="T72" fmla="*/ 5 w 11"/>
                  <a:gd name="T73" fmla="*/ 6 h 6"/>
                  <a:gd name="T74" fmla="*/ 5 w 11"/>
                  <a:gd name="T75" fmla="*/ 0 h 6"/>
                  <a:gd name="T76" fmla="*/ 5 w 11"/>
                  <a:gd name="T77" fmla="*/ 0 h 6"/>
                  <a:gd name="T78" fmla="*/ 5 w 11"/>
                  <a:gd name="T79" fmla="*/ 0 h 6"/>
                  <a:gd name="T80" fmla="*/ 5 w 11"/>
                  <a:gd name="T81" fmla="*/ 0 h 6"/>
                  <a:gd name="T82" fmla="*/ 5 w 11"/>
                  <a:gd name="T83" fmla="*/ 6 h 6"/>
                  <a:gd name="T84" fmla="*/ 5 w 11"/>
                  <a:gd name="T85" fmla="*/ 6 h 6"/>
                  <a:gd name="T86" fmla="*/ 5 w 11"/>
                  <a:gd name="T87" fmla="*/ 6 h 6"/>
                  <a:gd name="T88" fmla="*/ 5 w 11"/>
                  <a:gd name="T89" fmla="*/ 6 h 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11"/>
                  <a:gd name="T136" fmla="*/ 0 h 6"/>
                  <a:gd name="T137" fmla="*/ 11 w 11"/>
                  <a:gd name="T138" fmla="*/ 6 h 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11" h="6">
                    <a:moveTo>
                      <a:pt x="5" y="6"/>
                    </a:moveTo>
                    <a:lnTo>
                      <a:pt x="5" y="6"/>
                    </a:lnTo>
                    <a:lnTo>
                      <a:pt x="5" y="0"/>
                    </a:lnTo>
                    <a:lnTo>
                      <a:pt x="11" y="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5" y="6"/>
                    </a:lnTo>
                    <a:lnTo>
                      <a:pt x="5" y="0"/>
                    </a:lnTo>
                    <a:lnTo>
                      <a:pt x="5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2" name="Freeform 206"/>
              <p:cNvSpPr>
                <a:spLocks/>
              </p:cNvSpPr>
              <p:nvPr/>
            </p:nvSpPr>
            <p:spPr bwMode="auto">
              <a:xfrm>
                <a:off x="4315" y="1617"/>
                <a:ext cx="12" cy="13"/>
              </a:xfrm>
              <a:custGeom>
                <a:avLst/>
                <a:gdLst>
                  <a:gd name="T0" fmla="*/ 6 w 12"/>
                  <a:gd name="T1" fmla="*/ 11 h 11"/>
                  <a:gd name="T2" fmla="*/ 6 w 12"/>
                  <a:gd name="T3" fmla="*/ 11 h 11"/>
                  <a:gd name="T4" fmla="*/ 6 w 12"/>
                  <a:gd name="T5" fmla="*/ 5 h 11"/>
                  <a:gd name="T6" fmla="*/ 6 w 12"/>
                  <a:gd name="T7" fmla="*/ 5 h 11"/>
                  <a:gd name="T8" fmla="*/ 6 w 12"/>
                  <a:gd name="T9" fmla="*/ 5 h 11"/>
                  <a:gd name="T10" fmla="*/ 6 w 12"/>
                  <a:gd name="T11" fmla="*/ 5 h 11"/>
                  <a:gd name="T12" fmla="*/ 6 w 12"/>
                  <a:gd name="T13" fmla="*/ 5 h 11"/>
                  <a:gd name="T14" fmla="*/ 6 w 12"/>
                  <a:gd name="T15" fmla="*/ 5 h 11"/>
                  <a:gd name="T16" fmla="*/ 6 w 12"/>
                  <a:gd name="T17" fmla="*/ 5 h 11"/>
                  <a:gd name="T18" fmla="*/ 6 w 12"/>
                  <a:gd name="T19" fmla="*/ 5 h 11"/>
                  <a:gd name="T20" fmla="*/ 6 w 12"/>
                  <a:gd name="T21" fmla="*/ 5 h 11"/>
                  <a:gd name="T22" fmla="*/ 6 w 12"/>
                  <a:gd name="T23" fmla="*/ 0 h 11"/>
                  <a:gd name="T24" fmla="*/ 0 w 12"/>
                  <a:gd name="T25" fmla="*/ 0 h 11"/>
                  <a:gd name="T26" fmla="*/ 0 w 12"/>
                  <a:gd name="T27" fmla="*/ 0 h 11"/>
                  <a:gd name="T28" fmla="*/ 0 w 12"/>
                  <a:gd name="T29" fmla="*/ 0 h 11"/>
                  <a:gd name="T30" fmla="*/ 0 w 12"/>
                  <a:gd name="T31" fmla="*/ 5 h 11"/>
                  <a:gd name="T32" fmla="*/ 0 w 12"/>
                  <a:gd name="T33" fmla="*/ 5 h 11"/>
                  <a:gd name="T34" fmla="*/ 0 w 12"/>
                  <a:gd name="T35" fmla="*/ 5 h 11"/>
                  <a:gd name="T36" fmla="*/ 0 w 12"/>
                  <a:gd name="T37" fmla="*/ 5 h 11"/>
                  <a:gd name="T38" fmla="*/ 0 w 12"/>
                  <a:gd name="T39" fmla="*/ 5 h 11"/>
                  <a:gd name="T40" fmla="*/ 6 w 12"/>
                  <a:gd name="T41" fmla="*/ 5 h 11"/>
                  <a:gd name="T42" fmla="*/ 0 w 12"/>
                  <a:gd name="T43" fmla="*/ 5 h 11"/>
                  <a:gd name="T44" fmla="*/ 6 w 12"/>
                  <a:gd name="T45" fmla="*/ 11 h 11"/>
                  <a:gd name="T46" fmla="*/ 6 w 12"/>
                  <a:gd name="T47" fmla="*/ 11 h 11"/>
                  <a:gd name="T48" fmla="*/ 6 w 12"/>
                  <a:gd name="T49" fmla="*/ 5 h 11"/>
                  <a:gd name="T50" fmla="*/ 6 w 12"/>
                  <a:gd name="T51" fmla="*/ 5 h 11"/>
                  <a:gd name="T52" fmla="*/ 6 w 12"/>
                  <a:gd name="T53" fmla="*/ 5 h 11"/>
                  <a:gd name="T54" fmla="*/ 6 w 12"/>
                  <a:gd name="T55" fmla="*/ 11 h 11"/>
                  <a:gd name="T56" fmla="*/ 6 w 12"/>
                  <a:gd name="T57" fmla="*/ 11 h 11"/>
                  <a:gd name="T58" fmla="*/ 6 w 12"/>
                  <a:gd name="T59" fmla="*/ 11 h 11"/>
                  <a:gd name="T60" fmla="*/ 6 w 12"/>
                  <a:gd name="T61" fmla="*/ 5 h 11"/>
                  <a:gd name="T62" fmla="*/ 6 w 12"/>
                  <a:gd name="T63" fmla="*/ 5 h 11"/>
                  <a:gd name="T64" fmla="*/ 6 w 12"/>
                  <a:gd name="T65" fmla="*/ 5 h 11"/>
                  <a:gd name="T66" fmla="*/ 6 w 12"/>
                  <a:gd name="T67" fmla="*/ 5 h 11"/>
                  <a:gd name="T68" fmla="*/ 6 w 12"/>
                  <a:gd name="T69" fmla="*/ 5 h 11"/>
                  <a:gd name="T70" fmla="*/ 6 w 12"/>
                  <a:gd name="T71" fmla="*/ 11 h 11"/>
                  <a:gd name="T72" fmla="*/ 6 w 12"/>
                  <a:gd name="T73" fmla="*/ 11 h 11"/>
                  <a:gd name="T74" fmla="*/ 6 w 12"/>
                  <a:gd name="T75" fmla="*/ 5 h 11"/>
                  <a:gd name="T76" fmla="*/ 6 w 12"/>
                  <a:gd name="T77" fmla="*/ 5 h 11"/>
                  <a:gd name="T78" fmla="*/ 6 w 12"/>
                  <a:gd name="T79" fmla="*/ 5 h 11"/>
                  <a:gd name="T80" fmla="*/ 6 w 12"/>
                  <a:gd name="T81" fmla="*/ 11 h 11"/>
                  <a:gd name="T82" fmla="*/ 6 w 12"/>
                  <a:gd name="T83" fmla="*/ 11 h 11"/>
                  <a:gd name="T84" fmla="*/ 6 w 12"/>
                  <a:gd name="T85" fmla="*/ 11 h 11"/>
                  <a:gd name="T86" fmla="*/ 6 w 12"/>
                  <a:gd name="T87" fmla="*/ 11 h 11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2"/>
                  <a:gd name="T133" fmla="*/ 0 h 11"/>
                  <a:gd name="T134" fmla="*/ 12 w 12"/>
                  <a:gd name="T135" fmla="*/ 11 h 11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2" h="11">
                    <a:moveTo>
                      <a:pt x="12" y="11"/>
                    </a:moveTo>
                    <a:lnTo>
                      <a:pt x="12" y="11"/>
                    </a:lnTo>
                    <a:lnTo>
                      <a:pt x="12" y="5"/>
                    </a:lnTo>
                    <a:lnTo>
                      <a:pt x="6" y="5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6" y="5"/>
                    </a:lnTo>
                    <a:lnTo>
                      <a:pt x="0" y="5"/>
                    </a:lnTo>
                    <a:lnTo>
                      <a:pt x="6" y="11"/>
                    </a:lnTo>
                    <a:lnTo>
                      <a:pt x="6" y="5"/>
                    </a:lnTo>
                    <a:lnTo>
                      <a:pt x="6" y="11"/>
                    </a:lnTo>
                    <a:lnTo>
                      <a:pt x="6" y="5"/>
                    </a:lnTo>
                    <a:lnTo>
                      <a:pt x="12" y="11"/>
                    </a:lnTo>
                    <a:lnTo>
                      <a:pt x="12" y="5"/>
                    </a:lnTo>
                    <a:lnTo>
                      <a:pt x="12" y="1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3" name="Freeform 207"/>
              <p:cNvSpPr>
                <a:spLocks/>
              </p:cNvSpPr>
              <p:nvPr/>
            </p:nvSpPr>
            <p:spPr bwMode="auto">
              <a:xfrm>
                <a:off x="4315" y="1617"/>
                <a:ext cx="6" cy="2"/>
              </a:xfrm>
              <a:custGeom>
                <a:avLst/>
                <a:gdLst>
                  <a:gd name="T0" fmla="*/ 6 w 6"/>
                  <a:gd name="T1" fmla="*/ 0 h 1"/>
                  <a:gd name="T2" fmla="*/ 6 w 6"/>
                  <a:gd name="T3" fmla="*/ 0 h 1"/>
                  <a:gd name="T4" fmla="*/ 6 w 6"/>
                  <a:gd name="T5" fmla="*/ 0 h 1"/>
                  <a:gd name="T6" fmla="*/ 6 w 6"/>
                  <a:gd name="T7" fmla="*/ 0 h 1"/>
                  <a:gd name="T8" fmla="*/ 6 w 6"/>
                  <a:gd name="T9" fmla="*/ 0 h 1"/>
                  <a:gd name="T10" fmla="*/ 6 w 6"/>
                  <a:gd name="T11" fmla="*/ 0 h 1"/>
                  <a:gd name="T12" fmla="*/ 6 w 6"/>
                  <a:gd name="T13" fmla="*/ 0 h 1"/>
                  <a:gd name="T14" fmla="*/ 6 w 6"/>
                  <a:gd name="T15" fmla="*/ 0 h 1"/>
                  <a:gd name="T16" fmla="*/ 0 w 6"/>
                  <a:gd name="T17" fmla="*/ 0 h 1"/>
                  <a:gd name="T18" fmla="*/ 0 w 6"/>
                  <a:gd name="T19" fmla="*/ 0 h 1"/>
                  <a:gd name="T20" fmla="*/ 0 w 6"/>
                  <a:gd name="T21" fmla="*/ 0 h 1"/>
                  <a:gd name="T22" fmla="*/ 0 w 6"/>
                  <a:gd name="T23" fmla="*/ 0 h 1"/>
                  <a:gd name="T24" fmla="*/ 0 w 6"/>
                  <a:gd name="T25" fmla="*/ 0 h 1"/>
                  <a:gd name="T26" fmla="*/ 0 w 6"/>
                  <a:gd name="T27" fmla="*/ 0 h 1"/>
                  <a:gd name="T28" fmla="*/ 0 w 6"/>
                  <a:gd name="T29" fmla="*/ 0 h 1"/>
                  <a:gd name="T30" fmla="*/ 6 w 6"/>
                  <a:gd name="T31" fmla="*/ 0 h 1"/>
                  <a:gd name="T32" fmla="*/ 6 w 6"/>
                  <a:gd name="T33" fmla="*/ 0 h 1"/>
                  <a:gd name="T34" fmla="*/ 6 w 6"/>
                  <a:gd name="T35" fmla="*/ 0 h 1"/>
                  <a:gd name="T36" fmla="*/ 6 w 6"/>
                  <a:gd name="T37" fmla="*/ 0 h 1"/>
                  <a:gd name="T38" fmla="*/ 6 w 6"/>
                  <a:gd name="T39" fmla="*/ 0 h 1"/>
                  <a:gd name="T40" fmla="*/ 6 w 6"/>
                  <a:gd name="T41" fmla="*/ 0 h 1"/>
                  <a:gd name="T42" fmla="*/ 6 w 6"/>
                  <a:gd name="T43" fmla="*/ 0 h 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6"/>
                  <a:gd name="T67" fmla="*/ 0 h 1"/>
                  <a:gd name="T68" fmla="*/ 6 w 6"/>
                  <a:gd name="T69" fmla="*/ 1 h 1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6" h="1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4" name="Freeform 208"/>
              <p:cNvSpPr>
                <a:spLocks/>
              </p:cNvSpPr>
              <p:nvPr/>
            </p:nvSpPr>
            <p:spPr bwMode="auto">
              <a:xfrm>
                <a:off x="4315" y="1617"/>
                <a:ext cx="6" cy="6"/>
              </a:xfrm>
              <a:custGeom>
                <a:avLst/>
                <a:gdLst>
                  <a:gd name="T0" fmla="*/ 6 w 6"/>
                  <a:gd name="T1" fmla="*/ 0 h 5"/>
                  <a:gd name="T2" fmla="*/ 0 w 6"/>
                  <a:gd name="T3" fmla="*/ 0 h 5"/>
                  <a:gd name="T4" fmla="*/ 6 w 6"/>
                  <a:gd name="T5" fmla="*/ 5 h 5"/>
                  <a:gd name="T6" fmla="*/ 6 w 6"/>
                  <a:gd name="T7" fmla="*/ 0 h 5"/>
                  <a:gd name="T8" fmla="*/ 6 w 6"/>
                  <a:gd name="T9" fmla="*/ 0 h 5"/>
                  <a:gd name="T10" fmla="*/ 6 w 6"/>
                  <a:gd name="T11" fmla="*/ 0 h 5"/>
                  <a:gd name="T12" fmla="*/ 6 w 6"/>
                  <a:gd name="T13" fmla="*/ 5 h 5"/>
                  <a:gd name="T14" fmla="*/ 6 w 6"/>
                  <a:gd name="T15" fmla="*/ 5 h 5"/>
                  <a:gd name="T16" fmla="*/ 6 w 6"/>
                  <a:gd name="T17" fmla="*/ 5 h 5"/>
                  <a:gd name="T18" fmla="*/ 6 w 6"/>
                  <a:gd name="T19" fmla="*/ 0 h 5"/>
                  <a:gd name="T20" fmla="*/ 6 w 6"/>
                  <a:gd name="T21" fmla="*/ 0 h 5"/>
                  <a:gd name="T22" fmla="*/ 6 w 6"/>
                  <a:gd name="T23" fmla="*/ 0 h 5"/>
                  <a:gd name="T24" fmla="*/ 6 w 6"/>
                  <a:gd name="T25" fmla="*/ 0 h 5"/>
                  <a:gd name="T26" fmla="*/ 6 w 6"/>
                  <a:gd name="T27" fmla="*/ 0 h 5"/>
                  <a:gd name="T28" fmla="*/ 6 w 6"/>
                  <a:gd name="T29" fmla="*/ 0 h 5"/>
                  <a:gd name="T30" fmla="*/ 6 w 6"/>
                  <a:gd name="T31" fmla="*/ 0 h 5"/>
                  <a:gd name="T32" fmla="*/ 6 w 6"/>
                  <a:gd name="T33" fmla="*/ 0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6"/>
                  <a:gd name="T52" fmla="*/ 0 h 5"/>
                  <a:gd name="T53" fmla="*/ 6 w 6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6" h="5">
                    <a:moveTo>
                      <a:pt x="6" y="0"/>
                    </a:moveTo>
                    <a:lnTo>
                      <a:pt x="0" y="0"/>
                    </a:lnTo>
                    <a:lnTo>
                      <a:pt x="6" y="5"/>
                    </a:lnTo>
                    <a:lnTo>
                      <a:pt x="6" y="0"/>
                    </a:lnTo>
                    <a:lnTo>
                      <a:pt x="6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B0F0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5" name="Freeform 209"/>
              <p:cNvSpPr>
                <a:spLocks/>
              </p:cNvSpPr>
              <p:nvPr/>
            </p:nvSpPr>
            <p:spPr bwMode="auto">
              <a:xfrm>
                <a:off x="4303" y="1626"/>
                <a:ext cx="6" cy="0"/>
              </a:xfrm>
              <a:custGeom>
                <a:avLst/>
                <a:gdLst>
                  <a:gd name="T0" fmla="*/ 0 w 6"/>
                  <a:gd name="T1" fmla="*/ 0 h 1"/>
                  <a:gd name="T2" fmla="*/ 0 w 6"/>
                  <a:gd name="T3" fmla="*/ 0 h 1"/>
                  <a:gd name="T4" fmla="*/ 0 w 6"/>
                  <a:gd name="T5" fmla="*/ 0 h 1"/>
                  <a:gd name="T6" fmla="*/ 6 w 6"/>
                  <a:gd name="T7" fmla="*/ 0 h 1"/>
                  <a:gd name="T8" fmla="*/ 6 w 6"/>
                  <a:gd name="T9" fmla="*/ 0 h 1"/>
                  <a:gd name="T10" fmla="*/ 0 w 6"/>
                  <a:gd name="T11" fmla="*/ 0 h 1"/>
                  <a:gd name="T12" fmla="*/ 0 w 6"/>
                  <a:gd name="T13" fmla="*/ 0 h 1"/>
                  <a:gd name="T14" fmla="*/ 0 w 6"/>
                  <a:gd name="T15" fmla="*/ 0 h 1"/>
                  <a:gd name="T16" fmla="*/ 0 w 6"/>
                  <a:gd name="T17" fmla="*/ 0 h 1"/>
                  <a:gd name="T18" fmla="*/ 0 w 6"/>
                  <a:gd name="T19" fmla="*/ 0 h 1"/>
                  <a:gd name="T20" fmla="*/ 0 w 6"/>
                  <a:gd name="T21" fmla="*/ 0 h 1"/>
                  <a:gd name="T22" fmla="*/ 0 w 6"/>
                  <a:gd name="T23" fmla="*/ 0 h 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"/>
                  <a:gd name="T37" fmla="*/ 0 h 1"/>
                  <a:gd name="T38" fmla="*/ 6 w 6"/>
                  <a:gd name="T39" fmla="*/ 1 h 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" h="1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CF4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6" name="Freeform 210"/>
              <p:cNvSpPr>
                <a:spLocks/>
              </p:cNvSpPr>
              <p:nvPr/>
            </p:nvSpPr>
            <p:spPr bwMode="auto">
              <a:xfrm>
                <a:off x="4297" y="1617"/>
                <a:ext cx="6" cy="2"/>
              </a:xfrm>
              <a:custGeom>
                <a:avLst/>
                <a:gdLst>
                  <a:gd name="T0" fmla="*/ 0 w 6"/>
                  <a:gd name="T1" fmla="*/ 0 h 1"/>
                  <a:gd name="T2" fmla="*/ 0 w 6"/>
                  <a:gd name="T3" fmla="*/ 0 h 1"/>
                  <a:gd name="T4" fmla="*/ 0 w 6"/>
                  <a:gd name="T5" fmla="*/ 0 h 1"/>
                  <a:gd name="T6" fmla="*/ 6 w 6"/>
                  <a:gd name="T7" fmla="*/ 0 h 1"/>
                  <a:gd name="T8" fmla="*/ 6 w 6"/>
                  <a:gd name="T9" fmla="*/ 0 h 1"/>
                  <a:gd name="T10" fmla="*/ 6 w 6"/>
                  <a:gd name="T11" fmla="*/ 0 h 1"/>
                  <a:gd name="T12" fmla="*/ 6 w 6"/>
                  <a:gd name="T13" fmla="*/ 0 h 1"/>
                  <a:gd name="T14" fmla="*/ 0 w 6"/>
                  <a:gd name="T15" fmla="*/ 0 h 1"/>
                  <a:gd name="T16" fmla="*/ 0 w 6"/>
                  <a:gd name="T17" fmla="*/ 0 h 1"/>
                  <a:gd name="T18" fmla="*/ 0 w 6"/>
                  <a:gd name="T19" fmla="*/ 0 h 1"/>
                  <a:gd name="T20" fmla="*/ 0 w 6"/>
                  <a:gd name="T21" fmla="*/ 0 h 1"/>
                  <a:gd name="T22" fmla="*/ 0 w 6"/>
                  <a:gd name="T23" fmla="*/ 0 h 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"/>
                  <a:gd name="T37" fmla="*/ 0 h 1"/>
                  <a:gd name="T38" fmla="*/ 6 w 6"/>
                  <a:gd name="T39" fmla="*/ 1 h 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" h="1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CF4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7" name="Freeform 211"/>
              <p:cNvSpPr>
                <a:spLocks/>
              </p:cNvSpPr>
              <p:nvPr/>
            </p:nvSpPr>
            <p:spPr bwMode="auto">
              <a:xfrm>
                <a:off x="4309" y="1617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w 1"/>
                  <a:gd name="T11" fmla="*/ 0 h 1"/>
                  <a:gd name="T12" fmla="*/ 0 w 1"/>
                  <a:gd name="T13" fmla="*/ 0 h 1"/>
                  <a:gd name="T14" fmla="*/ 0 w 1"/>
                  <a:gd name="T15" fmla="*/ 0 h 1"/>
                  <a:gd name="T16" fmla="*/ 0 w 1"/>
                  <a:gd name="T17" fmla="*/ 0 h 1"/>
                  <a:gd name="T18" fmla="*/ 0 w 1"/>
                  <a:gd name="T19" fmla="*/ 0 h 1"/>
                  <a:gd name="T20" fmla="*/ 0 w 1"/>
                  <a:gd name="T21" fmla="*/ 0 h 1"/>
                  <a:gd name="T22" fmla="*/ 0 w 1"/>
                  <a:gd name="T23" fmla="*/ 0 h 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"/>
                  <a:gd name="T37" fmla="*/ 0 h 1"/>
                  <a:gd name="T38" fmla="*/ 1 w 1"/>
                  <a:gd name="T39" fmla="*/ 1 h 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CF4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78" name="Freeform 212"/>
              <p:cNvSpPr>
                <a:spLocks/>
              </p:cNvSpPr>
              <p:nvPr/>
            </p:nvSpPr>
            <p:spPr bwMode="auto">
              <a:xfrm>
                <a:off x="4187" y="1590"/>
                <a:ext cx="238" cy="162"/>
              </a:xfrm>
              <a:custGeom>
                <a:avLst/>
                <a:gdLst>
                  <a:gd name="T0" fmla="*/ 40 w 244"/>
                  <a:gd name="T1" fmla="*/ 1704 h 156"/>
                  <a:gd name="T2" fmla="*/ 40 w 244"/>
                  <a:gd name="T3" fmla="*/ 0 h 156"/>
                  <a:gd name="T4" fmla="*/ 0 w 244"/>
                  <a:gd name="T5" fmla="*/ 0 h 156"/>
                  <a:gd name="T6" fmla="*/ 0 w 244"/>
                  <a:gd name="T7" fmla="*/ 1704 h 156"/>
                  <a:gd name="T8" fmla="*/ 40 w 244"/>
                  <a:gd name="T9" fmla="*/ 1704 h 156"/>
                  <a:gd name="T10" fmla="*/ 40 w 244"/>
                  <a:gd name="T11" fmla="*/ 1704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31" name="Group 223"/>
            <p:cNvGrpSpPr>
              <a:grpSpLocks/>
            </p:cNvGrpSpPr>
            <p:nvPr userDrawn="1"/>
          </p:nvGrpSpPr>
          <p:grpSpPr bwMode="auto">
            <a:xfrm>
              <a:off x="2701793" y="5092835"/>
              <a:ext cx="164978" cy="104897"/>
              <a:chOff x="4184" y="1339"/>
              <a:chExt cx="238" cy="162"/>
            </a:xfrm>
          </p:grpSpPr>
          <p:sp>
            <p:nvSpPr>
              <p:cNvPr id="48" name="Freeform 224"/>
              <p:cNvSpPr>
                <a:spLocks/>
              </p:cNvSpPr>
              <p:nvPr/>
            </p:nvSpPr>
            <p:spPr bwMode="auto">
              <a:xfrm>
                <a:off x="4184" y="1339"/>
                <a:ext cx="238" cy="162"/>
              </a:xfrm>
              <a:custGeom>
                <a:avLst/>
                <a:gdLst>
                  <a:gd name="T0" fmla="*/ 40 w 244"/>
                  <a:gd name="T1" fmla="*/ 1704 h 156"/>
                  <a:gd name="T2" fmla="*/ 40 w 244"/>
                  <a:gd name="T3" fmla="*/ 0 h 156"/>
                  <a:gd name="T4" fmla="*/ 0 w 244"/>
                  <a:gd name="T5" fmla="*/ 0 h 156"/>
                  <a:gd name="T6" fmla="*/ 0 w 244"/>
                  <a:gd name="T7" fmla="*/ 1704 h 156"/>
                  <a:gd name="T8" fmla="*/ 40 w 244"/>
                  <a:gd name="T9" fmla="*/ 1704 h 156"/>
                  <a:gd name="T10" fmla="*/ 40 w 244"/>
                  <a:gd name="T11" fmla="*/ 1704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9" name="Freeform 225"/>
              <p:cNvSpPr>
                <a:spLocks/>
              </p:cNvSpPr>
              <p:nvPr/>
            </p:nvSpPr>
            <p:spPr bwMode="auto">
              <a:xfrm>
                <a:off x="4184" y="1339"/>
                <a:ext cx="238" cy="53"/>
              </a:xfrm>
              <a:custGeom>
                <a:avLst/>
                <a:gdLst>
                  <a:gd name="T0" fmla="*/ 40 w 244"/>
                  <a:gd name="T1" fmla="*/ 962 h 50"/>
                  <a:gd name="T2" fmla="*/ 40 w 244"/>
                  <a:gd name="T3" fmla="*/ 0 h 50"/>
                  <a:gd name="T4" fmla="*/ 0 w 244"/>
                  <a:gd name="T5" fmla="*/ 0 h 50"/>
                  <a:gd name="T6" fmla="*/ 0 w 244"/>
                  <a:gd name="T7" fmla="*/ 962 h 50"/>
                  <a:gd name="T8" fmla="*/ 40 w 244"/>
                  <a:gd name="T9" fmla="*/ 962 h 50"/>
                  <a:gd name="T10" fmla="*/ 40 w 244"/>
                  <a:gd name="T11" fmla="*/ 962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0" name="Freeform 226"/>
              <p:cNvSpPr>
                <a:spLocks/>
              </p:cNvSpPr>
              <p:nvPr/>
            </p:nvSpPr>
            <p:spPr bwMode="auto">
              <a:xfrm>
                <a:off x="4184" y="1448"/>
                <a:ext cx="238" cy="53"/>
              </a:xfrm>
              <a:custGeom>
                <a:avLst/>
                <a:gdLst>
                  <a:gd name="T0" fmla="*/ 40 w 244"/>
                  <a:gd name="T1" fmla="*/ 962 h 50"/>
                  <a:gd name="T2" fmla="*/ 40 w 244"/>
                  <a:gd name="T3" fmla="*/ 0 h 50"/>
                  <a:gd name="T4" fmla="*/ 0 w 244"/>
                  <a:gd name="T5" fmla="*/ 0 h 50"/>
                  <a:gd name="T6" fmla="*/ 0 w 244"/>
                  <a:gd name="T7" fmla="*/ 962 h 50"/>
                  <a:gd name="T8" fmla="*/ 40 w 244"/>
                  <a:gd name="T9" fmla="*/ 962 h 50"/>
                  <a:gd name="T10" fmla="*/ 40 w 244"/>
                  <a:gd name="T11" fmla="*/ 962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244" y="50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50"/>
                    </a:lnTo>
                    <a:lnTo>
                      <a:pt x="244" y="50"/>
                    </a:lnTo>
                    <a:close/>
                  </a:path>
                </a:pathLst>
              </a:custGeom>
              <a:solidFill>
                <a:srgbClr val="409D2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1" name="Freeform 227"/>
              <p:cNvSpPr>
                <a:spLocks/>
              </p:cNvSpPr>
              <p:nvPr/>
            </p:nvSpPr>
            <p:spPr bwMode="auto">
              <a:xfrm>
                <a:off x="4184" y="1339"/>
                <a:ext cx="238" cy="162"/>
              </a:xfrm>
              <a:custGeom>
                <a:avLst/>
                <a:gdLst>
                  <a:gd name="T0" fmla="*/ 40 w 244"/>
                  <a:gd name="T1" fmla="*/ 1704 h 156"/>
                  <a:gd name="T2" fmla="*/ 40 w 244"/>
                  <a:gd name="T3" fmla="*/ 0 h 156"/>
                  <a:gd name="T4" fmla="*/ 0 w 244"/>
                  <a:gd name="T5" fmla="*/ 0 h 156"/>
                  <a:gd name="T6" fmla="*/ 0 w 244"/>
                  <a:gd name="T7" fmla="*/ 1704 h 156"/>
                  <a:gd name="T8" fmla="*/ 40 w 244"/>
                  <a:gd name="T9" fmla="*/ 1704 h 156"/>
                  <a:gd name="T10" fmla="*/ 40 w 244"/>
                  <a:gd name="T11" fmla="*/ 1704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32" name="Group 38"/>
            <p:cNvGrpSpPr>
              <a:grpSpLocks/>
            </p:cNvGrpSpPr>
            <p:nvPr userDrawn="1"/>
          </p:nvGrpSpPr>
          <p:grpSpPr bwMode="auto">
            <a:xfrm>
              <a:off x="1217956" y="5092835"/>
              <a:ext cx="164978" cy="104922"/>
              <a:chOff x="528" y="1773"/>
              <a:chExt cx="246" cy="156"/>
            </a:xfrm>
          </p:grpSpPr>
          <p:sp>
            <p:nvSpPr>
              <p:cNvPr id="44" name="Freeform 248"/>
              <p:cNvSpPr>
                <a:spLocks/>
              </p:cNvSpPr>
              <p:nvPr/>
            </p:nvSpPr>
            <p:spPr bwMode="auto">
              <a:xfrm>
                <a:off x="528" y="1773"/>
                <a:ext cx="246" cy="156"/>
              </a:xfrm>
              <a:custGeom>
                <a:avLst/>
                <a:gdLst>
                  <a:gd name="T0" fmla="*/ 445 w 244"/>
                  <a:gd name="T1" fmla="*/ 61 h 157"/>
                  <a:gd name="T2" fmla="*/ 445 w 244"/>
                  <a:gd name="T3" fmla="*/ 0 h 157"/>
                  <a:gd name="T4" fmla="*/ 0 w 244"/>
                  <a:gd name="T5" fmla="*/ 0 h 157"/>
                  <a:gd name="T6" fmla="*/ 0 w 244"/>
                  <a:gd name="T7" fmla="*/ 61 h 157"/>
                  <a:gd name="T8" fmla="*/ 445 w 244"/>
                  <a:gd name="T9" fmla="*/ 61 h 157"/>
                  <a:gd name="T10" fmla="*/ 445 w 244"/>
                  <a:gd name="T11" fmla="*/ 61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7"/>
                  <a:gd name="T20" fmla="*/ 244 w 244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7">
                    <a:moveTo>
                      <a:pt x="244" y="157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4" y="15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5" name="Freeform 249"/>
              <p:cNvSpPr>
                <a:spLocks/>
              </p:cNvSpPr>
              <p:nvPr/>
            </p:nvSpPr>
            <p:spPr bwMode="auto">
              <a:xfrm>
                <a:off x="528" y="1850"/>
                <a:ext cx="246" cy="79"/>
              </a:xfrm>
              <a:custGeom>
                <a:avLst/>
                <a:gdLst>
                  <a:gd name="T0" fmla="*/ 2929 w 238"/>
                  <a:gd name="T1" fmla="*/ 39 h 79"/>
                  <a:gd name="T2" fmla="*/ 2929 w 238"/>
                  <a:gd name="T3" fmla="*/ 0 h 79"/>
                  <a:gd name="T4" fmla="*/ 0 w 238"/>
                  <a:gd name="T5" fmla="*/ 0 h 79"/>
                  <a:gd name="T6" fmla="*/ 0 w 238"/>
                  <a:gd name="T7" fmla="*/ 39 h 79"/>
                  <a:gd name="T8" fmla="*/ 2929 w 238"/>
                  <a:gd name="T9" fmla="*/ 39 h 79"/>
                  <a:gd name="T10" fmla="*/ 2929 w 238"/>
                  <a:gd name="T11" fmla="*/ 39 h 7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"/>
                  <a:gd name="T19" fmla="*/ 0 h 79"/>
                  <a:gd name="T20" fmla="*/ 238 w 238"/>
                  <a:gd name="T21" fmla="*/ 79 h 7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" h="79">
                    <a:moveTo>
                      <a:pt x="238" y="79"/>
                    </a:moveTo>
                    <a:lnTo>
                      <a:pt x="238" y="0"/>
                    </a:lnTo>
                    <a:lnTo>
                      <a:pt x="0" y="0"/>
                    </a:lnTo>
                    <a:lnTo>
                      <a:pt x="0" y="79"/>
                    </a:lnTo>
                    <a:lnTo>
                      <a:pt x="238" y="79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6" name="Freeform 250"/>
              <p:cNvSpPr>
                <a:spLocks/>
              </p:cNvSpPr>
              <p:nvPr/>
            </p:nvSpPr>
            <p:spPr bwMode="auto">
              <a:xfrm>
                <a:off x="528" y="1773"/>
                <a:ext cx="120" cy="156"/>
              </a:xfrm>
              <a:custGeom>
                <a:avLst/>
                <a:gdLst>
                  <a:gd name="T0" fmla="*/ 0 w 119"/>
                  <a:gd name="T1" fmla="*/ 0 h 157"/>
                  <a:gd name="T2" fmla="*/ 0 w 119"/>
                  <a:gd name="T3" fmla="*/ 61 h 157"/>
                  <a:gd name="T4" fmla="*/ 211 w 119"/>
                  <a:gd name="T5" fmla="*/ 39 h 157"/>
                  <a:gd name="T6" fmla="*/ 0 w 119"/>
                  <a:gd name="T7" fmla="*/ 0 h 157"/>
                  <a:gd name="T8" fmla="*/ 0 w 119"/>
                  <a:gd name="T9" fmla="*/ 0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9"/>
                  <a:gd name="T16" fmla="*/ 0 h 157"/>
                  <a:gd name="T17" fmla="*/ 119 w 119"/>
                  <a:gd name="T18" fmla="*/ 157 h 15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9" h="157">
                    <a:moveTo>
                      <a:pt x="0" y="0"/>
                    </a:moveTo>
                    <a:lnTo>
                      <a:pt x="0" y="157"/>
                    </a:lnTo>
                    <a:lnTo>
                      <a:pt x="119" y="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A0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7" name="Freeform 251"/>
              <p:cNvSpPr>
                <a:spLocks/>
              </p:cNvSpPr>
              <p:nvPr/>
            </p:nvSpPr>
            <p:spPr bwMode="auto">
              <a:xfrm>
                <a:off x="528" y="1773"/>
                <a:ext cx="246" cy="156"/>
              </a:xfrm>
              <a:custGeom>
                <a:avLst/>
                <a:gdLst>
                  <a:gd name="T0" fmla="*/ 445 w 244"/>
                  <a:gd name="T1" fmla="*/ 61 h 157"/>
                  <a:gd name="T2" fmla="*/ 445 w 244"/>
                  <a:gd name="T3" fmla="*/ 0 h 157"/>
                  <a:gd name="T4" fmla="*/ 0 w 244"/>
                  <a:gd name="T5" fmla="*/ 0 h 157"/>
                  <a:gd name="T6" fmla="*/ 0 w 244"/>
                  <a:gd name="T7" fmla="*/ 61 h 157"/>
                  <a:gd name="T8" fmla="*/ 445 w 244"/>
                  <a:gd name="T9" fmla="*/ 61 h 157"/>
                  <a:gd name="T10" fmla="*/ 445 w 244"/>
                  <a:gd name="T11" fmla="*/ 61 h 1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7"/>
                  <a:gd name="T20" fmla="*/ 244 w 244"/>
                  <a:gd name="T21" fmla="*/ 157 h 15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7">
                    <a:moveTo>
                      <a:pt x="244" y="157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7"/>
                    </a:lnTo>
                    <a:lnTo>
                      <a:pt x="244" y="157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33" name="Group 253"/>
            <p:cNvGrpSpPr>
              <a:grpSpLocks/>
            </p:cNvGrpSpPr>
            <p:nvPr userDrawn="1"/>
          </p:nvGrpSpPr>
          <p:grpSpPr bwMode="auto">
            <a:xfrm>
              <a:off x="793347" y="5092835"/>
              <a:ext cx="163271" cy="105273"/>
              <a:chOff x="528" y="1164"/>
              <a:chExt cx="237" cy="157"/>
            </a:xfrm>
          </p:grpSpPr>
          <p:sp>
            <p:nvSpPr>
              <p:cNvPr id="40" name="Rectangle 254"/>
              <p:cNvSpPr>
                <a:spLocks noChangeArrowheads="1"/>
              </p:cNvSpPr>
              <p:nvPr/>
            </p:nvSpPr>
            <p:spPr bwMode="auto">
              <a:xfrm>
                <a:off x="528" y="1164"/>
                <a:ext cx="237" cy="156"/>
              </a:xfrm>
              <a:prstGeom prst="rect">
                <a:avLst/>
              </a:prstGeom>
              <a:noFill/>
              <a:ln w="31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1" name="Rectangle 255"/>
              <p:cNvSpPr>
                <a:spLocks noChangeArrowheads="1"/>
              </p:cNvSpPr>
              <p:nvPr/>
            </p:nvSpPr>
            <p:spPr bwMode="auto">
              <a:xfrm>
                <a:off x="528" y="1164"/>
                <a:ext cx="237" cy="53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2" name="Rectangle 256"/>
              <p:cNvSpPr>
                <a:spLocks noChangeArrowheads="1"/>
              </p:cNvSpPr>
              <p:nvPr/>
            </p:nvSpPr>
            <p:spPr bwMode="auto">
              <a:xfrm>
                <a:off x="528" y="1217"/>
                <a:ext cx="237" cy="55"/>
              </a:xfrm>
              <a:prstGeom prst="rect">
                <a:avLst/>
              </a:prstGeom>
              <a:solidFill>
                <a:srgbClr val="00FF00"/>
              </a:solidFill>
              <a:ln w="3175">
                <a:solidFill>
                  <a:schemeClr val="tx1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3" name="Rectangle 257"/>
              <p:cNvSpPr>
                <a:spLocks noChangeArrowheads="1"/>
              </p:cNvSpPr>
              <p:nvPr/>
            </p:nvSpPr>
            <p:spPr bwMode="auto">
              <a:xfrm>
                <a:off x="528" y="1266"/>
                <a:ext cx="237" cy="55"/>
              </a:xfrm>
              <a:prstGeom prst="rect">
                <a:avLst/>
              </a:prstGeom>
              <a:solidFill>
                <a:srgbClr val="FF0000"/>
              </a:solidFill>
              <a:ln w="317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spcBef>
                    <a:spcPct val="50000"/>
                  </a:spcBef>
                  <a:defRPr/>
                </a:pPr>
                <a:endParaRPr lang="en-US">
                  <a:latin typeface="Arial" pitchFamily="34" charset="0"/>
                  <a:cs typeface="Arial" pitchFamily="34" charset="0"/>
                </a:endParaRPr>
              </a:p>
            </p:txBody>
          </p:sp>
        </p:grpSp>
        <p:pic>
          <p:nvPicPr>
            <p:cNvPr id="34" name="Picture 268"/>
            <p:cNvPicPr>
              <a:picLocks noChangeAspect="1" noChangeArrowheads="1"/>
            </p:cNvPicPr>
            <p:nvPr userDrawn="1"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914951" y="5092835"/>
              <a:ext cx="167015" cy="1093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5" name="Group 242"/>
            <p:cNvGrpSpPr>
              <a:grpSpLocks/>
            </p:cNvGrpSpPr>
            <p:nvPr userDrawn="1"/>
          </p:nvGrpSpPr>
          <p:grpSpPr bwMode="auto">
            <a:xfrm>
              <a:off x="1642783" y="5092835"/>
              <a:ext cx="163293" cy="104605"/>
              <a:chOff x="5555" y="2058"/>
              <a:chExt cx="245" cy="157"/>
            </a:xfrm>
          </p:grpSpPr>
          <p:sp>
            <p:nvSpPr>
              <p:cNvPr id="36" name="Freeform 243"/>
              <p:cNvSpPr>
                <a:spLocks/>
              </p:cNvSpPr>
              <p:nvPr/>
            </p:nvSpPr>
            <p:spPr bwMode="auto">
              <a:xfrm>
                <a:off x="5555" y="2058"/>
                <a:ext cx="245" cy="157"/>
              </a:xfrm>
              <a:custGeom>
                <a:avLst/>
                <a:gdLst>
                  <a:gd name="T0" fmla="*/ 0 w 244"/>
                  <a:gd name="T1" fmla="*/ 0 h 156"/>
                  <a:gd name="T2" fmla="*/ 0 w 244"/>
                  <a:gd name="T3" fmla="*/ 404 h 156"/>
                  <a:gd name="T4" fmla="*/ 445 w 244"/>
                  <a:gd name="T5" fmla="*/ 404 h 156"/>
                  <a:gd name="T6" fmla="*/ 445 w 244"/>
                  <a:gd name="T7" fmla="*/ 0 h 156"/>
                  <a:gd name="T8" fmla="*/ 0 w 244"/>
                  <a:gd name="T9" fmla="*/ 0 h 156"/>
                  <a:gd name="T10" fmla="*/ 0 w 244"/>
                  <a:gd name="T11" fmla="*/ 0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0" y="0"/>
                    </a:moveTo>
                    <a:lnTo>
                      <a:pt x="0" y="156"/>
                    </a:lnTo>
                    <a:lnTo>
                      <a:pt x="244" y="156"/>
                    </a:lnTo>
                    <a:lnTo>
                      <a:pt x="2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Freeform 244"/>
              <p:cNvSpPr>
                <a:spLocks/>
              </p:cNvSpPr>
              <p:nvPr/>
            </p:nvSpPr>
            <p:spPr bwMode="auto">
              <a:xfrm>
                <a:off x="5555" y="2162"/>
                <a:ext cx="245" cy="53"/>
              </a:xfrm>
              <a:custGeom>
                <a:avLst/>
                <a:gdLst>
                  <a:gd name="T0" fmla="*/ 0 w 244"/>
                  <a:gd name="T1" fmla="*/ 0 h 45"/>
                  <a:gd name="T2" fmla="*/ 0 w 244"/>
                  <a:gd name="T3" fmla="*/ 47398160 h 45"/>
                  <a:gd name="T4" fmla="*/ 445 w 244"/>
                  <a:gd name="T5" fmla="*/ 47398160 h 45"/>
                  <a:gd name="T6" fmla="*/ 445 w 244"/>
                  <a:gd name="T7" fmla="*/ 0 h 45"/>
                  <a:gd name="T8" fmla="*/ 0 w 244"/>
                  <a:gd name="T9" fmla="*/ 0 h 45"/>
                  <a:gd name="T10" fmla="*/ 0 w 244"/>
                  <a:gd name="T11" fmla="*/ 0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45"/>
                  <a:gd name="T20" fmla="*/ 244 w 244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45">
                    <a:moveTo>
                      <a:pt x="0" y="0"/>
                    </a:moveTo>
                    <a:lnTo>
                      <a:pt x="0" y="45"/>
                    </a:lnTo>
                    <a:lnTo>
                      <a:pt x="244" y="45"/>
                    </a:lnTo>
                    <a:lnTo>
                      <a:pt x="2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Freeform 245"/>
              <p:cNvSpPr>
                <a:spLocks/>
              </p:cNvSpPr>
              <p:nvPr/>
            </p:nvSpPr>
            <p:spPr bwMode="auto">
              <a:xfrm>
                <a:off x="5555" y="2060"/>
                <a:ext cx="245" cy="55"/>
              </a:xfrm>
              <a:custGeom>
                <a:avLst/>
                <a:gdLst>
                  <a:gd name="T0" fmla="*/ 0 w 244"/>
                  <a:gd name="T1" fmla="*/ 0 h 50"/>
                  <a:gd name="T2" fmla="*/ 0 w 244"/>
                  <a:gd name="T3" fmla="*/ 17379 h 50"/>
                  <a:gd name="T4" fmla="*/ 445 w 244"/>
                  <a:gd name="T5" fmla="*/ 17379 h 50"/>
                  <a:gd name="T6" fmla="*/ 445 w 244"/>
                  <a:gd name="T7" fmla="*/ 0 h 50"/>
                  <a:gd name="T8" fmla="*/ 0 w 244"/>
                  <a:gd name="T9" fmla="*/ 0 h 50"/>
                  <a:gd name="T10" fmla="*/ 0 w 244"/>
                  <a:gd name="T11" fmla="*/ 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50"/>
                  <a:gd name="T20" fmla="*/ 244 w 24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50">
                    <a:moveTo>
                      <a:pt x="0" y="0"/>
                    </a:moveTo>
                    <a:lnTo>
                      <a:pt x="0" y="50"/>
                    </a:lnTo>
                    <a:lnTo>
                      <a:pt x="244" y="50"/>
                    </a:lnTo>
                    <a:lnTo>
                      <a:pt x="2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9" name="Freeform 246"/>
              <p:cNvSpPr>
                <a:spLocks/>
              </p:cNvSpPr>
              <p:nvPr/>
            </p:nvSpPr>
            <p:spPr bwMode="auto">
              <a:xfrm>
                <a:off x="5555" y="2058"/>
                <a:ext cx="245" cy="157"/>
              </a:xfrm>
              <a:custGeom>
                <a:avLst/>
                <a:gdLst>
                  <a:gd name="T0" fmla="*/ 445 w 244"/>
                  <a:gd name="T1" fmla="*/ 404 h 156"/>
                  <a:gd name="T2" fmla="*/ 445 w 244"/>
                  <a:gd name="T3" fmla="*/ 0 h 156"/>
                  <a:gd name="T4" fmla="*/ 0 w 244"/>
                  <a:gd name="T5" fmla="*/ 0 h 156"/>
                  <a:gd name="T6" fmla="*/ 0 w 244"/>
                  <a:gd name="T7" fmla="*/ 404 h 156"/>
                  <a:gd name="T8" fmla="*/ 445 w 244"/>
                  <a:gd name="T9" fmla="*/ 404 h 156"/>
                  <a:gd name="T10" fmla="*/ 445 w 244"/>
                  <a:gd name="T11" fmla="*/ 404 h 1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4"/>
                  <a:gd name="T19" fmla="*/ 0 h 156"/>
                  <a:gd name="T20" fmla="*/ 244 w 244"/>
                  <a:gd name="T21" fmla="*/ 156 h 1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4" h="156">
                    <a:moveTo>
                      <a:pt x="244" y="156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0" y="156"/>
                    </a:lnTo>
                    <a:lnTo>
                      <a:pt x="244" y="156"/>
                    </a:lnTo>
                  </a:path>
                </a:pathLst>
              </a:cu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</p:grpSp>
      <p:sp>
        <p:nvSpPr>
          <p:cNvPr id="247" name="Rectangle 246"/>
          <p:cNvSpPr/>
          <p:nvPr userDrawn="1"/>
        </p:nvSpPr>
        <p:spPr bwMode="auto">
          <a:xfrm>
            <a:off x="8817935" y="6598211"/>
            <a:ext cx="921488" cy="24454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sp>
        <p:nvSpPr>
          <p:cNvPr id="245" name="Rectangle 244"/>
          <p:cNvSpPr/>
          <p:nvPr userDrawn="1"/>
        </p:nvSpPr>
        <p:spPr bwMode="auto">
          <a:xfrm>
            <a:off x="111148" y="6613451"/>
            <a:ext cx="353547" cy="24454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221972" cy="854075"/>
          </a:xfrm>
        </p:spPr>
        <p:txBody>
          <a:bodyPr/>
          <a:lstStyle>
            <a:lvl1pPr marL="180000"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252000" indent="-252000">
              <a:spcBef>
                <a:spcPts val="0"/>
              </a:spcBef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278679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dirty="0" smtClean="0"/>
          </a:p>
        </p:txBody>
      </p:sp>
      <p:sp>
        <p:nvSpPr>
          <p:cNvPr id="29700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6700" y="992188"/>
            <a:ext cx="9447213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9701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91588" y="6624000"/>
            <a:ext cx="808037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61" title="[DM_E_CONFID]"/>
          <p:cNvSpPr>
            <a:spLocks noChangeArrowheads="1"/>
          </p:cNvSpPr>
          <p:nvPr userDrawn="1"/>
        </p:nvSpPr>
        <p:spPr bwMode="auto">
          <a:xfrm>
            <a:off x="3848101" y="6624000"/>
            <a:ext cx="2529839" cy="123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eaLnBrk="0" hangingPunct="0">
              <a:defRPr/>
            </a:pPr>
            <a:r>
              <a:rPr lang="de-DE" sz="800" b="0" baseline="0" smtClean="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t>PUBLIC</a:t>
            </a:r>
            <a:endParaRPr lang="de-DE" sz="800" b="0" baseline="0">
              <a:solidFill>
                <a:srgbClr val="00B5E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61" title="[DM_E_DOC_NO], v[DM_E_VER_NO], [DM_E_ISS_DATE]"/>
          <p:cNvSpPr>
            <a:spLocks noChangeArrowheads="1"/>
          </p:cNvSpPr>
          <p:nvPr userDrawn="1"/>
        </p:nvSpPr>
        <p:spPr bwMode="auto">
          <a:xfrm>
            <a:off x="541020" y="6624000"/>
            <a:ext cx="2758440" cy="123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eaLnBrk="0" hangingPunct="0">
              <a:defRPr/>
            </a:pPr>
            <a:r>
              <a:rPr lang="nl-NL" sz="800" b="0" baseline="0" smtClean="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t>EUM/SEP/VWG/18/1020243, v1 Draft, 10 October 2018</a:t>
            </a:r>
            <a:endParaRPr lang="de-DE" sz="800" b="0" baseline="0">
              <a:solidFill>
                <a:srgbClr val="00B5E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177190" y="6570139"/>
            <a:ext cx="32573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FF9CC606-8418-49EA-9DB7-3FFD72983DD3}" type="slidenum">
              <a:rPr lang="de-DE" sz="900" b="0" smtClean="0">
                <a:solidFill>
                  <a:srgbClr val="00B5E2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670" r:id="rId1"/>
    <p:sldLayoutId id="2147487664" r:id="rId2"/>
  </p:sldLayoutIdLst>
  <p:transition/>
  <p:timing>
    <p:tnLst>
      <p:par>
        <p:cTn id="1" dur="indefinite" restart="never" nodeType="tmRoot"/>
      </p:par>
    </p:tnLst>
  </p:timing>
  <p:txStyles>
    <p:titleStyle>
      <a:lvl1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2pPr>
      <a:lvl3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3pPr>
      <a:lvl4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4pPr>
      <a:lvl5pPr marL="179388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Century Gothic" pitchFamily="34" charset="0"/>
        </a:defRPr>
      </a:lvl9pPr>
    </p:titleStyle>
    <p:bodyStyle>
      <a:lvl1pPr marL="266700" indent="-2667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6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2"/>
          </a:solidFill>
          <a:latin typeface="Arial" pitchFamily="34" charset="0"/>
          <a:cs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800">
          <a:solidFill>
            <a:schemeClr val="tx2"/>
          </a:solidFill>
          <a:latin typeface="Arial" pitchFamily="34" charset="0"/>
          <a:cs typeface="Arial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2"/>
          </a:solidFill>
          <a:latin typeface="Arial" pitchFamily="34" charset="0"/>
          <a:cs typeface="Arial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0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sno.navy.mil/NOOC/nmfc-ph/RSS/jtwc/pubref/References/WMOcodes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sno.navy.mil/NOOC/nmfc-ph/RSS/jtwc/pubref/References/WMOcodes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Fourier_transform" TargetMode="External"/><Relationship Id="rId3" Type="http://schemas.openxmlformats.org/officeDocument/2006/relationships/hyperlink" Target="https://en.wikipedia.org/wiki/RGB_color_model" TargetMode="External"/><Relationship Id="rId7" Type="http://schemas.openxmlformats.org/officeDocument/2006/relationships/hyperlink" Target="https://en.wikipedia.org/wiki/Discrete_cosine_transform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Chrominance" TargetMode="External"/><Relationship Id="rId5" Type="http://schemas.openxmlformats.org/officeDocument/2006/relationships/hyperlink" Target="https://en.wikipedia.org/wiki/Luma_(video)" TargetMode="External"/><Relationship Id="rId4" Type="http://schemas.openxmlformats.org/officeDocument/2006/relationships/hyperlink" Target="https://en.wikipedia.org/wiki/YCbCr" TargetMode="External"/><Relationship Id="rId9" Type="http://schemas.openxmlformats.org/officeDocument/2006/relationships/hyperlink" Target="https://en.wikipedia.org/wiki/Huffman_encodin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mo.int/pages/prog/www/WMOCodes/WMO306_vI2/VolumeI.2.htm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confluence.ecmwf.int/download/attachments/73011814/eccodes_bufr_ecCodes_intro.pdf?version=1&amp;modificationDate=1519062965987&amp;api=v2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1"/>
          <p:cNvSpPr txBox="1">
            <a:spLocks noChangeArrowheads="1"/>
          </p:cNvSpPr>
          <p:nvPr/>
        </p:nvSpPr>
        <p:spPr>
          <a:xfrm>
            <a:off x="4965700" y="3096929"/>
            <a:ext cx="4711700" cy="1701799"/>
          </a:xfrm>
          <a:prstGeom prst="rect">
            <a:avLst/>
          </a:prstGeom>
        </p:spPr>
        <p:txBody>
          <a:bodyPr anchor="t"/>
          <a:lstStyle>
            <a:lvl1pPr marL="0" indent="0" algn="r">
              <a:lnSpc>
                <a:spcPts val="3400"/>
              </a:lnSpc>
              <a:buNone/>
              <a:defRPr sz="2400" b="0" cap="none" baseline="0">
                <a:solidFill>
                  <a:srgbClr val="00205B"/>
                </a:solidFill>
              </a:defRPr>
            </a:lvl1pPr>
          </a:lstStyle>
          <a:p>
            <a:pPr lvl="0">
              <a:spcBef>
                <a:spcPct val="20000"/>
              </a:spcBef>
              <a:defRPr/>
            </a:pPr>
            <a:r>
              <a:rPr lang="en-US" sz="2000" kern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Daniel Lee</a:t>
            </a:r>
            <a:endParaRPr kumimoji="0" lang="en-GB" sz="20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 title="[DM_DOCNAME]"/>
          <p:cNvSpPr txBox="1"/>
          <p:nvPr/>
        </p:nvSpPr>
        <p:spPr>
          <a:xfrm>
            <a:off x="2566800" y="1101600"/>
            <a:ext cx="7113600" cy="19800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2800" kern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BUFR demystified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Things </a:t>
            </a:r>
            <a:r>
              <a:rPr lang="de-DE" dirty="0" err="1" smtClean="0"/>
              <a:t>used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so </a:t>
            </a:r>
            <a:r>
              <a:rPr lang="de-DE" dirty="0" err="1" smtClean="0"/>
              <a:t>nice</a:t>
            </a:r>
            <a:r>
              <a:rPr lang="de-DE" dirty="0" smtClean="0"/>
              <a:t>…</a:t>
            </a:r>
            <a:endParaRPr lang="en-GB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95354" y="3178987"/>
            <a:ext cx="883126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monospaced for SAP" panose="020B0609020202030204" pitchFamily="49" charset="0"/>
              </a:rPr>
              <a:t>98334 31475    82706   10252     20225      39858    40061  55008  60021   76062    83223</a:t>
            </a:r>
          </a:p>
          <a:p>
            <a:pPr lvl="0" eaLnBrk="0" hangingPunct="0"/>
            <a:r>
              <a:rPr lang="en-US" altLang="en-US" sz="1200" b="0" dirty="0" smtClean="0">
                <a:solidFill>
                  <a:schemeClr val="tx1"/>
                </a:solidFill>
                <a:latin typeface="Arial monospaced for SAP" panose="020B0609020202030204" pitchFamily="49" charset="0"/>
              </a:rPr>
              <a:t>iii   </a:t>
            </a:r>
            <a:r>
              <a:rPr lang="en-US" altLang="en-US" sz="1200" b="0" dirty="0" err="1">
                <a:solidFill>
                  <a:schemeClr val="tx1"/>
                </a:solidFill>
                <a:latin typeface="Arial monospaced for SAP" panose="020B0609020202030204" pitchFamily="49" charset="0"/>
              </a:rPr>
              <a:t>iRixhVV</a:t>
            </a:r>
            <a:r>
              <a:rPr lang="en-US" altLang="en-US" sz="1200" b="0" dirty="0">
                <a:solidFill>
                  <a:schemeClr val="tx1"/>
                </a:solidFill>
                <a:latin typeface="Arial monospaced for SAP" panose="020B0609020202030204" pitchFamily="49" charset="0"/>
              </a:rPr>
              <a:t>  </a:t>
            </a:r>
            <a:r>
              <a:rPr lang="en-US" altLang="en-US" sz="1200" b="0" dirty="0" err="1">
                <a:solidFill>
                  <a:schemeClr val="tx1"/>
                </a:solidFill>
                <a:latin typeface="Arial monospaced for SAP" panose="020B0609020202030204" pitchFamily="49" charset="0"/>
              </a:rPr>
              <a:t>Nddff</a:t>
            </a:r>
            <a:r>
              <a:rPr lang="en-US" altLang="en-US" sz="1200" b="0" dirty="0">
                <a:solidFill>
                  <a:schemeClr val="tx1"/>
                </a:solidFill>
                <a:latin typeface="Arial monospaced for SAP" panose="020B0609020202030204" pitchFamily="49" charset="0"/>
              </a:rPr>
              <a:t>   1snTTT    2snTdTdTd  3pppp    4PPPP  5appp  6RRRtR  7wwW1W2  </a:t>
            </a:r>
            <a:r>
              <a:rPr lang="en-US" altLang="en-US" sz="1200" b="0" dirty="0" smtClean="0">
                <a:solidFill>
                  <a:schemeClr val="tx1"/>
                </a:solidFill>
                <a:latin typeface="Arial monospaced for SAP" panose="020B0609020202030204" pitchFamily="49" charset="0"/>
              </a:rPr>
              <a:t>8NhCLCMCH</a:t>
            </a:r>
          </a:p>
          <a:p>
            <a:pPr lvl="0" eaLnBrk="0" hangingPunct="0"/>
            <a:r>
              <a:rPr lang="en-US" altLang="en-US" sz="1200" b="0" dirty="0" err="1">
                <a:solidFill>
                  <a:schemeClr val="tx1"/>
                </a:solidFill>
                <a:latin typeface="Arial monospaced for SAP" panose="020B0609020202030204" pitchFamily="49" charset="0"/>
              </a:rPr>
              <a:t>sta</a:t>
            </a:r>
            <a:r>
              <a:rPr lang="en-US" altLang="en-US" sz="1200" b="0" dirty="0">
                <a:solidFill>
                  <a:schemeClr val="tx1"/>
                </a:solidFill>
                <a:latin typeface="Arial monospaced for SAP" panose="020B0609020202030204" pitchFamily="49" charset="0"/>
              </a:rPr>
              <a:t>    </a:t>
            </a:r>
            <a:r>
              <a:rPr lang="en-US" altLang="en-US" sz="1200" b="0" dirty="0" smtClean="0">
                <a:solidFill>
                  <a:schemeClr val="tx1"/>
                </a:solidFill>
                <a:latin typeface="Arial monospaced for SAP" panose="020B0609020202030204" pitchFamily="49" charset="0"/>
              </a:rPr>
              <a:t>        </a:t>
            </a:r>
            <a:r>
              <a:rPr lang="en-US" altLang="en-US" sz="1200" b="0" dirty="0">
                <a:solidFill>
                  <a:schemeClr val="tx1"/>
                </a:solidFill>
                <a:latin typeface="Arial monospaced for SAP" panose="020B0609020202030204" pitchFamily="49" charset="0"/>
              </a:rPr>
              <a:t>C/wind  Temp      DPT        </a:t>
            </a:r>
            <a:r>
              <a:rPr lang="en-US" altLang="en-US" sz="1200" b="0" dirty="0" err="1">
                <a:solidFill>
                  <a:schemeClr val="tx1"/>
                </a:solidFill>
                <a:latin typeface="Arial monospaced for SAP" panose="020B0609020202030204" pitchFamily="49" charset="0"/>
              </a:rPr>
              <a:t>StaPres</a:t>
            </a:r>
            <a:r>
              <a:rPr lang="en-US" altLang="en-US" sz="1200" b="0" dirty="0">
                <a:solidFill>
                  <a:schemeClr val="tx1"/>
                </a:solidFill>
                <a:latin typeface="Arial monospaced for SAP" panose="020B0609020202030204" pitchFamily="49" charset="0"/>
              </a:rPr>
              <a:t>  SLP    APP    </a:t>
            </a:r>
            <a:r>
              <a:rPr lang="en-US" altLang="en-US" sz="1200" b="0" dirty="0" err="1">
                <a:solidFill>
                  <a:schemeClr val="tx1"/>
                </a:solidFill>
                <a:latin typeface="Arial monospaced for SAP" panose="020B0609020202030204" pitchFamily="49" charset="0"/>
              </a:rPr>
              <a:t>Precip</a:t>
            </a:r>
            <a:r>
              <a:rPr lang="en-US" altLang="en-US" sz="1200" b="0" dirty="0">
                <a:solidFill>
                  <a:schemeClr val="tx1"/>
                </a:solidFill>
                <a:latin typeface="Arial monospaced for SAP" panose="020B0609020202030204" pitchFamily="49" charset="0"/>
              </a:rPr>
              <a:t>  </a:t>
            </a:r>
            <a:r>
              <a:rPr lang="en-US" altLang="en-US" sz="1200" b="0" dirty="0" err="1">
                <a:solidFill>
                  <a:schemeClr val="tx1"/>
                </a:solidFill>
                <a:latin typeface="Arial monospaced for SAP" panose="020B0609020202030204" pitchFamily="49" charset="0"/>
              </a:rPr>
              <a:t>Preswx</a:t>
            </a:r>
            <a:r>
              <a:rPr lang="en-US" altLang="en-US" sz="1200" b="0" dirty="0">
                <a:solidFill>
                  <a:schemeClr val="tx1"/>
                </a:solidFill>
                <a:latin typeface="Arial monospaced for SAP" panose="020B0609020202030204" pitchFamily="49" charset="0"/>
              </a:rPr>
              <a:t>   Clouds </a:t>
            </a:r>
          </a:p>
        </p:txBody>
      </p:sp>
      <p:sp>
        <p:nvSpPr>
          <p:cNvPr id="9" name="Cloud Callout 8"/>
          <p:cNvSpPr/>
          <p:nvPr/>
        </p:nvSpPr>
        <p:spPr bwMode="auto">
          <a:xfrm>
            <a:off x="621792" y="1131125"/>
            <a:ext cx="2093976" cy="1344168"/>
          </a:xfrm>
          <a:prstGeom prst="cloudCallout">
            <a:avLst>
              <a:gd name="adj1" fmla="val 37246"/>
              <a:gd name="adj2" fmla="val 94473"/>
            </a:avLst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eaLnBrk="0" hangingPunct="0">
              <a:spcBef>
                <a:spcPct val="50000"/>
              </a:spcBef>
            </a:pPr>
            <a:r>
              <a:rPr lang="de-DE" sz="1400" dirty="0" err="1"/>
              <a:t>Temperature</a:t>
            </a:r>
            <a:r>
              <a:rPr lang="de-DE" sz="1400" dirty="0"/>
              <a:t>? 4th </a:t>
            </a:r>
            <a:r>
              <a:rPr lang="de-DE" sz="1400" dirty="0" err="1"/>
              <a:t>group</a:t>
            </a:r>
            <a:r>
              <a:rPr lang="de-DE" sz="1400" dirty="0"/>
              <a:t> </a:t>
            </a:r>
            <a:r>
              <a:rPr lang="de-DE" sz="1400" dirty="0" err="1"/>
              <a:t>from</a:t>
            </a:r>
            <a:r>
              <a:rPr lang="de-DE" sz="1400" dirty="0"/>
              <a:t> </a:t>
            </a:r>
            <a:r>
              <a:rPr lang="de-DE" sz="1400" dirty="0" err="1"/>
              <a:t>the</a:t>
            </a:r>
            <a:r>
              <a:rPr lang="de-DE" sz="1400" dirty="0"/>
              <a:t> </a:t>
            </a:r>
            <a:r>
              <a:rPr lang="de-DE" sz="1400" dirty="0" err="1"/>
              <a:t>left</a:t>
            </a:r>
            <a:r>
              <a:rPr lang="de-DE" sz="1400" dirty="0"/>
              <a:t>.</a:t>
            </a:r>
            <a:endParaRPr lang="en-GB" sz="1400" dirty="0"/>
          </a:p>
        </p:txBody>
      </p:sp>
      <p:sp>
        <p:nvSpPr>
          <p:cNvPr id="12" name="Cloud Callout 11"/>
          <p:cNvSpPr/>
          <p:nvPr/>
        </p:nvSpPr>
        <p:spPr bwMode="auto">
          <a:xfrm>
            <a:off x="3563998" y="1037844"/>
            <a:ext cx="2093976" cy="1344168"/>
          </a:xfrm>
          <a:prstGeom prst="cloudCallout">
            <a:avLst>
              <a:gd name="adj1" fmla="val -85025"/>
              <a:gd name="adj2" fmla="val 99915"/>
            </a:avLst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eaLnBrk="0" hangingPunct="0">
              <a:spcBef>
                <a:spcPct val="50000"/>
              </a:spcBef>
            </a:pPr>
            <a:r>
              <a:rPr lang="de-DE" sz="1400" dirty="0" err="1" smtClean="0"/>
              <a:t>Don't</a:t>
            </a:r>
            <a:r>
              <a:rPr lang="de-DE" sz="1400" dirty="0" smtClean="0"/>
              <a:t> </a:t>
            </a:r>
            <a:r>
              <a:rPr lang="de-DE" sz="1400" dirty="0" err="1" smtClean="0"/>
              <a:t>forget</a:t>
            </a:r>
            <a:r>
              <a:rPr lang="de-DE" sz="1400" dirty="0" smtClean="0"/>
              <a:t> – </a:t>
            </a:r>
            <a:r>
              <a:rPr lang="de-DE" sz="1400" dirty="0" err="1" smtClean="0"/>
              <a:t>the</a:t>
            </a:r>
            <a:r>
              <a:rPr lang="de-DE" sz="1400" dirty="0" smtClean="0"/>
              <a:t> 0 </a:t>
            </a:r>
            <a:r>
              <a:rPr lang="de-DE" sz="1400" dirty="0" err="1" smtClean="0"/>
              <a:t>is</a:t>
            </a:r>
            <a:r>
              <a:rPr lang="de-DE" sz="1400" dirty="0" smtClean="0"/>
              <a:t> </a:t>
            </a:r>
            <a:r>
              <a:rPr lang="de-DE" sz="1400" dirty="0" err="1" smtClean="0"/>
              <a:t>the</a:t>
            </a:r>
            <a:r>
              <a:rPr lang="de-DE" sz="1400" dirty="0" smtClean="0"/>
              <a:t> </a:t>
            </a:r>
            <a:r>
              <a:rPr lang="de-DE" sz="1400" dirty="0" err="1" smtClean="0"/>
              <a:t>sign</a:t>
            </a:r>
            <a:r>
              <a:rPr lang="de-DE" sz="1400" dirty="0" smtClean="0"/>
              <a:t> </a:t>
            </a:r>
            <a:r>
              <a:rPr lang="de-DE" sz="1400" dirty="0" err="1" smtClean="0"/>
              <a:t>here</a:t>
            </a:r>
            <a:r>
              <a:rPr lang="de-DE" sz="1400" dirty="0" smtClean="0"/>
              <a:t>.</a:t>
            </a:r>
            <a:endParaRPr lang="en-GB" sz="1400" dirty="0"/>
          </a:p>
        </p:txBody>
      </p:sp>
      <p:sp>
        <p:nvSpPr>
          <p:cNvPr id="13" name="Cloud Callout 12"/>
          <p:cNvSpPr/>
          <p:nvPr/>
        </p:nvSpPr>
        <p:spPr bwMode="auto">
          <a:xfrm>
            <a:off x="6856476" y="1225296"/>
            <a:ext cx="2093976" cy="1344168"/>
          </a:xfrm>
          <a:prstGeom prst="cloudCallout">
            <a:avLst>
              <a:gd name="adj1" fmla="val -229130"/>
              <a:gd name="adj2" fmla="val 91071"/>
            </a:avLst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eaLnBrk="0" hangingPunct="0">
              <a:spcBef>
                <a:spcPct val="50000"/>
              </a:spcBef>
            </a:pPr>
            <a:r>
              <a:rPr lang="de-DE" sz="1400" dirty="0" smtClean="0"/>
              <a:t>Oh </a:t>
            </a:r>
            <a:r>
              <a:rPr lang="de-DE" sz="1400" dirty="0" err="1" smtClean="0"/>
              <a:t>yeah</a:t>
            </a:r>
            <a:r>
              <a:rPr lang="de-DE" sz="1400" dirty="0" smtClean="0"/>
              <a:t>, </a:t>
            </a:r>
            <a:r>
              <a:rPr lang="de-DE" sz="1400" dirty="0" err="1" smtClean="0"/>
              <a:t>it's</a:t>
            </a:r>
            <a:r>
              <a:rPr lang="de-DE" sz="1400" dirty="0" smtClean="0"/>
              <a:t> </a:t>
            </a:r>
            <a:r>
              <a:rPr lang="de-DE" sz="1400" dirty="0" err="1" smtClean="0"/>
              <a:t>tenths</a:t>
            </a:r>
            <a:r>
              <a:rPr lang="de-DE" sz="1400" dirty="0" smtClean="0"/>
              <a:t> </a:t>
            </a:r>
            <a:r>
              <a:rPr lang="de-DE" sz="1400" dirty="0" err="1" smtClean="0"/>
              <a:t>of</a:t>
            </a:r>
            <a:r>
              <a:rPr lang="de-DE" sz="1400" dirty="0" smtClean="0"/>
              <a:t> </a:t>
            </a:r>
            <a:r>
              <a:rPr lang="de-DE" sz="1400" dirty="0" err="1" smtClean="0"/>
              <a:t>degrees</a:t>
            </a:r>
            <a:r>
              <a:rPr lang="de-DE" sz="1400" dirty="0" smtClean="0"/>
              <a:t> Celsius.</a:t>
            </a:r>
            <a:endParaRPr lang="en-GB" sz="1400" dirty="0"/>
          </a:p>
        </p:txBody>
      </p:sp>
      <p:sp>
        <p:nvSpPr>
          <p:cNvPr id="15" name="Cloud Callout 14"/>
          <p:cNvSpPr/>
          <p:nvPr/>
        </p:nvSpPr>
        <p:spPr bwMode="auto">
          <a:xfrm>
            <a:off x="2866006" y="4434841"/>
            <a:ext cx="2093976" cy="1344168"/>
          </a:xfrm>
          <a:prstGeom prst="cloudCallout">
            <a:avLst>
              <a:gd name="adj1" fmla="val -58388"/>
              <a:gd name="adj2" fmla="val -89881"/>
            </a:avLst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eaLnBrk="0" hangingPunct="0">
              <a:spcBef>
                <a:spcPct val="50000"/>
              </a:spcBef>
            </a:pPr>
            <a:r>
              <a:rPr lang="de-DE" sz="1400" dirty="0" smtClean="0"/>
              <a:t>…Also, </a:t>
            </a:r>
            <a:r>
              <a:rPr lang="de-DE" sz="1400" dirty="0" err="1" smtClean="0"/>
              <a:t>the</a:t>
            </a:r>
            <a:r>
              <a:rPr lang="de-DE" sz="1400" dirty="0" smtClean="0"/>
              <a:t> 1 </a:t>
            </a:r>
            <a:r>
              <a:rPr lang="de-DE" sz="1400" dirty="0" err="1" smtClean="0"/>
              <a:t>doesn't</a:t>
            </a:r>
            <a:r>
              <a:rPr lang="de-DE" sz="1400" dirty="0" smtClean="0"/>
              <a:t> </a:t>
            </a:r>
            <a:r>
              <a:rPr lang="de-DE" sz="1400" dirty="0" err="1" smtClean="0"/>
              <a:t>mean</a:t>
            </a:r>
            <a:r>
              <a:rPr lang="de-DE" sz="1400" dirty="0" smtClean="0"/>
              <a:t> </a:t>
            </a:r>
            <a:r>
              <a:rPr lang="de-DE" sz="1400" dirty="0" err="1" smtClean="0"/>
              <a:t>anything</a:t>
            </a:r>
            <a:r>
              <a:rPr lang="de-DE" sz="1400" dirty="0" smtClean="0"/>
              <a:t>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0127841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9" grpId="0" animBg="1"/>
      <p:bldP spid="12" grpId="0" animBg="1"/>
      <p:bldP spid="13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Things </a:t>
            </a:r>
            <a:r>
              <a:rPr lang="de-DE" dirty="0" err="1" smtClean="0"/>
              <a:t>used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so </a:t>
            </a:r>
            <a:r>
              <a:rPr lang="de-DE" dirty="0" err="1" smtClean="0"/>
              <a:t>nice</a:t>
            </a:r>
            <a:r>
              <a:rPr lang="de-DE" dirty="0" smtClean="0"/>
              <a:t>…</a:t>
            </a:r>
            <a:endParaRPr lang="en-GB" dirty="0"/>
          </a:p>
        </p:txBody>
      </p:sp>
      <p:pic>
        <p:nvPicPr>
          <p:cNvPr id="368645" name="Picture 5" descr="https://upload.wikimedia.org/wikipedia/en/d/de/RWS_Tarot_01_Magici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26" y="1448775"/>
            <a:ext cx="2398014" cy="422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ular Callout 4"/>
          <p:cNvSpPr/>
          <p:nvPr/>
        </p:nvSpPr>
        <p:spPr bwMode="auto">
          <a:xfrm>
            <a:off x="3054096" y="1448775"/>
            <a:ext cx="4407408" cy="1184697"/>
          </a:xfrm>
          <a:prstGeom prst="wedgeRoundRectCallout">
            <a:avLst>
              <a:gd name="adj1" fmla="val -55273"/>
              <a:gd name="adj2" fmla="val 6439"/>
              <a:gd name="adj3" fmla="val 16667"/>
            </a:avLst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eaLnBrk="0" hangingPunct="0">
              <a:spcBef>
                <a:spcPct val="50000"/>
              </a:spcBef>
            </a:pPr>
            <a:r>
              <a:rPr lang="de-DE" sz="1400" dirty="0" smtClean="0"/>
              <a:t>Radar: </a:t>
            </a:r>
          </a:p>
          <a:p>
            <a:pPr eaLnBrk="0" hangingPunct="0">
              <a:spcBef>
                <a:spcPct val="50000"/>
              </a:spcBef>
            </a:pPr>
            <a:r>
              <a:rPr lang="de-DE" sz="1400" dirty="0" smtClean="0">
                <a:latin typeface="Arial monospaced for SAP" panose="020B0609020202030204" pitchFamily="49" charset="0"/>
              </a:rPr>
              <a:t>SDAS </a:t>
            </a:r>
            <a:r>
              <a:rPr lang="de-DE" sz="1400" dirty="0">
                <a:latin typeface="Arial monospaced for SAP" panose="020B0609020202030204" pitchFamily="49" charset="0"/>
              </a:rPr>
              <a:t>KAWN 271800 </a:t>
            </a:r>
            <a:r>
              <a:rPr lang="de-DE" sz="1400" dirty="0" smtClean="0">
                <a:latin typeface="Arial monospaced for SAP" panose="020B0609020202030204" pitchFamily="49" charset="0"/>
              </a:rPr>
              <a:t>RRX </a:t>
            </a:r>
            <a:r>
              <a:rPr lang="nn-NO" sz="1400" dirty="0">
                <a:latin typeface="Arial monospaced for SAP" panose="020B0609020202030204" pitchFamily="49" charset="0"/>
              </a:rPr>
              <a:t>FFAA      29030  47447    42364     11361      10314      </a:t>
            </a:r>
            <a:r>
              <a:rPr lang="nn-NO" sz="1400" dirty="0" smtClean="0">
                <a:latin typeface="Arial monospaced for SAP" panose="020B0609020202030204" pitchFamily="49" charset="0"/>
              </a:rPr>
              <a:t>30222</a:t>
            </a:r>
            <a:endParaRPr lang="nn-NO" sz="1400" dirty="0">
              <a:latin typeface="Arial monospaced for SAP" panose="020B0609020202030204" pitchFamily="49" charset="0"/>
            </a:endParaRPr>
          </a:p>
        </p:txBody>
      </p:sp>
      <p:sp>
        <p:nvSpPr>
          <p:cNvPr id="14" name="Rounded Rectangular Callout 13"/>
          <p:cNvSpPr/>
          <p:nvPr/>
        </p:nvSpPr>
        <p:spPr bwMode="auto">
          <a:xfrm>
            <a:off x="3054096" y="3228172"/>
            <a:ext cx="4407408" cy="1627292"/>
          </a:xfrm>
          <a:prstGeom prst="wedgeRoundRectCallout">
            <a:avLst>
              <a:gd name="adj1" fmla="val -55273"/>
              <a:gd name="adj2" fmla="val 6439"/>
              <a:gd name="adj3" fmla="val 16667"/>
            </a:avLst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eaLnBrk="0" hangingPunct="0">
              <a:spcBef>
                <a:spcPct val="50000"/>
              </a:spcBef>
            </a:pPr>
            <a:r>
              <a:rPr lang="de-DE" sz="1400" dirty="0" err="1" smtClean="0"/>
              <a:t>Drifting</a:t>
            </a:r>
            <a:r>
              <a:rPr lang="de-DE" sz="1400" dirty="0" smtClean="0"/>
              <a:t> </a:t>
            </a:r>
            <a:r>
              <a:rPr lang="de-DE" sz="1400" dirty="0" err="1" smtClean="0"/>
              <a:t>buoy</a:t>
            </a:r>
            <a:r>
              <a:rPr lang="de-DE" sz="1400" dirty="0" smtClean="0"/>
              <a:t>: </a:t>
            </a:r>
          </a:p>
          <a:p>
            <a:pPr eaLnBrk="0" hangingPunct="0">
              <a:spcBef>
                <a:spcPct val="50000"/>
              </a:spcBef>
            </a:pPr>
            <a:r>
              <a:rPr lang="de-DE" sz="1400" dirty="0">
                <a:latin typeface="Arial monospaced for SAP" panose="020B0609020202030204" pitchFamily="49" charset="0"/>
              </a:rPr>
              <a:t>SMVD22 KWBC 011200 </a:t>
            </a:r>
            <a:r>
              <a:rPr lang="de-DE" sz="1400" dirty="0" smtClean="0">
                <a:latin typeface="Arial monospaced for SAP" panose="020B0609020202030204" pitchFamily="49" charset="0"/>
              </a:rPr>
              <a:t>RRA </a:t>
            </a:r>
            <a:r>
              <a:rPr lang="de-DE" sz="1400" dirty="0">
                <a:latin typeface="Arial monospaced for SAP" panose="020B0609020202030204" pitchFamily="49" charset="0"/>
              </a:rPr>
              <a:t>BBXX 46014   01121 99392    71240      46/// /0602 10125  40108 53004 91150  </a:t>
            </a:r>
            <a:r>
              <a:rPr lang="de-DE" sz="1400" dirty="0" smtClean="0">
                <a:latin typeface="Arial monospaced for SAP" panose="020B0609020202030204" pitchFamily="49" charset="0"/>
              </a:rPr>
              <a:t>22200</a:t>
            </a:r>
            <a:r>
              <a:rPr lang="nn-NO" sz="1400" dirty="0" smtClean="0">
                <a:latin typeface="Arial monospaced for SAP" panose="020B0609020202030204" pitchFamily="49" charset="0"/>
              </a:rPr>
              <a:t> </a:t>
            </a:r>
            <a:r>
              <a:rPr lang="nn-NO" sz="1400" dirty="0">
                <a:latin typeface="Arial monospaced for SAP" panose="020B0609020202030204" pitchFamily="49" charset="0"/>
              </a:rPr>
              <a:t>00126     11703     70013    333 91203     555 11024 </a:t>
            </a:r>
            <a:r>
              <a:rPr lang="nn-NO" sz="1400" dirty="0" smtClean="0">
                <a:latin typeface="Arial monospaced for SAP" panose="020B0609020202030204" pitchFamily="49" charset="0"/>
              </a:rPr>
              <a:t>22025</a:t>
            </a:r>
            <a:endParaRPr lang="nn-NO" sz="1400" dirty="0">
              <a:latin typeface="Arial monospaced for SAP" panose="020B0609020202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8430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Things </a:t>
            </a:r>
            <a:r>
              <a:rPr lang="de-DE" dirty="0" err="1"/>
              <a:t>used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so </a:t>
            </a:r>
            <a:r>
              <a:rPr lang="de-DE" dirty="0" err="1"/>
              <a:t>nice</a:t>
            </a:r>
            <a:r>
              <a:rPr lang="de-DE" dirty="0"/>
              <a:t>…</a:t>
            </a:r>
            <a:endParaRPr lang="en-GB" dirty="0"/>
          </a:p>
        </p:txBody>
      </p:sp>
      <p:pic>
        <p:nvPicPr>
          <p:cNvPr id="372738" name="Picture 2" descr="Image result for happy p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550" y="4609007"/>
            <a:ext cx="1837133" cy="161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2746" name="Picture 10" descr="https://www.wikihow.com/images/thumb/d/d9/Clean-a-Mouse-Ball-Step-4.jpg/aid74806-v4-900px-Clean-a-Mouse-Ball-Step-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75"/>
          <a:stretch/>
        </p:blipFill>
        <p:spPr bwMode="auto">
          <a:xfrm>
            <a:off x="81934" y="951407"/>
            <a:ext cx="2519477" cy="177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2748" name="Picture 12" descr="https://www.wikihow.com/images/thumb/7/7d/Make-a-Floppy-Disk-Clock-Step-1.jpg/aid5497944-v4-900px-Make-a-Floppy-Disk-Clock-Step-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8" t="6079" r="8054" b="8320"/>
          <a:stretch/>
        </p:blipFill>
        <p:spPr bwMode="auto">
          <a:xfrm>
            <a:off x="268981" y="3098942"/>
            <a:ext cx="4050792" cy="280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2750" name="Picture 14" descr="https://dnq5fc8vfw3ev.cloudfront.net/thumbs/aspect-large-normal/237000/237580/Hole/Israelites-Making-Bricks-In-Egypt.jpg?ts=1505655060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78"/>
          <a:stretch/>
        </p:blipFill>
        <p:spPr bwMode="auto">
          <a:xfrm>
            <a:off x="7010681" y="1143286"/>
            <a:ext cx="2621727" cy="335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2752" name="Picture 16" descr="https://upload.wikimedia.org/wikipedia/commons/2/20/Woman_Churning_Butter_MET_DP82761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986" y="1976126"/>
            <a:ext cx="2232137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1845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Examples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non-</a:t>
            </a:r>
            <a:r>
              <a:rPr lang="de-DE" dirty="0" err="1" smtClean="0"/>
              <a:t>table</a:t>
            </a:r>
            <a:r>
              <a:rPr lang="de-DE" dirty="0" smtClean="0"/>
              <a:t> </a:t>
            </a:r>
            <a:r>
              <a:rPr lang="de-DE" dirty="0" err="1" smtClean="0"/>
              <a:t>driven</a:t>
            </a:r>
            <a:r>
              <a:rPr lang="de-DE" dirty="0" smtClean="0"/>
              <a:t> </a:t>
            </a:r>
            <a:r>
              <a:rPr lang="de-DE" dirty="0" err="1" smtClean="0"/>
              <a:t>alphanumeric</a:t>
            </a:r>
            <a:r>
              <a:rPr lang="de-DE" dirty="0" smtClean="0"/>
              <a:t> </a:t>
            </a:r>
            <a:r>
              <a:rPr lang="de-DE" dirty="0" err="1" smtClean="0"/>
              <a:t>codes</a:t>
            </a:r>
            <a:endParaRPr lang="en-GB" dirty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98334 31475 82706 10252 20225 39858 40061 55008 60021 76062 83223</a:t>
            </a:r>
            <a:r>
              <a:rPr kumimoji="0" lang="en-US" altLang="en-US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en-US" altLang="en-US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266700" y="992188"/>
            <a:ext cx="9447213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252000" indent="-252000" algn="l" rtl="0" eaLnBrk="1" fontAlgn="base" hangingPunct="1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•"/>
              <a:defRPr sz="360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8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9pPr>
          </a:lstStyle>
          <a:p>
            <a:r>
              <a:rPr lang="en-US" b="0" kern="0" dirty="0" smtClean="0"/>
              <a:t>From the </a:t>
            </a:r>
            <a:r>
              <a:rPr lang="en-US" b="0" kern="0" dirty="0" smtClean="0">
                <a:hlinkClick r:id="rId3"/>
              </a:rPr>
              <a:t>US Navy</a:t>
            </a:r>
            <a:r>
              <a:rPr lang="en-US" b="0" kern="0" dirty="0" smtClean="0"/>
              <a:t>:</a:t>
            </a:r>
            <a:endParaRPr lang="en-US" b="0" kern="0" dirty="0"/>
          </a:p>
          <a:p>
            <a:pPr lvl="1"/>
            <a:endParaRPr lang="en-US" b="0" kern="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199" y="2318694"/>
            <a:ext cx="8788214" cy="273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3690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Examples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non-</a:t>
            </a:r>
            <a:r>
              <a:rPr lang="de-DE" dirty="0" err="1" smtClean="0"/>
              <a:t>table</a:t>
            </a:r>
            <a:r>
              <a:rPr lang="de-DE" dirty="0" smtClean="0"/>
              <a:t> </a:t>
            </a:r>
            <a:r>
              <a:rPr lang="de-DE" dirty="0" err="1" smtClean="0"/>
              <a:t>driven</a:t>
            </a:r>
            <a:r>
              <a:rPr lang="de-DE" dirty="0" smtClean="0"/>
              <a:t> </a:t>
            </a:r>
            <a:r>
              <a:rPr lang="de-DE" dirty="0" err="1" smtClean="0"/>
              <a:t>alphanumeric</a:t>
            </a:r>
            <a:r>
              <a:rPr lang="de-DE" dirty="0" smtClean="0"/>
              <a:t> </a:t>
            </a:r>
            <a:r>
              <a:rPr lang="de-DE" dirty="0" err="1" smtClean="0"/>
              <a:t>codes</a:t>
            </a:r>
            <a:endParaRPr lang="en-GB" dirty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98334 31475 82706 10252 20225 39858 40061 55008 60021 76062 83223</a:t>
            </a:r>
            <a:r>
              <a:rPr kumimoji="0" lang="en-US" altLang="en-US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</a:t>
            </a:r>
            <a:r>
              <a:rPr kumimoji="0" lang="en-US" altLang="en-US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266700" y="992188"/>
            <a:ext cx="9447213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252000" indent="-252000" algn="l" rtl="0" eaLnBrk="1" fontAlgn="base" hangingPunct="1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•"/>
              <a:defRPr sz="360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8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9pPr>
          </a:lstStyle>
          <a:p>
            <a:r>
              <a:rPr lang="en-US" b="0" kern="0" dirty="0" smtClean="0"/>
              <a:t>From the </a:t>
            </a:r>
            <a:r>
              <a:rPr lang="en-US" b="0" kern="0" dirty="0" smtClean="0">
                <a:hlinkClick r:id="rId3"/>
              </a:rPr>
              <a:t>US Navy</a:t>
            </a:r>
            <a:r>
              <a:rPr lang="en-US" b="0" kern="0" dirty="0" smtClean="0"/>
              <a:t>:</a:t>
            </a:r>
            <a:endParaRPr lang="en-US" b="0" kern="0" dirty="0"/>
          </a:p>
          <a:p>
            <a:pPr lvl="1"/>
            <a:endParaRPr lang="en-US" b="0" kern="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3223" y="1661104"/>
            <a:ext cx="5559553" cy="472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6716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Issues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Traditional ASCII Codes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TAC </a:t>
            </a:r>
            <a:r>
              <a:rPr lang="de-DE" dirty="0" err="1" smtClean="0"/>
              <a:t>tied</a:t>
            </a:r>
            <a:r>
              <a:rPr lang="de-DE" dirty="0" smtClean="0"/>
              <a:t> </a:t>
            </a:r>
            <a:r>
              <a:rPr lang="de-DE" dirty="0" err="1" smtClean="0"/>
              <a:t>precision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reporting</a:t>
            </a:r>
            <a:r>
              <a:rPr lang="de-DE" dirty="0" smtClean="0"/>
              <a:t> style </a:t>
            </a:r>
            <a:r>
              <a:rPr lang="de-DE" dirty="0" err="1" smtClean="0"/>
              <a:t>to</a:t>
            </a:r>
            <a:r>
              <a:rPr lang="de-DE" dirty="0" smtClean="0"/>
              <a:t> an </a:t>
            </a:r>
            <a:r>
              <a:rPr lang="de-DE" dirty="0" err="1" smtClean="0"/>
              <a:t>observing</a:t>
            </a:r>
            <a:r>
              <a:rPr lang="de-DE" dirty="0" smtClean="0"/>
              <a:t> type</a:t>
            </a:r>
          </a:p>
          <a:p>
            <a:endParaRPr lang="de-DE" dirty="0"/>
          </a:p>
          <a:p>
            <a:r>
              <a:rPr lang="de-DE" dirty="0" err="1" smtClean="0"/>
              <a:t>They</a:t>
            </a:r>
            <a:r>
              <a:rPr lang="de-DE" dirty="0" smtClean="0"/>
              <a:t> </a:t>
            </a:r>
            <a:r>
              <a:rPr lang="de-DE" dirty="0" err="1" smtClean="0"/>
              <a:t>were</a:t>
            </a:r>
            <a:r>
              <a:rPr lang="de-DE" dirty="0" smtClean="0"/>
              <a:t> </a:t>
            </a:r>
            <a:r>
              <a:rPr lang="de-DE" b="1" dirty="0" err="1" smtClean="0"/>
              <a:t>obfuscated</a:t>
            </a:r>
            <a:r>
              <a:rPr lang="de-DE" b="1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b="1" dirty="0" smtClean="0"/>
              <a:t>verbose</a:t>
            </a:r>
          </a:p>
          <a:p>
            <a:endParaRPr lang="de-DE" dirty="0"/>
          </a:p>
          <a:p>
            <a:r>
              <a:rPr lang="de-DE" dirty="0" smtClean="0"/>
              <a:t>New </a:t>
            </a:r>
            <a:r>
              <a:rPr lang="de-DE" dirty="0" err="1" smtClean="0"/>
              <a:t>specifications</a:t>
            </a:r>
            <a:r>
              <a:rPr lang="de-DE" dirty="0" smtClean="0"/>
              <a:t> </a:t>
            </a:r>
            <a:r>
              <a:rPr lang="de-DE" dirty="0" err="1" smtClean="0"/>
              <a:t>required</a:t>
            </a:r>
            <a:r>
              <a:rPr lang="de-DE" dirty="0" smtClean="0"/>
              <a:t> </a:t>
            </a:r>
            <a:r>
              <a:rPr lang="de-DE" dirty="0" err="1" smtClean="0"/>
              <a:t>new</a:t>
            </a:r>
            <a:r>
              <a:rPr lang="de-DE" dirty="0" smtClean="0"/>
              <a:t> </a:t>
            </a:r>
            <a:r>
              <a:rPr lang="de-DE" dirty="0" err="1" smtClean="0"/>
              <a:t>software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training</a:t>
            </a:r>
            <a:endParaRPr lang="de-DE" dirty="0" smtClean="0"/>
          </a:p>
          <a:p>
            <a:endParaRPr lang="de-DE" dirty="0"/>
          </a:p>
          <a:p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were</a:t>
            </a:r>
            <a:r>
              <a:rPr lang="de-DE" dirty="0" smtClean="0"/>
              <a:t> 48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10441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0"/>
            <a:ext cx="9513651" cy="854075"/>
          </a:xfrm>
        </p:spPr>
        <p:txBody>
          <a:bodyPr/>
          <a:lstStyle/>
          <a:p>
            <a:r>
              <a:rPr lang="de-DE" dirty="0" err="1" smtClean="0"/>
              <a:t>How</a:t>
            </a:r>
            <a:r>
              <a:rPr lang="de-DE" dirty="0" smtClean="0"/>
              <a:t> </a:t>
            </a:r>
            <a:r>
              <a:rPr lang="de-DE" dirty="0" err="1" smtClean="0"/>
              <a:t>does</a:t>
            </a:r>
            <a:r>
              <a:rPr lang="de-DE" dirty="0" smtClean="0"/>
              <a:t> </a:t>
            </a:r>
            <a:r>
              <a:rPr lang="de-DE" dirty="0" err="1" smtClean="0"/>
              <a:t>this</a:t>
            </a:r>
            <a:r>
              <a:rPr lang="de-DE" dirty="0" smtClean="0"/>
              <a:t> fit 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Global </a:t>
            </a:r>
            <a:r>
              <a:rPr lang="de-DE" dirty="0" err="1" smtClean="0"/>
              <a:t>Observing</a:t>
            </a:r>
            <a:r>
              <a:rPr lang="de-DE" dirty="0" smtClean="0"/>
              <a:t> System?</a:t>
            </a:r>
            <a:endParaRPr lang="en-GB" dirty="0"/>
          </a:p>
        </p:txBody>
      </p:sp>
      <p:pic>
        <p:nvPicPr>
          <p:cNvPr id="366594" name="Picture 2" descr="http://www.wmo.int/pages/prog/www/OSY/images/GOS-full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205" y="1037109"/>
            <a:ext cx="8589590" cy="543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4244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727660" cy="854075"/>
          </a:xfrm>
        </p:spPr>
        <p:txBody>
          <a:bodyPr/>
          <a:lstStyle/>
          <a:p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en-US" dirty="0"/>
              <a:t>Global Earth Observation System of </a:t>
            </a:r>
            <a:r>
              <a:rPr lang="en-US" dirty="0" smtClean="0"/>
              <a:t>Systems?</a:t>
            </a:r>
            <a:endParaRPr lang="en-GB" dirty="0"/>
          </a:p>
        </p:txBody>
      </p:sp>
      <p:pic>
        <p:nvPicPr>
          <p:cNvPr id="367618" name="Picture 2" descr="https://www.earthobservations.org/images/articles/201701_gci_about_schemat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61" y="934797"/>
            <a:ext cx="8268678" cy="5602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6219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It</a:t>
            </a:r>
            <a:r>
              <a:rPr lang="de-DE" dirty="0" smtClean="0"/>
              <a:t> </a:t>
            </a:r>
            <a:r>
              <a:rPr lang="de-DE" dirty="0" err="1" smtClean="0"/>
              <a:t>does</a:t>
            </a:r>
            <a:r>
              <a:rPr lang="de-DE" dirty="0" smtClean="0"/>
              <a:t> not.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50588" y="3463028"/>
            <a:ext cx="15077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0" dirty="0" smtClean="0">
                <a:solidFill>
                  <a:srgbClr val="FF0000"/>
                </a:solidFill>
              </a:rPr>
              <a:t>:(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776592" y="1391001"/>
            <a:ext cx="3287949" cy="1809380"/>
          </a:xfrm>
        </p:spPr>
        <p:txBody>
          <a:bodyPr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de-DE" kern="1200" dirty="0">
                <a:solidFill>
                  <a:srgbClr val="FF0000"/>
                </a:solidFill>
              </a:rPr>
              <a:t>TAC</a:t>
            </a:r>
          </a:p>
          <a:p>
            <a:pPr marL="0" indent="0">
              <a:spcBef>
                <a:spcPct val="0"/>
              </a:spcBef>
              <a:buNone/>
            </a:pPr>
            <a:r>
              <a:rPr lang="de-DE" kern="1200" dirty="0">
                <a:solidFill>
                  <a:srgbClr val="FF0000"/>
                </a:solidFill>
              </a:rPr>
              <a:t>(Traditional ASCII Codes)</a:t>
            </a:r>
            <a:endParaRPr lang="en-GB" kern="12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41915" y="3570050"/>
            <a:ext cx="15077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0" dirty="0" smtClean="0">
                <a:solidFill>
                  <a:srgbClr val="92D050"/>
                </a:solidFill>
              </a:rPr>
              <a:t>:)</a:t>
            </a:r>
            <a:endParaRPr lang="en-GB" sz="6000" dirty="0">
              <a:solidFill>
                <a:srgbClr val="92D050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5578813" y="1391001"/>
            <a:ext cx="3287949" cy="1809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52000" indent="-252000" algn="l" rtl="0" eaLnBrk="1" fontAlgn="base" hangingPunct="1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•"/>
              <a:defRPr sz="360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8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spcBef>
                <a:spcPct val="0"/>
              </a:spcBef>
              <a:buFont typeface="Arial" pitchFamily="34" charset="0"/>
              <a:buNone/>
            </a:pPr>
            <a:r>
              <a:rPr lang="de-DE" b="0" dirty="0">
                <a:solidFill>
                  <a:srgbClr val="92D050"/>
                </a:solidFill>
              </a:rPr>
              <a:t>TDCF</a:t>
            </a:r>
          </a:p>
          <a:p>
            <a:pPr marL="0" indent="0">
              <a:spcBef>
                <a:spcPct val="0"/>
              </a:spcBef>
              <a:buFont typeface="Arial" pitchFamily="34" charset="0"/>
              <a:buNone/>
            </a:pPr>
            <a:r>
              <a:rPr lang="de-DE" b="0" dirty="0">
                <a:solidFill>
                  <a:srgbClr val="92D050"/>
                </a:solidFill>
              </a:rPr>
              <a:t>(Table </a:t>
            </a:r>
            <a:r>
              <a:rPr lang="de-DE" b="0" dirty="0" err="1">
                <a:solidFill>
                  <a:srgbClr val="92D050"/>
                </a:solidFill>
              </a:rPr>
              <a:t>Driven</a:t>
            </a:r>
            <a:r>
              <a:rPr lang="de-DE" b="0" dirty="0">
                <a:solidFill>
                  <a:srgbClr val="92D050"/>
                </a:solidFill>
              </a:rPr>
              <a:t> Code Forms)</a:t>
            </a:r>
            <a:endParaRPr lang="en-GB" b="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2271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The new kid in town: BUFR</a:t>
            </a:r>
            <a:endParaRPr lang="en-U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1" y="992188"/>
            <a:ext cx="4888960" cy="5391150"/>
          </a:xfrm>
        </p:spPr>
        <p:txBody>
          <a:bodyPr>
            <a:normAutofit/>
          </a:bodyPr>
          <a:lstStyle/>
          <a:p>
            <a:r>
              <a:rPr lang="en-US" noProof="0" dirty="0" smtClean="0"/>
              <a:t>Binary Universal Form for the Representation of meteorological data</a:t>
            </a:r>
          </a:p>
          <a:p>
            <a:pPr lvl="1"/>
            <a:r>
              <a:rPr lang="en-US" noProof="0" dirty="0" smtClean="0"/>
              <a:t>Compact</a:t>
            </a:r>
          </a:p>
          <a:p>
            <a:pPr lvl="1"/>
            <a:r>
              <a:rPr lang="en-US" noProof="0" dirty="0" smtClean="0"/>
              <a:t>Stream-ready</a:t>
            </a:r>
          </a:p>
          <a:p>
            <a:pPr lvl="1"/>
            <a:r>
              <a:rPr lang="en-US" dirty="0" smtClean="0"/>
              <a:t>Low bandwidth</a:t>
            </a:r>
            <a:endParaRPr lang="en-US" noProof="0" dirty="0" smtClean="0"/>
          </a:p>
          <a:p>
            <a:pPr lvl="1"/>
            <a:r>
              <a:rPr lang="en-US" noProof="0" dirty="0" smtClean="0"/>
              <a:t>Controlled vocabulary</a:t>
            </a:r>
          </a:p>
          <a:p>
            <a:pPr lvl="1"/>
            <a:r>
              <a:rPr lang="en-US" noProof="0" dirty="0" smtClean="0"/>
              <a:t>Flexible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7" t="656" r="23929" b="-656"/>
          <a:stretch/>
        </p:blipFill>
        <p:spPr>
          <a:xfrm>
            <a:off x="5505855" y="1464362"/>
            <a:ext cx="4059675" cy="4446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3194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Migration </a:t>
            </a:r>
            <a:r>
              <a:rPr lang="de-DE" dirty="0" err="1" smtClean="0"/>
              <a:t>table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050" y="1212850"/>
            <a:ext cx="8851900" cy="443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777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The </a:t>
            </a:r>
            <a:r>
              <a:rPr lang="de-DE" dirty="0" err="1" smtClean="0"/>
              <a:t>key</a:t>
            </a:r>
            <a:r>
              <a:rPr lang="de-DE" dirty="0" smtClean="0"/>
              <a:t> </a:t>
            </a:r>
            <a:r>
              <a:rPr lang="de-DE" dirty="0" err="1" smtClean="0"/>
              <a:t>message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The last </a:t>
            </a:r>
            <a:r>
              <a:rPr lang="de-DE" dirty="0" err="1" smtClean="0"/>
              <a:t>date</a:t>
            </a:r>
            <a:r>
              <a:rPr lang="de-DE" dirty="0" smtClean="0"/>
              <a:t> on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migration</a:t>
            </a:r>
            <a:r>
              <a:rPr lang="de-DE" dirty="0" smtClean="0"/>
              <a:t> </a:t>
            </a:r>
            <a:r>
              <a:rPr lang="de-DE" dirty="0" err="1" smtClean="0"/>
              <a:t>table</a:t>
            </a:r>
            <a:r>
              <a:rPr lang="de-DE" dirty="0" smtClean="0"/>
              <a:t> was 2016</a:t>
            </a:r>
          </a:p>
          <a:p>
            <a:endParaRPr lang="de-DE" dirty="0"/>
          </a:p>
          <a:p>
            <a:r>
              <a:rPr lang="de-DE" dirty="0" err="1" smtClean="0"/>
              <a:t>Many</a:t>
            </a:r>
            <a:r>
              <a:rPr lang="de-DE" dirty="0" smtClean="0"/>
              <a:t> countries </a:t>
            </a:r>
            <a:r>
              <a:rPr lang="de-DE" dirty="0" err="1" smtClean="0"/>
              <a:t>no</a:t>
            </a:r>
            <a:r>
              <a:rPr lang="de-DE" dirty="0" smtClean="0"/>
              <a:t> </a:t>
            </a:r>
            <a:r>
              <a:rPr lang="de-DE" dirty="0" err="1" smtClean="0"/>
              <a:t>longer</a:t>
            </a:r>
            <a:r>
              <a:rPr lang="de-DE" dirty="0" smtClean="0"/>
              <a:t> </a:t>
            </a:r>
            <a:r>
              <a:rPr lang="de-DE" dirty="0" err="1" smtClean="0"/>
              <a:t>use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old</a:t>
            </a:r>
            <a:r>
              <a:rPr lang="de-DE" dirty="0" smtClean="0"/>
              <a:t> </a:t>
            </a:r>
            <a:r>
              <a:rPr lang="de-DE" dirty="0" err="1" smtClean="0"/>
              <a:t>codes</a:t>
            </a:r>
            <a:endParaRPr lang="de-DE" dirty="0"/>
          </a:p>
          <a:p>
            <a:endParaRPr lang="de-DE" dirty="0" smtClean="0"/>
          </a:p>
          <a:p>
            <a:r>
              <a:rPr lang="de-DE" dirty="0" smtClean="0"/>
              <a:t>BUFR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WMO </a:t>
            </a:r>
            <a:r>
              <a:rPr lang="de-DE" dirty="0" err="1" smtClean="0"/>
              <a:t>mandated</a:t>
            </a:r>
            <a:r>
              <a:rPr lang="de-DE" dirty="0" smtClean="0"/>
              <a:t> </a:t>
            </a:r>
            <a:r>
              <a:rPr lang="de-DE" dirty="0" err="1" smtClean="0"/>
              <a:t>way</a:t>
            </a:r>
            <a:r>
              <a:rPr lang="de-DE" dirty="0" smtClean="0"/>
              <a:t> </a:t>
            </a:r>
            <a:r>
              <a:rPr lang="de-DE" dirty="0" err="1" smtClean="0"/>
              <a:t>forward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00805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smtClean="0"/>
              <a:t>What we'll be talking about today</a:t>
            </a:r>
            <a:endParaRPr lang="en-U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noProof="0" dirty="0" smtClean="0"/>
              <a:t>What is BUFR?</a:t>
            </a:r>
          </a:p>
          <a:p>
            <a:endParaRPr lang="en-US" noProof="0" dirty="0" smtClean="0"/>
          </a:p>
          <a:p>
            <a:r>
              <a:rPr lang="en-US" noProof="0" dirty="0" smtClean="0"/>
              <a:t>How do I use it?</a:t>
            </a:r>
          </a:p>
          <a:p>
            <a:endParaRPr lang="en-US" noProof="0" dirty="0" smtClean="0"/>
          </a:p>
          <a:p>
            <a:r>
              <a:rPr lang="en-US" noProof="0" dirty="0" smtClean="0"/>
              <a:t>How does it evolve?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258318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3038"/>
            <a:ext cx="9906000" cy="74295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5272391" y="2898476"/>
            <a:ext cx="4633609" cy="822960"/>
          </a:xfrm>
          <a:prstGeom prst="rect">
            <a:avLst/>
          </a:prstGeom>
          <a:solidFill>
            <a:srgbClr val="00205B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marL="1800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r"/>
            <a:endParaRPr lang="en-GB" kern="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272391" y="2898476"/>
            <a:ext cx="4338537" cy="822960"/>
          </a:xfrm>
          <a:solidFill>
            <a:srgbClr val="00205B"/>
          </a:solidFill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r"/>
            <a:r>
              <a:rPr lang="en-US" dirty="0" smtClean="0"/>
              <a:t>What is BUFR?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51145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Introduction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BUFR: A </a:t>
            </a:r>
            <a:r>
              <a:rPr lang="de-DE" dirty="0" err="1" smtClean="0"/>
              <a:t>familiar</a:t>
            </a:r>
            <a:r>
              <a:rPr lang="de-DE" dirty="0" smtClean="0"/>
              <a:t> </a:t>
            </a:r>
            <a:r>
              <a:rPr lang="de-DE" dirty="0" err="1" smtClean="0"/>
              <a:t>example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noProof="0" dirty="0" smtClean="0"/>
              <a:t>Point of reference: Joint Photographic Experts Group (JPEG) encoding</a:t>
            </a:r>
          </a:p>
          <a:p>
            <a:endParaRPr lang="en-US" dirty="0"/>
          </a:p>
          <a:p>
            <a:r>
              <a:rPr lang="en-US" noProof="0" dirty="0" smtClean="0"/>
              <a:t>Caveat: Quick comparison in the interest of time, restricted to JPEG File Interchange Format (JFIF)</a:t>
            </a:r>
          </a:p>
          <a:p>
            <a:endParaRPr lang="en-US" noProof="0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noProof="0" dirty="0" smtClean="0"/>
              <a:t>Convert </a:t>
            </a:r>
            <a:r>
              <a:rPr lang="en-US" noProof="0" dirty="0" err="1" smtClean="0"/>
              <a:t>colour</a:t>
            </a:r>
            <a:r>
              <a:rPr lang="en-US" noProof="0" dirty="0" smtClean="0"/>
              <a:t> representation from </a:t>
            </a:r>
            <a:r>
              <a:rPr lang="en-US" noProof="0" dirty="0" smtClean="0">
                <a:hlinkClick r:id="rId3" tooltip="RGB color model"/>
              </a:rPr>
              <a:t>RGB</a:t>
            </a:r>
            <a:r>
              <a:rPr lang="en-US" noProof="0" dirty="0" smtClean="0"/>
              <a:t> to </a:t>
            </a:r>
            <a:r>
              <a:rPr lang="en-US" noProof="0" dirty="0" smtClean="0">
                <a:hlinkClick r:id="rId4" tooltip="YCbCr"/>
              </a:rPr>
              <a:t>Y′C</a:t>
            </a:r>
            <a:r>
              <a:rPr lang="en-US" baseline="-25000" noProof="0" dirty="0" smtClean="0">
                <a:hlinkClick r:id="rId4" tooltip="YCbCr"/>
              </a:rPr>
              <a:t>B</a:t>
            </a:r>
            <a:r>
              <a:rPr lang="en-US" noProof="0" dirty="0" smtClean="0">
                <a:hlinkClick r:id="rId4" tooltip="YCbCr"/>
              </a:rPr>
              <a:t>C</a:t>
            </a:r>
            <a:r>
              <a:rPr lang="en-US" baseline="-25000" noProof="0" dirty="0" smtClean="0">
                <a:hlinkClick r:id="rId4" tooltip="YCbCr"/>
              </a:rPr>
              <a:t>R</a:t>
            </a:r>
            <a:r>
              <a:rPr lang="en-US" noProof="0" dirty="0" smtClean="0"/>
              <a:t>, consisting of one </a:t>
            </a:r>
            <a:r>
              <a:rPr lang="en-US" noProof="0" dirty="0" err="1" smtClean="0">
                <a:hlinkClick r:id="rId5" tooltip="Luma (video)"/>
              </a:rPr>
              <a:t>luma</a:t>
            </a:r>
            <a:r>
              <a:rPr lang="en-US" noProof="0" dirty="0" smtClean="0"/>
              <a:t> component (Y'), representing brightness, and two </a:t>
            </a:r>
            <a:r>
              <a:rPr lang="en-US" noProof="0" dirty="0" err="1" smtClean="0">
                <a:hlinkClick r:id="rId6" tooltip="Chrominance"/>
              </a:rPr>
              <a:t>chroma</a:t>
            </a:r>
            <a:r>
              <a:rPr lang="en-US" noProof="0" dirty="0" smtClean="0"/>
              <a:t> components, (C</a:t>
            </a:r>
            <a:r>
              <a:rPr lang="en-US" baseline="-25000" noProof="0" dirty="0" smtClean="0"/>
              <a:t>B</a:t>
            </a:r>
            <a:r>
              <a:rPr lang="en-US" noProof="0" dirty="0" smtClean="0"/>
              <a:t> and C</a:t>
            </a:r>
            <a:r>
              <a:rPr lang="en-US" baseline="-25000" noProof="0" dirty="0" smtClean="0"/>
              <a:t>R</a:t>
            </a:r>
            <a:r>
              <a:rPr lang="en-US" noProof="0" dirty="0" smtClean="0"/>
              <a:t>), representing color (optional).</a:t>
            </a:r>
          </a:p>
          <a:p>
            <a:pPr marL="971550" lvl="1" indent="-514350">
              <a:buFont typeface="+mj-lt"/>
              <a:buAutoNum type="arabicPeriod"/>
            </a:pPr>
            <a:endParaRPr lang="en-US" noProof="0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noProof="0" dirty="0" smtClean="0"/>
              <a:t>Reduce resolution of </a:t>
            </a:r>
            <a:r>
              <a:rPr lang="en-US" noProof="0" dirty="0" err="1" smtClean="0"/>
              <a:t>chroma</a:t>
            </a:r>
            <a:r>
              <a:rPr lang="en-US" noProof="0" dirty="0" smtClean="0"/>
              <a:t> data (usually by factor 2-3).</a:t>
            </a:r>
          </a:p>
          <a:p>
            <a:pPr marL="971550" lvl="1" indent="-514350">
              <a:buFont typeface="+mj-lt"/>
              <a:buAutoNum type="arabicPeriod"/>
            </a:pPr>
            <a:endParaRPr lang="en-US" noProof="0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noProof="0" dirty="0" smtClean="0"/>
              <a:t>Split image into 8x8 pixel blocks and perform </a:t>
            </a:r>
            <a:r>
              <a:rPr lang="en-US" noProof="0" dirty="0" smtClean="0">
                <a:hlinkClick r:id="rId7" tooltip="Discrete cosine transform"/>
              </a:rPr>
              <a:t>discrete cosine transform</a:t>
            </a:r>
            <a:r>
              <a:rPr lang="en-US" noProof="0" dirty="0" smtClean="0"/>
              <a:t> (DCT) on each component, as in a </a:t>
            </a:r>
            <a:r>
              <a:rPr lang="en-US" dirty="0">
                <a:hlinkClick r:id="rId8" tooltip="Fourier transform"/>
              </a:rPr>
              <a:t>Fourier </a:t>
            </a:r>
            <a:r>
              <a:rPr lang="en-US" dirty="0" smtClean="0">
                <a:hlinkClick r:id="rId8" tooltip="Fourier transform"/>
              </a:rPr>
              <a:t>transform</a:t>
            </a:r>
            <a:r>
              <a:rPr lang="en-US" dirty="0" smtClean="0"/>
              <a:t>.</a:t>
            </a:r>
            <a:endParaRPr lang="en-US" noProof="0" dirty="0" smtClean="0"/>
          </a:p>
          <a:p>
            <a:pPr marL="971550" lvl="1" indent="-514350">
              <a:buFont typeface="+mj-lt"/>
              <a:buAutoNum type="arabicPeriod"/>
            </a:pPr>
            <a:endParaRPr lang="en-US" noProof="0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noProof="0" dirty="0" smtClean="0"/>
              <a:t>Quantize frequency amplitudes into bins.</a:t>
            </a:r>
          </a:p>
          <a:p>
            <a:pPr marL="971550" lvl="1" indent="-514350">
              <a:buFont typeface="+mj-lt"/>
              <a:buAutoNum type="arabicPeriod"/>
            </a:pPr>
            <a:endParaRPr lang="en-US" noProof="0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US" noProof="0" dirty="0" smtClean="0"/>
              <a:t>Compress resulting data for all blocks with a variant of </a:t>
            </a:r>
            <a:r>
              <a:rPr lang="en-US" noProof="0" dirty="0" smtClean="0">
                <a:hlinkClick r:id="rId9" tooltip="Huffman encoding"/>
              </a:rPr>
              <a:t>Huffman encoding</a:t>
            </a:r>
            <a:r>
              <a:rPr lang="en-US" dirty="0"/>
              <a:t>.</a:t>
            </a:r>
            <a:endParaRPr 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38157261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411" y="854075"/>
            <a:ext cx="6793149" cy="5744987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 bwMode="auto">
          <a:xfrm>
            <a:off x="175098" y="1177047"/>
            <a:ext cx="2889115" cy="1322767"/>
          </a:xfrm>
          <a:prstGeom prst="wedgeRoundRectCallout">
            <a:avLst>
              <a:gd name="adj1" fmla="val 126897"/>
              <a:gd name="adj2" fmla="val -2746"/>
              <a:gd name="adj3" fmla="val 16667"/>
            </a:avLst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 b="0" dirty="0"/>
              <a:t>O, that way madness lies; let me shun </a:t>
            </a:r>
            <a:r>
              <a:rPr lang="en-US" sz="2000" b="0" dirty="0" smtClean="0"/>
              <a:t>that;</a:t>
            </a:r>
          </a:p>
          <a:p>
            <a:pPr eaLnBrk="0" hangingPunct="0">
              <a:spcBef>
                <a:spcPct val="50000"/>
              </a:spcBef>
            </a:pPr>
            <a:r>
              <a:rPr lang="en-US" sz="2000" b="0" dirty="0" smtClean="0"/>
              <a:t>No </a:t>
            </a:r>
            <a:r>
              <a:rPr lang="en-US" sz="2000" b="0" dirty="0"/>
              <a:t>more of that</a:t>
            </a:r>
            <a:endParaRPr kumimoji="0" lang="en-GB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Introduction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BUFR: A </a:t>
            </a:r>
            <a:r>
              <a:rPr lang="de-DE" dirty="0" err="1" smtClean="0"/>
              <a:t>familiar</a:t>
            </a:r>
            <a:r>
              <a:rPr lang="de-DE" dirty="0" smtClean="0"/>
              <a:t> </a:t>
            </a:r>
            <a:r>
              <a:rPr lang="de-DE" dirty="0" err="1" smtClean="0"/>
              <a:t>example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29520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What</a:t>
            </a:r>
            <a:r>
              <a:rPr lang="de-DE" dirty="0" smtClean="0"/>
              <a:t> am I </a:t>
            </a:r>
            <a:r>
              <a:rPr lang="de-DE" dirty="0" err="1" smtClean="0"/>
              <a:t>trying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say</a:t>
            </a:r>
            <a:r>
              <a:rPr lang="de-DE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1" y="992188"/>
            <a:ext cx="4888960" cy="5391150"/>
          </a:xfrm>
        </p:spPr>
        <p:txBody>
          <a:bodyPr/>
          <a:lstStyle/>
          <a:p>
            <a:r>
              <a:rPr lang="de-DE" dirty="0" smtClean="0"/>
              <a:t>People </a:t>
            </a:r>
            <a:r>
              <a:rPr lang="de-DE" dirty="0" err="1" smtClean="0"/>
              <a:t>say</a:t>
            </a:r>
            <a:r>
              <a:rPr lang="de-DE" dirty="0" smtClean="0"/>
              <a:t> "BUFR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obscure</a:t>
            </a:r>
            <a:r>
              <a:rPr lang="de-DE" dirty="0" smtClean="0"/>
              <a:t> </a:t>
            </a:r>
            <a:r>
              <a:rPr lang="de-DE" dirty="0" err="1" smtClean="0"/>
              <a:t>because</a:t>
            </a:r>
            <a:r>
              <a:rPr lang="de-DE" dirty="0" smtClean="0"/>
              <a:t> </a:t>
            </a:r>
            <a:r>
              <a:rPr lang="de-DE" dirty="0" err="1" smtClean="0"/>
              <a:t>it's</a:t>
            </a:r>
            <a:r>
              <a:rPr lang="de-DE" dirty="0" smtClean="0"/>
              <a:t> </a:t>
            </a:r>
            <a:r>
              <a:rPr lang="de-DE" dirty="0" err="1" smtClean="0"/>
              <a:t>binary</a:t>
            </a:r>
            <a:r>
              <a:rPr lang="de-DE" dirty="0" smtClean="0"/>
              <a:t>!"</a:t>
            </a:r>
          </a:p>
          <a:p>
            <a:endParaRPr lang="de-DE" dirty="0" smtClean="0"/>
          </a:p>
          <a:p>
            <a:r>
              <a:rPr lang="de-DE" dirty="0" smtClean="0"/>
              <a:t>…But </a:t>
            </a:r>
            <a:r>
              <a:rPr lang="de-DE" dirty="0" err="1" smtClean="0"/>
              <a:t>the</a:t>
            </a:r>
            <a:r>
              <a:rPr lang="de-DE" dirty="0" smtClean="0"/>
              <a:t> same </a:t>
            </a:r>
            <a:r>
              <a:rPr lang="de-DE" dirty="0" err="1" smtClean="0"/>
              <a:t>holds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JPEG,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nobody</a:t>
            </a:r>
            <a:r>
              <a:rPr lang="de-DE" dirty="0" smtClean="0"/>
              <a:t> </a:t>
            </a:r>
            <a:r>
              <a:rPr lang="de-DE" dirty="0" err="1" smtClean="0"/>
              <a:t>complains</a:t>
            </a:r>
            <a:r>
              <a:rPr lang="de-DE" dirty="0" smtClean="0"/>
              <a:t> </a:t>
            </a:r>
            <a:r>
              <a:rPr lang="de-DE" dirty="0" err="1" smtClean="0"/>
              <a:t>about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878" y="992188"/>
            <a:ext cx="3598649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7922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What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express</a:t>
            </a:r>
            <a:r>
              <a:rPr lang="de-DE" dirty="0" smtClean="0"/>
              <a:t> in BUFR?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de-DE" dirty="0" err="1" smtClean="0"/>
              <a:t>Enumerated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 (</a:t>
            </a:r>
            <a:r>
              <a:rPr lang="de-DE" dirty="0" err="1" smtClean="0"/>
              <a:t>flags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code</a:t>
            </a:r>
            <a:r>
              <a:rPr lang="de-DE" dirty="0" smtClean="0"/>
              <a:t> </a:t>
            </a:r>
            <a:r>
              <a:rPr lang="de-DE" dirty="0" err="1" smtClean="0"/>
              <a:t>tables</a:t>
            </a:r>
            <a:r>
              <a:rPr lang="de-DE" dirty="0" smtClean="0"/>
              <a:t>)</a:t>
            </a:r>
          </a:p>
          <a:p>
            <a:pPr lvl="1"/>
            <a:r>
              <a:rPr lang="de-DE" dirty="0" smtClean="0"/>
              <a:t>Who </a:t>
            </a:r>
            <a:r>
              <a:rPr lang="de-DE" dirty="0" err="1" smtClean="0"/>
              <a:t>produced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?</a:t>
            </a:r>
          </a:p>
          <a:p>
            <a:pPr lvl="1"/>
            <a:r>
              <a:rPr lang="de-DE" dirty="0" err="1" smtClean="0"/>
              <a:t>What</a:t>
            </a:r>
            <a:r>
              <a:rPr lang="de-DE" dirty="0" smtClean="0"/>
              <a:t> </a:t>
            </a:r>
            <a:r>
              <a:rPr lang="de-DE" dirty="0" err="1" smtClean="0"/>
              <a:t>specific</a:t>
            </a:r>
            <a:r>
              <a:rPr lang="de-DE" dirty="0" smtClean="0"/>
              <a:t> variable was </a:t>
            </a:r>
            <a:r>
              <a:rPr lang="de-DE" dirty="0" err="1" smtClean="0"/>
              <a:t>measured</a:t>
            </a:r>
            <a:r>
              <a:rPr lang="de-DE" dirty="0" smtClean="0"/>
              <a:t>?</a:t>
            </a:r>
          </a:p>
          <a:p>
            <a:pPr lvl="1"/>
            <a:r>
              <a:rPr lang="de-DE" dirty="0" err="1" smtClean="0"/>
              <a:t>What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 </a:t>
            </a:r>
            <a:r>
              <a:rPr lang="de-DE" dirty="0" err="1" smtClean="0"/>
              <a:t>quality</a:t>
            </a:r>
            <a:r>
              <a:rPr lang="de-DE" dirty="0" smtClean="0"/>
              <a:t>?</a:t>
            </a:r>
          </a:p>
          <a:p>
            <a:endParaRPr lang="de-DE" dirty="0" smtClean="0"/>
          </a:p>
          <a:p>
            <a:r>
              <a:rPr lang="de-DE" dirty="0" err="1" smtClean="0"/>
              <a:t>Geophysical</a:t>
            </a:r>
            <a:r>
              <a:rPr lang="de-DE" dirty="0" smtClean="0"/>
              <a:t> variables (</a:t>
            </a:r>
            <a:r>
              <a:rPr lang="de-DE" dirty="0" err="1" smtClean="0"/>
              <a:t>arbitrary</a:t>
            </a:r>
            <a:r>
              <a:rPr lang="de-DE" dirty="0" smtClean="0"/>
              <a:t> </a:t>
            </a:r>
            <a:r>
              <a:rPr lang="de-DE" dirty="0" err="1" smtClean="0"/>
              <a:t>precision</a:t>
            </a:r>
            <a:r>
              <a:rPr lang="de-DE" dirty="0" smtClean="0"/>
              <a:t>, </a:t>
            </a:r>
            <a:r>
              <a:rPr lang="de-DE" dirty="0" err="1" smtClean="0"/>
              <a:t>defined</a:t>
            </a:r>
            <a:r>
              <a:rPr lang="de-DE" dirty="0" smtClean="0"/>
              <a:t> </a:t>
            </a:r>
            <a:r>
              <a:rPr lang="de-DE" dirty="0" err="1" smtClean="0"/>
              <a:t>units</a:t>
            </a:r>
            <a:r>
              <a:rPr lang="de-DE" dirty="0" smtClean="0"/>
              <a:t>)</a:t>
            </a:r>
          </a:p>
          <a:p>
            <a:pPr lvl="1"/>
            <a:r>
              <a:rPr lang="de-DE" dirty="0" err="1" smtClean="0"/>
              <a:t>Concentration</a:t>
            </a:r>
            <a:endParaRPr lang="de-DE" dirty="0" smtClean="0"/>
          </a:p>
          <a:p>
            <a:pPr lvl="1"/>
            <a:r>
              <a:rPr lang="de-DE" dirty="0" err="1" smtClean="0"/>
              <a:t>Temperature</a:t>
            </a:r>
            <a:endParaRPr lang="de-DE" dirty="0" smtClean="0"/>
          </a:p>
          <a:p>
            <a:pPr lvl="1"/>
            <a:r>
              <a:rPr lang="de-DE" dirty="0" smtClean="0"/>
              <a:t>Motion</a:t>
            </a:r>
          </a:p>
          <a:p>
            <a:pPr lvl="1"/>
            <a:r>
              <a:rPr lang="de-DE" dirty="0" smtClean="0"/>
              <a:t>Etc.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29820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What</a:t>
            </a:r>
            <a:r>
              <a:rPr lang="de-DE" dirty="0" smtClean="0"/>
              <a:t> </a:t>
            </a:r>
            <a:r>
              <a:rPr lang="de-DE" dirty="0" err="1" smtClean="0"/>
              <a:t>features</a:t>
            </a:r>
            <a:r>
              <a:rPr lang="de-DE" dirty="0" smtClean="0"/>
              <a:t> </a:t>
            </a:r>
            <a:r>
              <a:rPr lang="de-DE" dirty="0" err="1" smtClean="0"/>
              <a:t>does</a:t>
            </a:r>
            <a:r>
              <a:rPr lang="de-DE" dirty="0" smtClean="0"/>
              <a:t> BUFR </a:t>
            </a:r>
            <a:r>
              <a:rPr lang="de-DE" dirty="0" err="1" smtClean="0"/>
              <a:t>offer</a:t>
            </a:r>
            <a:r>
              <a:rPr lang="de-DE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992188"/>
            <a:ext cx="8955271" cy="5391150"/>
          </a:xfrm>
        </p:spPr>
        <p:txBody>
          <a:bodyPr>
            <a:normAutofit fontScale="77500" lnSpcReduction="20000"/>
          </a:bodyPr>
          <a:lstStyle/>
          <a:p>
            <a:r>
              <a:rPr lang="de-DE" dirty="0" err="1" smtClean="0"/>
              <a:t>Each</a:t>
            </a:r>
            <a:r>
              <a:rPr lang="de-DE" dirty="0" smtClean="0"/>
              <a:t> variable </a:t>
            </a:r>
            <a:r>
              <a:rPr lang="de-DE" dirty="0" err="1" smtClean="0"/>
              <a:t>has</a:t>
            </a:r>
            <a:r>
              <a:rPr lang="de-DE" dirty="0" smtClean="0"/>
              <a:t> a </a:t>
            </a:r>
            <a:r>
              <a:rPr lang="de-DE" dirty="0" err="1" smtClean="0"/>
              <a:t>default</a:t>
            </a:r>
            <a:r>
              <a:rPr lang="de-DE" dirty="0" smtClean="0"/>
              <a:t> </a:t>
            </a:r>
            <a:r>
              <a:rPr lang="de-DE" dirty="0" err="1" smtClean="0"/>
              <a:t>precision</a:t>
            </a:r>
            <a:r>
              <a:rPr lang="de-DE" dirty="0" smtClean="0"/>
              <a:t>, but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use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precision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your</a:t>
            </a:r>
            <a:r>
              <a:rPr lang="de-DE" dirty="0" smtClean="0"/>
              <a:t> </a:t>
            </a:r>
            <a:r>
              <a:rPr lang="de-DE" dirty="0" err="1" smtClean="0"/>
              <a:t>choice</a:t>
            </a:r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Quality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explicitly</a:t>
            </a:r>
            <a:r>
              <a:rPr lang="de-DE" dirty="0" smtClean="0"/>
              <a:t> </a:t>
            </a:r>
            <a:r>
              <a:rPr lang="de-DE" dirty="0" err="1" smtClean="0"/>
              <a:t>associated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 smtClean="0"/>
              <a:t>observed</a:t>
            </a:r>
            <a:r>
              <a:rPr lang="de-DE" dirty="0" smtClean="0"/>
              <a:t> variables</a:t>
            </a:r>
          </a:p>
          <a:p>
            <a:endParaRPr lang="de-DE" dirty="0" smtClean="0"/>
          </a:p>
          <a:p>
            <a:r>
              <a:rPr lang="de-DE" dirty="0" err="1" smtClean="0"/>
              <a:t>Each</a:t>
            </a:r>
            <a:r>
              <a:rPr lang="de-DE" dirty="0" smtClean="0"/>
              <a:t> </a:t>
            </a:r>
            <a:r>
              <a:rPr lang="de-DE" dirty="0" err="1" smtClean="0"/>
              <a:t>message</a:t>
            </a:r>
            <a:r>
              <a:rPr lang="de-DE" dirty="0" smtClean="0"/>
              <a:t> </a:t>
            </a:r>
            <a:r>
              <a:rPr lang="de-DE" dirty="0" err="1" smtClean="0"/>
              <a:t>contains</a:t>
            </a:r>
            <a:r>
              <a:rPr lang="de-DE" dirty="0" smtClean="0"/>
              <a:t> a </a:t>
            </a:r>
            <a:r>
              <a:rPr lang="de-DE" dirty="0" err="1" smtClean="0"/>
              <a:t>complete</a:t>
            </a:r>
            <a:r>
              <a:rPr lang="de-DE" dirty="0" smtClean="0"/>
              <a:t> </a:t>
            </a:r>
            <a:r>
              <a:rPr lang="de-DE" dirty="0" err="1" smtClean="0"/>
              <a:t>set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metadata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Elements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repeated</a:t>
            </a:r>
            <a:r>
              <a:rPr lang="de-DE" dirty="0" smtClean="0"/>
              <a:t> </a:t>
            </a:r>
            <a:r>
              <a:rPr lang="de-DE" dirty="0" err="1" smtClean="0"/>
              <a:t>several</a:t>
            </a:r>
            <a:r>
              <a:rPr lang="de-DE" dirty="0" smtClean="0"/>
              <a:t> </a:t>
            </a:r>
            <a:r>
              <a:rPr lang="de-DE" dirty="0" err="1" smtClean="0"/>
              <a:t>times</a:t>
            </a:r>
            <a:r>
              <a:rPr lang="de-DE" dirty="0" smtClean="0"/>
              <a:t> </a:t>
            </a:r>
            <a:r>
              <a:rPr lang="de-DE" dirty="0" err="1" smtClean="0"/>
              <a:t>if</a:t>
            </a:r>
            <a:r>
              <a:rPr lang="de-DE" dirty="0" smtClean="0"/>
              <a:t> </a:t>
            </a:r>
            <a:r>
              <a:rPr lang="de-DE" dirty="0" err="1" smtClean="0"/>
              <a:t>necessary</a:t>
            </a:r>
            <a:r>
              <a:rPr lang="de-DE" dirty="0" smtClean="0"/>
              <a:t>;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actual</a:t>
            </a:r>
            <a:r>
              <a:rPr lang="de-DE" dirty="0" smtClean="0"/>
              <a:t> </a:t>
            </a:r>
            <a:r>
              <a:rPr lang="de-DE" dirty="0" err="1" smtClean="0"/>
              <a:t>number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determined</a:t>
            </a:r>
            <a:r>
              <a:rPr lang="de-DE" dirty="0" smtClean="0"/>
              <a:t> at </a:t>
            </a:r>
            <a:r>
              <a:rPr lang="de-DE" dirty="0" err="1" smtClean="0"/>
              <a:t>runtime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The </a:t>
            </a:r>
            <a:r>
              <a:rPr lang="de-DE" dirty="0" err="1" smtClean="0"/>
              <a:t>standard</a:t>
            </a:r>
            <a:r>
              <a:rPr lang="de-DE" dirty="0" smtClean="0"/>
              <a:t> </a:t>
            </a:r>
            <a:r>
              <a:rPr lang="de-DE" dirty="0" err="1" smtClean="0"/>
              <a:t>defines</a:t>
            </a:r>
            <a:r>
              <a:rPr lang="de-DE" dirty="0" smtClean="0"/>
              <a:t> simple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efficient</a:t>
            </a:r>
            <a:r>
              <a:rPr lang="de-DE" dirty="0" smtClean="0"/>
              <a:t> </a:t>
            </a:r>
            <a:r>
              <a:rPr lang="de-DE" dirty="0" err="1" smtClean="0"/>
              <a:t>compression</a:t>
            </a:r>
            <a:endParaRPr lang="de-DE" dirty="0" smtClean="0"/>
          </a:p>
          <a:p>
            <a:endParaRPr lang="de-DE" dirty="0"/>
          </a:p>
          <a:p>
            <a:r>
              <a:rPr lang="de-DE" dirty="0" err="1" smtClean="0"/>
              <a:t>It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possible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define</a:t>
            </a:r>
            <a:r>
              <a:rPr lang="de-DE" dirty="0" smtClean="0"/>
              <a:t> </a:t>
            </a:r>
            <a:r>
              <a:rPr lang="de-DE" dirty="0" err="1" smtClean="0"/>
              <a:t>custom</a:t>
            </a:r>
            <a:r>
              <a:rPr lang="de-DE" dirty="0" smtClean="0"/>
              <a:t> variables </a:t>
            </a:r>
            <a:r>
              <a:rPr lang="de-DE" dirty="0" err="1" smtClean="0"/>
              <a:t>if</a:t>
            </a:r>
            <a:r>
              <a:rPr lang="de-DE" dirty="0" smtClean="0"/>
              <a:t> </a:t>
            </a:r>
            <a:r>
              <a:rPr lang="de-DE" dirty="0" err="1" smtClean="0"/>
              <a:t>needed</a:t>
            </a:r>
            <a:endParaRPr lang="en-GB" dirty="0"/>
          </a:p>
        </p:txBody>
      </p:sp>
      <p:sp>
        <p:nvSpPr>
          <p:cNvPr id="4" name="Lightning Bolt 3"/>
          <p:cNvSpPr/>
          <p:nvPr/>
        </p:nvSpPr>
        <p:spPr bwMode="auto">
          <a:xfrm flipH="1">
            <a:off x="8307570" y="4468483"/>
            <a:ext cx="1345387" cy="1199071"/>
          </a:xfrm>
          <a:prstGeom prst="lightningBol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70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The BUFR </a:t>
            </a:r>
            <a:r>
              <a:rPr lang="de-DE" dirty="0" err="1" smtClean="0"/>
              <a:t>way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de-DE" dirty="0" err="1" smtClean="0"/>
              <a:t>Tables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used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interpret</a:t>
            </a:r>
            <a:r>
              <a:rPr lang="de-DE" dirty="0" smtClean="0"/>
              <a:t> </a:t>
            </a:r>
            <a:r>
              <a:rPr lang="de-DE" dirty="0" err="1" smtClean="0"/>
              <a:t>numbers</a:t>
            </a:r>
            <a:r>
              <a:rPr lang="de-DE" dirty="0" smtClean="0"/>
              <a:t> </a:t>
            </a:r>
            <a:r>
              <a:rPr lang="de-DE" dirty="0" err="1" smtClean="0"/>
              <a:t>encoded</a:t>
            </a:r>
            <a:r>
              <a:rPr lang="de-DE" dirty="0" smtClean="0"/>
              <a:t> in </a:t>
            </a:r>
            <a:r>
              <a:rPr lang="de-DE" dirty="0" err="1" smtClean="0"/>
              <a:t>binary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Every </a:t>
            </a:r>
            <a:r>
              <a:rPr lang="de-DE" dirty="0" err="1" smtClean="0"/>
              <a:t>six</a:t>
            </a:r>
            <a:r>
              <a:rPr lang="de-DE" dirty="0" smtClean="0"/>
              <a:t> </a:t>
            </a:r>
            <a:r>
              <a:rPr lang="de-DE" dirty="0" err="1" smtClean="0"/>
              <a:t>months</a:t>
            </a:r>
            <a:r>
              <a:rPr lang="de-DE" dirty="0" smtClean="0"/>
              <a:t>, WMO </a:t>
            </a:r>
            <a:r>
              <a:rPr lang="de-DE" dirty="0" err="1" smtClean="0"/>
              <a:t>releases</a:t>
            </a:r>
            <a:r>
              <a:rPr lang="de-DE" dirty="0" smtClean="0"/>
              <a:t> a </a:t>
            </a:r>
            <a:r>
              <a:rPr lang="de-DE" dirty="0" err="1" smtClean="0"/>
              <a:t>new</a:t>
            </a:r>
            <a:r>
              <a:rPr lang="de-DE" dirty="0" smtClean="0"/>
              <a:t> </a:t>
            </a:r>
            <a:r>
              <a:rPr lang="de-DE" dirty="0" err="1" smtClean="0"/>
              <a:t>set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tables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incorporate</a:t>
            </a:r>
            <a:r>
              <a:rPr lang="de-DE" dirty="0" smtClean="0"/>
              <a:t> </a:t>
            </a:r>
            <a:r>
              <a:rPr lang="de-DE" dirty="0" err="1" smtClean="0"/>
              <a:t>new</a:t>
            </a:r>
            <a:r>
              <a:rPr lang="de-DE" dirty="0" smtClean="0"/>
              <a:t> </a:t>
            </a:r>
            <a:r>
              <a:rPr lang="de-DE" dirty="0" err="1" smtClean="0"/>
              <a:t>developments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New </a:t>
            </a:r>
            <a:r>
              <a:rPr lang="de-DE" dirty="0" err="1" smtClean="0"/>
              <a:t>tables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only</a:t>
            </a:r>
            <a:r>
              <a:rPr lang="de-DE" dirty="0" smtClean="0"/>
              <a:t> </a:t>
            </a:r>
            <a:r>
              <a:rPr lang="de-DE" dirty="0" err="1" smtClean="0"/>
              <a:t>needed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dealing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 smtClean="0"/>
              <a:t>new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This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basically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same </a:t>
            </a:r>
            <a:r>
              <a:rPr lang="de-DE" dirty="0" err="1" smtClean="0"/>
              <a:t>strategy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TAC,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similar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what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done</a:t>
            </a:r>
            <a:r>
              <a:rPr lang="de-DE" dirty="0" smtClean="0"/>
              <a:t> e.g. in </a:t>
            </a:r>
            <a:r>
              <a:rPr lang="de-DE" dirty="0" err="1" smtClean="0"/>
              <a:t>the</a:t>
            </a:r>
            <a:r>
              <a:rPr lang="de-DE" dirty="0" smtClean="0"/>
              <a:t> CF </a:t>
            </a:r>
            <a:r>
              <a:rPr lang="de-DE" dirty="0" err="1" smtClean="0"/>
              <a:t>Conventions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42066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Understanding BUFR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1" y="992188"/>
            <a:ext cx="5626362" cy="5391150"/>
          </a:xfrm>
        </p:spPr>
        <p:txBody>
          <a:bodyPr/>
          <a:lstStyle/>
          <a:p>
            <a:r>
              <a:rPr lang="de-DE" dirty="0" err="1" smtClean="0"/>
              <a:t>Governed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smtClean="0">
                <a:hlinkClick r:id="rId3"/>
              </a:rPr>
              <a:t>WMO Manual on Codes (WMO-</a:t>
            </a:r>
            <a:r>
              <a:rPr lang="de-DE" dirty="0" err="1" smtClean="0">
                <a:hlinkClick r:id="rId3"/>
              </a:rPr>
              <a:t>No</a:t>
            </a:r>
            <a:r>
              <a:rPr lang="de-DE" dirty="0" smtClean="0">
                <a:hlinkClick r:id="rId3"/>
              </a:rPr>
              <a:t>. 306)</a:t>
            </a:r>
            <a:endParaRPr lang="de-DE" dirty="0" smtClean="0"/>
          </a:p>
          <a:p>
            <a:pPr lvl="1"/>
            <a:r>
              <a:rPr lang="de-DE" dirty="0" smtClean="0"/>
              <a:t>Syntax</a:t>
            </a:r>
          </a:p>
          <a:p>
            <a:pPr lvl="1"/>
            <a:r>
              <a:rPr lang="de-DE" dirty="0" err="1" smtClean="0"/>
              <a:t>Tables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controlled</a:t>
            </a:r>
            <a:r>
              <a:rPr lang="de-DE" dirty="0" smtClean="0"/>
              <a:t> </a:t>
            </a:r>
            <a:r>
              <a:rPr lang="de-DE" dirty="0" err="1" smtClean="0"/>
              <a:t>vocabulary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3062" y="992188"/>
            <a:ext cx="3820851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375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auto">
          <a:xfrm>
            <a:off x="2751826" y="966159"/>
            <a:ext cx="3925019" cy="55122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1" i="0" u="none" strike="noStrike" cap="none" normalizeH="0" baseline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latin typeface="Tahoma" pitchFamily="34" charset="0"/>
              </a:rPr>
              <a:t>Bitstream</a:t>
            </a:r>
            <a:endParaRPr kumimoji="0" lang="en-GB" sz="1400" b="1" i="0" u="none" strike="noStrike" cap="none" normalizeH="0" baseline="0" dirty="0" smtClean="0">
              <a:ln>
                <a:noFill/>
              </a:ln>
              <a:solidFill>
                <a:sysClr val="windowText" lastClr="000000"/>
              </a:solidFill>
              <a:effectLst/>
              <a:latin typeface="Tahom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BUFR </a:t>
            </a:r>
            <a:r>
              <a:rPr lang="de-DE" dirty="0" err="1" smtClean="0"/>
              <a:t>structure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 bwMode="auto">
          <a:xfrm>
            <a:off x="3157267" y="1345722"/>
            <a:ext cx="3114137" cy="4394469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1" i="0" u="none" strike="noStrike" cap="none" normalizeH="0" baseline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latin typeface="Tahoma" pitchFamily="34" charset="0"/>
              </a:rPr>
              <a:t>BUFR </a:t>
            </a:r>
            <a:r>
              <a:rPr kumimoji="0" lang="de-DE" sz="1400" b="1" i="0" u="none" strike="noStrike" cap="none" normalizeH="0" baseline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latin typeface="Tahoma" pitchFamily="34" charset="0"/>
              </a:rPr>
              <a:t>message</a:t>
            </a:r>
            <a:endParaRPr kumimoji="0" lang="en-GB" sz="1400" b="1" i="0" u="none" strike="noStrike" cap="none" normalizeH="0" baseline="0" dirty="0" smtClean="0">
              <a:ln>
                <a:noFill/>
              </a:ln>
              <a:solidFill>
                <a:sysClr val="windowText" lastClr="000000"/>
              </a:solidFill>
              <a:effectLst/>
              <a:latin typeface="Tahoma" pitchFamily="34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3368614" y="1639021"/>
            <a:ext cx="2691442" cy="560001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Section</a:t>
            </a:r>
            <a:r>
              <a:rPr kumimoji="0" lang="de-DE" sz="1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 0 – </a:t>
            </a:r>
            <a:r>
              <a:rPr kumimoji="0" lang="de-DE" sz="1400" b="1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Indicator</a:t>
            </a:r>
            <a:endParaRPr kumimoji="0" lang="en-GB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368614" y="2322549"/>
            <a:ext cx="2691442" cy="560001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Section</a:t>
            </a:r>
            <a:r>
              <a:rPr kumimoji="0" lang="de-DE" sz="1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 1 – </a:t>
            </a:r>
            <a:r>
              <a:rPr kumimoji="0" lang="de-DE" sz="1400" b="1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Identification</a:t>
            </a:r>
            <a:endParaRPr kumimoji="0" lang="en-GB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368614" y="3006077"/>
            <a:ext cx="2691442" cy="560001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Section</a:t>
            </a:r>
            <a:r>
              <a:rPr kumimoji="0" lang="de-DE" sz="1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 2 – Optional</a:t>
            </a:r>
            <a:endParaRPr kumimoji="0" lang="en-GB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3368614" y="3689605"/>
            <a:ext cx="2691442" cy="560001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Section</a:t>
            </a:r>
            <a:r>
              <a:rPr kumimoji="0" lang="de-DE" sz="1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 3 – Data </a:t>
            </a:r>
            <a:r>
              <a:rPr kumimoji="0" lang="de-DE" sz="1400" b="1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description</a:t>
            </a:r>
            <a:endParaRPr kumimoji="0" lang="en-GB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368614" y="4373133"/>
            <a:ext cx="2691442" cy="560001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Section</a:t>
            </a:r>
            <a:r>
              <a:rPr kumimoji="0" lang="de-DE" sz="1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 4 – Data</a:t>
            </a:r>
            <a:endParaRPr kumimoji="0" lang="en-GB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368614" y="5056662"/>
            <a:ext cx="2691442" cy="560001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Section</a:t>
            </a:r>
            <a:r>
              <a:rPr kumimoji="0" lang="de-DE" sz="1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 5 – End</a:t>
            </a:r>
            <a:endParaRPr kumimoji="0" lang="en-GB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157267" y="5863718"/>
            <a:ext cx="3114137" cy="44977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1" i="0" u="none" strike="noStrike" cap="none" normalizeH="0" baseline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latin typeface="Tahoma" pitchFamily="34" charset="0"/>
              </a:rPr>
              <a:t>… </a:t>
            </a:r>
            <a:r>
              <a:rPr kumimoji="0" lang="de-DE" sz="1400" b="1" i="0" u="none" strike="noStrike" cap="none" normalizeH="0" baseline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latin typeface="Tahoma" pitchFamily="34" charset="0"/>
              </a:rPr>
              <a:t>other</a:t>
            </a:r>
            <a:r>
              <a:rPr kumimoji="0" lang="de-DE" sz="1400" b="1" i="0" u="none" strike="noStrike" cap="none" normalizeH="0" baseline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latin typeface="Tahoma" pitchFamily="34" charset="0"/>
              </a:rPr>
              <a:t> BUFR </a:t>
            </a:r>
            <a:r>
              <a:rPr kumimoji="0" lang="de-DE" sz="1400" b="1" i="0" u="none" strike="noStrike" cap="none" normalizeH="0" baseline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latin typeface="Tahoma" pitchFamily="34" charset="0"/>
              </a:rPr>
              <a:t>messages</a:t>
            </a:r>
            <a:endParaRPr kumimoji="0" lang="en-GB" sz="1400" b="1" i="0" u="none" strike="noStrike" cap="none" normalizeH="0" baseline="0" dirty="0" smtClean="0">
              <a:ln>
                <a:noFill/>
              </a:ln>
              <a:solidFill>
                <a:sysClr val="windowText" lastClr="000000"/>
              </a:solidFill>
              <a:effectLst/>
              <a:latin typeface="Tahoma" pitchFamily="34" charset="0"/>
            </a:endParaRPr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266701" y="992188"/>
            <a:ext cx="1838144" cy="100694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de-DE" dirty="0" smtClean="0"/>
              <a:t>"BUFR"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length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message</a:t>
            </a:r>
            <a:endParaRPr lang="en-GB" dirty="0"/>
          </a:p>
        </p:txBody>
      </p:sp>
      <p:cxnSp>
        <p:nvCxnSpPr>
          <p:cNvPr id="16" name="Straight Arrow Connector 15"/>
          <p:cNvCxnSpPr>
            <a:stCxn id="14" idx="3"/>
            <a:endCxn id="4" idx="1"/>
          </p:cNvCxnSpPr>
          <p:nvPr/>
        </p:nvCxnSpPr>
        <p:spPr bwMode="auto">
          <a:xfrm>
            <a:off x="2104845" y="1495661"/>
            <a:ext cx="1263769" cy="423361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7006088" y="1675716"/>
            <a:ext cx="1838144" cy="646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55000" lnSpcReduction="20000"/>
          </a:bodyPr>
          <a:lstStyle>
            <a:lvl1pPr marL="252000" indent="-252000" algn="l" rtl="0" eaLnBrk="1" fontAlgn="base" hangingPunct="1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•"/>
              <a:defRPr sz="360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8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de-DE" b="0" kern="0" dirty="0" smtClean="0"/>
              <a:t>Who? </a:t>
            </a:r>
            <a:r>
              <a:rPr lang="de-DE" b="0" kern="0" dirty="0" err="1" smtClean="0"/>
              <a:t>What</a:t>
            </a:r>
            <a:r>
              <a:rPr lang="de-DE" b="0" kern="0" dirty="0" smtClean="0"/>
              <a:t>? </a:t>
            </a:r>
            <a:r>
              <a:rPr lang="de-DE" b="0" kern="0" dirty="0" err="1" smtClean="0"/>
              <a:t>When</a:t>
            </a:r>
            <a:r>
              <a:rPr lang="de-DE" b="0" kern="0" dirty="0" smtClean="0"/>
              <a:t>?</a:t>
            </a:r>
            <a:endParaRPr lang="en-GB" b="0" kern="0" dirty="0"/>
          </a:p>
        </p:txBody>
      </p:sp>
      <p:cxnSp>
        <p:nvCxnSpPr>
          <p:cNvPr id="18" name="Straight Arrow Connector 17"/>
          <p:cNvCxnSpPr>
            <a:stCxn id="17" idx="1"/>
            <a:endCxn id="6" idx="3"/>
          </p:cNvCxnSpPr>
          <p:nvPr/>
        </p:nvCxnSpPr>
        <p:spPr bwMode="auto">
          <a:xfrm flipH="1">
            <a:off x="6060056" y="1999133"/>
            <a:ext cx="946032" cy="603417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Content Placeholder 2"/>
          <p:cNvSpPr txBox="1">
            <a:spLocks/>
          </p:cNvSpPr>
          <p:nvPr/>
        </p:nvSpPr>
        <p:spPr bwMode="auto">
          <a:xfrm>
            <a:off x="266701" y="2462787"/>
            <a:ext cx="1484461" cy="646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55000" lnSpcReduction="20000"/>
          </a:bodyPr>
          <a:lstStyle>
            <a:lvl1pPr marL="252000" indent="-252000" algn="l" rtl="0" eaLnBrk="1" fontAlgn="base" hangingPunct="1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•"/>
              <a:defRPr sz="360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8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de-DE" b="0" kern="0" dirty="0" err="1" smtClean="0"/>
              <a:t>Local</a:t>
            </a:r>
            <a:r>
              <a:rPr lang="de-DE" b="0" kern="0" dirty="0" smtClean="0"/>
              <a:t> </a:t>
            </a:r>
            <a:r>
              <a:rPr lang="de-DE" b="0" kern="0" dirty="0" err="1" smtClean="0"/>
              <a:t>information</a:t>
            </a:r>
            <a:endParaRPr lang="en-GB" b="0" kern="0" dirty="0"/>
          </a:p>
        </p:txBody>
      </p:sp>
      <p:cxnSp>
        <p:nvCxnSpPr>
          <p:cNvPr id="22" name="Straight Arrow Connector 21"/>
          <p:cNvCxnSpPr>
            <a:stCxn id="21" idx="3"/>
            <a:endCxn id="7" idx="1"/>
          </p:cNvCxnSpPr>
          <p:nvPr/>
        </p:nvCxnSpPr>
        <p:spPr bwMode="auto">
          <a:xfrm>
            <a:off x="1751162" y="2786204"/>
            <a:ext cx="1617452" cy="499874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7006088" y="3174655"/>
            <a:ext cx="1838144" cy="572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>
            <a:lvl1pPr marL="252000" indent="-252000" algn="l" rtl="0" eaLnBrk="1" fontAlgn="base" hangingPunct="1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•"/>
              <a:defRPr sz="360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8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de-DE" b="0" kern="0" dirty="0" smtClean="0"/>
              <a:t>Header</a:t>
            </a:r>
            <a:endParaRPr lang="en-GB" b="0" kern="0" dirty="0"/>
          </a:p>
        </p:txBody>
      </p:sp>
      <p:cxnSp>
        <p:nvCxnSpPr>
          <p:cNvPr id="26" name="Straight Arrow Connector 25"/>
          <p:cNvCxnSpPr>
            <a:stCxn id="25" idx="1"/>
            <a:endCxn id="8" idx="3"/>
          </p:cNvCxnSpPr>
          <p:nvPr/>
        </p:nvCxnSpPr>
        <p:spPr bwMode="auto">
          <a:xfrm flipH="1">
            <a:off x="6060056" y="3461132"/>
            <a:ext cx="946032" cy="508474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Content Placeholder 2"/>
          <p:cNvSpPr txBox="1">
            <a:spLocks/>
          </p:cNvSpPr>
          <p:nvPr/>
        </p:nvSpPr>
        <p:spPr bwMode="auto">
          <a:xfrm>
            <a:off x="266701" y="4137462"/>
            <a:ext cx="1484461" cy="365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55000" lnSpcReduction="20000"/>
          </a:bodyPr>
          <a:lstStyle>
            <a:lvl1pPr marL="252000" indent="-252000" algn="l" rtl="0" eaLnBrk="1" fontAlgn="base" hangingPunct="1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•"/>
              <a:defRPr sz="360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8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de-DE" b="0" kern="0" dirty="0" err="1" smtClean="0"/>
              <a:t>Actual</a:t>
            </a:r>
            <a:r>
              <a:rPr lang="de-DE" b="0" kern="0" dirty="0" smtClean="0"/>
              <a:t> </a:t>
            </a:r>
            <a:r>
              <a:rPr lang="de-DE" b="0" kern="0" dirty="0" err="1" smtClean="0"/>
              <a:t>data</a:t>
            </a:r>
            <a:endParaRPr lang="en-GB" b="0" kern="0" dirty="0"/>
          </a:p>
        </p:txBody>
      </p:sp>
      <p:cxnSp>
        <p:nvCxnSpPr>
          <p:cNvPr id="30" name="Straight Arrow Connector 29"/>
          <p:cNvCxnSpPr>
            <a:stCxn id="29" idx="3"/>
            <a:endCxn id="9" idx="1"/>
          </p:cNvCxnSpPr>
          <p:nvPr/>
        </p:nvCxnSpPr>
        <p:spPr bwMode="auto">
          <a:xfrm>
            <a:off x="1751162" y="4320226"/>
            <a:ext cx="1617452" cy="332908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Content Placeholder 2"/>
          <p:cNvSpPr txBox="1">
            <a:spLocks/>
          </p:cNvSpPr>
          <p:nvPr/>
        </p:nvSpPr>
        <p:spPr bwMode="auto">
          <a:xfrm>
            <a:off x="7082286" y="4502989"/>
            <a:ext cx="1838144" cy="553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>
            <a:lvl1pPr marL="252000" indent="-252000" algn="l" rtl="0" eaLnBrk="1" fontAlgn="base" hangingPunct="1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•"/>
              <a:defRPr sz="360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8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de-DE" b="0" kern="0" dirty="0" smtClean="0"/>
              <a:t>"7777"</a:t>
            </a:r>
            <a:endParaRPr lang="en-GB" b="0" kern="0" dirty="0"/>
          </a:p>
        </p:txBody>
      </p:sp>
      <p:cxnSp>
        <p:nvCxnSpPr>
          <p:cNvPr id="36" name="Straight Arrow Connector 35"/>
          <p:cNvCxnSpPr>
            <a:stCxn id="35" idx="1"/>
            <a:endCxn id="10" idx="3"/>
          </p:cNvCxnSpPr>
          <p:nvPr/>
        </p:nvCxnSpPr>
        <p:spPr bwMode="auto">
          <a:xfrm flipH="1">
            <a:off x="6060056" y="4779826"/>
            <a:ext cx="1022230" cy="556837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51948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3" grpId="0" animBg="1"/>
      <p:bldP spid="14" grpId="0" build="p"/>
      <p:bldP spid="17" grpId="0" build="p"/>
      <p:bldP spid="21" grpId="0" build="p"/>
      <p:bldP spid="25" grpId="0" build="p"/>
      <p:bldP spid="29" grpId="0" build="p"/>
      <p:bldP spid="3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BUFR </a:t>
            </a:r>
            <a:r>
              <a:rPr lang="de-DE" dirty="0" err="1" smtClean="0"/>
              <a:t>Section</a:t>
            </a:r>
            <a:r>
              <a:rPr lang="de-DE" dirty="0" smtClean="0"/>
              <a:t> 1: The </a:t>
            </a:r>
            <a:r>
              <a:rPr lang="de-DE" dirty="0" err="1" smtClean="0"/>
              <a:t>essentials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de-DE" dirty="0" err="1" smtClean="0"/>
              <a:t>Originating</a:t>
            </a:r>
            <a:r>
              <a:rPr lang="de-DE" dirty="0" smtClean="0"/>
              <a:t> </a:t>
            </a:r>
            <a:r>
              <a:rPr lang="de-DE" dirty="0" err="1" smtClean="0"/>
              <a:t>centre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Update </a:t>
            </a:r>
            <a:r>
              <a:rPr lang="de-DE" dirty="0" err="1" smtClean="0"/>
              <a:t>sequence</a:t>
            </a:r>
            <a:r>
              <a:rPr lang="de-DE" dirty="0" smtClean="0"/>
              <a:t> </a:t>
            </a:r>
            <a:r>
              <a:rPr lang="de-DE" dirty="0" err="1" smtClean="0"/>
              <a:t>number</a:t>
            </a:r>
            <a:r>
              <a:rPr lang="de-DE" dirty="0" smtClean="0"/>
              <a:t> (</a:t>
            </a:r>
            <a:r>
              <a:rPr lang="de-DE" dirty="0" err="1" smtClean="0"/>
              <a:t>incremented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updates</a:t>
            </a:r>
            <a:r>
              <a:rPr lang="de-DE" dirty="0" smtClean="0"/>
              <a:t>)</a:t>
            </a:r>
          </a:p>
          <a:p>
            <a:endParaRPr lang="de-DE" dirty="0"/>
          </a:p>
          <a:p>
            <a:r>
              <a:rPr lang="de-DE" dirty="0" smtClean="0"/>
              <a:t>Data </a:t>
            </a:r>
            <a:r>
              <a:rPr lang="de-DE" dirty="0" err="1" smtClean="0"/>
              <a:t>category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sub-</a:t>
            </a:r>
            <a:r>
              <a:rPr lang="de-DE" dirty="0" err="1" smtClean="0"/>
              <a:t>category</a:t>
            </a:r>
            <a:endParaRPr lang="de-DE" dirty="0" smtClean="0"/>
          </a:p>
          <a:p>
            <a:endParaRPr lang="de-DE" dirty="0"/>
          </a:p>
          <a:p>
            <a:r>
              <a:rPr lang="de-DE" dirty="0" err="1" smtClean="0"/>
              <a:t>Tables</a:t>
            </a:r>
            <a:r>
              <a:rPr lang="de-DE" dirty="0" smtClean="0"/>
              <a:t> </a:t>
            </a:r>
            <a:r>
              <a:rPr lang="de-DE" dirty="0" err="1" smtClean="0"/>
              <a:t>used</a:t>
            </a:r>
            <a:endParaRPr lang="de-DE" dirty="0" smtClean="0"/>
          </a:p>
          <a:p>
            <a:endParaRPr lang="de-DE" dirty="0"/>
          </a:p>
          <a:p>
            <a:r>
              <a:rPr lang="de-DE" dirty="0" err="1" smtClean="0"/>
              <a:t>Timestamp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87612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BUFR </a:t>
            </a:r>
            <a:r>
              <a:rPr lang="de-DE" dirty="0" err="1" smtClean="0"/>
              <a:t>Section</a:t>
            </a:r>
            <a:r>
              <a:rPr lang="de-DE" dirty="0" smtClean="0"/>
              <a:t> 3: The </a:t>
            </a:r>
            <a:r>
              <a:rPr lang="de-DE" dirty="0" err="1" smtClean="0"/>
              <a:t>essentials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err="1" smtClean="0"/>
              <a:t>Number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 </a:t>
            </a:r>
            <a:r>
              <a:rPr lang="de-DE" dirty="0" err="1" smtClean="0"/>
              <a:t>subsets</a:t>
            </a:r>
            <a:endParaRPr lang="de-DE" dirty="0" smtClean="0"/>
          </a:p>
          <a:p>
            <a:endParaRPr lang="de-DE" dirty="0"/>
          </a:p>
          <a:p>
            <a:r>
              <a:rPr lang="de-DE" dirty="0" err="1" smtClean="0"/>
              <a:t>Flag</a:t>
            </a:r>
            <a:r>
              <a:rPr lang="de-DE" dirty="0" smtClean="0"/>
              <a:t> (</a:t>
            </a:r>
            <a:r>
              <a:rPr lang="de-DE" dirty="0" err="1" smtClean="0"/>
              <a:t>compressed</a:t>
            </a:r>
            <a:r>
              <a:rPr lang="de-DE" dirty="0" smtClean="0"/>
              <a:t> / not </a:t>
            </a:r>
            <a:r>
              <a:rPr lang="de-DE" dirty="0" err="1" smtClean="0"/>
              <a:t>compressed</a:t>
            </a:r>
            <a:r>
              <a:rPr lang="de-DE" dirty="0" smtClean="0"/>
              <a:t>)</a:t>
            </a:r>
          </a:p>
          <a:p>
            <a:endParaRPr lang="de-DE" dirty="0"/>
          </a:p>
          <a:p>
            <a:r>
              <a:rPr lang="de-DE" dirty="0" err="1" smtClean="0"/>
              <a:t>Descriptors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97618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BUFR </a:t>
            </a:r>
            <a:r>
              <a:rPr lang="de-DE" dirty="0" err="1" smtClean="0"/>
              <a:t>Section</a:t>
            </a:r>
            <a:r>
              <a:rPr lang="de-DE" dirty="0" smtClean="0"/>
              <a:t> 3: The </a:t>
            </a:r>
            <a:r>
              <a:rPr lang="de-DE" dirty="0" err="1" smtClean="0"/>
              <a:t>essentials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9683" y="1124675"/>
            <a:ext cx="6191250" cy="5143500"/>
          </a:xfrm>
          <a:prstGeom prst="rect">
            <a:avLst/>
          </a:prstGeom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71810" y="1216475"/>
            <a:ext cx="1838144" cy="169925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de-DE" dirty="0" smtClean="0"/>
              <a:t>F: </a:t>
            </a:r>
            <a:r>
              <a:rPr lang="de-DE" dirty="0" err="1" smtClean="0"/>
              <a:t>What</a:t>
            </a:r>
            <a:r>
              <a:rPr lang="de-DE" dirty="0" smtClean="0"/>
              <a:t> </a:t>
            </a:r>
            <a:r>
              <a:rPr lang="de-DE" b="1" dirty="0" err="1" smtClean="0"/>
              <a:t>kind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descriptor</a:t>
            </a:r>
            <a:r>
              <a:rPr lang="de-DE" dirty="0" smtClean="0"/>
              <a:t>?</a:t>
            </a:r>
          </a:p>
          <a:p>
            <a:pPr>
              <a:buFontTx/>
              <a:buChar char="-"/>
            </a:pPr>
            <a:r>
              <a:rPr lang="de-DE" dirty="0" smtClean="0"/>
              <a:t>Element</a:t>
            </a:r>
          </a:p>
          <a:p>
            <a:pPr>
              <a:buFontTx/>
              <a:buChar char="-"/>
            </a:pPr>
            <a:r>
              <a:rPr lang="de-DE" dirty="0" smtClean="0"/>
              <a:t>Repetition</a:t>
            </a:r>
          </a:p>
          <a:p>
            <a:pPr>
              <a:buFontTx/>
              <a:buChar char="-"/>
            </a:pPr>
            <a:r>
              <a:rPr lang="de-DE" dirty="0" smtClean="0"/>
              <a:t>Operator</a:t>
            </a:r>
          </a:p>
          <a:p>
            <a:pPr>
              <a:buFontTx/>
              <a:buChar char="-"/>
            </a:pPr>
            <a:r>
              <a:rPr lang="de-DE" dirty="0" err="1" smtClean="0"/>
              <a:t>Sequence</a:t>
            </a:r>
            <a:endParaRPr lang="en-GB" dirty="0"/>
          </a:p>
        </p:txBody>
      </p:sp>
      <p:cxnSp>
        <p:nvCxnSpPr>
          <p:cNvPr id="7" name="Straight Arrow Connector 6"/>
          <p:cNvCxnSpPr>
            <a:stCxn id="6" idx="3"/>
          </p:cNvCxnSpPr>
          <p:nvPr/>
        </p:nvCxnSpPr>
        <p:spPr bwMode="auto">
          <a:xfrm flipV="1">
            <a:off x="2009954" y="1999211"/>
            <a:ext cx="215661" cy="66891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69011" y="3033773"/>
            <a:ext cx="1940943" cy="1840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47500" lnSpcReduction="20000"/>
          </a:bodyPr>
          <a:lstStyle>
            <a:lvl1pPr marL="252000" indent="-252000" algn="l" rtl="0" eaLnBrk="1" fontAlgn="base" hangingPunct="1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•"/>
              <a:defRPr sz="360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8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de-DE" b="0" kern="0" dirty="0" smtClean="0"/>
              <a:t>X: </a:t>
            </a:r>
            <a:r>
              <a:rPr lang="de-DE" b="0" kern="0" dirty="0" err="1" smtClean="0"/>
              <a:t>What</a:t>
            </a:r>
            <a:r>
              <a:rPr lang="de-DE" b="0" kern="0" dirty="0" smtClean="0"/>
              <a:t> </a:t>
            </a:r>
            <a:r>
              <a:rPr lang="de-DE" kern="0" dirty="0" err="1" smtClean="0"/>
              <a:t>class</a:t>
            </a:r>
            <a:r>
              <a:rPr lang="de-DE" b="0" kern="0" dirty="0" smtClean="0"/>
              <a:t> </a:t>
            </a:r>
            <a:r>
              <a:rPr lang="de-DE" b="0" kern="0" dirty="0" err="1" smtClean="0"/>
              <a:t>of</a:t>
            </a:r>
            <a:r>
              <a:rPr lang="de-DE" b="0" kern="0" dirty="0" smtClean="0"/>
              <a:t> </a:t>
            </a:r>
            <a:r>
              <a:rPr lang="de-DE" b="0" kern="0" dirty="0" err="1" smtClean="0"/>
              <a:t>descriptor</a:t>
            </a:r>
            <a:r>
              <a:rPr lang="de-DE" b="0" kern="0" dirty="0" smtClean="0"/>
              <a:t>?</a:t>
            </a:r>
          </a:p>
          <a:p>
            <a:pPr>
              <a:buFontTx/>
              <a:buChar char="-"/>
            </a:pPr>
            <a:r>
              <a:rPr lang="de-DE" b="0" kern="0" dirty="0" err="1" smtClean="0"/>
              <a:t>Identification</a:t>
            </a:r>
            <a:endParaRPr lang="de-DE" b="0" kern="0" dirty="0" smtClean="0"/>
          </a:p>
          <a:p>
            <a:pPr>
              <a:buFontTx/>
              <a:buChar char="-"/>
            </a:pPr>
            <a:r>
              <a:rPr lang="de-DE" b="0" kern="0" dirty="0" smtClean="0"/>
              <a:t>Instrumentation</a:t>
            </a:r>
          </a:p>
          <a:p>
            <a:pPr>
              <a:buFontTx/>
              <a:buChar char="-"/>
            </a:pPr>
            <a:r>
              <a:rPr lang="de-DE" b="0" kern="0" dirty="0" smtClean="0"/>
              <a:t>Location</a:t>
            </a:r>
          </a:p>
          <a:p>
            <a:pPr>
              <a:buFontTx/>
              <a:buChar char="-"/>
            </a:pPr>
            <a:r>
              <a:rPr lang="de-DE" b="0" kern="0" dirty="0" err="1" smtClean="0"/>
              <a:t>Temperature</a:t>
            </a:r>
            <a:endParaRPr lang="de-DE" b="0" kern="0" dirty="0" smtClean="0"/>
          </a:p>
          <a:p>
            <a:pPr>
              <a:buFontTx/>
              <a:buChar char="-"/>
            </a:pPr>
            <a:r>
              <a:rPr lang="de-DE" b="0" kern="0" dirty="0" smtClean="0"/>
              <a:t>Radiation</a:t>
            </a:r>
          </a:p>
          <a:p>
            <a:pPr>
              <a:buFontTx/>
              <a:buChar char="-"/>
            </a:pPr>
            <a:r>
              <a:rPr lang="de-DE" b="0" kern="0" dirty="0" smtClean="0"/>
              <a:t>Etc.</a:t>
            </a:r>
            <a:endParaRPr lang="en-GB" b="0" kern="0" dirty="0"/>
          </a:p>
        </p:txBody>
      </p:sp>
      <p:cxnSp>
        <p:nvCxnSpPr>
          <p:cNvPr id="14" name="Straight Arrow Connector 13"/>
          <p:cNvCxnSpPr>
            <a:stCxn id="13" idx="3"/>
          </p:cNvCxnSpPr>
          <p:nvPr/>
        </p:nvCxnSpPr>
        <p:spPr bwMode="auto">
          <a:xfrm flipV="1">
            <a:off x="2009954" y="2030878"/>
            <a:ext cx="414069" cy="1922971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Content Placeholder 2"/>
          <p:cNvSpPr txBox="1">
            <a:spLocks/>
          </p:cNvSpPr>
          <p:nvPr/>
        </p:nvSpPr>
        <p:spPr bwMode="auto">
          <a:xfrm>
            <a:off x="171810" y="5168094"/>
            <a:ext cx="1768415" cy="1100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0000" lnSpcReduction="20000"/>
          </a:bodyPr>
          <a:lstStyle>
            <a:lvl1pPr marL="252000" indent="-252000" algn="l" rtl="0" eaLnBrk="1" fontAlgn="base" hangingPunct="1">
              <a:spcBef>
                <a:spcPts val="0"/>
              </a:spcBef>
              <a:spcAft>
                <a:spcPct val="0"/>
              </a:spcAft>
              <a:buFont typeface="Arial" pitchFamily="34" charset="0"/>
              <a:buChar char="•"/>
              <a:defRPr sz="360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8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de-DE" b="0" kern="0" dirty="0" smtClean="0"/>
              <a:t>Y: </a:t>
            </a:r>
            <a:r>
              <a:rPr lang="de-DE" kern="0" dirty="0" err="1" smtClean="0"/>
              <a:t>Which</a:t>
            </a:r>
            <a:r>
              <a:rPr lang="de-DE" b="0" kern="0" dirty="0" smtClean="0"/>
              <a:t> </a:t>
            </a:r>
            <a:r>
              <a:rPr lang="de-DE" b="0" kern="0" dirty="0" err="1" smtClean="0"/>
              <a:t>descriptor</a:t>
            </a:r>
            <a:r>
              <a:rPr lang="de-DE" b="0" kern="0" dirty="0" smtClean="0"/>
              <a:t>?</a:t>
            </a:r>
            <a:endParaRPr lang="en-GB" b="0" kern="0" dirty="0"/>
          </a:p>
        </p:txBody>
      </p:sp>
      <p:cxnSp>
        <p:nvCxnSpPr>
          <p:cNvPr id="20" name="Straight Arrow Connector 19"/>
          <p:cNvCxnSpPr>
            <a:stCxn id="19" idx="3"/>
          </p:cNvCxnSpPr>
          <p:nvPr/>
        </p:nvCxnSpPr>
        <p:spPr bwMode="auto">
          <a:xfrm flipV="1">
            <a:off x="1940225" y="2066101"/>
            <a:ext cx="690832" cy="3652034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4736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3" grpId="0" uiExpand="1" build="p"/>
      <p:bldP spid="1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BUFR </a:t>
            </a:r>
            <a:r>
              <a:rPr lang="de-DE" dirty="0" err="1" smtClean="0"/>
              <a:t>Section</a:t>
            </a:r>
            <a:r>
              <a:rPr lang="de-DE" dirty="0" smtClean="0"/>
              <a:t> 3: The </a:t>
            </a:r>
            <a:r>
              <a:rPr lang="de-DE" dirty="0" err="1" smtClean="0"/>
              <a:t>essentials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69727"/>
          <a:stretch/>
        </p:blipFill>
        <p:spPr>
          <a:xfrm>
            <a:off x="134069" y="2989934"/>
            <a:ext cx="5600700" cy="16349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r="2693"/>
          <a:stretch/>
        </p:blipFill>
        <p:spPr>
          <a:xfrm>
            <a:off x="4610986" y="1041275"/>
            <a:ext cx="5223127" cy="5532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1759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BUFR </a:t>
            </a:r>
            <a:r>
              <a:rPr lang="de-DE" dirty="0" err="1" smtClean="0"/>
              <a:t>Section</a:t>
            </a:r>
            <a:r>
              <a:rPr lang="de-DE" dirty="0" smtClean="0"/>
              <a:t> 3: The </a:t>
            </a:r>
            <a:r>
              <a:rPr lang="de-DE" dirty="0" err="1" smtClean="0"/>
              <a:t>essentials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66700" y="992188"/>
            <a:ext cx="9447213" cy="5391150"/>
          </a:xfrm>
        </p:spPr>
        <p:txBody>
          <a:bodyPr>
            <a:normAutofit/>
          </a:bodyPr>
          <a:lstStyle/>
          <a:p>
            <a:r>
              <a:rPr lang="de-DE" dirty="0" smtClean="0"/>
              <a:t>Other </a:t>
            </a:r>
            <a:r>
              <a:rPr lang="de-DE" dirty="0" err="1" smtClean="0"/>
              <a:t>types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descriptors</a:t>
            </a:r>
            <a:r>
              <a:rPr lang="de-DE" dirty="0" smtClean="0"/>
              <a:t>:</a:t>
            </a:r>
          </a:p>
          <a:p>
            <a:pPr lvl="1"/>
            <a:r>
              <a:rPr lang="de-DE" dirty="0" err="1" smtClean="0"/>
              <a:t>Replications</a:t>
            </a:r>
            <a:endParaRPr lang="de-DE" dirty="0" smtClean="0"/>
          </a:p>
          <a:p>
            <a:pPr lvl="1"/>
            <a:r>
              <a:rPr lang="de-DE" dirty="0" smtClean="0"/>
              <a:t>Operators</a:t>
            </a:r>
          </a:p>
          <a:p>
            <a:pPr lvl="1"/>
            <a:r>
              <a:rPr lang="de-DE" dirty="0" err="1" smtClean="0"/>
              <a:t>Sequences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20893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BUFR </a:t>
            </a:r>
            <a:r>
              <a:rPr lang="de-DE" dirty="0" err="1" smtClean="0"/>
              <a:t>Section</a:t>
            </a:r>
            <a:r>
              <a:rPr lang="de-DE" dirty="0" smtClean="0"/>
              <a:t> 4: The </a:t>
            </a:r>
            <a:r>
              <a:rPr lang="de-DE" dirty="0" err="1" smtClean="0"/>
              <a:t>essentials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Binary </a:t>
            </a:r>
            <a:r>
              <a:rPr lang="de-DE" dirty="0" err="1" smtClean="0"/>
              <a:t>data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defined</a:t>
            </a:r>
            <a:r>
              <a:rPr lang="de-DE" dirty="0" smtClean="0"/>
              <a:t> in </a:t>
            </a:r>
            <a:r>
              <a:rPr lang="de-DE" dirty="0" err="1" smtClean="0"/>
              <a:t>section</a:t>
            </a:r>
            <a:r>
              <a:rPr lang="de-DE" dirty="0" smtClean="0"/>
              <a:t> 3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266700" y="2270852"/>
            <a:ext cx="4175185" cy="1854679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nsolas" panose="020B0609020204030204" pitchFamily="49" charset="0"/>
              </a:rPr>
              <a:t>3</a:t>
            </a:r>
            <a:r>
              <a:rPr lang="de-DE" sz="2400" b="0" dirty="0" smtClean="0">
                <a:latin typeface="Consolas" panose="020B0609020204030204" pitchFamily="49" charset="0"/>
              </a:rPr>
              <a:t>01051 004006 007002 010004 012001 011001 011002 011031 011032 011033 020041</a:t>
            </a: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66699" y="1733139"/>
            <a:ext cx="2053807" cy="537713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8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Section</a:t>
            </a:r>
            <a:r>
              <a:rPr kumimoji="0" lang="de-DE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 3</a:t>
            </a:r>
            <a:endParaRPr kumimoji="0" lang="en-GB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295235" y="1903809"/>
            <a:ext cx="4331635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>
                <a:solidFill>
                  <a:schemeClr val="tx1"/>
                </a:solidFill>
              </a:rPr>
              <a:t>Flight </a:t>
            </a:r>
            <a:r>
              <a:rPr lang="de-DE" dirty="0" err="1">
                <a:solidFill>
                  <a:schemeClr val="tx1"/>
                </a:solidFill>
              </a:rPr>
              <a:t>number</a:t>
            </a:r>
            <a:r>
              <a:rPr lang="de-DE" dirty="0">
                <a:solidFill>
                  <a:schemeClr val="tx1"/>
                </a:solidFill>
              </a:rPr>
              <a:t>, </a:t>
            </a:r>
            <a:r>
              <a:rPr lang="de-DE" dirty="0" err="1">
                <a:solidFill>
                  <a:schemeClr val="tx1"/>
                </a:solidFill>
              </a:rPr>
              <a:t>navigational</a:t>
            </a:r>
            <a:r>
              <a:rPr lang="de-DE" dirty="0">
                <a:solidFill>
                  <a:schemeClr val="tx1"/>
                </a:solidFill>
              </a:rPr>
              <a:t> </a:t>
            </a:r>
            <a:r>
              <a:rPr lang="de-DE" dirty="0" err="1">
                <a:solidFill>
                  <a:schemeClr val="tx1"/>
                </a:solidFill>
              </a:rPr>
              <a:t>system</a:t>
            </a:r>
            <a:r>
              <a:rPr lang="de-DE" dirty="0">
                <a:solidFill>
                  <a:schemeClr val="tx1"/>
                </a:solidFill>
              </a:rPr>
              <a:t>, </a:t>
            </a:r>
            <a:r>
              <a:rPr lang="de-DE" dirty="0" err="1">
                <a:solidFill>
                  <a:schemeClr val="tx1"/>
                </a:solidFill>
              </a:rPr>
              <a:t>date</a:t>
            </a:r>
            <a:r>
              <a:rPr lang="de-DE" dirty="0">
                <a:solidFill>
                  <a:schemeClr val="tx1"/>
                </a:solidFill>
              </a:rPr>
              <a:t>/time, </a:t>
            </a:r>
            <a:r>
              <a:rPr lang="de-DE" dirty="0" err="1">
                <a:solidFill>
                  <a:schemeClr val="tx1"/>
                </a:solidFill>
              </a:rPr>
              <a:t>location</a:t>
            </a:r>
            <a:r>
              <a:rPr lang="de-DE" dirty="0">
                <a:solidFill>
                  <a:schemeClr val="tx1"/>
                </a:solidFill>
              </a:rPr>
              <a:t>, </a:t>
            </a:r>
            <a:r>
              <a:rPr lang="de-DE" dirty="0" err="1">
                <a:solidFill>
                  <a:schemeClr val="tx1"/>
                </a:solidFill>
              </a:rPr>
              <a:t>phase</a:t>
            </a:r>
            <a:r>
              <a:rPr lang="de-DE" dirty="0">
                <a:solidFill>
                  <a:schemeClr val="tx1"/>
                </a:solidFill>
              </a:rPr>
              <a:t> </a:t>
            </a:r>
            <a:r>
              <a:rPr lang="de-DE" dirty="0" err="1">
                <a:solidFill>
                  <a:schemeClr val="tx1"/>
                </a:solidFill>
              </a:rPr>
              <a:t>of</a:t>
            </a:r>
            <a:r>
              <a:rPr lang="de-DE" dirty="0">
                <a:solidFill>
                  <a:schemeClr val="tx1"/>
                </a:solidFill>
              </a:rPr>
              <a:t> </a:t>
            </a:r>
            <a:r>
              <a:rPr lang="de-DE" dirty="0" err="1">
                <a:solidFill>
                  <a:schemeClr val="tx1"/>
                </a:solidFill>
              </a:rPr>
              <a:t>flight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7" name="Straight Arrow Connector 6"/>
          <p:cNvCxnSpPr>
            <a:stCxn id="6" idx="1"/>
          </p:cNvCxnSpPr>
          <p:nvPr/>
        </p:nvCxnSpPr>
        <p:spPr bwMode="auto">
          <a:xfrm flipH="1">
            <a:off x="1362974" y="2019225"/>
            <a:ext cx="2932261" cy="401502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 bwMode="auto">
          <a:xfrm>
            <a:off x="266700" y="4719982"/>
            <a:ext cx="4175185" cy="1854679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b="0" dirty="0" smtClean="0">
                <a:latin typeface="Consolas" panose="020B0609020204030204" pitchFamily="49" charset="0"/>
              </a:rPr>
              <a:t>010010101110101001010101010101010001000</a:t>
            </a:r>
            <a:r>
              <a:rPr lang="en-GB" sz="2400" dirty="0" smtClean="0">
                <a:latin typeface="Consolas" panose="020B0609020204030204" pitchFamily="49" charset="0"/>
              </a:rPr>
              <a:t>1010101010001010</a:t>
            </a:r>
            <a:r>
              <a:rPr lang="en-GB" sz="2400" b="0" dirty="0">
                <a:latin typeface="Consolas" panose="020B0609020204030204" pitchFamily="49" charset="0"/>
              </a:rPr>
              <a:t>1001010010101001001010010100101010101010101111000010101001001</a:t>
            </a: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266699" y="4182269"/>
            <a:ext cx="2053807" cy="537713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8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Section</a:t>
            </a:r>
            <a:r>
              <a:rPr kumimoji="0" lang="de-DE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</a:rPr>
              <a:t> 4</a:t>
            </a:r>
            <a:endParaRPr kumimoji="0" lang="en-GB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732306" y="2617850"/>
            <a:ext cx="10454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 smtClean="0">
                <a:solidFill>
                  <a:schemeClr val="tx1"/>
                </a:solidFill>
              </a:rPr>
              <a:t>Height in m</a:t>
            </a:r>
          </a:p>
          <a:p>
            <a:r>
              <a:rPr lang="de-DE" dirty="0" smtClean="0">
                <a:solidFill>
                  <a:schemeClr val="tx1"/>
                </a:solidFill>
              </a:rPr>
              <a:t>Width: 16 </a:t>
            </a:r>
            <a:r>
              <a:rPr lang="de-DE" dirty="0" err="1" smtClean="0">
                <a:solidFill>
                  <a:schemeClr val="tx1"/>
                </a:solidFill>
              </a:rPr>
              <a:t>bits</a:t>
            </a:r>
            <a:endParaRPr lang="de-DE" dirty="0" smtClean="0">
              <a:solidFill>
                <a:schemeClr val="tx1"/>
              </a:solidFill>
            </a:endParaRPr>
          </a:p>
          <a:p>
            <a:r>
              <a:rPr lang="de-DE" dirty="0" err="1" smtClean="0">
                <a:solidFill>
                  <a:schemeClr val="tx1"/>
                </a:solidFill>
              </a:rPr>
              <a:t>Scale</a:t>
            </a:r>
            <a:r>
              <a:rPr lang="de-DE" dirty="0" smtClean="0">
                <a:solidFill>
                  <a:schemeClr val="tx1"/>
                </a:solidFill>
              </a:rPr>
              <a:t>: -1</a:t>
            </a:r>
          </a:p>
          <a:p>
            <a:r>
              <a:rPr lang="de-DE" dirty="0" smtClean="0">
                <a:solidFill>
                  <a:schemeClr val="tx1"/>
                </a:solidFill>
              </a:rPr>
              <a:t>Reference: -40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14" name="Straight Arrow Connector 13"/>
          <p:cNvCxnSpPr>
            <a:stCxn id="13" idx="1"/>
          </p:cNvCxnSpPr>
          <p:nvPr/>
        </p:nvCxnSpPr>
        <p:spPr bwMode="auto">
          <a:xfrm flipH="1" flipV="1">
            <a:off x="3778370" y="2556938"/>
            <a:ext cx="953936" cy="384078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5395821" y="3985389"/>
            <a:ext cx="109837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 smtClean="0">
                <a:solidFill>
                  <a:schemeClr val="tx1"/>
                </a:solidFill>
              </a:rPr>
              <a:t>Height </a:t>
            </a:r>
            <a:r>
              <a:rPr lang="de-DE" dirty="0" err="1" smtClean="0">
                <a:solidFill>
                  <a:schemeClr val="tx1"/>
                </a:solidFill>
              </a:rPr>
              <a:t>is</a:t>
            </a:r>
            <a:r>
              <a:rPr lang="de-DE" dirty="0" smtClean="0">
                <a:solidFill>
                  <a:schemeClr val="tx1"/>
                </a:solidFill>
              </a:rPr>
              <a:t> 134 m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/>
          <p:cNvCxnSpPr>
            <a:stCxn id="16" idx="1"/>
          </p:cNvCxnSpPr>
          <p:nvPr/>
        </p:nvCxnSpPr>
        <p:spPr bwMode="auto">
          <a:xfrm flipH="1">
            <a:off x="4364967" y="4100805"/>
            <a:ext cx="1030854" cy="1195814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7403618" y="6278694"/>
            <a:ext cx="244650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 err="1" smtClean="0">
                <a:solidFill>
                  <a:schemeClr val="tx1"/>
                </a:solidFill>
              </a:rPr>
              <a:t>Example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gratefully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stolen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from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smtClean="0">
                <a:solidFill>
                  <a:schemeClr val="tx1"/>
                </a:solidFill>
                <a:hlinkClick r:id="rId3"/>
              </a:rPr>
              <a:t>ECMWF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7011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Take-</a:t>
            </a:r>
            <a:r>
              <a:rPr lang="de-DE" dirty="0" err="1" smtClean="0"/>
              <a:t>home</a:t>
            </a:r>
            <a:r>
              <a:rPr lang="de-DE" dirty="0" smtClean="0"/>
              <a:t> </a:t>
            </a:r>
            <a:r>
              <a:rPr lang="de-DE" dirty="0" err="1" smtClean="0"/>
              <a:t>message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66700" y="992188"/>
            <a:ext cx="9447213" cy="5391150"/>
          </a:xfrm>
        </p:spPr>
        <p:txBody>
          <a:bodyPr>
            <a:normAutofit fontScale="92500" lnSpcReduction="20000"/>
          </a:bodyPr>
          <a:lstStyle/>
          <a:p>
            <a:r>
              <a:rPr lang="de-DE" dirty="0" smtClean="0"/>
              <a:t>BUFR </a:t>
            </a:r>
            <a:r>
              <a:rPr lang="de-DE" dirty="0" err="1" smtClean="0"/>
              <a:t>allows</a:t>
            </a:r>
            <a:r>
              <a:rPr lang="de-DE" dirty="0" smtClean="0"/>
              <a:t>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encode</a:t>
            </a:r>
            <a:r>
              <a:rPr lang="de-DE" dirty="0" smtClean="0"/>
              <a:t> </a:t>
            </a:r>
            <a:r>
              <a:rPr lang="de-DE" dirty="0" err="1" smtClean="0"/>
              <a:t>elements</a:t>
            </a:r>
            <a:r>
              <a:rPr lang="de-DE" dirty="0" smtClean="0"/>
              <a:t>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have</a:t>
            </a:r>
            <a:r>
              <a:rPr lang="de-DE" dirty="0" smtClean="0"/>
              <a:t> </a:t>
            </a:r>
            <a:r>
              <a:rPr lang="de-DE" dirty="0" err="1" smtClean="0"/>
              <a:t>been</a:t>
            </a:r>
            <a:r>
              <a:rPr lang="de-DE" dirty="0" smtClean="0"/>
              <a:t> </a:t>
            </a:r>
            <a:r>
              <a:rPr lang="de-DE" dirty="0" err="1" smtClean="0"/>
              <a:t>defined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WMO</a:t>
            </a:r>
          </a:p>
          <a:p>
            <a:endParaRPr lang="de-DE" dirty="0"/>
          </a:p>
          <a:p>
            <a:r>
              <a:rPr lang="de-DE" dirty="0" err="1" smtClean="0"/>
              <a:t>Each</a:t>
            </a:r>
            <a:r>
              <a:rPr lang="de-DE" dirty="0" smtClean="0"/>
              <a:t> </a:t>
            </a:r>
            <a:r>
              <a:rPr lang="de-DE" dirty="0" err="1" smtClean="0"/>
              <a:t>message</a:t>
            </a:r>
            <a:r>
              <a:rPr lang="de-DE" dirty="0" smtClean="0"/>
              <a:t> </a:t>
            </a:r>
            <a:r>
              <a:rPr lang="de-DE" dirty="0" err="1" smtClean="0"/>
              <a:t>contains</a:t>
            </a:r>
            <a:r>
              <a:rPr lang="de-DE" dirty="0" smtClean="0"/>
              <a:t> a </a:t>
            </a:r>
            <a:r>
              <a:rPr lang="de-DE" dirty="0" err="1" smtClean="0"/>
              <a:t>full</a:t>
            </a:r>
            <a:r>
              <a:rPr lang="de-DE" dirty="0" smtClean="0"/>
              <a:t> </a:t>
            </a:r>
            <a:r>
              <a:rPr lang="de-DE" dirty="0" err="1" smtClean="0"/>
              <a:t>set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metadata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The </a:t>
            </a:r>
            <a:r>
              <a:rPr lang="de-DE" dirty="0" err="1" smtClean="0"/>
              <a:t>precision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defined</a:t>
            </a:r>
            <a:r>
              <a:rPr lang="de-DE" dirty="0" smtClean="0"/>
              <a:t> on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fly</a:t>
            </a:r>
            <a:endParaRPr lang="de-DE" dirty="0" smtClean="0"/>
          </a:p>
          <a:p>
            <a:endParaRPr lang="de-DE" dirty="0"/>
          </a:p>
          <a:p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use</a:t>
            </a:r>
            <a:r>
              <a:rPr lang="de-DE" dirty="0" smtClean="0"/>
              <a:t> </a:t>
            </a:r>
            <a:r>
              <a:rPr lang="de-DE" dirty="0" err="1" smtClean="0"/>
              <a:t>existing</a:t>
            </a:r>
            <a:r>
              <a:rPr lang="de-DE" dirty="0" smtClean="0"/>
              <a:t> </a:t>
            </a:r>
            <a:r>
              <a:rPr lang="de-DE" dirty="0" err="1" smtClean="0"/>
              <a:t>templates</a:t>
            </a:r>
            <a:r>
              <a:rPr lang="de-DE" dirty="0" smtClean="0"/>
              <a:t> (</a:t>
            </a:r>
            <a:r>
              <a:rPr lang="de-DE" dirty="0" err="1" smtClean="0"/>
              <a:t>sequences</a:t>
            </a:r>
            <a:r>
              <a:rPr lang="de-DE" dirty="0" smtClean="0"/>
              <a:t>), </a:t>
            </a:r>
            <a:r>
              <a:rPr lang="de-DE" dirty="0" err="1" smtClean="0"/>
              <a:t>your</a:t>
            </a:r>
            <a:r>
              <a:rPr lang="de-DE" dirty="0" smtClean="0"/>
              <a:t> </a:t>
            </a:r>
            <a:r>
              <a:rPr lang="de-DE" dirty="0" err="1" smtClean="0"/>
              <a:t>own</a:t>
            </a:r>
            <a:r>
              <a:rPr lang="de-DE" dirty="0" smtClean="0"/>
              <a:t> </a:t>
            </a:r>
            <a:r>
              <a:rPr lang="de-DE" dirty="0" err="1" smtClean="0"/>
              <a:t>order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elements</a:t>
            </a:r>
            <a:r>
              <a:rPr lang="de-DE" dirty="0" smtClean="0"/>
              <a:t>, </a:t>
            </a:r>
            <a:r>
              <a:rPr lang="de-DE" dirty="0" err="1" smtClean="0"/>
              <a:t>or</a:t>
            </a:r>
            <a:r>
              <a:rPr lang="de-DE" dirty="0" smtClean="0"/>
              <a:t> a mix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those</a:t>
            </a:r>
            <a:endParaRPr lang="de-DE" dirty="0" smtClean="0"/>
          </a:p>
          <a:p>
            <a:endParaRPr lang="de-DE" dirty="0"/>
          </a:p>
          <a:p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do </a:t>
            </a:r>
            <a:r>
              <a:rPr lang="de-DE" dirty="0" err="1" smtClean="0"/>
              <a:t>more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BUFR, but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probably</a:t>
            </a:r>
            <a:r>
              <a:rPr lang="de-DE" dirty="0" smtClean="0"/>
              <a:t> </a:t>
            </a:r>
            <a:r>
              <a:rPr lang="de-DE" dirty="0" err="1" smtClean="0"/>
              <a:t>don't</a:t>
            </a:r>
            <a:r>
              <a:rPr lang="de-DE" dirty="0" smtClean="0"/>
              <a:t> </a:t>
            </a:r>
            <a:r>
              <a:rPr lang="de-DE" dirty="0" err="1" smtClean="0"/>
              <a:t>want</a:t>
            </a:r>
            <a:r>
              <a:rPr lang="de-DE" dirty="0" smtClean="0"/>
              <a:t> </a:t>
            </a:r>
            <a:r>
              <a:rPr lang="de-DE" dirty="0" err="1" smtClean="0"/>
              <a:t>or</a:t>
            </a:r>
            <a:r>
              <a:rPr lang="de-DE" dirty="0" smtClean="0"/>
              <a:t> </a:t>
            </a:r>
            <a:r>
              <a:rPr lang="de-DE" dirty="0" err="1" smtClean="0"/>
              <a:t>need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57234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3038"/>
            <a:ext cx="9906000" cy="74295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5272391" y="2898476"/>
            <a:ext cx="4633609" cy="822960"/>
          </a:xfrm>
          <a:prstGeom prst="rect">
            <a:avLst/>
          </a:prstGeom>
          <a:solidFill>
            <a:srgbClr val="00205B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marL="1800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r"/>
            <a:endParaRPr lang="en-GB" kern="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824919" y="2898476"/>
            <a:ext cx="4786009" cy="822960"/>
          </a:xfrm>
          <a:solidFill>
            <a:srgbClr val="00205B"/>
          </a:solidFill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r"/>
            <a:r>
              <a:rPr lang="en-US" dirty="0" smtClean="0"/>
              <a:t>How do I work with BUFR?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13077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How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read</a:t>
            </a:r>
            <a:r>
              <a:rPr lang="de-DE" dirty="0" smtClean="0"/>
              <a:t> </a:t>
            </a:r>
            <a:r>
              <a:rPr lang="de-DE" dirty="0" err="1" smtClean="0"/>
              <a:t>or</a:t>
            </a:r>
            <a:r>
              <a:rPr lang="de-DE" dirty="0" smtClean="0"/>
              <a:t> </a:t>
            </a:r>
            <a:r>
              <a:rPr lang="de-DE" dirty="0" err="1" smtClean="0"/>
              <a:t>write</a:t>
            </a:r>
            <a:r>
              <a:rPr lang="de-DE" dirty="0" smtClean="0"/>
              <a:t> BUFR </a:t>
            </a:r>
            <a:r>
              <a:rPr lang="de-DE" dirty="0" err="1" smtClean="0"/>
              <a:t>messages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1" y="992188"/>
            <a:ext cx="3906466" cy="5391150"/>
          </a:xfrm>
        </p:spPr>
        <p:txBody>
          <a:bodyPr/>
          <a:lstStyle/>
          <a:p>
            <a:r>
              <a:rPr lang="de-DE" dirty="0" smtClean="0"/>
              <a:t>View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text</a:t>
            </a:r>
            <a:endParaRPr lang="de-DE" dirty="0" smtClean="0"/>
          </a:p>
          <a:p>
            <a:r>
              <a:rPr lang="de-DE" dirty="0" smtClean="0"/>
              <a:t>View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binary</a:t>
            </a:r>
            <a:endParaRPr lang="de-DE" dirty="0" smtClean="0"/>
          </a:p>
          <a:p>
            <a:r>
              <a:rPr lang="de-DE" dirty="0" smtClean="0"/>
              <a:t>View </a:t>
            </a:r>
            <a:r>
              <a:rPr lang="de-DE" dirty="0" err="1" smtClean="0"/>
              <a:t>as</a:t>
            </a:r>
            <a:r>
              <a:rPr lang="de-DE" dirty="0" smtClean="0"/>
              <a:t> hex</a:t>
            </a:r>
          </a:p>
          <a:p>
            <a:r>
              <a:rPr lang="de-DE" dirty="0" err="1" smtClean="0"/>
              <a:t>Somehow</a:t>
            </a:r>
            <a:r>
              <a:rPr lang="de-DE" dirty="0" smtClean="0"/>
              <a:t> </a:t>
            </a:r>
            <a:r>
              <a:rPr lang="de-DE" dirty="0" err="1" smtClean="0"/>
              <a:t>use</a:t>
            </a:r>
            <a:r>
              <a:rPr lang="de-DE" dirty="0" smtClean="0"/>
              <a:t> Excel</a:t>
            </a:r>
          </a:p>
          <a:p>
            <a:r>
              <a:rPr lang="de-DE" dirty="0" smtClean="0"/>
              <a:t>Write </a:t>
            </a:r>
            <a:r>
              <a:rPr lang="de-DE" dirty="0" err="1" smtClean="0"/>
              <a:t>your</a:t>
            </a:r>
            <a:r>
              <a:rPr lang="de-DE" dirty="0" smtClean="0"/>
              <a:t> </a:t>
            </a:r>
            <a:r>
              <a:rPr lang="de-DE" dirty="0" err="1" smtClean="0"/>
              <a:t>own</a:t>
            </a:r>
            <a:r>
              <a:rPr lang="de-DE" dirty="0" smtClean="0"/>
              <a:t> </a:t>
            </a:r>
            <a:r>
              <a:rPr lang="de-DE" dirty="0" err="1" smtClean="0"/>
              <a:t>program</a:t>
            </a:r>
            <a:r>
              <a:rPr lang="de-DE" dirty="0" smtClean="0"/>
              <a:t> </a:t>
            </a:r>
            <a:r>
              <a:rPr lang="de-DE" dirty="0" err="1" smtClean="0"/>
              <a:t>from</a:t>
            </a:r>
            <a:r>
              <a:rPr lang="de-DE" dirty="0" smtClean="0"/>
              <a:t> </a:t>
            </a:r>
            <a:r>
              <a:rPr lang="de-DE" dirty="0" err="1" smtClean="0"/>
              <a:t>scratch</a:t>
            </a:r>
            <a:endParaRPr lang="de-DE" dirty="0" smtClean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1973" y="992188"/>
            <a:ext cx="5369287" cy="54543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8414" y="1017840"/>
            <a:ext cx="5653796" cy="51130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3167" y="1017840"/>
            <a:ext cx="5584291" cy="53911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" r="11621"/>
          <a:stretch/>
        </p:blipFill>
        <p:spPr>
          <a:xfrm>
            <a:off x="3900791" y="992189"/>
            <a:ext cx="5846324" cy="5592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863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Free </a:t>
            </a:r>
            <a:r>
              <a:rPr lang="de-DE" dirty="0" err="1" smtClean="0"/>
              <a:t>software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1" y="992188"/>
            <a:ext cx="5044602" cy="5391150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err="1" smtClean="0"/>
              <a:t>BUFRdisplay</a:t>
            </a:r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ToolsUI</a:t>
            </a:r>
            <a:r>
              <a:rPr lang="en-GB" dirty="0" smtClean="0"/>
              <a:t> (</a:t>
            </a:r>
            <a:r>
              <a:rPr lang="en-GB" dirty="0" err="1" smtClean="0"/>
              <a:t>netCDF</a:t>
            </a:r>
            <a:r>
              <a:rPr lang="en-GB" dirty="0"/>
              <a:t> </a:t>
            </a:r>
            <a:r>
              <a:rPr lang="en-GB" dirty="0" smtClean="0"/>
              <a:t>Java)</a:t>
            </a:r>
            <a:endParaRPr lang="en-GB" dirty="0"/>
          </a:p>
          <a:p>
            <a:endParaRPr lang="en-GB" dirty="0" smtClean="0"/>
          </a:p>
          <a:p>
            <a:r>
              <a:rPr lang="en-GB" dirty="0" err="1" smtClean="0"/>
              <a:t>pybufrkit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err="1" smtClean="0"/>
              <a:t>ecCodes</a:t>
            </a:r>
            <a:endParaRPr lang="en-GB" dirty="0"/>
          </a:p>
        </p:txBody>
      </p:sp>
      <p:sp>
        <p:nvSpPr>
          <p:cNvPr id="5" name="Up-Down Arrow 4"/>
          <p:cNvSpPr/>
          <p:nvPr/>
        </p:nvSpPr>
        <p:spPr bwMode="auto">
          <a:xfrm>
            <a:off x="4698460" y="1264596"/>
            <a:ext cx="1819072" cy="4698459"/>
          </a:xfrm>
          <a:prstGeom prst="upDownArrow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User</a:t>
            </a:r>
            <a:r>
              <a:rPr kumimoji="0" lang="de-DE" sz="1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 </a:t>
            </a:r>
            <a:r>
              <a:rPr kumimoji="0" lang="de-DE" sz="1400" b="1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</a:rPr>
              <a:t>friendly</a:t>
            </a:r>
            <a:endParaRPr kumimoji="0" lang="de-DE" sz="1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de-DE" sz="1400" baseline="0" dirty="0"/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de-DE" sz="1400" baseline="0" dirty="0"/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de-DE" sz="1400" baseline="0" dirty="0"/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de-DE" sz="1400" baseline="0" dirty="0"/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DE" sz="1400" dirty="0" smtClean="0"/>
              <a:t>Powerful</a:t>
            </a:r>
            <a:endParaRPr lang="de-DE" sz="1400" baseline="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036" y="1070042"/>
            <a:ext cx="1790700" cy="2286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349" y="4349885"/>
            <a:ext cx="1724075" cy="161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0480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BUFRdisplay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 smtClean="0"/>
              <a:t>Related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BUFRextract</a:t>
            </a:r>
            <a:r>
              <a:rPr lang="de-DE" dirty="0" smtClean="0"/>
              <a:t>,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used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decode</a:t>
            </a:r>
            <a:r>
              <a:rPr lang="de-DE" dirty="0" smtClean="0"/>
              <a:t> BUFR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feeding</a:t>
            </a:r>
            <a:r>
              <a:rPr lang="de-DE" dirty="0" smtClean="0"/>
              <a:t> </a:t>
            </a:r>
            <a:r>
              <a:rPr lang="de-DE" dirty="0" err="1" smtClean="0"/>
              <a:t>into</a:t>
            </a:r>
            <a:r>
              <a:rPr lang="de-DE" dirty="0" smtClean="0"/>
              <a:t> </a:t>
            </a:r>
            <a:r>
              <a:rPr lang="de-DE" dirty="0" err="1" smtClean="0"/>
              <a:t>other</a:t>
            </a:r>
            <a:r>
              <a:rPr lang="de-DE" dirty="0" smtClean="0"/>
              <a:t> </a:t>
            </a:r>
            <a:r>
              <a:rPr lang="de-DE" dirty="0" err="1" smtClean="0"/>
              <a:t>software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9218755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BUFRdisplay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124" y="989831"/>
            <a:ext cx="9061752" cy="536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913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BUFRdisplay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47494"/>
          <a:stretch/>
        </p:blipFill>
        <p:spPr>
          <a:xfrm>
            <a:off x="682455" y="1009245"/>
            <a:ext cx="8677275" cy="5401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0417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BUFRdisplay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4295" y="945185"/>
            <a:ext cx="7037411" cy="548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26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ToolsUI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Part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netCDF</a:t>
            </a:r>
            <a:r>
              <a:rPr lang="de-DE" dirty="0" smtClean="0"/>
              <a:t> Java </a:t>
            </a:r>
            <a:r>
              <a:rPr lang="de-DE" dirty="0" err="1" smtClean="0"/>
              <a:t>library</a:t>
            </a:r>
            <a:r>
              <a:rPr lang="de-DE" dirty="0" smtClean="0"/>
              <a:t> </a:t>
            </a:r>
            <a:r>
              <a:rPr lang="de-DE" dirty="0" err="1" smtClean="0"/>
              <a:t>from</a:t>
            </a:r>
            <a:r>
              <a:rPr lang="de-DE" dirty="0" smtClean="0"/>
              <a:t> </a:t>
            </a:r>
            <a:r>
              <a:rPr lang="de-DE" dirty="0" err="1" smtClean="0"/>
              <a:t>Unidata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Can </a:t>
            </a:r>
            <a:r>
              <a:rPr lang="de-DE" dirty="0" err="1" smtClean="0"/>
              <a:t>run</a:t>
            </a:r>
            <a:r>
              <a:rPr lang="de-DE" dirty="0" smtClean="0"/>
              <a:t> in Linux </a:t>
            </a:r>
            <a:r>
              <a:rPr lang="de-DE" dirty="0" err="1" smtClean="0"/>
              <a:t>and</a:t>
            </a:r>
            <a:r>
              <a:rPr lang="de-DE" dirty="0" smtClean="0"/>
              <a:t> Windows via double-</a:t>
            </a:r>
            <a:r>
              <a:rPr lang="de-DE" dirty="0" err="1" smtClean="0"/>
              <a:t>click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Second-</a:t>
            </a:r>
            <a:r>
              <a:rPr lang="de-DE" dirty="0" err="1" smtClean="0"/>
              <a:t>class</a:t>
            </a:r>
            <a:r>
              <a:rPr lang="de-DE" dirty="0" smtClean="0"/>
              <a:t> </a:t>
            </a:r>
            <a:r>
              <a:rPr lang="de-DE" dirty="0" err="1" smtClean="0"/>
              <a:t>support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viewing</a:t>
            </a:r>
            <a:r>
              <a:rPr lang="de-DE" dirty="0" smtClean="0"/>
              <a:t> BUFR,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only</a:t>
            </a:r>
            <a:r>
              <a:rPr lang="de-DE" dirty="0" smtClean="0"/>
              <a:t> </a:t>
            </a:r>
            <a:r>
              <a:rPr lang="de-DE" dirty="0" err="1" smtClean="0"/>
              <a:t>reliably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used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extract</a:t>
            </a:r>
            <a:r>
              <a:rPr lang="de-DE" dirty="0" smtClean="0"/>
              <a:t> </a:t>
            </a:r>
            <a:r>
              <a:rPr lang="de-DE" dirty="0" err="1" smtClean="0"/>
              <a:t>metadata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export</a:t>
            </a:r>
            <a:r>
              <a:rPr lang="de-DE" dirty="0" smtClean="0"/>
              <a:t> </a:t>
            </a:r>
            <a:r>
              <a:rPr lang="de-DE" dirty="0" err="1" smtClean="0"/>
              <a:t>it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a </a:t>
            </a:r>
            <a:r>
              <a:rPr lang="de-DE" dirty="0" err="1" smtClean="0"/>
              <a:t>netCDF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5912742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pybufrkit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Command </a:t>
            </a:r>
            <a:r>
              <a:rPr lang="de-DE" dirty="0" err="1" smtClean="0"/>
              <a:t>line</a:t>
            </a:r>
            <a:r>
              <a:rPr lang="de-DE" dirty="0" smtClean="0"/>
              <a:t> </a:t>
            </a:r>
            <a:r>
              <a:rPr lang="de-DE" dirty="0" err="1" smtClean="0"/>
              <a:t>only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Easy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install</a:t>
            </a:r>
            <a:r>
              <a:rPr lang="de-DE" dirty="0" smtClean="0"/>
              <a:t> </a:t>
            </a:r>
            <a:r>
              <a:rPr lang="de-DE" dirty="0" err="1" smtClean="0"/>
              <a:t>using</a:t>
            </a:r>
            <a:r>
              <a:rPr lang="de-DE" dirty="0" smtClean="0"/>
              <a:t> </a:t>
            </a:r>
            <a:r>
              <a:rPr lang="de-DE" dirty="0" err="1" smtClean="0"/>
              <a:t>python</a:t>
            </a:r>
            <a:r>
              <a:rPr lang="de-DE" dirty="0" smtClean="0"/>
              <a:t> </a:t>
            </a:r>
            <a:r>
              <a:rPr lang="de-DE" dirty="0" err="1" smtClean="0"/>
              <a:t>pip</a:t>
            </a:r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Rich </a:t>
            </a:r>
            <a:r>
              <a:rPr lang="de-DE" dirty="0" err="1" smtClean="0"/>
              <a:t>read</a:t>
            </a:r>
            <a:r>
              <a:rPr lang="de-DE" dirty="0" smtClean="0"/>
              <a:t>/</a:t>
            </a:r>
            <a:r>
              <a:rPr lang="de-DE" dirty="0" err="1" smtClean="0"/>
              <a:t>write</a:t>
            </a:r>
            <a:r>
              <a:rPr lang="de-DE" dirty="0" smtClean="0"/>
              <a:t> </a:t>
            </a:r>
            <a:r>
              <a:rPr lang="de-DE" dirty="0" err="1" smtClean="0"/>
              <a:t>support</a:t>
            </a:r>
            <a:endParaRPr lang="de-DE" dirty="0" smtClean="0"/>
          </a:p>
          <a:p>
            <a:endParaRPr lang="de-DE" dirty="0" smtClean="0"/>
          </a:p>
          <a:p>
            <a:r>
              <a:rPr lang="de-DE" dirty="0" err="1" smtClean="0"/>
              <a:t>Well</a:t>
            </a:r>
            <a:r>
              <a:rPr lang="de-DE" dirty="0" smtClean="0"/>
              <a:t> </a:t>
            </a:r>
            <a:r>
              <a:rPr lang="de-DE" dirty="0" err="1" smtClean="0"/>
              <a:t>tested</a:t>
            </a:r>
            <a:r>
              <a:rPr lang="de-DE" dirty="0" smtClean="0"/>
              <a:t>, </a:t>
            </a:r>
            <a:r>
              <a:rPr lang="de-DE" dirty="0" err="1" smtClean="0"/>
              <a:t>fairly</a:t>
            </a:r>
            <a:r>
              <a:rPr lang="de-DE" dirty="0" smtClean="0"/>
              <a:t> </a:t>
            </a:r>
            <a:r>
              <a:rPr lang="de-DE" dirty="0" err="1" smtClean="0"/>
              <a:t>well</a:t>
            </a:r>
            <a:r>
              <a:rPr lang="de-DE" dirty="0" smtClean="0"/>
              <a:t> </a:t>
            </a:r>
            <a:r>
              <a:rPr lang="de-DE" dirty="0" err="1" smtClean="0"/>
              <a:t>documented</a:t>
            </a:r>
            <a:endParaRPr lang="de-DE" dirty="0"/>
          </a:p>
          <a:p>
            <a:endParaRPr lang="de-DE" dirty="0"/>
          </a:p>
          <a:p>
            <a:r>
              <a:rPr lang="de-DE" dirty="0" smtClean="0"/>
              <a:t>Web </a:t>
            </a:r>
            <a:r>
              <a:rPr lang="de-DE" dirty="0" err="1" smtClean="0"/>
              <a:t>app</a:t>
            </a:r>
            <a:r>
              <a:rPr lang="de-DE" dirty="0" smtClean="0"/>
              <a:t> </a:t>
            </a:r>
            <a:r>
              <a:rPr lang="de-DE" dirty="0" err="1" smtClean="0"/>
              <a:t>available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testing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Can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integrated</a:t>
            </a:r>
            <a:r>
              <a:rPr lang="de-DE" dirty="0" smtClean="0"/>
              <a:t> </a:t>
            </a:r>
            <a:r>
              <a:rPr lang="de-DE" dirty="0" err="1" smtClean="0"/>
              <a:t>easily</a:t>
            </a:r>
            <a:r>
              <a:rPr lang="de-DE" dirty="0" smtClean="0"/>
              <a:t> </a:t>
            </a:r>
            <a:r>
              <a:rPr lang="de-DE" dirty="0" err="1" smtClean="0"/>
              <a:t>into</a:t>
            </a:r>
            <a:r>
              <a:rPr lang="de-DE" dirty="0" smtClean="0"/>
              <a:t> Python </a:t>
            </a:r>
            <a:r>
              <a:rPr lang="de-DE" dirty="0" err="1" smtClean="0"/>
              <a:t>programs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07642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ecCodes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"</a:t>
            </a:r>
            <a:r>
              <a:rPr lang="de-DE" dirty="0" err="1" smtClean="0"/>
              <a:t>Deluxe</a:t>
            </a:r>
            <a:r>
              <a:rPr lang="de-DE" dirty="0" smtClean="0"/>
              <a:t>" </a:t>
            </a:r>
            <a:r>
              <a:rPr lang="de-DE" dirty="0" err="1" smtClean="0"/>
              <a:t>library</a:t>
            </a:r>
            <a:endParaRPr lang="de-DE" dirty="0"/>
          </a:p>
          <a:p>
            <a:endParaRPr lang="de-DE" dirty="0" smtClean="0"/>
          </a:p>
          <a:p>
            <a:r>
              <a:rPr lang="de-DE" dirty="0" smtClean="0"/>
              <a:t>Python, C, </a:t>
            </a:r>
            <a:r>
              <a:rPr lang="de-DE" dirty="0" err="1" smtClean="0"/>
              <a:t>Fortran</a:t>
            </a:r>
            <a:r>
              <a:rPr lang="de-DE" dirty="0" smtClean="0"/>
              <a:t> APIs</a:t>
            </a:r>
          </a:p>
          <a:p>
            <a:endParaRPr lang="de-DE" dirty="0" smtClean="0"/>
          </a:p>
          <a:p>
            <a:r>
              <a:rPr lang="de-DE" dirty="0" smtClean="0"/>
              <a:t>Large </a:t>
            </a:r>
            <a:r>
              <a:rPr lang="de-DE" dirty="0" err="1" smtClean="0"/>
              <a:t>set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command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</a:t>
            </a:r>
            <a:r>
              <a:rPr lang="de-DE" dirty="0" err="1" smtClean="0"/>
              <a:t>tools</a:t>
            </a:r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Linux native (experimental Windows </a:t>
            </a:r>
            <a:r>
              <a:rPr lang="de-DE" dirty="0" err="1" smtClean="0"/>
              <a:t>support</a:t>
            </a:r>
            <a:r>
              <a:rPr lang="de-DE" dirty="0" smtClean="0"/>
              <a:t>)</a:t>
            </a:r>
          </a:p>
          <a:p>
            <a:endParaRPr lang="de-DE" dirty="0" smtClean="0"/>
          </a:p>
          <a:p>
            <a:r>
              <a:rPr lang="de-DE" dirty="0" err="1" smtClean="0"/>
              <a:t>Tables</a:t>
            </a:r>
            <a:r>
              <a:rPr lang="de-DE" dirty="0" smtClean="0"/>
              <a:t> easy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change</a:t>
            </a:r>
            <a:r>
              <a:rPr lang="de-DE" dirty="0" smtClean="0"/>
              <a:t> at </a:t>
            </a:r>
            <a:r>
              <a:rPr lang="de-DE" dirty="0" err="1" smtClean="0"/>
              <a:t>runtime</a:t>
            </a:r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Organisational </a:t>
            </a:r>
            <a:r>
              <a:rPr lang="de-DE" dirty="0" err="1" smtClean="0"/>
              <a:t>support</a:t>
            </a:r>
            <a:r>
              <a:rPr lang="de-DE" dirty="0" smtClean="0"/>
              <a:t>, </a:t>
            </a:r>
            <a:r>
              <a:rPr lang="de-DE" dirty="0" err="1" smtClean="0"/>
              <a:t>timely</a:t>
            </a:r>
            <a:r>
              <a:rPr lang="de-DE" dirty="0" smtClean="0"/>
              <a:t> </a:t>
            </a:r>
            <a:r>
              <a:rPr lang="de-DE" dirty="0" err="1" smtClean="0"/>
              <a:t>updates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131191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3038"/>
            <a:ext cx="9906000" cy="74295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5272391" y="2898476"/>
            <a:ext cx="4633609" cy="822960"/>
          </a:xfrm>
          <a:prstGeom prst="rect">
            <a:avLst/>
          </a:prstGeom>
          <a:solidFill>
            <a:srgbClr val="00205B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marL="1800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r"/>
            <a:endParaRPr lang="en-GB" kern="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824919" y="2898476"/>
            <a:ext cx="4786009" cy="822960"/>
          </a:xfrm>
          <a:solidFill>
            <a:srgbClr val="00205B"/>
          </a:solidFill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r"/>
            <a:r>
              <a:rPr lang="en-US" dirty="0" smtClean="0"/>
              <a:t>How does BUFR evolve?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16311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Why</a:t>
            </a:r>
            <a:r>
              <a:rPr lang="de-DE" dirty="0" smtClean="0"/>
              <a:t> </a:t>
            </a:r>
            <a:r>
              <a:rPr lang="de-DE" dirty="0" err="1" smtClean="0"/>
              <a:t>change</a:t>
            </a:r>
            <a:r>
              <a:rPr lang="de-DE" dirty="0" smtClean="0"/>
              <a:t> BUFR?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New </a:t>
            </a:r>
            <a:r>
              <a:rPr lang="de-DE" dirty="0" err="1" smtClean="0"/>
              <a:t>vocabulary</a:t>
            </a:r>
            <a:r>
              <a:rPr lang="de-DE" dirty="0" smtClean="0"/>
              <a:t> </a:t>
            </a:r>
            <a:r>
              <a:rPr lang="de-DE" dirty="0" err="1" smtClean="0"/>
              <a:t>needed</a:t>
            </a:r>
            <a:r>
              <a:rPr lang="de-DE" dirty="0" smtClean="0"/>
              <a:t> (e.g. </a:t>
            </a:r>
            <a:r>
              <a:rPr lang="de-DE" dirty="0" err="1" smtClean="0"/>
              <a:t>new</a:t>
            </a:r>
            <a:r>
              <a:rPr lang="de-DE" dirty="0" smtClean="0"/>
              <a:t> </a:t>
            </a:r>
            <a:r>
              <a:rPr lang="de-DE" dirty="0" err="1" smtClean="0"/>
              <a:t>geophysical</a:t>
            </a:r>
            <a:r>
              <a:rPr lang="de-DE" dirty="0" smtClean="0"/>
              <a:t> variables, </a:t>
            </a:r>
            <a:r>
              <a:rPr lang="de-DE" dirty="0" err="1" smtClean="0"/>
              <a:t>new</a:t>
            </a:r>
            <a:r>
              <a:rPr lang="de-DE" dirty="0" smtClean="0"/>
              <a:t> </a:t>
            </a:r>
            <a:r>
              <a:rPr lang="de-DE" dirty="0" err="1" smtClean="0"/>
              <a:t>quality</a:t>
            </a:r>
            <a:r>
              <a:rPr lang="de-DE" dirty="0" smtClean="0"/>
              <a:t> </a:t>
            </a:r>
            <a:r>
              <a:rPr lang="de-DE" dirty="0" err="1" smtClean="0"/>
              <a:t>information</a:t>
            </a:r>
            <a:r>
              <a:rPr lang="de-DE" dirty="0" smtClean="0"/>
              <a:t>, etc.)</a:t>
            </a:r>
          </a:p>
          <a:p>
            <a:endParaRPr lang="de-DE" dirty="0"/>
          </a:p>
          <a:p>
            <a:r>
              <a:rPr lang="de-DE" dirty="0" smtClean="0"/>
              <a:t>New </a:t>
            </a:r>
            <a:r>
              <a:rPr lang="de-DE" dirty="0" err="1" smtClean="0"/>
              <a:t>templates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standardise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way</a:t>
            </a:r>
            <a:r>
              <a:rPr lang="de-DE" dirty="0" smtClean="0"/>
              <a:t> BUFR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encoded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Errors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discovered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42990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Wise </a:t>
            </a:r>
            <a:r>
              <a:rPr lang="de-DE" dirty="0" err="1" smtClean="0"/>
              <a:t>decisions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elders</a:t>
            </a:r>
            <a:r>
              <a:rPr lang="de-DE" dirty="0" smtClean="0"/>
              <a:t>…</a:t>
            </a:r>
            <a:endParaRPr lang="en-GB" dirty="0"/>
          </a:p>
        </p:txBody>
      </p:sp>
      <p:pic>
        <p:nvPicPr>
          <p:cNvPr id="367620" name="Picture 4" descr="https://upload.wikimedia.org/wikipedia/commons/thumb/4/49/%22The_School_of_Athens%22_by_Raffaello_Sanzio_da_Urbino.jpg/1160px-%22The_School_of_Athens%22_by_Raffaello_Sanzio_da_Urbin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9" t="42387" r="13741" b="24401"/>
          <a:stretch/>
        </p:blipFill>
        <p:spPr bwMode="auto">
          <a:xfrm>
            <a:off x="145914" y="1999623"/>
            <a:ext cx="9595362" cy="341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4121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haphazard</a:t>
            </a:r>
            <a:r>
              <a:rPr lang="de-DE" dirty="0" smtClean="0"/>
              <a:t> </a:t>
            </a:r>
            <a:r>
              <a:rPr lang="de-DE" dirty="0" err="1" smtClean="0"/>
              <a:t>evolution</a:t>
            </a:r>
            <a:endParaRPr lang="en-GB" dirty="0"/>
          </a:p>
        </p:txBody>
      </p:sp>
      <p:pic>
        <p:nvPicPr>
          <p:cNvPr id="367620" name="Picture 4" descr="https://upload.wikimedia.org/wikipedia/commons/thumb/4/49/%22The_School_of_Athens%22_by_Raffaello_Sanzio_da_Urbino.jpg/1160px-%22The_School_of_Athens%22_by_Raffaello_Sanzio_da_Urbin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9" t="42387" r="13741" b="24401"/>
          <a:stretch/>
        </p:blipFill>
        <p:spPr bwMode="auto">
          <a:xfrm>
            <a:off x="145914" y="1999623"/>
            <a:ext cx="9595362" cy="341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3" y="1887164"/>
            <a:ext cx="9823527" cy="365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4013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architects</a:t>
            </a:r>
            <a:endParaRPr lang="en-US" noProof="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noProof="0" dirty="0" smtClean="0"/>
              <a:t>WMO governs BUFR</a:t>
            </a:r>
          </a:p>
          <a:p>
            <a:endParaRPr lang="en-US" dirty="0"/>
          </a:p>
          <a:p>
            <a:r>
              <a:rPr lang="en-US" noProof="0" dirty="0" smtClean="0"/>
              <a:t>Current expert team: Inter-</a:t>
            </a:r>
            <a:r>
              <a:rPr lang="en-US" noProof="0" dirty="0" err="1" smtClean="0"/>
              <a:t>Programme</a:t>
            </a:r>
            <a:r>
              <a:rPr lang="en-US" noProof="0" dirty="0" smtClean="0"/>
              <a:t> Expert Team on Codes Maintenance (IPET-CM)</a:t>
            </a:r>
          </a:p>
          <a:p>
            <a:pPr lvl="1"/>
            <a:r>
              <a:rPr lang="en-US" dirty="0" smtClean="0"/>
              <a:t>Was IPET-DRMM (Data Representation and Metadata Maintenance), before that IPET-DRC (Data Representation and Codes)…</a:t>
            </a:r>
            <a:endParaRPr lang="en-US" noProof="0" dirty="0" smtClean="0"/>
          </a:p>
          <a:p>
            <a:pPr lvl="1"/>
            <a:endParaRPr lang="en-US" noProof="0" dirty="0" smtClean="0"/>
          </a:p>
          <a:p>
            <a:r>
              <a:rPr lang="en-US" noProof="0" dirty="0" smtClean="0"/>
              <a:t>Annual face-to-face meetings</a:t>
            </a:r>
          </a:p>
        </p:txBody>
      </p:sp>
    </p:spTree>
    <p:extLst>
      <p:ext uri="{BB962C8B-B14F-4D97-AF65-F5344CB8AC3E}">
        <p14:creationId xmlns:p14="http://schemas.microsoft.com/office/powerpoint/2010/main" val="34461430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How</a:t>
            </a:r>
            <a:r>
              <a:rPr lang="de-DE" dirty="0" smtClean="0"/>
              <a:t> </a:t>
            </a:r>
            <a:r>
              <a:rPr lang="de-DE" dirty="0" err="1" smtClean="0"/>
              <a:t>they</a:t>
            </a:r>
            <a:r>
              <a:rPr lang="de-DE" dirty="0" smtClean="0"/>
              <a:t> do </a:t>
            </a:r>
            <a:r>
              <a:rPr lang="de-DE" dirty="0" err="1" smtClean="0"/>
              <a:t>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Two new Master Table Version updates a year</a:t>
            </a:r>
          </a:p>
          <a:p>
            <a:endParaRPr lang="en-US" dirty="0" smtClean="0"/>
          </a:p>
          <a:p>
            <a:r>
              <a:rPr lang="en-US" dirty="0" smtClean="0"/>
              <a:t>All </a:t>
            </a:r>
            <a:r>
              <a:rPr lang="en-US" dirty="0"/>
              <a:t>new entries are validated by at least two independent </a:t>
            </a:r>
            <a:r>
              <a:rPr lang="en-US" dirty="0" err="1"/>
              <a:t>Centres</a:t>
            </a:r>
            <a:r>
              <a:rPr lang="en-US" dirty="0"/>
              <a:t> using different software</a:t>
            </a:r>
          </a:p>
          <a:p>
            <a:endParaRPr lang="en-US" dirty="0"/>
          </a:p>
          <a:p>
            <a:r>
              <a:rPr lang="en-US" dirty="0"/>
              <a:t>Coordination with other communities, e.g. JCOMM, EUMETNET, etc.</a:t>
            </a:r>
          </a:p>
          <a:p>
            <a:endParaRPr lang="en-US" dirty="0"/>
          </a:p>
          <a:p>
            <a:r>
              <a:rPr lang="en-US" dirty="0"/>
              <a:t>Each Originating Centre has avenues for representation, but the working group is not large enough to have members from each Member </a:t>
            </a:r>
            <a:r>
              <a:rPr lang="en-US" dirty="0" smtClean="0"/>
              <a:t>State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8115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Why</a:t>
            </a:r>
            <a:r>
              <a:rPr lang="de-DE" dirty="0" smtClean="0"/>
              <a:t> BUFR?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de-DE" dirty="0" smtClean="0"/>
              <a:t>More expressive</a:t>
            </a:r>
          </a:p>
          <a:p>
            <a:endParaRPr lang="de-DE" dirty="0" smtClean="0"/>
          </a:p>
          <a:p>
            <a:r>
              <a:rPr lang="de-DE" dirty="0" err="1" smtClean="0"/>
              <a:t>Faster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send, </a:t>
            </a:r>
            <a:r>
              <a:rPr lang="de-DE" dirty="0" err="1" smtClean="0"/>
              <a:t>write</a:t>
            </a:r>
            <a:r>
              <a:rPr lang="de-DE" dirty="0" smtClean="0"/>
              <a:t>, </a:t>
            </a:r>
            <a:r>
              <a:rPr lang="de-DE" dirty="0" err="1" smtClean="0"/>
              <a:t>read</a:t>
            </a:r>
            <a:endParaRPr lang="de-DE" dirty="0"/>
          </a:p>
          <a:p>
            <a:endParaRPr lang="de-DE" dirty="0" smtClean="0"/>
          </a:p>
          <a:p>
            <a:r>
              <a:rPr lang="de-DE" dirty="0" smtClean="0"/>
              <a:t>More </a:t>
            </a:r>
            <a:r>
              <a:rPr lang="de-DE" dirty="0" err="1" smtClean="0"/>
              <a:t>compact</a:t>
            </a:r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Flexible </a:t>
            </a:r>
          </a:p>
          <a:p>
            <a:endParaRPr lang="de-DE" dirty="0" smtClean="0"/>
          </a:p>
          <a:p>
            <a:r>
              <a:rPr lang="de-DE" dirty="0" smtClean="0"/>
              <a:t>Rich </a:t>
            </a:r>
            <a:r>
              <a:rPr lang="de-DE" dirty="0" err="1" smtClean="0"/>
              <a:t>library</a:t>
            </a:r>
            <a:r>
              <a:rPr lang="de-DE" dirty="0" smtClean="0"/>
              <a:t> </a:t>
            </a:r>
            <a:r>
              <a:rPr lang="de-DE" dirty="0" err="1" smtClean="0"/>
              <a:t>support</a:t>
            </a:r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Fast </a:t>
            </a:r>
            <a:r>
              <a:rPr lang="de-DE" dirty="0" err="1" smtClean="0"/>
              <a:t>addition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new</a:t>
            </a:r>
            <a:r>
              <a:rPr lang="de-DE" dirty="0" smtClean="0"/>
              <a:t> </a:t>
            </a:r>
            <a:r>
              <a:rPr lang="de-DE" dirty="0" err="1" smtClean="0"/>
              <a:t>elements</a:t>
            </a:r>
            <a:r>
              <a:rPr lang="de-DE" dirty="0" smtClean="0"/>
              <a:t> </a:t>
            </a:r>
            <a:r>
              <a:rPr lang="de-DE" dirty="0" err="1" smtClean="0"/>
              <a:t>when</a:t>
            </a:r>
            <a:r>
              <a:rPr lang="de-DE" dirty="0" smtClean="0"/>
              <a:t> </a:t>
            </a:r>
            <a:r>
              <a:rPr lang="de-DE" dirty="0" err="1" smtClean="0"/>
              <a:t>needed</a:t>
            </a:r>
            <a:endParaRPr lang="de-DE" dirty="0" smtClean="0"/>
          </a:p>
          <a:p>
            <a:endParaRPr lang="de-DE" dirty="0" smtClean="0"/>
          </a:p>
          <a:p>
            <a:r>
              <a:rPr lang="de-DE" dirty="0" err="1" smtClean="0"/>
              <a:t>Mandated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WMO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36966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3038"/>
            <a:ext cx="9906000" cy="74295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5272391" y="2898476"/>
            <a:ext cx="4633609" cy="822960"/>
          </a:xfrm>
          <a:prstGeom prst="rect">
            <a:avLst/>
          </a:prstGeom>
          <a:solidFill>
            <a:srgbClr val="00205B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marL="1800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179388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r"/>
            <a:endParaRPr lang="en-GB" kern="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824919" y="2898476"/>
            <a:ext cx="4786009" cy="822960"/>
          </a:xfrm>
          <a:solidFill>
            <a:srgbClr val="00205B"/>
          </a:solidFill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r"/>
            <a:r>
              <a:rPr lang="en-US" dirty="0" smtClean="0"/>
              <a:t>Welcome to the future!</a:t>
            </a:r>
            <a:br>
              <a:rPr lang="en-US" dirty="0" smtClean="0"/>
            </a:br>
            <a:r>
              <a:rPr lang="en-US" dirty="0" smtClean="0"/>
              <a:t>…Questions?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6956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graph Landscape Template">
  <a:themeElements>
    <a:clrScheme name="Custom 2">
      <a:dk1>
        <a:srgbClr val="002569"/>
      </a:dk1>
      <a:lt1>
        <a:srgbClr val="FFFFFF"/>
      </a:lt1>
      <a:dk2>
        <a:srgbClr val="002569"/>
      </a:dk2>
      <a:lt2>
        <a:srgbClr val="5F758D"/>
      </a:lt2>
      <a:accent1>
        <a:srgbClr val="FF9A00"/>
      </a:accent1>
      <a:accent2>
        <a:srgbClr val="279989"/>
      </a:accent2>
      <a:accent3>
        <a:srgbClr val="FFFFFF"/>
      </a:accent3>
      <a:accent4>
        <a:srgbClr val="001E59"/>
      </a:accent4>
      <a:accent5>
        <a:srgbClr val="FFCAAA"/>
      </a:accent5>
      <a:accent6>
        <a:srgbClr val="90281C"/>
      </a:accent6>
      <a:hlink>
        <a:srgbClr val="7498C0"/>
      </a:hlink>
      <a:folHlink>
        <a:srgbClr val="929497"/>
      </a:folHlink>
    </a:clrScheme>
    <a:fontScheme name="1_EUM_template_v03">
      <a:majorFont>
        <a:latin typeface="Century Gothic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36000" tIns="36000" rIns="36000" bIns="360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9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36000" tIns="36000" rIns="36000" bIns="3600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9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1_EUM_template_v03 1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FF9A00"/>
        </a:accent1>
        <a:accent2>
          <a:srgbClr val="9F2D20"/>
        </a:accent2>
        <a:accent3>
          <a:srgbClr val="FFFFFF"/>
        </a:accent3>
        <a:accent4>
          <a:srgbClr val="001E59"/>
        </a:accent4>
        <a:accent5>
          <a:srgbClr val="FFCAAA"/>
        </a:accent5>
        <a:accent6>
          <a:srgbClr val="90281C"/>
        </a:accent6>
        <a:hlink>
          <a:srgbClr val="7498C0"/>
        </a:hlink>
        <a:folHlink>
          <a:srgbClr val="9294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2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F6D0A9"/>
        </a:accent1>
        <a:accent2>
          <a:srgbClr val="EBCAE3"/>
        </a:accent2>
        <a:accent3>
          <a:srgbClr val="FFFFFF"/>
        </a:accent3>
        <a:accent4>
          <a:srgbClr val="001E59"/>
        </a:accent4>
        <a:accent5>
          <a:srgbClr val="FAE4D1"/>
        </a:accent5>
        <a:accent6>
          <a:srgbClr val="D5B7CE"/>
        </a:accent6>
        <a:hlink>
          <a:srgbClr val="4E2029"/>
        </a:hlink>
        <a:folHlink>
          <a:srgbClr val="423B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3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5B97B1"/>
        </a:accent1>
        <a:accent2>
          <a:srgbClr val="F39600"/>
        </a:accent2>
        <a:accent3>
          <a:srgbClr val="FFFFFF"/>
        </a:accent3>
        <a:accent4>
          <a:srgbClr val="001E59"/>
        </a:accent4>
        <a:accent5>
          <a:srgbClr val="B5C9D5"/>
        </a:accent5>
        <a:accent6>
          <a:srgbClr val="DC8700"/>
        </a:accent6>
        <a:hlink>
          <a:srgbClr val="FFE4AE"/>
        </a:hlink>
        <a:folHlink>
          <a:srgbClr val="002A3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4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003F80"/>
        </a:accent1>
        <a:accent2>
          <a:srgbClr val="BDD7EE"/>
        </a:accent2>
        <a:accent3>
          <a:srgbClr val="FFFFFF"/>
        </a:accent3>
        <a:accent4>
          <a:srgbClr val="001E59"/>
        </a:accent4>
        <a:accent5>
          <a:srgbClr val="AAAFC0"/>
        </a:accent5>
        <a:accent6>
          <a:srgbClr val="ABC3D8"/>
        </a:accent6>
        <a:hlink>
          <a:srgbClr val="FFD350"/>
        </a:hlink>
        <a:folHlink>
          <a:srgbClr val="EB6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UM_template_v03 5">
        <a:dk1>
          <a:srgbClr val="002569"/>
        </a:dk1>
        <a:lt1>
          <a:srgbClr val="FFFFFF"/>
        </a:lt1>
        <a:dk2>
          <a:srgbClr val="002569"/>
        </a:dk2>
        <a:lt2>
          <a:srgbClr val="5F758D"/>
        </a:lt2>
        <a:accent1>
          <a:srgbClr val="C75B12"/>
        </a:accent1>
        <a:accent2>
          <a:srgbClr val="003359"/>
        </a:accent2>
        <a:accent3>
          <a:srgbClr val="FFFFFF"/>
        </a:accent3>
        <a:accent4>
          <a:srgbClr val="001E59"/>
        </a:accent4>
        <a:accent5>
          <a:srgbClr val="E0B5AA"/>
        </a:accent5>
        <a:accent6>
          <a:srgbClr val="002D50"/>
        </a:accent6>
        <a:hlink>
          <a:srgbClr val="92A2BD"/>
        </a:hlink>
        <a:folHlink>
          <a:srgbClr val="C7B37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Viewgraph Landscape Template [Read-Only]" id="{3D504BAE-B617-46E5-BC29-A2E5D16C4E40}" vid="{81130204-6B6C-4189-BC8B-F18C686F8D9F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(viewgraph VWG) Landscape Template</Template>
  <TotalTime>1403</TotalTime>
  <Words>2206</Words>
  <Application>Microsoft Office PowerPoint</Application>
  <PresentationFormat>A4 Paper (210x297 mm)</PresentationFormat>
  <Paragraphs>398</Paragraphs>
  <Slides>48</Slides>
  <Notes>35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8" baseType="lpstr">
      <vt:lpstr>Arial</vt:lpstr>
      <vt:lpstr>Arial monospaced for SAP</vt:lpstr>
      <vt:lpstr>Arial Unicode MS</vt:lpstr>
      <vt:lpstr>Century Gothic</vt:lpstr>
      <vt:lpstr>Consolas</vt:lpstr>
      <vt:lpstr>Helvetica</vt:lpstr>
      <vt:lpstr>Tahoma</vt:lpstr>
      <vt:lpstr>Times New Roman</vt:lpstr>
      <vt:lpstr>Viewgraph Landscape Template</vt:lpstr>
      <vt:lpstr>Clip</vt:lpstr>
      <vt:lpstr>PowerPoint Presentation</vt:lpstr>
      <vt:lpstr>Things used to be so nice…</vt:lpstr>
      <vt:lpstr>Things used to be so nice…</vt:lpstr>
      <vt:lpstr>Things used to be so nice…</vt:lpstr>
      <vt:lpstr>Examples of non-table driven alphanumeric codes</vt:lpstr>
      <vt:lpstr>Examples of non-table driven alphanumeric codes</vt:lpstr>
      <vt:lpstr>Issues with Traditional ASCII Codes</vt:lpstr>
      <vt:lpstr>How does this fit with the Global Observing System?</vt:lpstr>
      <vt:lpstr>And the Global Earth Observation System of Systems?</vt:lpstr>
      <vt:lpstr>It does not.</vt:lpstr>
      <vt:lpstr>The new kid in town: BUFR</vt:lpstr>
      <vt:lpstr>Migration table</vt:lpstr>
      <vt:lpstr>The key message</vt:lpstr>
      <vt:lpstr>What we'll be talking about today</vt:lpstr>
      <vt:lpstr>What is BUFR?</vt:lpstr>
      <vt:lpstr>Introduction to BUFR: A familiar example</vt:lpstr>
      <vt:lpstr>Introduction to BUFR: A familiar example</vt:lpstr>
      <vt:lpstr>What am I trying to say?</vt:lpstr>
      <vt:lpstr>What can you express in BUFR?</vt:lpstr>
      <vt:lpstr>What features does BUFR offer?</vt:lpstr>
      <vt:lpstr>The BUFR way</vt:lpstr>
      <vt:lpstr>Understanding BUFR</vt:lpstr>
      <vt:lpstr>BUFR structure</vt:lpstr>
      <vt:lpstr>BUFR Section 1: The essentials</vt:lpstr>
      <vt:lpstr>BUFR Section 3: The essentials</vt:lpstr>
      <vt:lpstr>BUFR Section 3: The essentials</vt:lpstr>
      <vt:lpstr>BUFR Section 3: The essentials</vt:lpstr>
      <vt:lpstr>BUFR Section 3: The essentials</vt:lpstr>
      <vt:lpstr>BUFR Section 4: The essentials</vt:lpstr>
      <vt:lpstr>Take-home message</vt:lpstr>
      <vt:lpstr>How do I work with BUFR?</vt:lpstr>
      <vt:lpstr>How to read or write BUFR messages</vt:lpstr>
      <vt:lpstr>Free software</vt:lpstr>
      <vt:lpstr>BUFRdisplay</vt:lpstr>
      <vt:lpstr>BUFRdisplay</vt:lpstr>
      <vt:lpstr>BUFRdisplay</vt:lpstr>
      <vt:lpstr>BUFRdisplay</vt:lpstr>
      <vt:lpstr>ToolsUI</vt:lpstr>
      <vt:lpstr>pybufrkit</vt:lpstr>
      <vt:lpstr>ecCodes</vt:lpstr>
      <vt:lpstr>How does BUFR evolve?</vt:lpstr>
      <vt:lpstr>Why change BUFR?</vt:lpstr>
      <vt:lpstr>Wise decisions by the elders…</vt:lpstr>
      <vt:lpstr>And haphazard evolution</vt:lpstr>
      <vt:lpstr>The architects</vt:lpstr>
      <vt:lpstr>How they do it</vt:lpstr>
      <vt:lpstr>Why BUFR?</vt:lpstr>
      <vt:lpstr>Welcome to the future! …Questions?</vt:lpstr>
    </vt:vector>
  </TitlesOfParts>
  <Company>EUMETSAT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Lee</dc:creator>
  <cp:lastModifiedBy>Daniel Lee</cp:lastModifiedBy>
  <cp:revision>56</cp:revision>
  <cp:lastPrinted>2006-03-06T14:11:17Z</cp:lastPrinted>
  <dcterms:created xsi:type="dcterms:W3CDTF">2018-09-11T11:32:46Z</dcterms:created>
  <dcterms:modified xsi:type="dcterms:W3CDTF">2018-10-09T15:05:14Z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12" name="DM_DOCNUM">
    <vt:lpwstr>1020243</vt:lpwstr>
  </property>
  <property fmtid="{D5CDD505-2E9C-101B-9397-08002B2CF9AE}" pid="13" name="DM_DOCNAME">
    <vt:lpwstr>BUFR demystified</vt:lpwstr>
  </property>
  <property fmtid="{D5CDD505-2E9C-101B-9397-08002B2CF9AE}" pid="14" name="DM_AUTHOR">
    <vt:lpwstr>Daniel Lee</vt:lpwstr>
  </property>
  <property fmtid="{D5CDD505-2E9C-101B-9397-08002B2CF9AE}" pid="15" name="DM_E_DOC_NO">
    <vt:lpwstr>EUM/SEP/VWG/18/1020243</vt:lpwstr>
  </property>
  <property fmtid="{D5CDD505-2E9C-101B-9397-08002B2CF9AE}" pid="16" name="DM_E_VER_NO">
    <vt:lpwstr>1</vt:lpwstr>
  </property>
  <property fmtid="{D5CDD505-2E9C-101B-9397-08002B2CF9AE}" pid="17" name="DM_E_ISS_DATE">
    <vt:lpwstr>10 October 2018</vt:lpwstr>
  </property>
  <property fmtid="{D5CDD505-2E9C-101B-9397-08002B2CF9AE}" pid="18" name="DM_E_FROM_PERS2">
    <vt:lpwstr/>
  </property>
  <property fmtid="{D5CDD505-2E9C-101B-9397-08002B2CF9AE}" pid="19" name="DM_E_CONFID">
    <vt:lpwstr>PUBLIC</vt:lpwstr>
  </property>
  <property fmtid="{D5CDD505-2E9C-101B-9397-08002B2CF9AE}" pid="20" name="DM_E_WBS_CODE">
    <vt:lpwstr/>
  </property>
  <property fmtid="{D5CDD505-2E9C-101B-9397-08002B2CF9AE}" pid="21" name="DM_E_DISTRIB">
    <vt:lpwstr/>
  </property>
</Properties>
</file>