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344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207" userDrawn="1">
          <p15:clr>
            <a:srgbClr val="A4A3A4"/>
          </p15:clr>
        </p15:guide>
        <p15:guide id="2" pos="195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0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36" autoAdjust="0"/>
    <p:restoredTop sz="71488" autoAdjust="0"/>
  </p:normalViewPr>
  <p:slideViewPr>
    <p:cSldViewPr snapToGrid="0" snapToObjects="1">
      <p:cViewPr varScale="1">
        <p:scale>
          <a:sx n="147" d="100"/>
          <a:sy n="147" d="100"/>
        </p:scale>
        <p:origin x="-2136" y="-104"/>
      </p:cViewPr>
      <p:guideLst>
        <p:guide orient="horz" pos="1207"/>
        <p:guide pos="19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21/10/18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Good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morning</a:t>
            </a:r>
            <a:endParaRPr lang="fr-FR" baseline="0" dirty="0" smtClean="0"/>
          </a:p>
          <a:p>
            <a:endParaRPr lang="fr-FR" baseline="0" dirty="0" smtClean="0"/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presentation, written by Bruce Bannerman and myself, co-chairs of the Expert Team on Climate Data Management Systems from the OPACE 1 of the CCl-16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on the Status of the Climate Data Management Systems, CDMS, and its strategy.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469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Those figures come from 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CCl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survey in 2012 where the high rate of 72% of response has been obtained.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previous survey was launched 23 years ago, in 1995, and got 45 % of responses.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figures showed that difficulties were important :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that time 48 % of the system had operational issues with 10% of them were not operational.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25% did not use a database management system, and today, managing a database without such dedicated tool is very, very difficult. 19% were using a spreadsheet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50% wanted to change their CDMS. So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they did not feel satisfy from their system.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45% had developed their own CDMS. In 2017 we estimate to 89 different CDMS developed by NMHS.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 CDMS are used by the other 55 % of NMHS ?</a:t>
            </a:r>
          </a:p>
          <a:p>
            <a:endParaRPr lang="fr-FR" sz="1400" dirty="0" smtClean="0"/>
          </a:p>
          <a:p>
            <a:r>
              <a:rPr lang="fr-FR" sz="1400" dirty="0" smtClean="0"/>
              <a:t>-------------------------------------------------------------------------------------------------------------------</a:t>
            </a:r>
          </a:p>
          <a:p>
            <a:r>
              <a:rPr lang="fr-FR" sz="1400" dirty="0" smtClean="0"/>
              <a:t>In 2012 Survey, 3 countries </a:t>
            </a:r>
            <a:r>
              <a:rPr lang="fr-FR" sz="1400" dirty="0" err="1" smtClean="0"/>
              <a:t>answered</a:t>
            </a:r>
            <a:r>
              <a:rPr lang="fr-FR" sz="1400" dirty="0" smtClean="0"/>
              <a:t> </a:t>
            </a:r>
            <a:r>
              <a:rPr lang="fr-FR" sz="1400" dirty="0" err="1" smtClean="0"/>
              <a:t>that</a:t>
            </a:r>
            <a:r>
              <a:rPr lang="fr-FR" sz="1400" dirty="0" smtClean="0"/>
              <a:t> </a:t>
            </a:r>
            <a:r>
              <a:rPr lang="fr-FR" sz="1400" dirty="0" err="1" smtClean="0"/>
              <a:t>they</a:t>
            </a:r>
            <a:r>
              <a:rPr lang="fr-FR" sz="1400" baseline="0" dirty="0" smtClean="0"/>
              <a:t> are not </a:t>
            </a:r>
            <a:r>
              <a:rPr lang="fr-FR" sz="1400" baseline="0" dirty="0" err="1" smtClean="0"/>
              <a:t>using</a:t>
            </a:r>
            <a:r>
              <a:rPr lang="fr-FR" sz="1400" baseline="0" dirty="0" smtClean="0"/>
              <a:t> computers for </a:t>
            </a:r>
            <a:r>
              <a:rPr lang="fr-FR" sz="1400" baseline="0" dirty="0" err="1" smtClean="0"/>
              <a:t>storing</a:t>
            </a:r>
            <a:r>
              <a:rPr lang="fr-FR" sz="1400" baseline="0" dirty="0" smtClean="0"/>
              <a:t> and </a:t>
            </a:r>
            <a:r>
              <a:rPr lang="fr-FR" sz="1400" baseline="0" dirty="0" err="1" smtClean="0"/>
              <a:t>managing</a:t>
            </a:r>
            <a:r>
              <a:rPr lang="fr-FR" sz="1400" baseline="0" dirty="0" smtClean="0"/>
              <a:t> </a:t>
            </a:r>
            <a:r>
              <a:rPr lang="fr-FR" sz="1400" baseline="0" dirty="0" err="1" smtClean="0"/>
              <a:t>climatological</a:t>
            </a:r>
            <a:r>
              <a:rPr lang="fr-FR" sz="1400" baseline="0" dirty="0" smtClean="0"/>
              <a:t> data.</a:t>
            </a:r>
          </a:p>
          <a:p>
            <a:endParaRPr lang="fr-FR" sz="1400" baseline="0" dirty="0" smtClean="0"/>
          </a:p>
          <a:p>
            <a:r>
              <a:rPr lang="fr-FR" sz="1400" baseline="0" dirty="0" err="1" smtClean="0"/>
              <a:t>DataBase</a:t>
            </a:r>
            <a:r>
              <a:rPr lang="fr-FR" sz="1400" baseline="0" dirty="0" smtClean="0"/>
              <a:t> Engine by </a:t>
            </a:r>
            <a:r>
              <a:rPr lang="fr-FR" sz="1400" baseline="0" dirty="0" err="1" smtClean="0"/>
              <a:t>order</a:t>
            </a:r>
            <a:r>
              <a:rPr lang="fr-FR" sz="1400" baseline="0" dirty="0" smtClean="0"/>
              <a:t> of </a:t>
            </a:r>
            <a:r>
              <a:rPr lang="fr-FR" sz="1400" baseline="0" dirty="0" err="1" smtClean="0"/>
              <a:t>hight</a:t>
            </a:r>
            <a:r>
              <a:rPr lang="fr-FR" sz="1400" baseline="0" dirty="0" smtClean="0"/>
              <a:t> utilisation : ORACLE, ACCESS, POSTGRESQL, SQL SERVER.</a:t>
            </a:r>
          </a:p>
          <a:p>
            <a:endParaRPr lang="fr-FR" sz="1400" baseline="0" dirty="0" smtClean="0"/>
          </a:p>
          <a:p>
            <a:endParaRPr lang="fr-FR" sz="1400" baseline="0" dirty="0" smtClean="0"/>
          </a:p>
          <a:p>
            <a:r>
              <a:rPr lang="fr-FR" sz="1400" baseline="0" dirty="0" smtClean="0"/>
              <a:t>Operating System 45% of Microsoft the </a:t>
            </a:r>
            <a:r>
              <a:rPr lang="fr-FR" sz="1400" baseline="0" dirty="0" err="1" smtClean="0"/>
              <a:t>others</a:t>
            </a:r>
            <a:r>
              <a:rPr lang="fr-FR" sz="1400" baseline="0" dirty="0" smtClean="0"/>
              <a:t> </a:t>
            </a:r>
            <a:r>
              <a:rPr lang="fr-FR" sz="1400" baseline="0" dirty="0" err="1" smtClean="0"/>
              <a:t>with</a:t>
            </a:r>
            <a:r>
              <a:rPr lang="fr-FR" sz="1400" baseline="0" dirty="0" smtClean="0"/>
              <a:t> LINUX and </a:t>
            </a:r>
            <a:r>
              <a:rPr lang="fr-FR" sz="1400" baseline="0" dirty="0" err="1" smtClean="0"/>
              <a:t>assimilated</a:t>
            </a:r>
            <a:endParaRPr lang="fr-FR" sz="1400" baseline="0" dirty="0" smtClean="0"/>
          </a:p>
          <a:p>
            <a:endParaRPr lang="fr-FR" sz="1400" baseline="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851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94700" y="6356350"/>
            <a:ext cx="584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379134" y="6566366"/>
            <a:ext cx="5918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accent1"/>
                </a:solidFill>
              </a:rPr>
              <a:t>April 2018 - CCl-17 – TECO - Agenda Session 1 Observations and Climate Data Management</a:t>
            </a:r>
            <a:endParaRPr lang="en-US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87266" y="6356350"/>
            <a:ext cx="499533" cy="365125"/>
          </a:xfrm>
        </p:spPr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1988820" y="6581001"/>
            <a:ext cx="5918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accent1"/>
                </a:solidFill>
              </a:rPr>
              <a:t>April 2018 - CCl-17 – TECO - Agenda Session 1 Observations and Climate Data Management</a:t>
            </a:r>
            <a:endParaRPr lang="en-US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28918" y="169851"/>
            <a:ext cx="8615082" cy="3889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300" dirty="0" smtClean="0">
                <a:solidFill>
                  <a:schemeClr val="accent1"/>
                </a:solidFill>
              </a:rPr>
              <a:t>Climate Data Management Systems</a:t>
            </a:r>
            <a:br>
              <a:rPr lang="en-US" sz="7300" dirty="0" smtClean="0">
                <a:solidFill>
                  <a:schemeClr val="accent1"/>
                </a:solidFill>
              </a:rPr>
            </a:br>
            <a:r>
              <a:rPr lang="en-US" sz="7300" dirty="0" smtClean="0">
                <a:solidFill>
                  <a:schemeClr val="accent1"/>
                </a:solidFill>
              </a:rPr>
              <a:t>(CDMS)</a:t>
            </a:r>
            <a:br>
              <a:rPr lang="en-US" sz="7300" dirty="0" smtClean="0">
                <a:solidFill>
                  <a:schemeClr val="accent1"/>
                </a:solidFill>
              </a:rPr>
            </a:br>
            <a:endParaRPr lang="en-US" sz="7300" dirty="0" smtClean="0">
              <a:solidFill>
                <a:schemeClr val="accent1"/>
              </a:solidFill>
            </a:endParaRPr>
          </a:p>
          <a:p>
            <a:r>
              <a:rPr lang="en-US" sz="7300" dirty="0" smtClean="0">
                <a:solidFill>
                  <a:schemeClr val="accent1"/>
                </a:solidFill>
              </a:rPr>
              <a:t>Status and Strategy</a:t>
            </a:r>
            <a:br>
              <a:rPr lang="en-US" sz="7300" dirty="0" smtClean="0">
                <a:solidFill>
                  <a:schemeClr val="accent1"/>
                </a:solidFill>
              </a:rPr>
            </a:br>
            <a:endParaRPr lang="en-US" sz="7300" dirty="0" smtClean="0">
              <a:solidFill>
                <a:schemeClr val="accent1"/>
              </a:solidFill>
            </a:endParaRPr>
          </a:p>
          <a:p>
            <a:r>
              <a:rPr lang="en-US" sz="5100" i="1" dirty="0" smtClean="0">
                <a:solidFill>
                  <a:schemeClr val="accent1"/>
                </a:solidFill>
              </a:rPr>
              <a:t>Denis </a:t>
            </a:r>
            <a:r>
              <a:rPr lang="en-US" sz="5100" i="1" dirty="0" err="1" smtClean="0">
                <a:solidFill>
                  <a:schemeClr val="accent1"/>
                </a:solidFill>
              </a:rPr>
              <a:t>Stuber</a:t>
            </a:r>
            <a:r>
              <a:rPr lang="en-US" sz="5100" i="1" dirty="0" smtClean="0">
                <a:solidFill>
                  <a:schemeClr val="accent1"/>
                </a:solidFill>
              </a:rPr>
              <a:t/>
            </a:r>
            <a:br>
              <a:rPr lang="en-US" sz="5100" i="1" dirty="0" smtClean="0">
                <a:solidFill>
                  <a:schemeClr val="accent1"/>
                </a:solidFill>
              </a:rPr>
            </a:br>
            <a:r>
              <a:rPr lang="en-US" sz="5100" i="1" dirty="0" smtClean="0">
                <a:solidFill>
                  <a:schemeClr val="accent1"/>
                </a:solidFill>
              </a:rPr>
              <a:t>Bruce Bannerman</a:t>
            </a:r>
            <a:r>
              <a:rPr lang="en-US" sz="4500" i="1" dirty="0" smtClean="0">
                <a:solidFill>
                  <a:schemeClr val="accent1"/>
                </a:solidFill>
              </a:rPr>
              <a:t/>
            </a:r>
            <a:br>
              <a:rPr lang="en-US" sz="4500" i="1" dirty="0" smtClean="0">
                <a:solidFill>
                  <a:schemeClr val="accent1"/>
                </a:solidFill>
              </a:rPr>
            </a:br>
            <a:r>
              <a:rPr lang="en-US" sz="3600" i="1" dirty="0" smtClean="0">
                <a:solidFill>
                  <a:schemeClr val="accent1"/>
                </a:solidFill>
              </a:rPr>
              <a:t>Co-chairs of the Expert Team on Climate Data Management Systems (ET-CDMS)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611" y="1538330"/>
            <a:ext cx="6187028" cy="437457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pic>
        <p:nvPicPr>
          <p:cNvPr id="10" name="Picture 6" descr="cdms-survey-operational-issues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90" y="1342350"/>
            <a:ext cx="1030619" cy="944734"/>
          </a:xfrm>
          <a:prstGeom prst="rect">
            <a:avLst/>
          </a:prstGeom>
        </p:spPr>
      </p:pic>
      <p:sp>
        <p:nvSpPr>
          <p:cNvPr id="11" name="TextBox 7"/>
          <p:cNvSpPr txBox="1"/>
          <p:nvPr/>
        </p:nvSpPr>
        <p:spPr>
          <a:xfrm>
            <a:off x="0" y="2215088"/>
            <a:ext cx="2013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Have operational </a:t>
            </a:r>
            <a:r>
              <a:rPr lang="en-US" sz="2000" b="1" dirty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ssues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TextBox 9"/>
          <p:cNvSpPr txBox="1"/>
          <p:nvPr/>
        </p:nvSpPr>
        <p:spPr>
          <a:xfrm>
            <a:off x="6853691" y="2361674"/>
            <a:ext cx="2339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Are not operational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" y="3952534"/>
            <a:ext cx="17029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Do not use a database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61199" y="4068086"/>
            <a:ext cx="2211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Use a spreadsheet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586" y="1421948"/>
            <a:ext cx="979213" cy="94473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8" y="3095709"/>
            <a:ext cx="1030619" cy="94159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383" y="3092570"/>
            <a:ext cx="975765" cy="9447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23752" y="5828904"/>
            <a:ext cx="27214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Would like to change their CDMS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8" y="4858617"/>
            <a:ext cx="954903" cy="9415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34" y="4923996"/>
            <a:ext cx="975765" cy="941647"/>
          </a:xfrm>
          <a:prstGeom prst="rect">
            <a:avLst/>
          </a:prstGeom>
        </p:spPr>
      </p:pic>
      <p:sp>
        <p:nvSpPr>
          <p:cNvPr id="36" name="ZoneTexte 35"/>
          <p:cNvSpPr txBox="1"/>
          <p:nvPr/>
        </p:nvSpPr>
        <p:spPr>
          <a:xfrm>
            <a:off x="250825" y="786234"/>
            <a:ext cx="5155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 smtClean="0">
                <a:solidFill>
                  <a:schemeClr val="accent1"/>
                </a:solidFill>
              </a:rPr>
              <a:t>CCl</a:t>
            </a:r>
            <a:r>
              <a:rPr lang="fr-FR" sz="2400" dirty="0" smtClean="0">
                <a:solidFill>
                  <a:schemeClr val="accent1"/>
                </a:solidFill>
              </a:rPr>
              <a:t> </a:t>
            </a:r>
            <a:r>
              <a:rPr lang="fr-FR" sz="2400" dirty="0" err="1" smtClean="0">
                <a:solidFill>
                  <a:schemeClr val="accent1"/>
                </a:solidFill>
              </a:rPr>
              <a:t>survey</a:t>
            </a:r>
            <a:r>
              <a:rPr lang="fr-FR" sz="2400" dirty="0" smtClean="0">
                <a:solidFill>
                  <a:schemeClr val="accent1"/>
                </a:solidFill>
              </a:rPr>
              <a:t> </a:t>
            </a:r>
            <a:r>
              <a:rPr lang="fr-FR" sz="2400" dirty="0" err="1" smtClean="0">
                <a:solidFill>
                  <a:schemeClr val="accent1"/>
                </a:solidFill>
              </a:rPr>
              <a:t>with</a:t>
            </a:r>
            <a:r>
              <a:rPr lang="fr-FR" sz="2400" dirty="0" smtClean="0">
                <a:solidFill>
                  <a:schemeClr val="accent1"/>
                </a:solidFill>
              </a:rPr>
              <a:t> 72% of </a:t>
            </a:r>
            <a:r>
              <a:rPr lang="fr-FR" sz="2400" dirty="0" err="1" smtClean="0">
                <a:solidFill>
                  <a:schemeClr val="accent1"/>
                </a:solidFill>
              </a:rPr>
              <a:t>response</a:t>
            </a:r>
            <a:r>
              <a:rPr lang="fr-FR" sz="2400" dirty="0" smtClean="0">
                <a:solidFill>
                  <a:schemeClr val="accent1"/>
                </a:solidFill>
              </a:rPr>
              <a:t> rate :</a:t>
            </a:r>
          </a:p>
        </p:txBody>
      </p:sp>
      <p:sp>
        <p:nvSpPr>
          <p:cNvPr id="38" name="ZoneTexte 37"/>
          <p:cNvSpPr txBox="1"/>
          <p:nvPr/>
        </p:nvSpPr>
        <p:spPr>
          <a:xfrm>
            <a:off x="1" y="9095"/>
            <a:ext cx="914400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2012 : CDMS </a:t>
            </a:r>
            <a:r>
              <a:rPr lang="fr-FR" sz="2800" b="1" dirty="0" err="1">
                <a:solidFill>
                  <a:schemeClr val="bg1"/>
                </a:solidFill>
              </a:rPr>
              <a:t>Status</a:t>
            </a:r>
            <a:r>
              <a:rPr lang="fr-FR" sz="2800" b="1" dirty="0">
                <a:solidFill>
                  <a:schemeClr val="bg1"/>
                </a:solidFill>
              </a:rPr>
              <a:t> in NMHS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2390" y="5746347"/>
            <a:ext cx="1947163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Have developed their own CDMS</a:t>
            </a:r>
          </a:p>
          <a:p>
            <a:pPr algn="ctr"/>
            <a:endParaRPr lang="en-US" sz="2000" b="1" dirty="0" smtClean="0">
              <a:solidFill>
                <a:schemeClr val="accent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171768" y="5826834"/>
            <a:ext cx="3035394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anchor="ctr" anchorCtr="1">
            <a:spAutoFit/>
          </a:bodyPr>
          <a:lstStyle/>
          <a:p>
            <a:r>
              <a:rPr lang="fr-FR" sz="1600" b="1" dirty="0" err="1" smtClean="0">
                <a:solidFill>
                  <a:schemeClr val="bg1"/>
                </a:solidFill>
              </a:rPr>
              <a:t>Estimated</a:t>
            </a:r>
            <a:r>
              <a:rPr lang="fr-FR" sz="1600" b="1" dirty="0" smtClean="0">
                <a:solidFill>
                  <a:schemeClr val="bg1"/>
                </a:solidFill>
              </a:rPr>
              <a:t> in 2017 :  89 CDMS</a:t>
            </a:r>
            <a:br>
              <a:rPr lang="fr-FR" sz="1600" b="1" dirty="0" smtClean="0">
                <a:solidFill>
                  <a:schemeClr val="bg1"/>
                </a:solidFill>
              </a:rPr>
            </a:br>
            <a:r>
              <a:rPr lang="fr-FR" sz="1600" b="1" dirty="0" smtClean="0">
                <a:solidFill>
                  <a:schemeClr val="bg1"/>
                </a:solidFill>
              </a:rPr>
              <a:t> </a:t>
            </a:r>
            <a:r>
              <a:rPr lang="fr-FR" sz="1600" b="1" dirty="0" err="1" smtClean="0">
                <a:solidFill>
                  <a:schemeClr val="bg1"/>
                </a:solidFill>
              </a:rPr>
              <a:t>developed</a:t>
            </a:r>
            <a:r>
              <a:rPr lang="fr-FR" sz="1600" b="1" dirty="0" smtClean="0">
                <a:solidFill>
                  <a:schemeClr val="bg1"/>
                </a:solidFill>
              </a:rPr>
              <a:t> for national </a:t>
            </a:r>
            <a:r>
              <a:rPr lang="fr-FR" sz="1600" b="1" dirty="0" err="1" smtClean="0">
                <a:solidFill>
                  <a:schemeClr val="bg1"/>
                </a:solidFill>
              </a:rPr>
              <a:t>purposes</a:t>
            </a:r>
            <a:endParaRPr lang="fr-FR" sz="16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8356</TotalTime>
  <Words>145</Words>
  <Application>Microsoft Macintosh PowerPoint</Application>
  <PresentationFormat>On-screen Show (4:3)</PresentationFormat>
  <Paragraphs>44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blank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Bruce Bannerman</cp:lastModifiedBy>
  <cp:revision>331</cp:revision>
  <dcterms:created xsi:type="dcterms:W3CDTF">2017-08-23T09:47:05Z</dcterms:created>
  <dcterms:modified xsi:type="dcterms:W3CDTF">2018-10-21T00:32:11Z</dcterms:modified>
</cp:coreProperties>
</file>