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media/image23.jpg" ContentType="image/jpg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4"/>
  </p:notesMasterIdLst>
  <p:sldIdLst>
    <p:sldId id="297" r:id="rId2"/>
    <p:sldId id="256" r:id="rId3"/>
    <p:sldId id="277" r:id="rId4"/>
    <p:sldId id="278" r:id="rId5"/>
    <p:sldId id="279" r:id="rId6"/>
    <p:sldId id="281" r:id="rId7"/>
    <p:sldId id="280" r:id="rId8"/>
    <p:sldId id="282" r:id="rId9"/>
    <p:sldId id="283" r:id="rId10"/>
    <p:sldId id="294" r:id="rId11"/>
    <p:sldId id="293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5" r:id="rId20"/>
    <p:sldId id="284" r:id="rId21"/>
    <p:sldId id="285" r:id="rId22"/>
    <p:sldId id="296" r:id="rId23"/>
  </p:sldIdLst>
  <p:sldSz cx="9144000" cy="5143500" type="screen16x9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708"/>
    <p:restoredTop sz="93620" autoAdjust="0"/>
  </p:normalViewPr>
  <p:slideViewPr>
    <p:cSldViewPr snapToGrid="0">
      <p:cViewPr varScale="1">
        <p:scale>
          <a:sx n="175" d="100"/>
          <a:sy n="175" d="100"/>
        </p:scale>
        <p:origin x="912" y="1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9188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62" tIns="93162" rIns="93162" bIns="93162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6400" y="696913"/>
            <a:ext cx="6197600" cy="3486150"/>
          </a:xfrm>
          <a:ln/>
        </p:spPr>
      </p:sp>
      <p:sp>
        <p:nvSpPr>
          <p:cNvPr id="2140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  <p:sp>
        <p:nvSpPr>
          <p:cNvPr id="2140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 lIns="93177" tIns="46589" rIns="93177" bIns="46589"/>
          <a:lstStyle/>
          <a:p>
            <a:pPr defTabSz="1358837"/>
            <a:fld id="{A1F0CEA1-E696-42A4-B3CF-E6074414E57E}" type="slidenum">
              <a:rPr lang="de-DE" smtClean="0"/>
              <a:pPr defTabSz="1358837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4536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p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spcFirstLastPara="1" wrap="square" lIns="93162" tIns="93162" rIns="93162" bIns="93162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93177" tIns="46589" rIns="93177" bIns="46589"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1996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93177" tIns="46589" rIns="93177" bIns="46589"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51924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4651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93177" tIns="46589" rIns="93177" bIns="46589"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1403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50564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845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5019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08497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65065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9836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9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51197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76394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61567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16879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6704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0325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25918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93177" tIns="46589" rIns="93177" bIns="46589"/>
          <a:lstStyle/>
          <a:p>
            <a:pPr>
              <a:defRPr/>
            </a:pPr>
            <a:fld id="{7FE02029-9BE2-4139-82E8-7E205433FD51}" type="slidenum">
              <a:rPr lang="de-DE" smtClean="0"/>
              <a:pPr>
                <a:defRPr/>
              </a:pPr>
              <a:t>20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39938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4190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11" name="Google Shape;11;p2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21" name="Google Shape;21;p3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" name="Google Shape;26;p3"/>
          <p:cNvSpPr txBox="1">
            <a:spLocks noGrp="1"/>
          </p:cNvSpPr>
          <p:nvPr>
            <p:ph type="title"/>
          </p:nvPr>
        </p:nvSpPr>
        <p:spPr>
          <a:xfrm>
            <a:off x="598100" y="2152347"/>
            <a:ext cx="8222100" cy="83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5"/>
          <p:cNvSpPr txBox="1">
            <a:spLocks noGrp="1"/>
          </p:cNvSpPr>
          <p:nvPr>
            <p:ph type="body" idx="1"/>
          </p:nvPr>
        </p:nvSpPr>
        <p:spPr>
          <a:xfrm>
            <a:off x="3117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1" name="Google Shape;41;p5"/>
          <p:cNvSpPr txBox="1">
            <a:spLocks noGrp="1"/>
          </p:cNvSpPr>
          <p:nvPr>
            <p:ph type="body" idx="2"/>
          </p:nvPr>
        </p:nvSpPr>
        <p:spPr>
          <a:xfrm>
            <a:off x="4832400" y="1229975"/>
            <a:ext cx="3999900" cy="3339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1"/>
          </p:nvPr>
        </p:nvSpPr>
        <p:spPr>
          <a:xfrm>
            <a:off x="311700" y="1465804"/>
            <a:ext cx="2808000" cy="3103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4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oogle Shape;51;p8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52" name="Google Shape;52;p8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8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8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8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8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7" name="Google Shape;57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/>
          <p:nvPr/>
        </p:nvSpPr>
        <p:spPr>
          <a:xfrm>
            <a:off x="4572000" y="-1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1" name="Google Shape;61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" name="Google Shape;62;p9"/>
          <p:cNvSpPr txBox="1">
            <a:spLocks noGrp="1"/>
          </p:cNvSpPr>
          <p:nvPr>
            <p:ph type="title"/>
          </p:nvPr>
        </p:nvSpPr>
        <p:spPr>
          <a:xfrm>
            <a:off x="265500" y="1151100"/>
            <a:ext cx="4045200" cy="1564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subTitle" idx="1"/>
          </p:nvPr>
        </p:nvSpPr>
        <p:spPr>
          <a:xfrm>
            <a:off x="265500" y="2769001"/>
            <a:ext cx="4045200" cy="1269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11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71" name="Google Shape;71;p11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11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11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11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11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" name="Google Shape;76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56050"/>
            <a:ext cx="8520600" cy="2030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" name="Google Shape;77;p11"/>
          <p:cNvSpPr txBox="1">
            <a:spLocks noGrp="1"/>
          </p:cNvSpPr>
          <p:nvPr>
            <p:ph type="body" idx="1"/>
          </p:nvPr>
        </p:nvSpPr>
        <p:spPr>
          <a:xfrm>
            <a:off x="311700" y="3369225"/>
            <a:ext cx="8520600" cy="12819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8512590" cy="640556"/>
          </a:xfrm>
        </p:spPr>
        <p:txBody>
          <a:bodyPr/>
          <a:lstStyle>
            <a:lvl1pPr marL="135000">
              <a:defRPr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189000" indent="-189000">
              <a:spcBef>
                <a:spcPts val="0"/>
              </a:spcBef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825300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geometric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60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1.jpe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2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4.emf"/><Relationship Id="rId4" Type="http://schemas.openxmlformats.org/officeDocument/2006/relationships/oleObject" Target="../embeddings/oleObject2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Richard.Antoine@noaa.gov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DCS Workshop Agenda</a:t>
            </a:r>
            <a:endParaRPr lang="en-GB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-509286" y="-30775"/>
          <a:ext cx="10023675" cy="64244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82760">
                  <a:extLst>
                    <a:ext uri="{9D8B030D-6E8A-4147-A177-3AD203B41FA5}">
                      <a16:colId xmlns:a16="http://schemas.microsoft.com/office/drawing/2014/main" val="3961179271"/>
                    </a:ext>
                  </a:extLst>
                </a:gridCol>
                <a:gridCol w="1587263">
                  <a:extLst>
                    <a:ext uri="{9D8B030D-6E8A-4147-A177-3AD203B41FA5}">
                      <a16:colId xmlns:a16="http://schemas.microsoft.com/office/drawing/2014/main" val="1418410684"/>
                    </a:ext>
                  </a:extLst>
                </a:gridCol>
                <a:gridCol w="6609971">
                  <a:extLst>
                    <a:ext uri="{9D8B030D-6E8A-4147-A177-3AD203B41FA5}">
                      <a16:colId xmlns:a16="http://schemas.microsoft.com/office/drawing/2014/main" val="1471392198"/>
                    </a:ext>
                  </a:extLst>
                </a:gridCol>
                <a:gridCol w="1043681">
                  <a:extLst>
                    <a:ext uri="{9D8B030D-6E8A-4147-A177-3AD203B41FA5}">
                      <a16:colId xmlns:a16="http://schemas.microsoft.com/office/drawing/2014/main" val="783766454"/>
                    </a:ext>
                  </a:extLst>
                </a:gridCol>
              </a:tblGrid>
              <a:tr h="16443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Time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Who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Title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2710593450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09:00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NOAA EUM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Introduction to the workshop and presenting the agenda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10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3105240007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09:10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NOAA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GOES DCS Overview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20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3675533518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09:20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1834453979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09:30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EUM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EUMETSAT DCS Overview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20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3960544825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09:40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3564528733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09:50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NOAA Reeves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GOES DCS Customer Interaction/Access &amp; Training Overview Brief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20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1822245229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10:00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2398806983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10:10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EUM Coyne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EUM DCS Customer Interaction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20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633047040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10:20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1152285369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10:30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EUM Burns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CGMS Overview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10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1280334475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10:40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EUM Burns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JMA DCS Overview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10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2787624271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10:50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Coffee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2018388423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11:00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4094898027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11:10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EUM Lee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Demystifying BUFR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40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2207392540"/>
                  </a:ext>
                </a:extLst>
              </a:tr>
              <a:tr h="17314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11:20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2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3255070486"/>
                  </a:ext>
                </a:extLst>
              </a:tr>
              <a:tr h="17314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11:30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2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2637275215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11:40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3678389660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11:50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Questions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20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1320749685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12:00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3832836090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12:10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Lunch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309205082"/>
                  </a:ext>
                </a:extLst>
              </a:tr>
              <a:tr h="17314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12:20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2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558445491"/>
                  </a:ext>
                </a:extLst>
              </a:tr>
              <a:tr h="17314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00:00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2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352966065"/>
                  </a:ext>
                </a:extLst>
              </a:tr>
              <a:tr h="17314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12:40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2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168871768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12:50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833292894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13:00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NOAA EUM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User and Manufacturer round table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60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255851905"/>
                  </a:ext>
                </a:extLst>
              </a:tr>
              <a:tr h="17314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13:10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2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focusing on improving the system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4018672074"/>
                  </a:ext>
                </a:extLst>
              </a:tr>
              <a:tr h="17314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13:20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2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2229869542"/>
                  </a:ext>
                </a:extLst>
              </a:tr>
              <a:tr h="17314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13:30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2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1755289699"/>
                  </a:ext>
                </a:extLst>
              </a:tr>
              <a:tr h="17314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13:40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2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1707108986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13:50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2983555149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14:00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NOAA EUM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Summary of Outcome Actions next events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30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144378777"/>
                  </a:ext>
                </a:extLst>
              </a:tr>
              <a:tr h="17314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14:10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2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3756209499"/>
                  </a:ext>
                </a:extLst>
              </a:tr>
              <a:tr h="1644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14:20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2885116404"/>
                  </a:ext>
                </a:extLst>
              </a:tr>
              <a:tr h="82247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14:30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End of DCS</a:t>
                      </a:r>
                      <a:endParaRPr lang="en-US" sz="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US" sz="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35" marR="38635" marT="0" marB="0" anchor="b"/>
                </a:tc>
                <a:extLst>
                  <a:ext uri="{0D108BD9-81ED-4DB2-BD59-A6C34878D82A}">
                    <a16:rowId xmlns:a16="http://schemas.microsoft.com/office/drawing/2014/main" val="828056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8065804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>
            <a:spLocks noGrp="1"/>
          </p:cNvSpPr>
          <p:nvPr>
            <p:ph type="ctrTitle"/>
          </p:nvPr>
        </p:nvSpPr>
        <p:spPr>
          <a:xfrm>
            <a:off x="311700" y="744575"/>
            <a:ext cx="8520600" cy="1617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500" dirty="0"/>
              <a:t>GOES DCS Overview</a:t>
            </a:r>
            <a:endParaRPr sz="4500" dirty="0"/>
          </a:p>
        </p:txBody>
      </p:sp>
      <p:sp>
        <p:nvSpPr>
          <p:cNvPr id="86" name="Google Shape;86;p13"/>
          <p:cNvSpPr txBox="1">
            <a:spLocks noGrp="1"/>
          </p:cNvSpPr>
          <p:nvPr>
            <p:ph type="subTitle" idx="1"/>
          </p:nvPr>
        </p:nvSpPr>
        <p:spPr>
          <a:xfrm>
            <a:off x="311700" y="3213625"/>
            <a:ext cx="8520600" cy="161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SATCOM: GOES DCS Workshop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Wednesday, 10 October 2018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Richard Antoine, GOES DCS Program Manager</a:t>
            </a:r>
            <a:endParaRPr sz="2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/>
              <a:t>Richard.Antoine@noaa.gov</a:t>
            </a:r>
            <a:endParaRPr sz="2000" dirty="0"/>
          </a:p>
        </p:txBody>
      </p:sp>
      <p:sp>
        <p:nvSpPr>
          <p:cNvPr id="87" name="Google Shape;87;p13"/>
          <p:cNvSpPr txBox="1">
            <a:spLocks noGrp="1"/>
          </p:cNvSpPr>
          <p:nvPr>
            <p:ph type="sldNum" idx="12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2</a:t>
            </a:fld>
            <a:endParaRPr>
              <a:solidFill>
                <a:schemeClr val="lt1"/>
              </a:solidFill>
            </a:endParaRPr>
          </a:p>
        </p:txBody>
      </p:sp>
      <p:pic>
        <p:nvPicPr>
          <p:cNvPr id="88" name="Google Shape;88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9500" y="160450"/>
            <a:ext cx="876501" cy="89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01138" y="112200"/>
            <a:ext cx="931164" cy="895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GOES DCS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426" y="1521171"/>
            <a:ext cx="8520600" cy="3339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What is GOES DCS?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	A Real Time communication relay system that transmits Environmental Data…..</a:t>
            </a:r>
            <a:endParaRPr lang="en-GB" sz="2800" dirty="0"/>
          </a:p>
        </p:txBody>
      </p:sp>
      <p:pic>
        <p:nvPicPr>
          <p:cNvPr id="3078" name="Picture 6" descr="Image result for Stick figure Graphics with question mark near its he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7647" y="1043687"/>
            <a:ext cx="827279" cy="153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28" descr="Image result for cartoon satellite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1368" y="413258"/>
            <a:ext cx="499835" cy="395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6" name="Picture 34" descr="Image result for cartoon satellite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4583" y="790503"/>
            <a:ext cx="468168" cy="496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0" name="Picture 48" descr="Image result for black &amp; white Computer satellite cartoon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594" y="861777"/>
            <a:ext cx="555254" cy="555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19521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User Segment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98" y="1107779"/>
            <a:ext cx="3242072" cy="248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2" descr="https://dcs3.noaa.gov/css/images/collag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304" y="907014"/>
            <a:ext cx="5267186" cy="1733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880897" y="3393073"/>
            <a:ext cx="278748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Data Collection Platforms (DCPs) transmit to the GOES satellite system</a:t>
            </a:r>
          </a:p>
        </p:txBody>
      </p:sp>
      <p:pic>
        <p:nvPicPr>
          <p:cNvPr id="7" name="Picture 4" descr="http://www.osd.noaa.gov/Spacecraft%20Systems/Ground_Systems/GOES%20DCS/data/images1/goes_dcs_image_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825" y="2564774"/>
            <a:ext cx="2989816" cy="2534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780621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43000" y="775855"/>
            <a:ext cx="6858000" cy="41933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US" dirty="0"/>
              <a:t>User Segment </a:t>
            </a:r>
            <a:br>
              <a:rPr lang="en-US" dirty="0"/>
            </a:br>
            <a:r>
              <a:rPr lang="en-US" sz="1600" dirty="0"/>
              <a:t>Distribution of GOES DCS Platforms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8594725" y="4651375"/>
            <a:ext cx="549275" cy="393700"/>
          </a:xfrm>
        </p:spPr>
        <p:txBody>
          <a:bodyPr/>
          <a:lstStyle/>
          <a:p>
            <a:fld id="{CE028DB6-1213-467C-909D-F4ACE112D28C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254" y="979055"/>
            <a:ext cx="5036344" cy="3894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4697439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Space Segment </a:t>
            </a:r>
            <a:br>
              <a:rPr lang="en-US" dirty="0"/>
            </a:br>
            <a:r>
              <a:rPr lang="en-US" dirty="0"/>
              <a:t>	</a:t>
            </a:r>
            <a:r>
              <a:rPr lang="en-US" sz="1600" dirty="0"/>
              <a:t>(GOES-R)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590" y="1265585"/>
            <a:ext cx="4669155" cy="36116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091881" y="2335427"/>
            <a:ext cx="21747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Also hosts a DCS Transponder which receives and sends environmental data</a:t>
            </a:r>
          </a:p>
        </p:txBody>
      </p:sp>
    </p:spTree>
    <p:extLst>
      <p:ext uri="{BB962C8B-B14F-4D97-AF65-F5344CB8AC3E}">
        <p14:creationId xmlns:p14="http://schemas.microsoft.com/office/powerpoint/2010/main" val="2741986416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Space Segment  </a:t>
            </a:r>
            <a:br>
              <a:rPr lang="en-US" altLang="en-US" dirty="0"/>
            </a:br>
            <a:r>
              <a:rPr lang="en-US" altLang="en-US" dirty="0"/>
              <a:t>	</a:t>
            </a:r>
            <a:r>
              <a:rPr lang="en-US" altLang="en-US" sz="1600" dirty="0"/>
              <a:t>GOES FOOTPRINT</a:t>
            </a:r>
          </a:p>
        </p:txBody>
      </p:sp>
      <p:pic>
        <p:nvPicPr>
          <p:cNvPr id="26627" name="Content Placeholder 3" descr="A GOES view of Earth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7091" y="1601138"/>
            <a:ext cx="3574473" cy="2490571"/>
          </a:xfrm>
        </p:spPr>
      </p:pic>
      <p:pic>
        <p:nvPicPr>
          <p:cNvPr id="26628" name="Picture 4" descr="GOES MA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073" y="1191491"/>
            <a:ext cx="4119417" cy="3223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048847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Ground Segment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200151"/>
            <a:ext cx="6572250" cy="277872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1828799" y="4238368"/>
            <a:ext cx="57829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Wallops Command &amp; Data Acquisition Station (WCDAS) is the primary receive site for the environmental data and also hosts the primary GOES DCS and the back-Up GOES DCS is located at NSOF</a:t>
            </a:r>
          </a:p>
          <a:p>
            <a:r>
              <a:rPr lang="en-US" dirty="0"/>
              <a:t>Note:  DADDS #1 and #2 at WCDAS; #3 and #4 at NSOF</a:t>
            </a:r>
          </a:p>
        </p:txBody>
      </p:sp>
    </p:spTree>
    <p:extLst>
      <p:ext uri="{BB962C8B-B14F-4D97-AF65-F5344CB8AC3E}">
        <p14:creationId xmlns:p14="http://schemas.microsoft.com/office/powerpoint/2010/main" val="1068456832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Ground Segment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524368" y="1124465"/>
            <a:ext cx="2508421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This is the GOES DCS ground system!</a:t>
            </a:r>
          </a:p>
          <a:p>
            <a:endParaRPr lang="en-US" dirty="0"/>
          </a:p>
          <a:p>
            <a:r>
              <a:rPr lang="en-US" dirty="0"/>
              <a:t>It is made up of a number of components.  Most important are the DAMS-NT that demodulates the data from the satellite and the DADDS which stores and disseminates the user’s data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947" y="1211540"/>
            <a:ext cx="4555066" cy="3416300"/>
          </a:xfrm>
        </p:spPr>
      </p:pic>
      <p:sp>
        <p:nvSpPr>
          <p:cNvPr id="6" name="TextBox 5"/>
          <p:cNvSpPr txBox="1"/>
          <p:nvPr/>
        </p:nvSpPr>
        <p:spPr>
          <a:xfrm>
            <a:off x="5943600" y="751840"/>
            <a:ext cx="1066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DAMS-NT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4640" y="3925232"/>
            <a:ext cx="965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DADDS</a:t>
            </a:r>
          </a:p>
        </p:txBody>
      </p:sp>
      <p:cxnSp>
        <p:nvCxnSpPr>
          <p:cNvPr id="9" name="Straight Arrow Connector 8"/>
          <p:cNvCxnSpPr>
            <a:stCxn id="7" idx="3"/>
          </p:cNvCxnSpPr>
          <p:nvPr/>
        </p:nvCxnSpPr>
        <p:spPr>
          <a:xfrm flipV="1">
            <a:off x="1259840" y="3850640"/>
            <a:ext cx="1879600" cy="228481"/>
          </a:xfrm>
          <a:prstGeom prst="straightConnector1">
            <a:avLst/>
          </a:prstGeom>
          <a:ln w="222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6" idx="1"/>
          </p:cNvCxnSpPr>
          <p:nvPr/>
        </p:nvCxnSpPr>
        <p:spPr>
          <a:xfrm flipH="1">
            <a:off x="5285763" y="905729"/>
            <a:ext cx="657837" cy="1034831"/>
          </a:xfrm>
          <a:prstGeom prst="straightConnector1">
            <a:avLst/>
          </a:prstGeom>
          <a:ln w="222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849056" y="792480"/>
            <a:ext cx="8187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DCPM</a:t>
            </a:r>
          </a:p>
        </p:txBody>
      </p:sp>
      <p:cxnSp>
        <p:nvCxnSpPr>
          <p:cNvPr id="15" name="Straight Arrow Connector 14"/>
          <p:cNvCxnSpPr>
            <a:stCxn id="14" idx="3"/>
          </p:cNvCxnSpPr>
          <p:nvPr/>
        </p:nvCxnSpPr>
        <p:spPr>
          <a:xfrm>
            <a:off x="3667760" y="926049"/>
            <a:ext cx="551203" cy="524103"/>
          </a:xfrm>
          <a:prstGeom prst="straightConnector1">
            <a:avLst/>
          </a:prstGeom>
          <a:ln w="222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7746532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System Overview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4294967295"/>
          </p:nvPr>
        </p:nvSpPr>
        <p:spPr>
          <a:xfrm>
            <a:off x="8594725" y="4651375"/>
            <a:ext cx="549275" cy="393700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10</a:t>
            </a:fld>
            <a:endParaRPr lang="en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B05FC319-6B96-5C41-88E3-422C80FD0B06}"/>
              </a:ext>
            </a:extLst>
          </p:cNvPr>
          <p:cNvGrpSpPr/>
          <p:nvPr/>
        </p:nvGrpSpPr>
        <p:grpSpPr>
          <a:xfrm>
            <a:off x="457200" y="1179575"/>
            <a:ext cx="8229600" cy="3685033"/>
            <a:chOff x="457200" y="1179575"/>
            <a:chExt cx="8229600" cy="3685033"/>
          </a:xfrm>
        </p:grpSpPr>
        <p:pic>
          <p:nvPicPr>
            <p:cNvPr id="4" name="Content Placeholder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457200" y="1179575"/>
              <a:ext cx="8229600" cy="3685033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883C0A7-6A0C-E14F-8832-7002FB90C4BE}"/>
                </a:ext>
              </a:extLst>
            </p:cNvPr>
            <p:cNvSpPr txBox="1"/>
            <p:nvPr/>
          </p:nvSpPr>
          <p:spPr>
            <a:xfrm>
              <a:off x="6062472" y="3181511"/>
              <a:ext cx="98298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" dirty="0"/>
                <a:t>NWS </a:t>
              </a:r>
              <a:r>
                <a:rPr lang="en-US" sz="600" dirty="0" err="1"/>
                <a:t>Telecommuncations</a:t>
              </a:r>
              <a:r>
                <a:rPr lang="en-US" sz="600" dirty="0"/>
                <a:t> Gateway (NWSTG)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F43DCE5-BEFD-4248-8AA3-D568F72EB22A}"/>
                </a:ext>
              </a:extLst>
            </p:cNvPr>
            <p:cNvSpPr txBox="1"/>
            <p:nvPr/>
          </p:nvSpPr>
          <p:spPr>
            <a:xfrm>
              <a:off x="7387028" y="3664183"/>
              <a:ext cx="1018915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" dirty="0"/>
                <a:t>DOMSAT </a:t>
              </a:r>
              <a:r>
                <a:rPr lang="en-US" sz="600" dirty="0" err="1"/>
                <a:t>NOAAPort</a:t>
              </a:r>
              <a:r>
                <a:rPr lang="en-US" sz="600" dirty="0"/>
                <a:t>, Internet, and other users</a:t>
              </a:r>
              <a:br>
                <a:rPr lang="en-US" sz="600" dirty="0"/>
              </a:br>
              <a:endParaRPr lang="en-US" sz="600" dirty="0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51C80CB6-71CC-4649-BB3B-6113FD5D0EA5}"/>
                </a:ext>
              </a:extLst>
            </p:cNvPr>
            <p:cNvSpPr/>
            <p:nvPr/>
          </p:nvSpPr>
          <p:spPr>
            <a:xfrm>
              <a:off x="6663938" y="1860123"/>
              <a:ext cx="1032811" cy="3091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 err="1">
                  <a:solidFill>
                    <a:schemeClr val="bg2">
                      <a:lumMod val="50000"/>
                    </a:schemeClr>
                  </a:solidFill>
                </a:rPr>
                <a:t>NOAAPort</a:t>
              </a:r>
              <a:r>
                <a:rPr lang="en-US" sz="800" dirty="0">
                  <a:solidFill>
                    <a:schemeClr val="bg2">
                      <a:lumMod val="50000"/>
                    </a:schemeClr>
                  </a:solidFill>
                </a:rPr>
                <a:t> Satellite</a:t>
              </a: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707FC152-BB7C-6842-927B-2D56E0E2B0D4}"/>
                </a:ext>
              </a:extLst>
            </p:cNvPr>
            <p:cNvSpPr/>
            <p:nvPr/>
          </p:nvSpPr>
          <p:spPr>
            <a:xfrm>
              <a:off x="4803343" y="1914995"/>
              <a:ext cx="1032811" cy="3091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>
                  <a:solidFill>
                    <a:schemeClr val="bg2">
                      <a:lumMod val="50000"/>
                    </a:schemeClr>
                  </a:solidFill>
                </a:rPr>
                <a:t>Domestic Satellite (DOMSAT)</a:t>
              </a: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F492E958-F631-A54C-B607-7C039B838D76}"/>
                </a:ext>
              </a:extLst>
            </p:cNvPr>
            <p:cNvSpPr/>
            <p:nvPr/>
          </p:nvSpPr>
          <p:spPr>
            <a:xfrm>
              <a:off x="1952697" y="2069588"/>
              <a:ext cx="1268537" cy="30918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00" dirty="0">
                  <a:solidFill>
                    <a:schemeClr val="bg2">
                      <a:lumMod val="50000"/>
                    </a:schemeClr>
                  </a:solidFill>
                </a:rPr>
                <a:t>GOES Satellites (Transponders)</a:t>
              </a:r>
            </a:p>
          </p:txBody>
        </p:sp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143823F7-A774-6F47-9B19-E1117EC3E409}"/>
                </a:ext>
              </a:extLst>
            </p:cNvPr>
            <p:cNvSpPr/>
            <p:nvPr/>
          </p:nvSpPr>
          <p:spPr>
            <a:xfrm>
              <a:off x="690734" y="4268581"/>
              <a:ext cx="1407782" cy="256558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700" dirty="0">
                  <a:solidFill>
                    <a:schemeClr val="bg2">
                      <a:lumMod val="50000"/>
                    </a:schemeClr>
                  </a:solidFill>
                </a:rPr>
                <a:t>DCS Transmitters </a:t>
              </a:r>
              <a:br>
                <a:rPr lang="en-US" sz="700" dirty="0">
                  <a:solidFill>
                    <a:schemeClr val="bg2">
                      <a:lumMod val="50000"/>
                    </a:schemeClr>
                  </a:solidFill>
                </a:rPr>
              </a:br>
              <a:r>
                <a:rPr lang="en-US" sz="700" dirty="0">
                  <a:solidFill>
                    <a:schemeClr val="bg2">
                      <a:lumMod val="50000"/>
                    </a:schemeClr>
                  </a:solidFill>
                </a:rPr>
                <a:t>(100, 300, and 1200 baud) </a:t>
              </a:r>
            </a:p>
          </p:txBody>
        </p:sp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153C0140-114D-764F-BAC2-9365DDD05083}"/>
                </a:ext>
              </a:extLst>
            </p:cNvPr>
            <p:cNvSpPr/>
            <p:nvPr/>
          </p:nvSpPr>
          <p:spPr>
            <a:xfrm>
              <a:off x="2135143" y="3664183"/>
              <a:ext cx="1086091" cy="256558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700" dirty="0">
                  <a:solidFill>
                    <a:schemeClr val="bg2">
                      <a:lumMod val="50000"/>
                    </a:schemeClr>
                  </a:solidFill>
                </a:rPr>
                <a:t>Direct Readout Ground Stations (DRGS)</a:t>
              </a:r>
            </a:p>
          </p:txBody>
        </p:sp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07DABAFE-490D-8540-8E5D-D50412472296}"/>
                </a:ext>
              </a:extLst>
            </p:cNvPr>
            <p:cNvSpPr/>
            <p:nvPr/>
          </p:nvSpPr>
          <p:spPr>
            <a:xfrm>
              <a:off x="3381625" y="3664183"/>
              <a:ext cx="874670" cy="256558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700" dirty="0">
                  <a:solidFill>
                    <a:schemeClr val="bg2">
                      <a:lumMod val="50000"/>
                    </a:schemeClr>
                  </a:solidFill>
                </a:rPr>
                <a:t> EDDN</a:t>
              </a:r>
              <a:br>
                <a:rPr lang="en-US" sz="700" dirty="0">
                  <a:solidFill>
                    <a:schemeClr val="bg2">
                      <a:lumMod val="50000"/>
                    </a:schemeClr>
                  </a:solidFill>
                </a:rPr>
              </a:br>
              <a:r>
                <a:rPr lang="en-US" sz="700" dirty="0">
                  <a:solidFill>
                    <a:schemeClr val="bg2">
                      <a:lumMod val="50000"/>
                    </a:schemeClr>
                  </a:solidFill>
                </a:rPr>
                <a:t>Sioux Falls, SD</a:t>
              </a:r>
            </a:p>
          </p:txBody>
        </p:sp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C08485A9-A5FF-0C48-B7D9-FDC93CB583E7}"/>
                </a:ext>
              </a:extLst>
            </p:cNvPr>
            <p:cNvSpPr/>
            <p:nvPr/>
          </p:nvSpPr>
          <p:spPr>
            <a:xfrm>
              <a:off x="4341464" y="3792462"/>
              <a:ext cx="1095022" cy="4133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700" dirty="0">
                  <a:solidFill>
                    <a:schemeClr val="bg2">
                      <a:lumMod val="50000"/>
                    </a:schemeClr>
                  </a:solidFill>
                </a:rPr>
                <a:t>NOAA Receiving System</a:t>
              </a:r>
              <a:br>
                <a:rPr lang="en-US" sz="700" dirty="0">
                  <a:solidFill>
                    <a:schemeClr val="bg2">
                      <a:lumMod val="50000"/>
                    </a:schemeClr>
                  </a:solidFill>
                </a:rPr>
              </a:br>
              <a:r>
                <a:rPr lang="en-US" sz="700" dirty="0">
                  <a:solidFill>
                    <a:schemeClr val="bg2">
                      <a:lumMod val="50000"/>
                    </a:schemeClr>
                  </a:solidFill>
                </a:rPr>
                <a:t>Wallops Island, VA</a:t>
              </a:r>
              <a:br>
                <a:rPr lang="en-US" sz="700" dirty="0">
                  <a:solidFill>
                    <a:schemeClr val="bg2">
                      <a:lumMod val="50000"/>
                    </a:schemeClr>
                  </a:solidFill>
                </a:rPr>
              </a:br>
              <a:r>
                <a:rPr lang="en-US" sz="700" dirty="0">
                  <a:solidFill>
                    <a:schemeClr val="bg2">
                      <a:lumMod val="50000"/>
                    </a:schemeClr>
                  </a:solidFill>
                </a:rPr>
                <a:t>Suitland, MD</a:t>
              </a:r>
            </a:p>
          </p:txBody>
        </p:sp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5384255C-D99C-4342-9BE3-2D3C0EDEB4B0}"/>
                </a:ext>
              </a:extLst>
            </p:cNvPr>
            <p:cNvSpPr/>
            <p:nvPr/>
          </p:nvSpPr>
          <p:spPr>
            <a:xfrm>
              <a:off x="5381915" y="4488294"/>
              <a:ext cx="997744" cy="256558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700" dirty="0">
                  <a:solidFill>
                    <a:schemeClr val="bg2">
                      <a:lumMod val="50000"/>
                    </a:schemeClr>
                  </a:solidFill>
                </a:rPr>
                <a:t>DCS / DADDS Wallops Island, VA Suitland, MD</a:t>
              </a:r>
            </a:p>
          </p:txBody>
        </p:sp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id="{1CD77A30-2D0F-A742-8E21-E9C9FD9EEBEC}"/>
                </a:ext>
              </a:extLst>
            </p:cNvPr>
            <p:cNvSpPr/>
            <p:nvPr/>
          </p:nvSpPr>
          <p:spPr>
            <a:xfrm>
              <a:off x="2384604" y="4525139"/>
              <a:ext cx="887151" cy="256558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700" dirty="0">
                  <a:solidFill>
                    <a:schemeClr val="bg2">
                      <a:lumMod val="50000"/>
                    </a:schemeClr>
                  </a:solidFill>
                </a:rPr>
                <a:t>DRGS</a:t>
              </a:r>
              <a:br>
                <a:rPr lang="en-US" sz="700" dirty="0">
                  <a:solidFill>
                    <a:schemeClr val="bg2">
                      <a:lumMod val="50000"/>
                    </a:schemeClr>
                  </a:solidFill>
                </a:rPr>
              </a:br>
              <a:r>
                <a:rPr lang="en-US" sz="700" dirty="0">
                  <a:solidFill>
                    <a:schemeClr val="bg2">
                      <a:lumMod val="50000"/>
                    </a:schemeClr>
                  </a:solidFill>
                </a:rPr>
                <a:t>Sub Users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02610258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11</a:t>
            </a:fld>
            <a:endParaRPr lang="en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26" y="448056"/>
            <a:ext cx="8359224" cy="4390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1513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By The Numbers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311700" y="994732"/>
            <a:ext cx="8520600" cy="3339000"/>
          </a:xfrm>
        </p:spPr>
        <p:txBody>
          <a:bodyPr>
            <a:normAutofit/>
          </a:bodyPr>
          <a:lstStyle/>
          <a:p>
            <a:r>
              <a:rPr lang="en-US" dirty="0"/>
              <a:t>More than 40,000 transmitters deployed with more than 30,000 transmitters sending data through GOES.</a:t>
            </a:r>
          </a:p>
          <a:p>
            <a:r>
              <a:rPr lang="en-US" dirty="0"/>
              <a:t>Most transmit every hour, but some are transmitting every half hour, some every 15 minutes.  EVERYONE is pushing for more.  </a:t>
            </a:r>
          </a:p>
          <a:p>
            <a:r>
              <a:rPr lang="en-US" dirty="0"/>
              <a:t>Tide Gages monitoring for tsunamis report every 5 or 6 minutes.</a:t>
            </a:r>
          </a:p>
          <a:p>
            <a:r>
              <a:rPr lang="en-US" dirty="0"/>
              <a:t>Over 850,000 messages per day.</a:t>
            </a:r>
          </a:p>
          <a:p>
            <a:r>
              <a:rPr lang="en-US" dirty="0"/>
              <a:t>Estimated 8,000,000 (million) observations per day into the global observing system.  </a:t>
            </a:r>
          </a:p>
          <a:p>
            <a:r>
              <a:rPr lang="en-US" dirty="0"/>
              <a:t>Over 650 System User Agreements (nearly 700 user agencies)</a:t>
            </a:r>
          </a:p>
          <a:p>
            <a:r>
              <a:rPr lang="en-US" dirty="0"/>
              <a:t>Approximately 2000 individual users registered for system access.  </a:t>
            </a:r>
          </a:p>
          <a:p>
            <a:pPr marL="0" indent="0">
              <a:buNone/>
            </a:pPr>
            <a:endParaRPr lang="en-US" sz="15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8594725" y="4651375"/>
            <a:ext cx="549275" cy="393700"/>
          </a:xfrm>
        </p:spPr>
        <p:txBody>
          <a:bodyPr/>
          <a:lstStyle/>
          <a:p>
            <a:fld id="{155EB613-58D6-4A10-9668-9ECB7A53FA04}" type="slidenum">
              <a:rPr lang="en-US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985636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User Applications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31" y="1752600"/>
            <a:ext cx="2669880" cy="14382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213" y="2857500"/>
            <a:ext cx="2433638" cy="1962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060" y="3019425"/>
            <a:ext cx="3098965" cy="20383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335367" y="1529953"/>
            <a:ext cx="1562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Water Resources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72213" y="2549723"/>
            <a:ext cx="24336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Transportation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979157" y="3539140"/>
            <a:ext cx="1566789" cy="315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Tide Levels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5941" y="1266230"/>
            <a:ext cx="28451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Wildland Fire Management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22542" y="2593920"/>
            <a:ext cx="26508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Atmospheric Measurements</a:t>
            </a:r>
          </a:p>
        </p:txBody>
      </p:sp>
      <p:pic>
        <p:nvPicPr>
          <p:cNvPr id="16" name="Content Placeholder 3" descr="http://www.osd.noaa.gov/Spacecraft%20Systems/Ground_Systems/GOES%20DCS/data/images1/goes_dcs_image_1.jpg"/>
          <p:cNvPicPr>
            <a:picLocks noGrp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67794" y="400594"/>
            <a:ext cx="2565718" cy="1872343"/>
          </a:xfrm>
        </p:spPr>
      </p:pic>
    </p:spTree>
    <p:extLst>
      <p:ext uri="{BB962C8B-B14F-4D97-AF65-F5344CB8AC3E}">
        <p14:creationId xmlns:p14="http://schemas.microsoft.com/office/powerpoint/2010/main" val="2416517946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User Benefits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Real time access to relevant environmental data:  30 seconds on average</a:t>
            </a:r>
          </a:p>
          <a:p>
            <a:endParaRPr lang="en-US" dirty="0"/>
          </a:p>
          <a:p>
            <a:r>
              <a:rPr lang="en-US" dirty="0"/>
              <a:t>Access to data outside of the customer’s region</a:t>
            </a:r>
          </a:p>
          <a:p>
            <a:endParaRPr lang="en-US" dirty="0"/>
          </a:p>
          <a:p>
            <a:r>
              <a:rPr lang="en-US" dirty="0"/>
              <a:t>Internet access via DADDS interface or LRGS</a:t>
            </a:r>
          </a:p>
          <a:p>
            <a:pPr lvl="1"/>
            <a:r>
              <a:rPr lang="en-US" dirty="0"/>
              <a:t>Vulnerable vs. weather impacts</a:t>
            </a:r>
          </a:p>
          <a:p>
            <a:pPr lvl="1"/>
            <a:r>
              <a:rPr lang="en-US" dirty="0"/>
              <a:t>No cost barrier</a:t>
            </a:r>
          </a:p>
          <a:p>
            <a:endParaRPr lang="en-US" dirty="0"/>
          </a:p>
          <a:p>
            <a:r>
              <a:rPr lang="en-US" dirty="0"/>
              <a:t>Direct access if using DRGS or HRIT antennas</a:t>
            </a:r>
          </a:p>
          <a:p>
            <a:pPr lvl="1"/>
            <a:r>
              <a:rPr lang="en-US" dirty="0"/>
              <a:t>Robust vs. weather impacts</a:t>
            </a:r>
          </a:p>
        </p:txBody>
      </p:sp>
    </p:spTree>
    <p:extLst>
      <p:ext uri="{BB962C8B-B14F-4D97-AF65-F5344CB8AC3E}">
        <p14:creationId xmlns:p14="http://schemas.microsoft.com/office/powerpoint/2010/main" val="343449160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Key GOES DCS Activities Underway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242032" y="907658"/>
            <a:ext cx="8520600" cy="3339000"/>
          </a:xfrm>
        </p:spPr>
        <p:txBody>
          <a:bodyPr>
            <a:normAutofit/>
          </a:bodyPr>
          <a:lstStyle/>
          <a:p>
            <a:r>
              <a:rPr lang="en-US" dirty="0"/>
              <a:t>DADDS Refresh – Replacing 10 year old servers  and software at Wallops, VA ground station, NSOF and </a:t>
            </a:r>
            <a:r>
              <a:rPr lang="en-US" dirty="0" err="1"/>
              <a:t>Microcom</a:t>
            </a:r>
            <a:r>
              <a:rPr lang="en-US" dirty="0"/>
              <a:t> Development system</a:t>
            </a:r>
          </a:p>
          <a:p>
            <a:endParaRPr lang="en-US" dirty="0"/>
          </a:p>
          <a:p>
            <a:r>
              <a:rPr lang="en-US" dirty="0"/>
              <a:t>Over the Air Two Way Prototype Test – continued effort to provide a command and interrogate capability for remotely located user Data Collection Platforms (DCPs)</a:t>
            </a:r>
          </a:p>
          <a:p>
            <a:endParaRPr lang="en-US" dirty="0"/>
          </a:p>
          <a:p>
            <a:r>
              <a:rPr lang="en-US" dirty="0"/>
              <a:t>DCS Channel Optimization – Develop a migration scheme for CS1 frequency assignment table to CS2 Frequency Assignment Table in order to expand the number of channels available to users  </a:t>
            </a:r>
            <a:endParaRPr lang="en-US" sz="15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4294967295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8594725" y="4651375"/>
            <a:ext cx="549275" cy="393700"/>
          </a:xfrm>
        </p:spPr>
        <p:txBody>
          <a:bodyPr/>
          <a:lstStyle/>
          <a:p>
            <a:fld id="{155EB613-58D6-4A10-9668-9ECB7A53FA04}" type="slidenum">
              <a:rPr lang="en-US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245085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8094073" y="136816"/>
            <a:ext cx="575365" cy="57536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927"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vert="horz" wrap="square" lIns="0" tIns="0" rIns="0" bIns="0" rtlCol="0" anchor="t" anchorCtr="0">
            <a:spAutoFit/>
          </a:bodyPr>
          <a:lstStyle/>
          <a:p>
            <a:pPr marL="8405"/>
            <a:r>
              <a:rPr lang="en-US" sz="2800" spc="-20" dirty="0"/>
              <a:t>Two Way Communication Development</a:t>
            </a:r>
            <a:endParaRPr sz="2800" u="sng" spc="-13" dirty="0"/>
          </a:p>
        </p:txBody>
      </p:sp>
      <p:sp>
        <p:nvSpPr>
          <p:cNvPr id="5" name="object 5"/>
          <p:cNvSpPr txBox="1">
            <a:spLocks noGrp="1"/>
          </p:cNvSpPr>
          <p:nvPr>
            <p:ph idx="1"/>
          </p:nvPr>
        </p:nvSpPr>
        <p:spPr>
          <a:xfrm>
            <a:off x="311700" y="3669843"/>
            <a:ext cx="8520600" cy="1215665"/>
          </a:xfrm>
          <a:prstGeom prst="rect">
            <a:avLst/>
          </a:prstGeom>
        </p:spPr>
        <p:txBody>
          <a:bodyPr spcFirstLastPara="1" vert="horz" wrap="square" lIns="0" tIns="0" rIns="0" bIns="0" rtlCol="0" anchor="t" anchorCtr="0">
            <a:normAutofit fontScale="85000" lnSpcReduction="20000"/>
          </a:bodyPr>
          <a:lstStyle/>
          <a:p>
            <a:pPr marL="8405">
              <a:lnSpc>
                <a:spcPct val="100000"/>
              </a:lnSpc>
              <a:tabLst>
                <a:tab pos="235336" algn="l"/>
              </a:tabLst>
            </a:pPr>
            <a:endParaRPr lang="en-US" sz="1125" spc="-17" dirty="0">
              <a:latin typeface="+mj-lt"/>
            </a:endParaRPr>
          </a:p>
          <a:p>
            <a:pPr marL="0" indent="0">
              <a:lnSpc>
                <a:spcPct val="90000"/>
              </a:lnSpc>
              <a:spcBef>
                <a:spcPts val="238"/>
              </a:spcBef>
              <a:buClr>
                <a:schemeClr val="dk1"/>
              </a:buClr>
              <a:buNone/>
            </a:pPr>
            <a:r>
              <a:rPr lang="en-US" sz="2200" b="1" dirty="0">
                <a:solidFill>
                  <a:schemeClr val="tx1"/>
                </a:solidFill>
                <a:latin typeface="+mn-lt"/>
              </a:rPr>
              <a:t>Goal</a:t>
            </a:r>
          </a:p>
          <a:p>
            <a:pPr marL="645475" lvl="1" indent="-342900">
              <a:lnSpc>
                <a:spcPct val="90000"/>
              </a:lnSpc>
              <a:spcBef>
                <a:spcPts val="238"/>
              </a:spcBef>
              <a:buClr>
                <a:schemeClr val="dk1"/>
              </a:buClr>
              <a:buSzPts val="1800"/>
            </a:pPr>
            <a:r>
              <a:rPr lang="en-US" sz="1900" dirty="0">
                <a:solidFill>
                  <a:schemeClr val="tx1"/>
                </a:solidFill>
                <a:latin typeface="+mn-lt"/>
              </a:rPr>
              <a:t>Demonstrate a forward communication path through the GOES-16 satellite</a:t>
            </a:r>
          </a:p>
          <a:p>
            <a:pPr marL="645475" lvl="1" indent="-342900">
              <a:lnSpc>
                <a:spcPct val="90000"/>
              </a:lnSpc>
              <a:spcBef>
                <a:spcPts val="238"/>
              </a:spcBef>
              <a:buClr>
                <a:schemeClr val="dk1"/>
              </a:buClr>
              <a:buSzPts val="1800"/>
            </a:pPr>
            <a:endParaRPr lang="en-US" sz="1900" dirty="0">
              <a:solidFill>
                <a:schemeClr val="tx1"/>
              </a:solidFill>
              <a:latin typeface="+mn-lt"/>
            </a:endParaRPr>
          </a:p>
          <a:p>
            <a:pPr marL="0" indent="0">
              <a:lnSpc>
                <a:spcPct val="90000"/>
              </a:lnSpc>
              <a:spcBef>
                <a:spcPts val="238"/>
              </a:spcBef>
              <a:buClr>
                <a:schemeClr val="dk1"/>
              </a:buClr>
              <a:buNone/>
            </a:pPr>
            <a:r>
              <a:rPr lang="en-US" sz="2300" b="1" dirty="0">
                <a:solidFill>
                  <a:schemeClr val="tx1"/>
                </a:solidFill>
                <a:latin typeface="+mn-lt"/>
              </a:rPr>
              <a:t>Benefit</a:t>
            </a:r>
          </a:p>
          <a:p>
            <a:pPr marL="645475" lvl="1" indent="-342900">
              <a:lnSpc>
                <a:spcPct val="90000"/>
              </a:lnSpc>
              <a:spcBef>
                <a:spcPts val="238"/>
              </a:spcBef>
              <a:buClr>
                <a:schemeClr val="dk1"/>
              </a:buClr>
            </a:pPr>
            <a:r>
              <a:rPr lang="en-US" sz="1900" dirty="0">
                <a:solidFill>
                  <a:schemeClr val="tx1"/>
                </a:solidFill>
                <a:latin typeface="+mn-lt"/>
              </a:rPr>
              <a:t>Meet community need for a communications link to remotely located DCPs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870582" y="0"/>
            <a:ext cx="9664294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1294279" y="567703"/>
          <a:ext cx="6261066" cy="31021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1" name="Visio" r:id="rId5" imgW="8234734" imgH="6001966" progId="Visio.Drawing.11">
                  <p:embed/>
                </p:oleObj>
              </mc:Choice>
              <mc:Fallback>
                <p:oleObj name="Visio" r:id="rId5" imgW="8234734" imgH="6001966" progId="Visio.Drawing.11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6094"/>
                      <a:stretch>
                        <a:fillRect/>
                      </a:stretch>
                    </p:blipFill>
                    <p:spPr bwMode="auto">
                      <a:xfrm>
                        <a:off x="1294279" y="567703"/>
                        <a:ext cx="6261066" cy="31021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99711160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DCS Channel Optimization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311700" y="746075"/>
            <a:ext cx="8520600" cy="2962325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Objective is to increase the number of communication channels available to users</a:t>
            </a:r>
          </a:p>
          <a:p>
            <a:r>
              <a:rPr lang="en-US" dirty="0"/>
              <a:t>Approximately 1/3</a:t>
            </a:r>
            <a:r>
              <a:rPr lang="en-US" baseline="30000" dirty="0"/>
              <a:t>rd</a:t>
            </a:r>
            <a:r>
              <a:rPr lang="en-US" dirty="0"/>
              <a:t> of customer DCPs have transitioned to a CS2 transmitter</a:t>
            </a:r>
          </a:p>
          <a:p>
            <a:r>
              <a:rPr lang="en-US" dirty="0"/>
              <a:t>Determine required number of transitioned DCPs needed in order to assign CS2 channels</a:t>
            </a:r>
          </a:p>
          <a:p>
            <a:r>
              <a:rPr lang="en-US" dirty="0"/>
              <a:t>Assign newly available channels to users</a:t>
            </a:r>
          </a:p>
          <a:p>
            <a:endParaRPr lang="en-US" dirty="0"/>
          </a:p>
          <a:p>
            <a:r>
              <a:rPr lang="en-US" dirty="0"/>
              <a:t>CS1  1-200 Channels  (401.7MHz – 402 MHz)</a:t>
            </a:r>
          </a:p>
          <a:p>
            <a:r>
              <a:rPr lang="en-US" dirty="0"/>
              <a:t>CS2   1-500 Channels (401.7MHz – 402 MHz)</a:t>
            </a:r>
          </a:p>
          <a:p>
            <a:pPr marL="0" indent="0">
              <a:buNone/>
            </a:pPr>
            <a:r>
              <a:rPr lang="en-US" dirty="0"/>
              <a:t>  Note:  We must deactivate 100bps channels to fully utilize CS2.</a:t>
            </a:r>
          </a:p>
          <a:p>
            <a:pPr marL="0" indent="0">
              <a:buNone/>
            </a:pPr>
            <a:r>
              <a:rPr lang="en-US" dirty="0"/>
              <a:t>Also looking for Alternate Pilot Channels due to system outside interference.   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8757" y="3312160"/>
            <a:ext cx="1262966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360680" y="3829050"/>
          <a:ext cx="820928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5" name="Worksheet" r:id="rId4" imgW="10144057" imgH="504757" progId="Excel.Sheet.8">
                  <p:embed/>
                </p:oleObj>
              </mc:Choice>
              <mc:Fallback>
                <p:oleObj name="Worksheet" r:id="rId4" imgW="10144057" imgH="504757" progId="Excel.Sheet.8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680" y="3829050"/>
                        <a:ext cx="8209280" cy="965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66017050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800" dirty="0"/>
              <a:t>GOES DCS Program Manager:  Richard Antoine</a:t>
            </a:r>
          </a:p>
          <a:p>
            <a:pPr marL="0" indent="0" algn="ctr">
              <a:buNone/>
            </a:pPr>
            <a:endParaRPr lang="en-US" sz="2800" dirty="0"/>
          </a:p>
          <a:p>
            <a:pPr marL="0" indent="0" algn="ctr">
              <a:buNone/>
            </a:pPr>
            <a:r>
              <a:rPr lang="en-US" sz="2800" dirty="0">
                <a:solidFill>
                  <a:srgbClr val="00B0F0"/>
                </a:solidFill>
                <a:hlinkClick r:id="rId3"/>
              </a:rPr>
              <a:t>Richard.Antoine@noaa.gov</a:t>
            </a:r>
            <a:endParaRPr lang="en-US" sz="2800" dirty="0">
              <a:solidFill>
                <a:srgbClr val="00B0F0"/>
              </a:solidFill>
            </a:endParaRPr>
          </a:p>
          <a:p>
            <a:pPr marL="0" indent="0" algn="ctr">
              <a:buNone/>
            </a:pPr>
            <a:endParaRPr lang="en-US" sz="2800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 algn="ctr">
              <a:buNone/>
            </a:pPr>
            <a:r>
              <a:rPr lang="en-US" sz="2800" dirty="0"/>
              <a:t>(301) 817-4521</a:t>
            </a:r>
          </a:p>
        </p:txBody>
      </p:sp>
    </p:spTree>
    <p:extLst>
      <p:ext uri="{BB962C8B-B14F-4D97-AF65-F5344CB8AC3E}">
        <p14:creationId xmlns:p14="http://schemas.microsoft.com/office/powerpoint/2010/main" val="2903382230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 Up……..</a:t>
            </a:r>
          </a:p>
        </p:txBody>
      </p:sp>
    </p:spTree>
    <p:extLst>
      <p:ext uri="{BB962C8B-B14F-4D97-AF65-F5344CB8AC3E}">
        <p14:creationId xmlns:p14="http://schemas.microsoft.com/office/powerpoint/2010/main" val="3353728732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228724" y="662940"/>
            <a:ext cx="6686550" cy="264767"/>
          </a:xfrm>
        </p:spPr>
        <p:txBody>
          <a:bodyPr/>
          <a:lstStyle/>
          <a:p>
            <a:r>
              <a:rPr lang="en-US" dirty="0"/>
              <a:t>System Overview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856" y="1350379"/>
            <a:ext cx="6414286" cy="33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347846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194"/>
            <a:ext cx="8512590" cy="640556"/>
          </a:xfrm>
        </p:spPr>
        <p:txBody>
          <a:bodyPr/>
          <a:lstStyle/>
          <a:p>
            <a:r>
              <a:rPr lang="en-US" dirty="0"/>
              <a:t>User Access</a:t>
            </a:r>
          </a:p>
        </p:txBody>
      </p:sp>
      <p:pic>
        <p:nvPicPr>
          <p:cNvPr id="4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10" y="1045310"/>
            <a:ext cx="2236893" cy="1677670"/>
          </a:xfrm>
        </p:spPr>
      </p:pic>
      <p:sp>
        <p:nvSpPr>
          <p:cNvPr id="5" name="Rectangle 4"/>
          <p:cNvSpPr/>
          <p:nvPr/>
        </p:nvSpPr>
        <p:spPr>
          <a:xfrm>
            <a:off x="4368800" y="622182"/>
            <a:ext cx="1209040" cy="538480"/>
          </a:xfrm>
          <a:prstGeom prst="rect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348480" y="2105632"/>
            <a:ext cx="1209040" cy="538480"/>
          </a:xfrm>
          <a:prstGeom prst="rect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368800" y="1387783"/>
            <a:ext cx="1209040" cy="538480"/>
          </a:xfrm>
          <a:prstGeom prst="rect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602480" y="738703"/>
            <a:ext cx="975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Internet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09440" y="2220983"/>
            <a:ext cx="1168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HRIT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81954" y="1503134"/>
            <a:ext cx="975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NWSTG</a:t>
            </a:r>
          </a:p>
        </p:txBody>
      </p:sp>
      <p:cxnSp>
        <p:nvCxnSpPr>
          <p:cNvPr id="14" name="Straight Arrow Connector 13"/>
          <p:cNvCxnSpPr>
            <a:stCxn id="4" idx="3"/>
            <a:endCxn id="5" idx="1"/>
          </p:cNvCxnSpPr>
          <p:nvPr/>
        </p:nvCxnSpPr>
        <p:spPr>
          <a:xfrm flipV="1">
            <a:off x="3075103" y="891422"/>
            <a:ext cx="1293697" cy="992723"/>
          </a:xfrm>
          <a:prstGeom prst="straightConnector1">
            <a:avLst/>
          </a:prstGeom>
          <a:ln w="222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endCxn id="7" idx="1"/>
          </p:cNvCxnSpPr>
          <p:nvPr/>
        </p:nvCxnSpPr>
        <p:spPr>
          <a:xfrm>
            <a:off x="3062300" y="1899194"/>
            <a:ext cx="1286180" cy="475678"/>
          </a:xfrm>
          <a:prstGeom prst="straightConnector1">
            <a:avLst/>
          </a:prstGeom>
          <a:ln w="222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endCxn id="29" idx="1"/>
          </p:cNvCxnSpPr>
          <p:nvPr/>
        </p:nvCxnSpPr>
        <p:spPr>
          <a:xfrm>
            <a:off x="3040127" y="1855864"/>
            <a:ext cx="1308147" cy="1352208"/>
          </a:xfrm>
          <a:prstGeom prst="straightConnector1">
            <a:avLst/>
          </a:prstGeom>
          <a:ln w="222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4" idx="3"/>
            <a:endCxn id="8" idx="1"/>
          </p:cNvCxnSpPr>
          <p:nvPr/>
        </p:nvCxnSpPr>
        <p:spPr>
          <a:xfrm flipV="1">
            <a:off x="3075103" y="1657023"/>
            <a:ext cx="1293697" cy="227122"/>
          </a:xfrm>
          <a:prstGeom prst="straightConnector1">
            <a:avLst/>
          </a:prstGeom>
          <a:ln w="222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637005" y="713641"/>
            <a:ext cx="27671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DADDS and LRGS</a:t>
            </a:r>
          </a:p>
        </p:txBody>
      </p:sp>
      <p:sp>
        <p:nvSpPr>
          <p:cNvPr id="18" name="Rectangle 17"/>
          <p:cNvSpPr/>
          <p:nvPr/>
        </p:nvSpPr>
        <p:spPr>
          <a:xfrm flipV="1">
            <a:off x="4348274" y="3940467"/>
            <a:ext cx="1209040" cy="591532"/>
          </a:xfrm>
          <a:prstGeom prst="rect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4297111" y="4082344"/>
            <a:ext cx="1168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DRGS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348274" y="2938832"/>
            <a:ext cx="1209040" cy="538480"/>
          </a:xfrm>
          <a:prstGeom prst="rect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4485640" y="3054183"/>
            <a:ext cx="975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DOMSAT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172" y="3445098"/>
            <a:ext cx="2123478" cy="1051675"/>
          </a:xfrm>
          <a:prstGeom prst="rect">
            <a:avLst/>
          </a:prstGeom>
          <a:effectLst>
            <a:glow rad="127000">
              <a:schemeClr val="bg1">
                <a:alpha val="40000"/>
              </a:schemeClr>
            </a:glow>
          </a:effectLst>
        </p:spPr>
      </p:pic>
      <p:cxnSp>
        <p:nvCxnSpPr>
          <p:cNvPr id="36" name="Straight Arrow Connector 35"/>
          <p:cNvCxnSpPr/>
          <p:nvPr/>
        </p:nvCxnSpPr>
        <p:spPr>
          <a:xfrm>
            <a:off x="2623127" y="4236232"/>
            <a:ext cx="1725147" cy="15215"/>
          </a:xfrm>
          <a:prstGeom prst="straightConnector1">
            <a:avLst/>
          </a:prstGeom>
          <a:ln w="2222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5637005" y="3062730"/>
            <a:ext cx="27671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End of Life (14 May 2019)</a:t>
            </a:r>
          </a:p>
        </p:txBody>
      </p:sp>
    </p:spTree>
    <p:extLst>
      <p:ext uri="{BB962C8B-B14F-4D97-AF65-F5344CB8AC3E}">
        <p14:creationId xmlns:p14="http://schemas.microsoft.com/office/powerpoint/2010/main" val="1238822894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7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GOES DCS User Community </a:t>
            </a:r>
            <a:endParaRPr lang="en-US" altLang="en-US" sz="27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294283" y="419978"/>
            <a:ext cx="8520600" cy="333900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98000"/>
              </a:lnSpc>
              <a:buNone/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r>
              <a:rPr lang="en-GB" altLang="en-US" sz="4000" b="1" dirty="0">
                <a:solidFill>
                  <a:schemeClr val="bg2"/>
                </a:solidFill>
                <a:latin typeface="Bitstream Vera Serif"/>
              </a:rPr>
              <a:t>NOAA</a:t>
            </a:r>
          </a:p>
          <a:p>
            <a:pPr lvl="1">
              <a:lnSpc>
                <a:spcPct val="101000"/>
              </a:lnSpc>
              <a:buNone/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r>
              <a:rPr lang="en-GB" altLang="en-US" sz="4000" b="1" dirty="0">
                <a:solidFill>
                  <a:schemeClr val="bg2"/>
                </a:solidFill>
                <a:latin typeface="Bitstream Vera Serif"/>
              </a:rPr>
              <a:t>National Weather Service 	</a:t>
            </a:r>
          </a:p>
          <a:p>
            <a:pPr lvl="1">
              <a:lnSpc>
                <a:spcPct val="101000"/>
              </a:lnSpc>
              <a:buNone/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r>
              <a:rPr lang="en-GB" altLang="en-US" sz="4000" b="1" dirty="0">
                <a:solidFill>
                  <a:schemeClr val="bg2"/>
                </a:solidFill>
                <a:latin typeface="Bitstream Vera Serif"/>
              </a:rPr>
              <a:t>National Ocean  Service</a:t>
            </a:r>
          </a:p>
          <a:p>
            <a:pPr lvl="1">
              <a:lnSpc>
                <a:spcPct val="101000"/>
              </a:lnSpc>
              <a:buNone/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r>
              <a:rPr lang="en-GB" altLang="en-US" sz="4000" b="1" dirty="0">
                <a:solidFill>
                  <a:schemeClr val="bg2"/>
                </a:solidFill>
                <a:latin typeface="Bitstream Vera Serif"/>
              </a:rPr>
              <a:t>National Climatic Data </a:t>
            </a:r>
            <a:r>
              <a:rPr lang="en-GB" altLang="en-US" sz="4000" b="1" dirty="0" err="1">
                <a:solidFill>
                  <a:schemeClr val="bg2"/>
                </a:solidFill>
                <a:latin typeface="Bitstream Vera Serif"/>
              </a:rPr>
              <a:t>Center</a:t>
            </a:r>
            <a:endParaRPr lang="en-GB" altLang="en-US" sz="4000" b="1" dirty="0">
              <a:solidFill>
                <a:schemeClr val="bg2"/>
              </a:solidFill>
              <a:latin typeface="Bitstream Vera Serif"/>
            </a:endParaRPr>
          </a:p>
          <a:p>
            <a:pPr lvl="1">
              <a:lnSpc>
                <a:spcPct val="101000"/>
              </a:lnSpc>
              <a:buNone/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r>
              <a:rPr lang="en-GB" altLang="en-US" sz="4000" b="1" dirty="0">
                <a:solidFill>
                  <a:schemeClr val="bg2"/>
                </a:solidFill>
                <a:latin typeface="Bitstream Vera Serif"/>
              </a:rPr>
              <a:t>National Data Buoy </a:t>
            </a:r>
            <a:r>
              <a:rPr lang="en-GB" altLang="en-US" sz="4000" b="1" dirty="0" err="1">
                <a:solidFill>
                  <a:schemeClr val="bg2"/>
                </a:solidFill>
                <a:latin typeface="Bitstream Vera Serif"/>
              </a:rPr>
              <a:t>Center</a:t>
            </a:r>
            <a:endParaRPr lang="en-GB" altLang="en-US" sz="4000" b="1" dirty="0">
              <a:solidFill>
                <a:schemeClr val="bg2"/>
              </a:solidFill>
              <a:latin typeface="Bitstream Vera Serif"/>
            </a:endParaRPr>
          </a:p>
          <a:p>
            <a:pPr lvl="1">
              <a:lnSpc>
                <a:spcPct val="101000"/>
              </a:lnSpc>
              <a:buNone/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endParaRPr lang="en-GB" altLang="en-US" sz="4000" b="1" dirty="0">
              <a:solidFill>
                <a:schemeClr val="bg2"/>
              </a:solidFill>
              <a:latin typeface="Bitstream Vera Serif"/>
            </a:endParaRPr>
          </a:p>
          <a:p>
            <a:pPr>
              <a:lnSpc>
                <a:spcPct val="101000"/>
              </a:lnSpc>
              <a:buNone/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r>
              <a:rPr lang="en-GB" altLang="en-US" sz="4000" b="1" dirty="0">
                <a:solidFill>
                  <a:schemeClr val="bg2"/>
                </a:solidFill>
                <a:latin typeface="Bitstream Vera Serif"/>
              </a:rPr>
              <a:t>Department of </a:t>
            </a:r>
            <a:r>
              <a:rPr lang="en-GB" altLang="en-US" sz="4000" b="1" dirty="0" err="1">
                <a:solidFill>
                  <a:schemeClr val="bg2"/>
                </a:solidFill>
                <a:latin typeface="Bitstream Vera Serif"/>
              </a:rPr>
              <a:t>Defense</a:t>
            </a:r>
            <a:endParaRPr lang="en-GB" altLang="en-US" sz="4000" b="1" dirty="0">
              <a:solidFill>
                <a:schemeClr val="bg2"/>
              </a:solidFill>
              <a:latin typeface="Bitstream Vera Serif"/>
            </a:endParaRPr>
          </a:p>
          <a:p>
            <a:pPr lvl="1">
              <a:lnSpc>
                <a:spcPct val="101000"/>
              </a:lnSpc>
              <a:buNone/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r>
              <a:rPr lang="en-GB" altLang="en-US" sz="4000" b="1" dirty="0">
                <a:solidFill>
                  <a:schemeClr val="bg2"/>
                </a:solidFill>
                <a:latin typeface="Bitstream Vera Serif"/>
              </a:rPr>
              <a:t>United States Army Corps of Engineers</a:t>
            </a:r>
          </a:p>
          <a:p>
            <a:pPr lvl="1">
              <a:lnSpc>
                <a:spcPct val="101000"/>
              </a:lnSpc>
              <a:buNone/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r>
              <a:rPr lang="en-GB" altLang="en-US" sz="4000" b="1" dirty="0">
                <a:solidFill>
                  <a:schemeClr val="bg2"/>
                </a:solidFill>
                <a:latin typeface="Bitstream Vera Serif"/>
              </a:rPr>
              <a:t>United States Air Force</a:t>
            </a:r>
          </a:p>
          <a:p>
            <a:pPr lvl="1">
              <a:lnSpc>
                <a:spcPct val="101000"/>
              </a:lnSpc>
              <a:buNone/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r>
              <a:rPr lang="en-GB" altLang="en-US" sz="4000" b="1" dirty="0">
                <a:solidFill>
                  <a:schemeClr val="bg2"/>
                </a:solidFill>
                <a:latin typeface="Bitstream Vera Serif"/>
              </a:rPr>
              <a:t>United States Navy</a:t>
            </a:r>
          </a:p>
          <a:p>
            <a:pPr lvl="1">
              <a:lnSpc>
                <a:spcPct val="101000"/>
              </a:lnSpc>
              <a:buNone/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endParaRPr lang="en-GB" altLang="en-US" sz="4000" b="1" dirty="0">
              <a:solidFill>
                <a:schemeClr val="bg2"/>
              </a:solidFill>
              <a:latin typeface="Bitstream Vera Serif"/>
            </a:endParaRPr>
          </a:p>
          <a:p>
            <a:pPr>
              <a:lnSpc>
                <a:spcPct val="101000"/>
              </a:lnSpc>
              <a:buNone/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r>
              <a:rPr lang="en-GB" altLang="en-US" sz="4000" b="1" dirty="0">
                <a:solidFill>
                  <a:schemeClr val="bg2"/>
                </a:solidFill>
                <a:latin typeface="Bitstream Vera Serif"/>
              </a:rPr>
              <a:t>Department of Interior</a:t>
            </a:r>
          </a:p>
          <a:p>
            <a:pPr lvl="1">
              <a:lnSpc>
                <a:spcPct val="101000"/>
              </a:lnSpc>
              <a:buNone/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r>
              <a:rPr lang="en-GB" altLang="en-US" sz="4000" b="1" dirty="0">
                <a:solidFill>
                  <a:schemeClr val="bg2"/>
                </a:solidFill>
                <a:latin typeface="Bitstream Vera Serif"/>
              </a:rPr>
              <a:t>National Interagency Fire </a:t>
            </a:r>
            <a:r>
              <a:rPr lang="en-GB" altLang="en-US" sz="4000" b="1" dirty="0" err="1">
                <a:solidFill>
                  <a:schemeClr val="bg2"/>
                </a:solidFill>
                <a:latin typeface="Bitstream Vera Serif"/>
              </a:rPr>
              <a:t>Center</a:t>
            </a:r>
            <a:r>
              <a:rPr lang="en-GB" altLang="en-US" sz="4000" b="1" dirty="0">
                <a:solidFill>
                  <a:schemeClr val="bg2"/>
                </a:solidFill>
                <a:latin typeface="Bitstream Vera Serif"/>
              </a:rPr>
              <a:t>(NIFC)</a:t>
            </a:r>
          </a:p>
          <a:p>
            <a:pPr lvl="1">
              <a:lnSpc>
                <a:spcPct val="101000"/>
              </a:lnSpc>
              <a:buNone/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r>
              <a:rPr lang="en-GB" altLang="en-US" sz="4000" b="1" dirty="0">
                <a:solidFill>
                  <a:schemeClr val="bg2"/>
                </a:solidFill>
                <a:latin typeface="Bitstream Vera Serif"/>
              </a:rPr>
              <a:t>National Forest Service</a:t>
            </a:r>
          </a:p>
          <a:p>
            <a:pPr lvl="1">
              <a:lnSpc>
                <a:spcPct val="101000"/>
              </a:lnSpc>
              <a:buNone/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r>
              <a:rPr lang="en-GB" altLang="en-US" sz="4000" b="1" dirty="0">
                <a:solidFill>
                  <a:schemeClr val="bg2"/>
                </a:solidFill>
                <a:latin typeface="Bitstream Vera Serif"/>
              </a:rPr>
              <a:t>Bureau of Land Management</a:t>
            </a:r>
          </a:p>
          <a:p>
            <a:pPr lvl="1">
              <a:lnSpc>
                <a:spcPct val="101000"/>
              </a:lnSpc>
              <a:buNone/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r>
              <a:rPr lang="en-GB" altLang="en-US" sz="4000" b="1" dirty="0">
                <a:solidFill>
                  <a:schemeClr val="bg2"/>
                </a:solidFill>
                <a:latin typeface="Bitstream Vera Serif"/>
              </a:rPr>
              <a:t>United States Geological Survey</a:t>
            </a:r>
          </a:p>
          <a:p>
            <a:pPr>
              <a:lnSpc>
                <a:spcPct val="101000"/>
              </a:lnSpc>
              <a:buNone/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endParaRPr lang="en-GB" altLang="en-US" sz="1350" b="1" dirty="0">
              <a:latin typeface="Bitstream Vera Serif"/>
            </a:endParaRPr>
          </a:p>
          <a:p>
            <a:pPr>
              <a:lnSpc>
                <a:spcPct val="101000"/>
              </a:lnSpc>
              <a:buNone/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endParaRPr lang="en-GB" altLang="en-US" sz="1350" b="1" dirty="0">
              <a:latin typeface="Bitstream Vera Serif"/>
            </a:endParaRPr>
          </a:p>
          <a:p>
            <a:pPr>
              <a:tabLst>
                <a:tab pos="308372" algn="l"/>
                <a:tab pos="619125" algn="l"/>
                <a:tab pos="931069" algn="l"/>
                <a:tab pos="1241822" algn="l"/>
                <a:tab pos="1552575" algn="l"/>
                <a:tab pos="1863329" algn="l"/>
                <a:tab pos="2175272" algn="l"/>
                <a:tab pos="2486025" algn="l"/>
                <a:tab pos="2796779" algn="l"/>
                <a:tab pos="3107531" algn="l"/>
                <a:tab pos="3419475" algn="l"/>
                <a:tab pos="3730229" algn="l"/>
                <a:tab pos="4040981" algn="l"/>
                <a:tab pos="4352925" algn="l"/>
                <a:tab pos="4663679" algn="l"/>
                <a:tab pos="4974431" algn="l"/>
                <a:tab pos="5285185" algn="l"/>
                <a:tab pos="5597129" algn="l"/>
                <a:tab pos="5907881" algn="l"/>
                <a:tab pos="6218635" algn="l"/>
              </a:tabLst>
            </a:pPr>
            <a:endParaRPr lang="en-US" alt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013961" y="640557"/>
            <a:ext cx="2575322" cy="3355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8000"/>
              </a:lnSpc>
              <a:buNone/>
              <a:tabLst>
                <a:tab pos="308918" algn="l"/>
                <a:tab pos="619997" algn="l"/>
                <a:tab pos="931076" algn="l"/>
                <a:tab pos="1242155" algn="l"/>
                <a:tab pos="1553234" algn="l"/>
                <a:tab pos="1864313" algn="l"/>
                <a:tab pos="2175392" algn="l"/>
                <a:tab pos="2486471" algn="l"/>
                <a:tab pos="2797550" algn="l"/>
                <a:tab pos="3108629" algn="l"/>
                <a:tab pos="3419708" algn="l"/>
                <a:tab pos="3730787" algn="l"/>
                <a:tab pos="4041866" algn="l"/>
                <a:tab pos="4352944" algn="l"/>
                <a:tab pos="4664023" algn="l"/>
                <a:tab pos="4975102" algn="l"/>
                <a:tab pos="5286181" algn="l"/>
                <a:tab pos="5597260" algn="l"/>
                <a:tab pos="5908339" algn="l"/>
                <a:tab pos="6219417" algn="l"/>
              </a:tabLst>
              <a:defRPr/>
            </a:pPr>
            <a:r>
              <a:rPr lang="en-GB" altLang="en-US" sz="1350" b="1" dirty="0">
                <a:solidFill>
                  <a:schemeClr val="bg2"/>
                </a:solidFill>
                <a:latin typeface="Bitstream Vera Serif" pitchFamily="16" charset="0"/>
              </a:rPr>
              <a:t>Department of Interior(cont)</a:t>
            </a:r>
          </a:p>
          <a:p>
            <a:pPr lvl="1">
              <a:lnSpc>
                <a:spcPct val="101000"/>
              </a:lnSpc>
              <a:buNone/>
              <a:tabLst>
                <a:tab pos="308918" algn="l"/>
                <a:tab pos="619997" algn="l"/>
                <a:tab pos="931076" algn="l"/>
                <a:tab pos="1242155" algn="l"/>
                <a:tab pos="1553234" algn="l"/>
                <a:tab pos="1864313" algn="l"/>
                <a:tab pos="2175392" algn="l"/>
                <a:tab pos="2486471" algn="l"/>
                <a:tab pos="2797550" algn="l"/>
                <a:tab pos="3108629" algn="l"/>
                <a:tab pos="3419708" algn="l"/>
                <a:tab pos="3730787" algn="l"/>
                <a:tab pos="4041866" algn="l"/>
                <a:tab pos="4352944" algn="l"/>
                <a:tab pos="4664023" algn="l"/>
                <a:tab pos="4975102" algn="l"/>
                <a:tab pos="5286181" algn="l"/>
                <a:tab pos="5597260" algn="l"/>
                <a:tab pos="5908339" algn="l"/>
                <a:tab pos="6219417" algn="l"/>
              </a:tabLst>
              <a:defRPr/>
            </a:pPr>
            <a:r>
              <a:rPr lang="en-GB" altLang="en-US" sz="1350" b="1" dirty="0">
                <a:solidFill>
                  <a:schemeClr val="bg2"/>
                </a:solidFill>
                <a:latin typeface="Bitstream Vera Serif" pitchFamily="16" charset="0"/>
              </a:rPr>
              <a:t>Bureau of Reclamation</a:t>
            </a:r>
          </a:p>
          <a:p>
            <a:pPr lvl="1">
              <a:lnSpc>
                <a:spcPct val="101000"/>
              </a:lnSpc>
              <a:buNone/>
              <a:tabLst>
                <a:tab pos="308918" algn="l"/>
                <a:tab pos="619997" algn="l"/>
                <a:tab pos="931076" algn="l"/>
                <a:tab pos="1242155" algn="l"/>
                <a:tab pos="1553234" algn="l"/>
                <a:tab pos="1864313" algn="l"/>
                <a:tab pos="2175392" algn="l"/>
                <a:tab pos="2486471" algn="l"/>
                <a:tab pos="2797550" algn="l"/>
                <a:tab pos="3108629" algn="l"/>
                <a:tab pos="3419708" algn="l"/>
                <a:tab pos="3730787" algn="l"/>
                <a:tab pos="4041866" algn="l"/>
                <a:tab pos="4352944" algn="l"/>
                <a:tab pos="4664023" algn="l"/>
                <a:tab pos="4975102" algn="l"/>
                <a:tab pos="5286181" algn="l"/>
                <a:tab pos="5597260" algn="l"/>
                <a:tab pos="5908339" algn="l"/>
                <a:tab pos="6219417" algn="l"/>
              </a:tabLst>
              <a:defRPr/>
            </a:pPr>
            <a:r>
              <a:rPr lang="en-GB" altLang="en-US" sz="1350" b="1" dirty="0">
                <a:solidFill>
                  <a:schemeClr val="bg2"/>
                </a:solidFill>
                <a:latin typeface="Bitstream Vera Serif" pitchFamily="16" charset="0"/>
              </a:rPr>
              <a:t>National Park Service</a:t>
            </a:r>
          </a:p>
          <a:p>
            <a:pPr>
              <a:lnSpc>
                <a:spcPct val="101000"/>
              </a:lnSpc>
              <a:buNone/>
              <a:tabLst>
                <a:tab pos="308918" algn="l"/>
                <a:tab pos="619997" algn="l"/>
                <a:tab pos="931076" algn="l"/>
                <a:tab pos="1242155" algn="l"/>
                <a:tab pos="1553234" algn="l"/>
                <a:tab pos="1864313" algn="l"/>
                <a:tab pos="2175392" algn="l"/>
                <a:tab pos="2486471" algn="l"/>
                <a:tab pos="2797550" algn="l"/>
                <a:tab pos="3108629" algn="l"/>
                <a:tab pos="3419708" algn="l"/>
                <a:tab pos="3730787" algn="l"/>
                <a:tab pos="4041866" algn="l"/>
                <a:tab pos="4352944" algn="l"/>
                <a:tab pos="4664023" algn="l"/>
                <a:tab pos="4975102" algn="l"/>
                <a:tab pos="5286181" algn="l"/>
                <a:tab pos="5597260" algn="l"/>
                <a:tab pos="5908339" algn="l"/>
                <a:tab pos="6219417" algn="l"/>
              </a:tabLst>
              <a:defRPr/>
            </a:pPr>
            <a:r>
              <a:rPr lang="en-GB" altLang="en-US" sz="1350" b="1" dirty="0">
                <a:solidFill>
                  <a:schemeClr val="bg2"/>
                </a:solidFill>
                <a:latin typeface="Bitstream Vera Serif" pitchFamily="16" charset="0"/>
              </a:rPr>
              <a:t>Department of State ( International Boundary &amp; Water Commission)</a:t>
            </a:r>
          </a:p>
          <a:p>
            <a:pPr>
              <a:lnSpc>
                <a:spcPct val="101000"/>
              </a:lnSpc>
              <a:buNone/>
              <a:tabLst>
                <a:tab pos="308918" algn="l"/>
                <a:tab pos="619997" algn="l"/>
                <a:tab pos="931076" algn="l"/>
                <a:tab pos="1242155" algn="l"/>
                <a:tab pos="1553234" algn="l"/>
                <a:tab pos="1864313" algn="l"/>
                <a:tab pos="2175392" algn="l"/>
                <a:tab pos="2486471" algn="l"/>
                <a:tab pos="2797550" algn="l"/>
                <a:tab pos="3108629" algn="l"/>
                <a:tab pos="3419708" algn="l"/>
                <a:tab pos="3730787" algn="l"/>
                <a:tab pos="4041866" algn="l"/>
                <a:tab pos="4352944" algn="l"/>
                <a:tab pos="4664023" algn="l"/>
                <a:tab pos="4975102" algn="l"/>
                <a:tab pos="5286181" algn="l"/>
                <a:tab pos="5597260" algn="l"/>
                <a:tab pos="5908339" algn="l"/>
                <a:tab pos="6219417" algn="l"/>
              </a:tabLst>
              <a:defRPr/>
            </a:pPr>
            <a:r>
              <a:rPr lang="en-GB" altLang="en-US" sz="1350" b="1" dirty="0">
                <a:solidFill>
                  <a:schemeClr val="bg2"/>
                </a:solidFill>
                <a:latin typeface="Bitstream Vera Serif" pitchFamily="16" charset="0"/>
              </a:rPr>
              <a:t>States</a:t>
            </a:r>
          </a:p>
          <a:p>
            <a:pPr lvl="1">
              <a:lnSpc>
                <a:spcPct val="101000"/>
              </a:lnSpc>
              <a:buNone/>
              <a:tabLst>
                <a:tab pos="308918" algn="l"/>
                <a:tab pos="619997" algn="l"/>
                <a:tab pos="931076" algn="l"/>
                <a:tab pos="1242155" algn="l"/>
                <a:tab pos="1553234" algn="l"/>
                <a:tab pos="1864313" algn="l"/>
                <a:tab pos="2175392" algn="l"/>
                <a:tab pos="2486471" algn="l"/>
                <a:tab pos="2797550" algn="l"/>
                <a:tab pos="3108629" algn="l"/>
                <a:tab pos="3419708" algn="l"/>
                <a:tab pos="3730787" algn="l"/>
                <a:tab pos="4041866" algn="l"/>
                <a:tab pos="4352944" algn="l"/>
                <a:tab pos="4664023" algn="l"/>
                <a:tab pos="4975102" algn="l"/>
                <a:tab pos="5286181" algn="l"/>
                <a:tab pos="5597260" algn="l"/>
                <a:tab pos="5908339" algn="l"/>
                <a:tab pos="6219417" algn="l"/>
              </a:tabLst>
              <a:defRPr/>
            </a:pPr>
            <a:r>
              <a:rPr lang="en-GB" altLang="en-US" sz="1350" b="1" dirty="0">
                <a:solidFill>
                  <a:schemeClr val="bg2"/>
                </a:solidFill>
                <a:latin typeface="Bitstream Vera Serif" pitchFamily="16" charset="0"/>
              </a:rPr>
              <a:t>California</a:t>
            </a:r>
          </a:p>
          <a:p>
            <a:pPr lvl="1">
              <a:lnSpc>
                <a:spcPct val="101000"/>
              </a:lnSpc>
              <a:buNone/>
              <a:tabLst>
                <a:tab pos="308918" algn="l"/>
                <a:tab pos="619997" algn="l"/>
                <a:tab pos="931076" algn="l"/>
                <a:tab pos="1242155" algn="l"/>
                <a:tab pos="1553234" algn="l"/>
                <a:tab pos="1864313" algn="l"/>
                <a:tab pos="2175392" algn="l"/>
                <a:tab pos="2486471" algn="l"/>
                <a:tab pos="2797550" algn="l"/>
                <a:tab pos="3108629" algn="l"/>
                <a:tab pos="3419708" algn="l"/>
                <a:tab pos="3730787" algn="l"/>
                <a:tab pos="4041866" algn="l"/>
                <a:tab pos="4352944" algn="l"/>
                <a:tab pos="4664023" algn="l"/>
                <a:tab pos="4975102" algn="l"/>
                <a:tab pos="5286181" algn="l"/>
                <a:tab pos="5597260" algn="l"/>
                <a:tab pos="5908339" algn="l"/>
                <a:tab pos="6219417" algn="l"/>
              </a:tabLst>
              <a:defRPr/>
            </a:pPr>
            <a:r>
              <a:rPr lang="en-GB" altLang="en-US" sz="1350" b="1" dirty="0">
                <a:solidFill>
                  <a:schemeClr val="bg2"/>
                </a:solidFill>
                <a:latin typeface="Bitstream Vera Serif" pitchFamily="16" charset="0"/>
              </a:rPr>
              <a:t>Colorado</a:t>
            </a:r>
          </a:p>
          <a:p>
            <a:pPr>
              <a:lnSpc>
                <a:spcPct val="101000"/>
              </a:lnSpc>
              <a:buNone/>
              <a:tabLst>
                <a:tab pos="308918" algn="l"/>
                <a:tab pos="619997" algn="l"/>
                <a:tab pos="931076" algn="l"/>
                <a:tab pos="1242155" algn="l"/>
                <a:tab pos="1553234" algn="l"/>
                <a:tab pos="1864313" algn="l"/>
                <a:tab pos="2175392" algn="l"/>
                <a:tab pos="2486471" algn="l"/>
                <a:tab pos="2797550" algn="l"/>
                <a:tab pos="3108629" algn="l"/>
                <a:tab pos="3419708" algn="l"/>
                <a:tab pos="3730787" algn="l"/>
                <a:tab pos="4041866" algn="l"/>
                <a:tab pos="4352944" algn="l"/>
                <a:tab pos="4664023" algn="l"/>
                <a:tab pos="4975102" algn="l"/>
                <a:tab pos="5286181" algn="l"/>
                <a:tab pos="5597260" algn="l"/>
                <a:tab pos="5908339" algn="l"/>
                <a:tab pos="6219417" algn="l"/>
              </a:tabLst>
              <a:defRPr/>
            </a:pPr>
            <a:r>
              <a:rPr lang="en-GB" altLang="en-US" sz="1350" b="1" dirty="0">
                <a:solidFill>
                  <a:schemeClr val="bg2"/>
                </a:solidFill>
                <a:latin typeface="Bitstream Vera Serif" pitchFamily="16" charset="0"/>
              </a:rPr>
              <a:t>Many Canadian Environmental agencies</a:t>
            </a:r>
          </a:p>
          <a:p>
            <a:pPr>
              <a:lnSpc>
                <a:spcPct val="101000"/>
              </a:lnSpc>
              <a:buNone/>
              <a:tabLst>
                <a:tab pos="308918" algn="l"/>
                <a:tab pos="619997" algn="l"/>
                <a:tab pos="931076" algn="l"/>
                <a:tab pos="1242155" algn="l"/>
                <a:tab pos="1553234" algn="l"/>
                <a:tab pos="1864313" algn="l"/>
                <a:tab pos="2175392" algn="l"/>
                <a:tab pos="2486471" algn="l"/>
                <a:tab pos="2797550" algn="l"/>
                <a:tab pos="3108629" algn="l"/>
                <a:tab pos="3419708" algn="l"/>
                <a:tab pos="3730787" algn="l"/>
                <a:tab pos="4041866" algn="l"/>
                <a:tab pos="4352944" algn="l"/>
                <a:tab pos="4664023" algn="l"/>
                <a:tab pos="4975102" algn="l"/>
                <a:tab pos="5286181" algn="l"/>
                <a:tab pos="5597260" algn="l"/>
                <a:tab pos="5908339" algn="l"/>
                <a:tab pos="6219417" algn="l"/>
              </a:tabLst>
              <a:defRPr/>
            </a:pPr>
            <a:r>
              <a:rPr lang="en-GB" altLang="en-US" sz="1350" b="1" dirty="0">
                <a:solidFill>
                  <a:schemeClr val="bg2"/>
                </a:solidFill>
                <a:latin typeface="Bitstream Vera Serif" pitchFamily="16" charset="0"/>
              </a:rPr>
              <a:t>Numerous South and Central American Environmental Agencies</a:t>
            </a:r>
          </a:p>
        </p:txBody>
      </p:sp>
    </p:spTree>
    <p:extLst>
      <p:ext uri="{BB962C8B-B14F-4D97-AF65-F5344CB8AC3E}">
        <p14:creationId xmlns:p14="http://schemas.microsoft.com/office/powerpoint/2010/main" val="162329016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Geometric">
  <a:themeElements>
    <a:clrScheme name="Geometric">
      <a:dk1>
        <a:srgbClr val="2A3990"/>
      </a:dk1>
      <a:lt1>
        <a:srgbClr val="FFFFFF"/>
      </a:lt1>
      <a:dk2>
        <a:srgbClr val="434343"/>
      </a:dk2>
      <a:lt2>
        <a:srgbClr val="999999"/>
      </a:lt2>
      <a:accent1>
        <a:srgbClr val="212D74"/>
      </a:accent1>
      <a:accent2>
        <a:srgbClr val="3949AB"/>
      </a:accent2>
      <a:accent3>
        <a:srgbClr val="9C254D"/>
      </a:accent3>
      <a:accent4>
        <a:srgbClr val="D23369"/>
      </a:accent4>
      <a:accent5>
        <a:srgbClr val="F06292"/>
      </a:accent5>
      <a:accent6>
        <a:srgbClr val="7890CD"/>
      </a:accent6>
      <a:hlink>
        <a:srgbClr val="F06292"/>
      </a:hlink>
      <a:folHlink>
        <a:srgbClr val="F0629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2628</TotalTime>
  <Words>796</Words>
  <Application>Microsoft Macintosh PowerPoint</Application>
  <PresentationFormat>On-screen Show (16:9)</PresentationFormat>
  <Paragraphs>272</Paragraphs>
  <Slides>22</Slides>
  <Notes>21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Arial</vt:lpstr>
      <vt:lpstr>Bitstream Vera Serif</vt:lpstr>
      <vt:lpstr>Calibri</vt:lpstr>
      <vt:lpstr>Roboto</vt:lpstr>
      <vt:lpstr>Times New Roman</vt:lpstr>
      <vt:lpstr>Geometric</vt:lpstr>
      <vt:lpstr>Visio</vt:lpstr>
      <vt:lpstr>Worksheet</vt:lpstr>
      <vt:lpstr>DCS Workshop Agenda</vt:lpstr>
      <vt:lpstr>GOES DCS Overview</vt:lpstr>
      <vt:lpstr>GOES DCS Overview</vt:lpstr>
      <vt:lpstr>User Segment</vt:lpstr>
      <vt:lpstr>User Segment  Distribution of GOES DCS Platforms</vt:lpstr>
      <vt:lpstr>Space Segment   (GOES-R)</vt:lpstr>
      <vt:lpstr>Space Segment    GOES FOOTPRINT</vt:lpstr>
      <vt:lpstr>Ground Segment</vt:lpstr>
      <vt:lpstr>Ground Segment</vt:lpstr>
      <vt:lpstr>System Overview</vt:lpstr>
      <vt:lpstr>PowerPoint Presentation</vt:lpstr>
      <vt:lpstr>By The Numbers</vt:lpstr>
      <vt:lpstr>User Applications</vt:lpstr>
      <vt:lpstr>User Benefits</vt:lpstr>
      <vt:lpstr>Key GOES DCS Activities Underway</vt:lpstr>
      <vt:lpstr>Two Way Communication Development</vt:lpstr>
      <vt:lpstr>DCS Channel Optimization</vt:lpstr>
      <vt:lpstr>Questions:</vt:lpstr>
      <vt:lpstr>Back Up……..</vt:lpstr>
      <vt:lpstr>System Overview</vt:lpstr>
      <vt:lpstr>User Access</vt:lpstr>
      <vt:lpstr>The GOES DCS User Community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GOES DCS Customer Interaction/Access Training</dc:title>
  <dc:creator>Richard Antoine</dc:creator>
  <cp:lastModifiedBy>Nicholas Coyne</cp:lastModifiedBy>
  <cp:revision>52</cp:revision>
  <cp:lastPrinted>2018-10-01T20:02:32Z</cp:lastPrinted>
  <dcterms:modified xsi:type="dcterms:W3CDTF">2018-10-07T18:25:27Z</dcterms:modified>
</cp:coreProperties>
</file>