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5143500" type="screen16x9"/>
  <p:notesSz cx="6858000" cy="9144000"/>
  <p:embeddedFontLst>
    <p:embeddedFont>
      <p:font typeface="Roboto" panose="02000000000000000000" pitchFamily="2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E76302B-D4D2-444D-AEA7-B23166E697C4}">
  <a:tblStyle styleId="{FE76302B-D4D2-444D-AEA7-B23166E697C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>
      <p:cViewPr varScale="1">
        <p:scale>
          <a:sx n="165" d="100"/>
          <a:sy n="165" d="100"/>
        </p:scale>
        <p:origin x="664" y="1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f131ed5de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f131ed5de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f131ed5de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3f131ed5de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f131ed5d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f131ed5d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f17da7a5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f17da7a5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41fc4a09cf_0_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41fc4a09cf_0_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41fc4a09cf_0_2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41fc4a09cf_0_2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40cb3193e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40cb3193e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41fc4a09c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41fc4a09c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 I to give you a look inside the DADDS website and what it offers our Users.  There are four different web servers that replicate each other.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41fc4a09cf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41fc4a09cf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41fc4a09c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41fc4a09c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41fc4a09cf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41fc4a09cf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41fc4a09cf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41fc4a09cf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41fc4a09cf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41fc4a09cf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41fc4a09cf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41fc4a09cf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41fc4a09cf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41fc4a09cf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41fc4a09cf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41fc4a09cf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41fc4a09cf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41fc4a09cf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f6768097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3f6768097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cs1.noaa.gov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cs1.noaa.gov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hyperlink" Target="https://dcs3.noaa.gov" TargetMode="External"/><Relationship Id="rId4" Type="http://schemas.openxmlformats.org/officeDocument/2006/relationships/hyperlink" Target="https://dcs2.noaa.gov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etecia.Reeves@noaa.gov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1617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/>
              <a:t>GOES DCS Customer Interaction/Access Training</a:t>
            </a:r>
            <a:endParaRPr sz="4500"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311700" y="3213625"/>
            <a:ext cx="8520600" cy="161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SATCOM: GOES DCS Workshop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Wednesday, 10 October 2018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Letecia Reeves, Customer Service Lead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Letecia.Reeves@noaa.gov</a:t>
            </a:r>
            <a:endParaRPr sz="2000"/>
          </a:p>
        </p:txBody>
      </p:sp>
      <p:sp>
        <p:nvSpPr>
          <p:cNvPr id="87" name="Google Shape;87;p1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88" name="Google Shape;8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500" y="160450"/>
            <a:ext cx="876501" cy="89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01138" y="112200"/>
            <a:ext cx="931164" cy="89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>
            <a:spLocks noGrp="1"/>
          </p:cNvSpPr>
          <p:nvPr>
            <p:ph type="title"/>
          </p:nvPr>
        </p:nvSpPr>
        <p:spPr>
          <a:xfrm>
            <a:off x="311700" y="39005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Requirements for GOES DCS Use</a:t>
            </a:r>
            <a:endParaRPr sz="3000"/>
          </a:p>
        </p:txBody>
      </p:sp>
      <p:sp>
        <p:nvSpPr>
          <p:cNvPr id="95" name="Google Shape;95;p1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Must be a government agency or government sponsored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Must be transmitting environmental parameters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Must apply online for a System Use Agreement (SUA) and be approved before transmitting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Must use Certified Transmitters (determined by NOAA to not interfere with the satellites or other users)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Must conform to NOAA System Use Policies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Must be a “good neighbor” to all other users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96" name="Google Shape;96;p1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2</a:t>
            </a:fld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System Use Agreement (SUA)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Automated application available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 u="sng">
                <a:solidFill>
                  <a:schemeClr val="dk1"/>
                </a:solidFill>
                <a:hlinkClick r:id="rId3"/>
              </a:rPr>
              <a:t>https://dcs1.noaa.gov</a:t>
            </a:r>
            <a:r>
              <a:rPr lang="en">
                <a:solidFill>
                  <a:schemeClr val="dk1"/>
                </a:solidFill>
              </a:rPr>
              <a:t>, dcs2, dcs3, or dcs4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Complete and submit electronically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Must be renewed regularly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5 years for both government agencies and non-Govt agencies with a Government sponsor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1 year for transmitter manufacturers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Signatory on SUA must have authority to correct transmitter or interference issues for the program identified.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Can have multiple users under a single SUA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03" name="Google Shape;103;p1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3</a:t>
            </a:fld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Channel Allocations</a:t>
            </a:r>
            <a:endParaRPr sz="3000"/>
          </a:p>
        </p:txBody>
      </p:sp>
      <p:sp>
        <p:nvSpPr>
          <p:cNvPr id="109" name="Google Shape;109;p16"/>
          <p:cNvSpPr txBox="1">
            <a:spLocks noGrp="1"/>
          </p:cNvSpPr>
          <p:nvPr>
            <p:ph type="body" idx="1"/>
          </p:nvPr>
        </p:nvSpPr>
        <p:spPr>
          <a:xfrm>
            <a:off x="311700" y="637775"/>
            <a:ext cx="8520600" cy="401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Currently there are 220 channels that are allocated for data transmissions.</a:t>
            </a:r>
            <a:endParaRPr>
              <a:solidFill>
                <a:schemeClr val="dk1"/>
              </a:solidFill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u="sng">
              <a:solidFill>
                <a:schemeClr val="dk1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Typical channel assignment is at 300 bits per second (baud rate) transmitting once per hour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With a 10 second transmission window.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More and more Users are requesting transmissions every 15 minutes for critical data, such as fire weather.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Applications such as Tsunami Warning and flood monitoring transmit 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every 5 or 6 minutes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10" name="Google Shape;110;p1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4</a:t>
            </a:fld>
            <a:endParaRPr>
              <a:solidFill>
                <a:schemeClr val="lt1"/>
              </a:solidFill>
            </a:endParaRPr>
          </a:p>
        </p:txBody>
      </p:sp>
      <p:graphicFrame>
        <p:nvGraphicFramePr>
          <p:cNvPr id="111" name="Google Shape;111;p16"/>
          <p:cNvGraphicFramePr/>
          <p:nvPr/>
        </p:nvGraphicFramePr>
        <p:xfrm>
          <a:off x="901028" y="1221564"/>
          <a:ext cx="7239000" cy="1432470"/>
        </p:xfrm>
        <a:graphic>
          <a:graphicData uri="http://schemas.openxmlformats.org/drawingml/2006/table">
            <a:tbl>
              <a:tblPr>
                <a:noFill/>
                <a:tableStyleId>{FE76302B-D4D2-444D-AEA7-B23166E697C4}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chemeClr val="dk1"/>
                          </a:solidFill>
                        </a:rPr>
                        <a:t>Total Data Collection Platforms: </a:t>
                      </a:r>
                      <a:r>
                        <a:rPr lang="en">
                          <a:solidFill>
                            <a:schemeClr val="dk1"/>
                          </a:solidFill>
                        </a:rPr>
                        <a:t>39,564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chemeClr val="dk1"/>
                          </a:solidFill>
                        </a:rPr>
                        <a:t>100 Baud: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762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</a:rPr>
                        <a:t>12</a:t>
                      </a:r>
                      <a:endParaRPr sz="150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chemeClr val="dk1"/>
                          </a:solidFill>
                        </a:rPr>
                        <a:t>Currently Active: </a:t>
                      </a:r>
                      <a:r>
                        <a:rPr lang="en">
                          <a:solidFill>
                            <a:schemeClr val="dk1"/>
                          </a:solidFill>
                        </a:rPr>
                        <a:t>29,692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chemeClr val="dk1"/>
                          </a:solidFill>
                        </a:rPr>
                        <a:t>300 Baud: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762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</a:rPr>
                        <a:t>37,945</a:t>
                      </a:r>
                      <a:endParaRPr sz="150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Almost 10k either seasonal or not yet deployed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chemeClr val="dk1"/>
                          </a:solidFill>
                        </a:rPr>
                        <a:t>1200 Baud: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762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</a:rPr>
                        <a:t>1,607</a:t>
                      </a:r>
                      <a:endParaRPr sz="150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>
            <a:spLocks noGrp="1"/>
          </p:cNvSpPr>
          <p:nvPr>
            <p:ph type="title"/>
          </p:nvPr>
        </p:nvSpPr>
        <p:spPr>
          <a:xfrm>
            <a:off x="311700" y="20982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Transition to Version II Transmitters</a:t>
            </a:r>
            <a:endParaRPr/>
          </a:p>
        </p:txBody>
      </p:sp>
      <p:sp>
        <p:nvSpPr>
          <p:cNvPr id="117" name="Google Shape;117;p17"/>
          <p:cNvSpPr txBox="1">
            <a:spLocks noGrp="1"/>
          </p:cNvSpPr>
          <p:nvPr>
            <p:ph type="body" idx="1"/>
          </p:nvPr>
        </p:nvSpPr>
        <p:spPr>
          <a:xfrm>
            <a:off x="311700" y="889875"/>
            <a:ext cx="8520600" cy="22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Transition from Version I methodology to Version II transmitters (Narrow Band Transmitter).  These are certified to a new standard that allows the transmitter to use a smaller bandwidth, which will eventually double our channel capacity.</a:t>
            </a:r>
            <a:br>
              <a:rPr lang="en" sz="1600">
                <a:solidFill>
                  <a:schemeClr val="dk1"/>
                </a:solidFill>
              </a:rPr>
            </a:br>
            <a:endParaRPr sz="1600">
              <a:solidFill>
                <a:schemeClr val="dk1"/>
              </a:solidFill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10 year transition to Version II transmitters ending on May 31, 2026.</a:t>
            </a:r>
            <a:br>
              <a:rPr lang="en" sz="1600">
                <a:solidFill>
                  <a:schemeClr val="dk1"/>
                </a:solidFill>
              </a:rPr>
            </a:br>
            <a:endParaRPr sz="1600">
              <a:solidFill>
                <a:schemeClr val="dk1"/>
              </a:solidFill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" sz="1600">
                <a:solidFill>
                  <a:schemeClr val="dk1"/>
                </a:solidFill>
              </a:rPr>
              <a:t>Currently undergoing a channel optimization study to determine how to best map out a plan for creating new channels.</a:t>
            </a: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18" name="Google Shape;118;p1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5</a:t>
            </a:fld>
            <a:endParaRPr>
              <a:solidFill>
                <a:schemeClr val="lt1"/>
              </a:solidFill>
            </a:endParaRPr>
          </a:p>
        </p:txBody>
      </p:sp>
      <p:graphicFrame>
        <p:nvGraphicFramePr>
          <p:cNvPr id="119" name="Google Shape;119;p17"/>
          <p:cNvGraphicFramePr/>
          <p:nvPr/>
        </p:nvGraphicFramePr>
        <p:xfrm>
          <a:off x="2159000" y="3297625"/>
          <a:ext cx="4826000" cy="838140"/>
        </p:xfrm>
        <a:graphic>
          <a:graphicData uri="http://schemas.openxmlformats.org/drawingml/2006/table">
            <a:tbl>
              <a:tblPr>
                <a:noFill/>
                <a:tableStyleId>{FE76302B-D4D2-444D-AEA7-B23166E697C4}</a:tableStyleId>
              </a:tblPr>
              <a:tblGrid>
                <a:gridCol w="241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chemeClr val="dk1"/>
                          </a:solidFill>
                        </a:rPr>
                        <a:t>CS1 Transmitters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chemeClr val="dk1"/>
                          </a:solidFill>
                        </a:rPr>
                        <a:t>CS2 Transmitters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700">
                          <a:solidFill>
                            <a:schemeClr val="dk1"/>
                          </a:solidFill>
                        </a:rPr>
                        <a:t>20,761</a:t>
                      </a:r>
                      <a:endParaRPr sz="170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700">
                          <a:solidFill>
                            <a:schemeClr val="dk1"/>
                          </a:solidFill>
                        </a:rPr>
                        <a:t>17,184</a:t>
                      </a:r>
                      <a:endParaRPr sz="170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8"/>
          <p:cNvSpPr txBox="1">
            <a:spLocks noGrp="1"/>
          </p:cNvSpPr>
          <p:nvPr>
            <p:ph type="title"/>
          </p:nvPr>
        </p:nvSpPr>
        <p:spPr>
          <a:xfrm>
            <a:off x="311700" y="24122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Data Retrieval Methods (Internet)</a:t>
            </a:r>
            <a:endParaRPr/>
          </a:p>
        </p:txBody>
      </p:sp>
      <p:sp>
        <p:nvSpPr>
          <p:cNvPr id="125" name="Google Shape;125;p18"/>
          <p:cNvSpPr txBox="1">
            <a:spLocks noGrp="1"/>
          </p:cNvSpPr>
          <p:nvPr>
            <p:ph type="body" idx="1"/>
          </p:nvPr>
        </p:nvSpPr>
        <p:spPr>
          <a:xfrm>
            <a:off x="311700" y="1302150"/>
            <a:ext cx="7877700" cy="25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</a:pPr>
            <a:r>
              <a:rPr lang="en" sz="1500" b="1">
                <a:solidFill>
                  <a:schemeClr val="dk1"/>
                </a:solidFill>
              </a:rPr>
              <a:t>DCS Administration and Data Distribution System (DADDS):</a:t>
            </a:r>
            <a:r>
              <a:rPr lang="en" sz="1500">
                <a:solidFill>
                  <a:schemeClr val="dk1"/>
                </a:solidFill>
              </a:rPr>
              <a:t>  Login to the DADDS to view and export DCP messages.</a:t>
            </a:r>
            <a:br>
              <a:rPr lang="en" sz="1500">
                <a:solidFill>
                  <a:schemeClr val="dk1"/>
                </a:solidFill>
              </a:rPr>
            </a:br>
            <a:br>
              <a:rPr lang="en" sz="1500">
                <a:solidFill>
                  <a:schemeClr val="dk1"/>
                </a:solidFill>
              </a:rPr>
            </a:br>
            <a:endParaRPr sz="1500">
              <a:solidFill>
                <a:schemeClr val="dk1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</a:pPr>
            <a:r>
              <a:rPr lang="en" sz="1500" b="1">
                <a:solidFill>
                  <a:schemeClr val="dk1"/>
                </a:solidFill>
              </a:rPr>
              <a:t>Local Readout Ground Systems (LRGS):</a:t>
            </a:r>
            <a:r>
              <a:rPr lang="en" sz="1500">
                <a:solidFill>
                  <a:schemeClr val="dk1"/>
                </a:solidFill>
              </a:rPr>
              <a:t>  All DCS data can be accessed from these servers by downloading free software available on the DADDS website; and instructions for the NOAA provided software can be downloaded from any of our four DCS web sites.</a:t>
            </a:r>
            <a:br>
              <a:rPr lang="en" sz="1500">
                <a:solidFill>
                  <a:schemeClr val="dk1"/>
                </a:solidFill>
              </a:rPr>
            </a:br>
            <a:endParaRPr sz="15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26" name="Google Shape;126;p1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6</a:t>
            </a:fld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9"/>
          <p:cNvSpPr txBox="1">
            <a:spLocks noGrp="1"/>
          </p:cNvSpPr>
          <p:nvPr>
            <p:ph type="title"/>
          </p:nvPr>
        </p:nvSpPr>
        <p:spPr>
          <a:xfrm>
            <a:off x="311700" y="1046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Data Retrieval Methods (Broadcasts)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19"/>
          <p:cNvSpPr txBox="1">
            <a:spLocks noGrp="1"/>
          </p:cNvSpPr>
          <p:nvPr>
            <p:ph type="body" idx="1"/>
          </p:nvPr>
        </p:nvSpPr>
        <p:spPr>
          <a:xfrm>
            <a:off x="311700" y="911150"/>
            <a:ext cx="8520600" cy="352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lang="en" sz="1300" b="1">
                <a:solidFill>
                  <a:schemeClr val="dk1"/>
                </a:solidFill>
              </a:rPr>
              <a:t>Low-Rate Information Transmission (LRIT):</a:t>
            </a:r>
            <a:r>
              <a:rPr lang="en" sz="1300">
                <a:solidFill>
                  <a:schemeClr val="dk1"/>
                </a:solidFill>
              </a:rPr>
              <a:t>  The NOAA LRIT system provides digital data, via a broadcast</a:t>
            </a:r>
            <a:br>
              <a:rPr lang="en" sz="1300">
                <a:solidFill>
                  <a:schemeClr val="dk1"/>
                </a:solidFill>
              </a:rPr>
            </a:br>
            <a:r>
              <a:rPr lang="en" sz="1300">
                <a:solidFill>
                  <a:schemeClr val="dk1"/>
                </a:solidFill>
              </a:rPr>
              <a:t>service, through its GOES East (today) and GOES West (for the next year or so) geostationary satellites</a:t>
            </a:r>
            <a:br>
              <a:rPr lang="en" sz="1300">
                <a:solidFill>
                  <a:schemeClr val="dk1"/>
                </a:solidFill>
              </a:rPr>
            </a:br>
            <a:r>
              <a:rPr lang="en" sz="1300">
                <a:solidFill>
                  <a:schemeClr val="dk1"/>
                </a:solidFill>
              </a:rPr>
              <a:t>including both the GOES I-M and N-P Series. On the GOES-R series of satellites, the broadcast will be merged</a:t>
            </a:r>
            <a:br>
              <a:rPr lang="en" sz="1300">
                <a:solidFill>
                  <a:schemeClr val="dk1"/>
                </a:solidFill>
              </a:rPr>
            </a:br>
            <a:r>
              <a:rPr lang="en" sz="1300">
                <a:solidFill>
                  <a:schemeClr val="dk1"/>
                </a:solidFill>
              </a:rPr>
              <a:t>with the Emergency Managers Weather Information Network (EMWIN) service with a combined data rate of</a:t>
            </a:r>
            <a:br>
              <a:rPr lang="en" sz="1300">
                <a:solidFill>
                  <a:schemeClr val="dk1"/>
                </a:solidFill>
              </a:rPr>
            </a:br>
            <a:r>
              <a:rPr lang="en" sz="1300">
                <a:solidFill>
                  <a:schemeClr val="dk1"/>
                </a:solidFill>
              </a:rPr>
              <a:t>400 Kilobits per Second. </a:t>
            </a:r>
            <a:br>
              <a:rPr lang="en" sz="1300">
                <a:solidFill>
                  <a:schemeClr val="dk1"/>
                </a:solidFill>
              </a:rPr>
            </a:br>
            <a:r>
              <a:rPr lang="en" sz="1300">
                <a:solidFill>
                  <a:schemeClr val="dk1"/>
                </a:solidFill>
              </a:rPr>
              <a:t>http://www.noaasis.noaa.gov/LRIT/ for more information.</a:t>
            </a:r>
            <a:br>
              <a:rPr lang="en" sz="1300">
                <a:solidFill>
                  <a:schemeClr val="dk1"/>
                </a:solidFill>
              </a:rPr>
            </a:br>
            <a:endParaRPr sz="1300">
              <a:solidFill>
                <a:schemeClr val="dk1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lang="en" sz="1300" b="1">
                <a:solidFill>
                  <a:schemeClr val="dk1"/>
                </a:solidFill>
              </a:rPr>
              <a:t>High-Rate Information Transmission (HRIT):</a:t>
            </a:r>
            <a:r>
              <a:rPr lang="en" sz="1300">
                <a:solidFill>
                  <a:schemeClr val="dk1"/>
                </a:solidFill>
              </a:rPr>
              <a:t>   HRIT replaced LRIT on GOES-East when GOES-16 became</a:t>
            </a:r>
            <a:br>
              <a:rPr lang="en" sz="1300">
                <a:solidFill>
                  <a:schemeClr val="dk1"/>
                </a:solidFill>
              </a:rPr>
            </a:br>
            <a:r>
              <a:rPr lang="en" sz="1300">
                <a:solidFill>
                  <a:schemeClr val="dk1"/>
                </a:solidFill>
              </a:rPr>
              <a:t>operational in late 2017.  HRIT will replace LRIT on GOES-West when GOES-17 becomes GOES-West at the end of the year.</a:t>
            </a:r>
            <a:br>
              <a:rPr lang="en" sz="1300">
                <a:solidFill>
                  <a:schemeClr val="dk1"/>
                </a:solidFill>
              </a:rPr>
            </a:br>
            <a:r>
              <a:rPr lang="en" sz="1300">
                <a:solidFill>
                  <a:schemeClr val="dk1"/>
                </a:solidFill>
              </a:rPr>
              <a:t>http://www.goes-r.gov/users/hrit.html for more information.</a:t>
            </a:r>
            <a:br>
              <a:rPr lang="en" sz="1300">
                <a:solidFill>
                  <a:schemeClr val="dk1"/>
                </a:solidFill>
              </a:rPr>
            </a:br>
            <a:endParaRPr sz="1300">
              <a:solidFill>
                <a:schemeClr val="dk1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lang="en" sz="1300" b="1">
                <a:solidFill>
                  <a:schemeClr val="dk1"/>
                </a:solidFill>
              </a:rPr>
              <a:t>Direct Readout Ground Station (DRGS): </a:t>
            </a:r>
            <a:r>
              <a:rPr lang="en" sz="1300">
                <a:solidFill>
                  <a:schemeClr val="dk1"/>
                </a:solidFill>
              </a:rPr>
              <a:t> Users with a GOES DRGS can receive their</a:t>
            </a:r>
            <a:br>
              <a:rPr lang="en" sz="1300">
                <a:solidFill>
                  <a:schemeClr val="dk1"/>
                </a:solidFill>
              </a:rPr>
            </a:br>
            <a:r>
              <a:rPr lang="en" sz="1300">
                <a:solidFill>
                  <a:schemeClr val="dk1"/>
                </a:solidFill>
              </a:rPr>
              <a:t> DCP messages directly from the GOES satellites.</a:t>
            </a:r>
            <a:endParaRPr sz="13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33" name="Google Shape;133;p1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7722900" cy="99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DCS Administration and Data Distribution System (DADDS)</a:t>
            </a:r>
            <a:endParaRPr/>
          </a:p>
        </p:txBody>
      </p:sp>
      <p:sp>
        <p:nvSpPr>
          <p:cNvPr id="139" name="Google Shape;139;p20"/>
          <p:cNvSpPr txBox="1">
            <a:spLocks noGrp="1"/>
          </p:cNvSpPr>
          <p:nvPr>
            <p:ph type="body" idx="1"/>
          </p:nvPr>
        </p:nvSpPr>
        <p:spPr>
          <a:xfrm>
            <a:off x="311700" y="1514950"/>
            <a:ext cx="8520600" cy="324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Manages user and data collection platform (DCP) information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Channel and Time slot information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User Contact Information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User Logins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Data Monitoring and Downloads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Network list capability makes downloads (exports) easier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>
                <a:solidFill>
                  <a:schemeClr val="dk1"/>
                </a:solidFill>
              </a:rPr>
              <a:t>Dissemination to other circuits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National Weather Services, Global Telecommunication Gateway (NWSGT)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DOMSAT (Retiring on May 14, 2019)</a:t>
            </a:r>
            <a:endParaRPr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">
                <a:solidFill>
                  <a:schemeClr val="dk1"/>
                </a:solidFill>
              </a:rPr>
              <a:t>LRIT/HRIT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40" name="Google Shape;140;p2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8</a:t>
            </a:fld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1"/>
          <p:cNvSpPr txBox="1">
            <a:spLocks noGrp="1"/>
          </p:cNvSpPr>
          <p:nvPr>
            <p:ph type="title"/>
          </p:nvPr>
        </p:nvSpPr>
        <p:spPr>
          <a:xfrm>
            <a:off x="311700" y="22055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/>
              <a:t>DADDS Webpage</a:t>
            </a:r>
            <a:endParaRPr sz="3500"/>
          </a:p>
        </p:txBody>
      </p:sp>
      <p:sp>
        <p:nvSpPr>
          <p:cNvPr id="146" name="Google Shape;146;p21"/>
          <p:cNvSpPr txBox="1">
            <a:spLocks noGrp="1"/>
          </p:cNvSpPr>
          <p:nvPr>
            <p:ph type="body" idx="1"/>
          </p:nvPr>
        </p:nvSpPr>
        <p:spPr>
          <a:xfrm>
            <a:off x="311700" y="9506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47" name="Google Shape;147;p2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9</a:t>
            </a:fld>
            <a:endParaRPr>
              <a:solidFill>
                <a:schemeClr val="lt1"/>
              </a:solidFill>
            </a:endParaRPr>
          </a:p>
        </p:txBody>
      </p:sp>
      <p:sp>
        <p:nvSpPr>
          <p:cNvPr id="148" name="Google Shape;148;p21"/>
          <p:cNvSpPr txBox="1"/>
          <p:nvPr/>
        </p:nvSpPr>
        <p:spPr>
          <a:xfrm>
            <a:off x="5235175" y="1468488"/>
            <a:ext cx="2991300" cy="26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Four individual web servers that simultaneously replicate each other.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dk1"/>
                </a:solidFill>
                <a:hlinkClick r:id="rId3"/>
              </a:rPr>
              <a:t>https://dcs1.noaa.gov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dk1"/>
                </a:solidFill>
                <a:hlinkClick r:id="rId4"/>
              </a:rPr>
              <a:t>https://dcs2.noaa.gov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dk1"/>
                </a:solidFill>
                <a:hlinkClick r:id="rId5"/>
              </a:rPr>
              <a:t>https://dcs3.noaa.gov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https://dcs4.noaa.gov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149" name="Google Shape;149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1700" y="950675"/>
            <a:ext cx="4404951" cy="3700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2"/>
          <p:cNvSpPr txBox="1">
            <a:spLocks noGrp="1"/>
          </p:cNvSpPr>
          <p:nvPr>
            <p:ph type="title"/>
          </p:nvPr>
        </p:nvSpPr>
        <p:spPr>
          <a:xfrm>
            <a:off x="311700" y="242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/>
              <a:t>Submitting a SUA</a:t>
            </a:r>
            <a:endParaRPr sz="3500"/>
          </a:p>
        </p:txBody>
      </p:sp>
      <p:sp>
        <p:nvSpPr>
          <p:cNvPr id="155" name="Google Shape;155;p22"/>
          <p:cNvSpPr txBox="1">
            <a:spLocks noGrp="1"/>
          </p:cNvSpPr>
          <p:nvPr>
            <p:ph type="body" idx="1"/>
          </p:nvPr>
        </p:nvSpPr>
        <p:spPr>
          <a:xfrm>
            <a:off x="311700" y="656075"/>
            <a:ext cx="8520600" cy="393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56" name="Google Shape;156;p2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10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157" name="Google Shape;15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696" y="703825"/>
            <a:ext cx="5670407" cy="403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2"/>
          <p:cNvSpPr txBox="1"/>
          <p:nvPr/>
        </p:nvSpPr>
        <p:spPr>
          <a:xfrm>
            <a:off x="6072775" y="1391875"/>
            <a:ext cx="2662500" cy="21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Must first complete registration to have access to submit SUA.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3"/>
          <p:cNvSpPr txBox="1">
            <a:spLocks noGrp="1"/>
          </p:cNvSpPr>
          <p:nvPr>
            <p:ph type="title"/>
          </p:nvPr>
        </p:nvSpPr>
        <p:spPr>
          <a:xfrm>
            <a:off x="311700" y="17067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SUA Required Fields</a:t>
            </a:r>
            <a:endParaRPr/>
          </a:p>
        </p:txBody>
      </p:sp>
      <p:sp>
        <p:nvSpPr>
          <p:cNvPr id="164" name="Google Shape;164;p23"/>
          <p:cNvSpPr txBox="1">
            <a:spLocks noGrp="1"/>
          </p:cNvSpPr>
          <p:nvPr>
            <p:ph type="body" idx="1"/>
          </p:nvPr>
        </p:nvSpPr>
        <p:spPr>
          <a:xfrm>
            <a:off x="311700" y="973050"/>
            <a:ext cx="8520600" cy="359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65" name="Google Shape;165;p2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11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166" name="Google Shape;16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973050"/>
            <a:ext cx="4168100" cy="367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79800" y="973050"/>
            <a:ext cx="4352501" cy="36781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4"/>
          <p:cNvSpPr txBox="1">
            <a:spLocks noGrp="1"/>
          </p:cNvSpPr>
          <p:nvPr>
            <p:ph type="title"/>
          </p:nvPr>
        </p:nvSpPr>
        <p:spPr>
          <a:xfrm>
            <a:off x="311700" y="1607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SUA Required Fields</a:t>
            </a:r>
            <a:endParaRPr/>
          </a:p>
        </p:txBody>
      </p:sp>
      <p:sp>
        <p:nvSpPr>
          <p:cNvPr id="173" name="Google Shape;173;p24"/>
          <p:cNvSpPr txBox="1">
            <a:spLocks noGrp="1"/>
          </p:cNvSpPr>
          <p:nvPr>
            <p:ph type="body" idx="1"/>
          </p:nvPr>
        </p:nvSpPr>
        <p:spPr>
          <a:xfrm>
            <a:off x="311700" y="933175"/>
            <a:ext cx="8520600" cy="363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74" name="Google Shape;174;p2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12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175" name="Google Shape;17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933175"/>
            <a:ext cx="4509326" cy="3941100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4"/>
          <p:cNvSpPr txBox="1"/>
          <p:nvPr/>
        </p:nvSpPr>
        <p:spPr>
          <a:xfrm>
            <a:off x="5225200" y="1332025"/>
            <a:ext cx="3131100" cy="22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Upon receipt of the SUA, NOAA reviews and begins a three level approval process.</a:t>
            </a:r>
            <a:endParaRPr sz="2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5"/>
          <p:cNvSpPr txBox="1">
            <a:spLocks noGrp="1"/>
          </p:cNvSpPr>
          <p:nvPr>
            <p:ph type="title"/>
          </p:nvPr>
        </p:nvSpPr>
        <p:spPr>
          <a:xfrm>
            <a:off x="311700" y="1596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DADDS Message Retrieval and Export</a:t>
            </a:r>
            <a:br>
              <a:rPr lang="en"/>
            </a:br>
            <a:endParaRPr/>
          </a:p>
        </p:txBody>
      </p:sp>
      <p:sp>
        <p:nvSpPr>
          <p:cNvPr id="182" name="Google Shape;182;p25"/>
          <p:cNvSpPr txBox="1">
            <a:spLocks noGrp="1"/>
          </p:cNvSpPr>
          <p:nvPr>
            <p:ph type="body" idx="1"/>
          </p:nvPr>
        </p:nvSpPr>
        <p:spPr>
          <a:xfrm>
            <a:off x="311700" y="838988"/>
            <a:ext cx="8520600" cy="372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83" name="Google Shape;183;p2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13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184" name="Google Shape;184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918625"/>
            <a:ext cx="6149198" cy="3642999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5"/>
          <p:cNvSpPr txBox="1"/>
          <p:nvPr/>
        </p:nvSpPr>
        <p:spPr>
          <a:xfrm>
            <a:off x="6606000" y="1045450"/>
            <a:ext cx="2226300" cy="284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solidFill>
                  <a:srgbClr val="073E87"/>
                </a:solidFill>
              </a:rPr>
              <a:t>“Messages” tab.</a:t>
            </a:r>
            <a:endParaRPr sz="1600">
              <a:solidFill>
                <a:srgbClr val="073E87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>
              <a:solidFill>
                <a:srgbClr val="073E87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solidFill>
                  <a:srgbClr val="073E87"/>
                </a:solidFill>
              </a:rPr>
              <a:t>Database houses 25M+ messages received over the past 30 days.</a:t>
            </a:r>
            <a:endParaRPr sz="1600">
              <a:solidFill>
                <a:srgbClr val="073E87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>
              <a:solidFill>
                <a:srgbClr val="073E87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solidFill>
                  <a:srgbClr val="073E87"/>
                </a:solidFill>
              </a:rPr>
              <a:t>Filter on specific addresses or group code(s).</a:t>
            </a:r>
            <a:endParaRPr sz="1600">
              <a:solidFill>
                <a:srgbClr val="073E87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>
              <a:solidFill>
                <a:srgbClr val="073E87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6"/>
          <p:cNvSpPr txBox="1">
            <a:spLocks noGrp="1"/>
          </p:cNvSpPr>
          <p:nvPr>
            <p:ph type="title"/>
          </p:nvPr>
        </p:nvSpPr>
        <p:spPr>
          <a:xfrm>
            <a:off x="311700" y="15282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Viewing Assigned DCP Allocations</a:t>
            </a:r>
            <a:endParaRPr/>
          </a:p>
        </p:txBody>
      </p:sp>
      <p:sp>
        <p:nvSpPr>
          <p:cNvPr id="191" name="Google Shape;191;p26"/>
          <p:cNvSpPr txBox="1">
            <a:spLocks noGrp="1"/>
          </p:cNvSpPr>
          <p:nvPr>
            <p:ph type="body" idx="1"/>
          </p:nvPr>
        </p:nvSpPr>
        <p:spPr>
          <a:xfrm>
            <a:off x="311700" y="868225"/>
            <a:ext cx="8520600" cy="37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92" name="Google Shape;192;p2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14</a:t>
            </a:fld>
            <a:endParaRPr>
              <a:solidFill>
                <a:schemeClr val="lt1"/>
              </a:solidFill>
            </a:endParaRPr>
          </a:p>
        </p:txBody>
      </p:sp>
      <p:sp>
        <p:nvSpPr>
          <p:cNvPr id="193" name="Google Shape;193;p26"/>
          <p:cNvSpPr/>
          <p:nvPr/>
        </p:nvSpPr>
        <p:spPr>
          <a:xfrm>
            <a:off x="4665075" y="2170200"/>
            <a:ext cx="634800" cy="251700"/>
          </a:xfrm>
          <a:prstGeom prst="flowChartConnector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26"/>
          <p:cNvSpPr/>
          <p:nvPr/>
        </p:nvSpPr>
        <p:spPr>
          <a:xfrm>
            <a:off x="4665075" y="2170188"/>
            <a:ext cx="634800" cy="251700"/>
          </a:xfrm>
          <a:prstGeom prst="flowChartConnector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26"/>
          <p:cNvSpPr/>
          <p:nvPr/>
        </p:nvSpPr>
        <p:spPr>
          <a:xfrm>
            <a:off x="5505250" y="1419575"/>
            <a:ext cx="634800" cy="251700"/>
          </a:xfrm>
          <a:prstGeom prst="flowChartConnector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6" name="Google Shape;19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975" y="868225"/>
            <a:ext cx="7051149" cy="3783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6"/>
          <p:cNvSpPr/>
          <p:nvPr/>
        </p:nvSpPr>
        <p:spPr>
          <a:xfrm>
            <a:off x="5983525" y="1443425"/>
            <a:ext cx="490200" cy="2040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26"/>
          <p:cNvSpPr/>
          <p:nvPr/>
        </p:nvSpPr>
        <p:spPr>
          <a:xfrm>
            <a:off x="1113000" y="1788700"/>
            <a:ext cx="490200" cy="2040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26"/>
          <p:cNvSpPr/>
          <p:nvPr/>
        </p:nvSpPr>
        <p:spPr>
          <a:xfrm>
            <a:off x="5139200" y="2194050"/>
            <a:ext cx="490200" cy="2040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7"/>
          <p:cNvSpPr txBox="1">
            <a:spLocks noGrp="1"/>
          </p:cNvSpPr>
          <p:nvPr>
            <p:ph type="title"/>
          </p:nvPr>
        </p:nvSpPr>
        <p:spPr>
          <a:xfrm>
            <a:off x="311700" y="20105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Inside of a Platform Description Table (PDT)</a:t>
            </a:r>
            <a:endParaRPr/>
          </a:p>
        </p:txBody>
      </p:sp>
      <p:sp>
        <p:nvSpPr>
          <p:cNvPr id="205" name="Google Shape;205;p27"/>
          <p:cNvSpPr txBox="1">
            <a:spLocks noGrp="1"/>
          </p:cNvSpPr>
          <p:nvPr>
            <p:ph type="body" idx="1"/>
          </p:nvPr>
        </p:nvSpPr>
        <p:spPr>
          <a:xfrm>
            <a:off x="311700" y="914075"/>
            <a:ext cx="8520600" cy="365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06" name="Google Shape;206;p2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15</a:t>
            </a:fld>
            <a:endParaRPr>
              <a:solidFill>
                <a:schemeClr val="lt1"/>
              </a:solidFill>
            </a:endParaRPr>
          </a:p>
        </p:txBody>
      </p:sp>
      <p:sp>
        <p:nvSpPr>
          <p:cNvPr id="207" name="Google Shape;207;p27"/>
          <p:cNvSpPr/>
          <p:nvPr/>
        </p:nvSpPr>
        <p:spPr>
          <a:xfrm>
            <a:off x="6205625" y="1696400"/>
            <a:ext cx="2254800" cy="1316100"/>
          </a:xfrm>
          <a:prstGeom prst="rect">
            <a:avLst/>
          </a:prstGeom>
          <a:noFill/>
          <a:ln w="9525" cap="flat" cmpd="sng">
            <a:solidFill>
              <a:srgbClr val="073E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dk1"/>
                </a:solidFill>
              </a:rPr>
              <a:t>General Tab</a:t>
            </a:r>
            <a:r>
              <a:rPr lang="en" sz="1500">
                <a:solidFill>
                  <a:schemeClr val="dk1"/>
                </a:solidFill>
              </a:rPr>
              <a:t> contains channel assignment information, and cannot be edited by User.</a:t>
            </a:r>
            <a:endParaRPr sz="1500">
              <a:solidFill>
                <a:schemeClr val="dk1"/>
              </a:solidFill>
            </a:endParaRPr>
          </a:p>
        </p:txBody>
      </p:sp>
      <p:pic>
        <p:nvPicPr>
          <p:cNvPr id="208" name="Google Shape;208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914075"/>
            <a:ext cx="5753951" cy="342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8"/>
          <p:cNvSpPr txBox="1">
            <a:spLocks noGrp="1"/>
          </p:cNvSpPr>
          <p:nvPr>
            <p:ph type="title"/>
          </p:nvPr>
        </p:nvSpPr>
        <p:spPr>
          <a:xfrm>
            <a:off x="311700" y="1046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Details Tab in the PDT</a:t>
            </a:r>
            <a:endParaRPr/>
          </a:p>
        </p:txBody>
      </p:sp>
      <p:sp>
        <p:nvSpPr>
          <p:cNvPr id="214" name="Google Shape;214;p28"/>
          <p:cNvSpPr txBox="1">
            <a:spLocks noGrp="1"/>
          </p:cNvSpPr>
          <p:nvPr>
            <p:ph type="body" idx="1"/>
          </p:nvPr>
        </p:nvSpPr>
        <p:spPr>
          <a:xfrm>
            <a:off x="311700" y="852150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15" name="Google Shape;215;p2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16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216" name="Google Shape;21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852149"/>
            <a:ext cx="6499876" cy="3562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9"/>
          <p:cNvSpPr txBox="1">
            <a:spLocks noGrp="1"/>
          </p:cNvSpPr>
          <p:nvPr>
            <p:ph type="title"/>
          </p:nvPr>
        </p:nvSpPr>
        <p:spPr>
          <a:xfrm>
            <a:off x="311700" y="15282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Shef Codes Tab</a:t>
            </a:r>
            <a:endParaRPr/>
          </a:p>
        </p:txBody>
      </p:sp>
      <p:sp>
        <p:nvSpPr>
          <p:cNvPr id="222" name="Google Shape;222;p29"/>
          <p:cNvSpPr txBox="1">
            <a:spLocks noGrp="1"/>
          </p:cNvSpPr>
          <p:nvPr>
            <p:ph type="body" idx="1"/>
          </p:nvPr>
        </p:nvSpPr>
        <p:spPr>
          <a:xfrm>
            <a:off x="311700" y="820000"/>
            <a:ext cx="8520600" cy="354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23" name="Google Shape;223;p2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17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224" name="Google Shape;224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699" y="835463"/>
            <a:ext cx="6767776" cy="3472575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9"/>
          <p:cNvSpPr txBox="1"/>
          <p:nvPr/>
        </p:nvSpPr>
        <p:spPr>
          <a:xfrm>
            <a:off x="5159625" y="2753250"/>
            <a:ext cx="3849300" cy="8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http://www.noaasis.noaa.gov/DCS/schefcodes.html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0"/>
          <p:cNvSpPr txBox="1">
            <a:spLocks noGrp="1"/>
          </p:cNvSpPr>
          <p:nvPr>
            <p:ph type="title"/>
          </p:nvPr>
        </p:nvSpPr>
        <p:spPr>
          <a:xfrm>
            <a:off x="311700" y="12872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Contacts Tab</a:t>
            </a:r>
            <a:endParaRPr/>
          </a:p>
        </p:txBody>
      </p:sp>
      <p:sp>
        <p:nvSpPr>
          <p:cNvPr id="231" name="Google Shape;231;p30"/>
          <p:cNvSpPr txBox="1">
            <a:spLocks noGrp="1"/>
          </p:cNvSpPr>
          <p:nvPr>
            <p:ph type="body" idx="1"/>
          </p:nvPr>
        </p:nvSpPr>
        <p:spPr>
          <a:xfrm>
            <a:off x="311700" y="829688"/>
            <a:ext cx="8520600" cy="37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32" name="Google Shape;232;p3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18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233" name="Google Shape;233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829701"/>
            <a:ext cx="7006174" cy="3417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Questions?</a:t>
            </a:r>
            <a:endParaRPr/>
          </a:p>
        </p:txBody>
      </p:sp>
      <p:sp>
        <p:nvSpPr>
          <p:cNvPr id="239" name="Google Shape;239;p3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Thank you for your attention!</a:t>
            </a:r>
            <a:br>
              <a:rPr lang="en" sz="3000">
                <a:solidFill>
                  <a:schemeClr val="dk1"/>
                </a:solidFill>
              </a:rPr>
            </a:br>
            <a:br>
              <a:rPr lang="en" sz="3000">
                <a:solidFill>
                  <a:schemeClr val="dk1"/>
                </a:solidFill>
              </a:rPr>
            </a:br>
            <a:r>
              <a:rPr lang="en" sz="3000">
                <a:solidFill>
                  <a:schemeClr val="dk1"/>
                </a:solidFill>
              </a:rPr>
              <a:t>Contact me at </a:t>
            </a:r>
            <a:r>
              <a:rPr lang="en" sz="3000" u="sng">
                <a:solidFill>
                  <a:schemeClr val="hlink"/>
                </a:solidFill>
                <a:hlinkClick r:id="rId3"/>
              </a:rPr>
              <a:t>Letecia.Reeves@noaa.gov</a:t>
            </a:r>
            <a:endParaRPr sz="30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https://noaasis.noaa.gov/DCS</a:t>
            </a:r>
            <a:endParaRPr sz="3000">
              <a:solidFill>
                <a:schemeClr val="dk1"/>
              </a:solidFill>
            </a:endParaRPr>
          </a:p>
        </p:txBody>
      </p:sp>
      <p:sp>
        <p:nvSpPr>
          <p:cNvPr id="240" name="Google Shape;240;p3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653</Words>
  <Application>Microsoft Macintosh PowerPoint</Application>
  <PresentationFormat>On-screen Show (16:9)</PresentationFormat>
  <Paragraphs>116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Roboto</vt:lpstr>
      <vt:lpstr>Geometric</vt:lpstr>
      <vt:lpstr>GOES DCS Customer Interaction/Access Training</vt:lpstr>
      <vt:lpstr>Requirements for GOES DCS Use</vt:lpstr>
      <vt:lpstr>System Use Agreement (SUA)</vt:lpstr>
      <vt:lpstr>Channel Allocations</vt:lpstr>
      <vt:lpstr>Transition to Version II Transmitters</vt:lpstr>
      <vt:lpstr>Data Retrieval Methods (Internet)</vt:lpstr>
      <vt:lpstr>Data Retrieval Methods (Broadcasts) </vt:lpstr>
      <vt:lpstr>DCS Administration and Data Distribution System (DADDS)</vt:lpstr>
      <vt:lpstr>DADDS Webpage</vt:lpstr>
      <vt:lpstr>Submitting a SUA</vt:lpstr>
      <vt:lpstr>SUA Required Fields</vt:lpstr>
      <vt:lpstr>SUA Required Fields</vt:lpstr>
      <vt:lpstr>DADDS Message Retrieval and Export </vt:lpstr>
      <vt:lpstr>Viewing Assigned DCP Allocations</vt:lpstr>
      <vt:lpstr>Inside of a Platform Description Table (PDT)</vt:lpstr>
      <vt:lpstr>Details Tab in the PDT</vt:lpstr>
      <vt:lpstr>Shef Codes Tab</vt:lpstr>
      <vt:lpstr>Contacts Tab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GOES DCS Customer Interaction/Access Training</dc:title>
  <cp:lastModifiedBy>Nicholas Coyne</cp:lastModifiedBy>
  <cp:revision>1</cp:revision>
  <dcterms:modified xsi:type="dcterms:W3CDTF">2018-10-06T15:01:53Z</dcterms:modified>
</cp:coreProperties>
</file>