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image9.jpg" ContentType="image/jpg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media/image54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</p:sldMasterIdLst>
  <p:notesMasterIdLst>
    <p:notesMasterId r:id="rId59"/>
  </p:notesMasterIdLst>
  <p:sldIdLst>
    <p:sldId id="344" r:id="rId3"/>
    <p:sldId id="441" r:id="rId4"/>
    <p:sldId id="446" r:id="rId5"/>
    <p:sldId id="352" r:id="rId6"/>
    <p:sldId id="353" r:id="rId7"/>
    <p:sldId id="354" r:id="rId8"/>
    <p:sldId id="355" r:id="rId9"/>
    <p:sldId id="356" r:id="rId10"/>
    <p:sldId id="357" r:id="rId11"/>
    <p:sldId id="358" r:id="rId12"/>
    <p:sldId id="359" r:id="rId13"/>
    <p:sldId id="361" r:id="rId14"/>
    <p:sldId id="366" r:id="rId15"/>
    <p:sldId id="369" r:id="rId16"/>
    <p:sldId id="370" r:id="rId17"/>
    <p:sldId id="372" r:id="rId18"/>
    <p:sldId id="442" r:id="rId19"/>
    <p:sldId id="374" r:id="rId20"/>
    <p:sldId id="445" r:id="rId21"/>
    <p:sldId id="377" r:id="rId22"/>
    <p:sldId id="378" r:id="rId23"/>
    <p:sldId id="380" r:id="rId24"/>
    <p:sldId id="381" r:id="rId25"/>
    <p:sldId id="382" r:id="rId26"/>
    <p:sldId id="383" r:id="rId27"/>
    <p:sldId id="345" r:id="rId28"/>
    <p:sldId id="385" r:id="rId29"/>
    <p:sldId id="387" r:id="rId30"/>
    <p:sldId id="389" r:id="rId31"/>
    <p:sldId id="390" r:id="rId32"/>
    <p:sldId id="391" r:id="rId33"/>
    <p:sldId id="395" r:id="rId34"/>
    <p:sldId id="396" r:id="rId35"/>
    <p:sldId id="399" r:id="rId36"/>
    <p:sldId id="400" r:id="rId37"/>
    <p:sldId id="403" r:id="rId38"/>
    <p:sldId id="405" r:id="rId39"/>
    <p:sldId id="408" r:id="rId40"/>
    <p:sldId id="449" r:id="rId41"/>
    <p:sldId id="412" r:id="rId42"/>
    <p:sldId id="416" r:id="rId43"/>
    <p:sldId id="419" r:id="rId44"/>
    <p:sldId id="448" r:id="rId45"/>
    <p:sldId id="422" r:id="rId46"/>
    <p:sldId id="423" r:id="rId47"/>
    <p:sldId id="424" r:id="rId48"/>
    <p:sldId id="425" r:id="rId49"/>
    <p:sldId id="426" r:id="rId50"/>
    <p:sldId id="428" r:id="rId51"/>
    <p:sldId id="429" r:id="rId52"/>
    <p:sldId id="430" r:id="rId53"/>
    <p:sldId id="436" r:id="rId54"/>
    <p:sldId id="437" r:id="rId55"/>
    <p:sldId id="438" r:id="rId56"/>
    <p:sldId id="439" r:id="rId57"/>
    <p:sldId id="440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E1D9"/>
    <a:srgbClr val="B0C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2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21441E-3480-4D0D-AF69-D9C610551276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1C5E90-B0EB-4092-9661-247987DB4D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905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Will talk</a:t>
            </a:r>
            <a:r>
              <a:rPr lang="en-US" baseline="0" dirty="0" smtClean="0"/>
              <a:t> about major function of water control and how it relates to flood fight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412E9-34B8-430C-90FB-E446D99372D6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0103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Shape 100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>
              <a:buSzPct val="25000"/>
            </a:pPr>
            <a:fld id="{00000000-1234-1234-1234-123412341234}" type="slidenum">
              <a:rPr lang="en-US">
                <a:solidFill>
                  <a:prstClr val="black"/>
                </a:solidFill>
                <a:ea typeface="Calibri"/>
                <a:cs typeface="Calibri"/>
                <a:sym typeface="Calibri"/>
              </a:rPr>
              <a:pPr>
                <a:buSzPct val="25000"/>
              </a:pPr>
              <a:t>6</a:t>
            </a:fld>
            <a:endParaRPr lang="en-US">
              <a:solidFill>
                <a:prstClr val="black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96082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420875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773172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693361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94603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323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623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7496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230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623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003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501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0816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5622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794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2200" y="152401"/>
            <a:ext cx="2870200" cy="5973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1600" y="152401"/>
            <a:ext cx="8407400" cy="59737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1892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876B84A-297B-4C46-847A-A8F460020ED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3912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38B684-C6B3-4B82-9153-7FF3864660E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662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3F11200-450F-4706-AF8B-BFE6AA85A05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6064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B85ABC3-E3EE-4A78-9630-DD0DA649522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3376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0A5B6F4-C472-41AD-A39A-CB312D47904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8975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F1F418D-08F8-4C21-9428-D5CEE114C28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2315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FA31C4-502F-4B32-953B-357A4E819E8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3389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780A428-401E-48FC-B03D-EC92C2953AF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1117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45529FE-C515-40C4-B13B-94BF0140041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8175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0ABFF58-6C67-4F46-85E1-ECA2496BF61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7622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211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211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2C2F051-74C8-4B98-A718-210511882BB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6867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2117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4876800" y="6381750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1A8FFD68-7C8A-42E8-B4BF-B223203D0B9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767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7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6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1" name="Picture 37" descr="mi16_tcl"/>
          <p:cNvPicPr>
            <a:picLocks noChangeAspect="1" noChangeArrowheads="1"/>
          </p:cNvPicPr>
          <p:nvPr/>
        </p:nvPicPr>
        <p:blipFill>
          <a:blip r:embed="rId13" cstate="print"/>
          <a:srcRect r="9833"/>
          <a:stretch>
            <a:fillRect/>
          </a:stretch>
        </p:blipFill>
        <p:spPr bwMode="auto">
          <a:xfrm>
            <a:off x="7112000" y="1497014"/>
            <a:ext cx="5080000" cy="2693987"/>
          </a:xfrm>
          <a:prstGeom prst="rect">
            <a:avLst/>
          </a:prstGeom>
          <a:noFill/>
        </p:spPr>
      </p:pic>
      <p:pic>
        <p:nvPicPr>
          <p:cNvPr id="1059" name="Picture 35" descr="coralville_dam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317067" y="3352800"/>
            <a:ext cx="6874933" cy="3505200"/>
          </a:xfrm>
          <a:prstGeom prst="rect">
            <a:avLst/>
          </a:prstGeom>
          <a:noFill/>
        </p:spPr>
      </p:pic>
      <p:grpSp>
        <p:nvGrpSpPr>
          <p:cNvPr id="1052" name="Group 28"/>
          <p:cNvGrpSpPr>
            <a:grpSpLocks/>
          </p:cNvGrpSpPr>
          <p:nvPr/>
        </p:nvGrpSpPr>
        <p:grpSpPr bwMode="auto">
          <a:xfrm>
            <a:off x="0" y="0"/>
            <a:ext cx="12192000" cy="6861175"/>
            <a:chOff x="0" y="0"/>
            <a:chExt cx="5760" cy="4322"/>
          </a:xfrm>
        </p:grpSpPr>
        <p:grpSp>
          <p:nvGrpSpPr>
            <p:cNvPr id="1051" name="Group 27"/>
            <p:cNvGrpSpPr>
              <a:grpSpLocks/>
            </p:cNvGrpSpPr>
            <p:nvPr userDrawn="1"/>
          </p:nvGrpSpPr>
          <p:grpSpPr bwMode="auto">
            <a:xfrm>
              <a:off x="0" y="0"/>
              <a:ext cx="5760" cy="4322"/>
              <a:chOff x="0" y="0"/>
              <a:chExt cx="5760" cy="4322"/>
            </a:xfrm>
          </p:grpSpPr>
          <p:pic>
            <p:nvPicPr>
              <p:cNvPr id="1047" name="Picture 23" descr="ppt_camo_bkgrnd-03"/>
              <p:cNvPicPr>
                <a:picLocks noChangeAspect="1" noChangeArrowheads="1"/>
              </p:cNvPicPr>
              <p:nvPr userDrawn="1"/>
            </p:nvPicPr>
            <p:blipFill>
              <a:blip r:embed="rId15" cstate="print"/>
              <a:srcRect/>
              <a:stretch>
                <a:fillRect/>
              </a:stretch>
            </p:blipFill>
            <p:spPr bwMode="auto">
              <a:xfrm>
                <a:off x="0" y="0"/>
                <a:ext cx="5760" cy="4322"/>
              </a:xfrm>
              <a:prstGeom prst="rect">
                <a:avLst/>
              </a:prstGeom>
              <a:noFill/>
            </p:spPr>
          </p:pic>
          <p:pic>
            <p:nvPicPr>
              <p:cNvPr id="1045" name="Picture 21" descr="white_curve"/>
              <p:cNvPicPr>
                <a:picLocks noChangeAspect="1" noChangeArrowheads="1"/>
              </p:cNvPicPr>
              <p:nvPr userDrawn="1"/>
            </p:nvPicPr>
            <p:blipFill>
              <a:blip r:embed="rId16" cstate="print"/>
              <a:srcRect/>
              <a:stretch>
                <a:fillRect/>
              </a:stretch>
            </p:blipFill>
            <p:spPr bwMode="auto">
              <a:xfrm>
                <a:off x="2502" y="990"/>
                <a:ext cx="3258" cy="3330"/>
              </a:xfrm>
              <a:prstGeom prst="rect">
                <a:avLst/>
              </a:prstGeom>
              <a:noFill/>
            </p:spPr>
          </p:pic>
        </p:grpSp>
        <p:pic>
          <p:nvPicPr>
            <p:cNvPr id="1032" name="Picture 8" descr="USACE_logo"/>
            <p:cNvPicPr>
              <a:picLocks noChangeAspect="1" noChangeArrowheads="1"/>
            </p:cNvPicPr>
            <p:nvPr userDrawn="1"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44" y="3201"/>
              <a:ext cx="864" cy="591"/>
            </a:xfrm>
            <a:prstGeom prst="rect">
              <a:avLst/>
            </a:prstGeom>
            <a:noFill/>
          </p:spPr>
        </p:pic>
      </p:grpSp>
      <p:sp>
        <p:nvSpPr>
          <p:cNvPr id="1043" name="Line 19"/>
          <p:cNvSpPr>
            <a:spLocks noChangeShapeType="1"/>
          </p:cNvSpPr>
          <p:nvPr/>
        </p:nvSpPr>
        <p:spPr bwMode="auto">
          <a:xfrm>
            <a:off x="7112000" y="3352800"/>
            <a:ext cx="5080000" cy="0"/>
          </a:xfrm>
          <a:prstGeom prst="line">
            <a:avLst/>
          </a:prstGeom>
          <a:noFill/>
          <a:ln w="635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1600" y="152400"/>
            <a:ext cx="843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PRESENTATION TITLE</a:t>
            </a:r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>
            <a:off x="182034" y="6096001"/>
            <a:ext cx="4796367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dirty="0">
                <a:solidFill>
                  <a:srgbClr val="000000"/>
                </a:solidFill>
              </a:rPr>
              <a:t>US Army Corps of Engineers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rgbClr val="000000"/>
                </a:solidFill>
              </a:rPr>
              <a:t>BUILDING STRONG</a:t>
            </a:r>
            <a:r>
              <a:rPr lang="en-US" sz="1400" b="1" baseline="-25000" dirty="0">
                <a:solidFill>
                  <a:srgbClr val="000000"/>
                </a:solidFill>
              </a:rPr>
              <a:t>®</a:t>
            </a:r>
          </a:p>
        </p:txBody>
      </p:sp>
    </p:spTree>
    <p:extLst>
      <p:ext uri="{BB962C8B-B14F-4D97-AF65-F5344CB8AC3E}">
        <p14:creationId xmlns:p14="http://schemas.microsoft.com/office/powerpoint/2010/main" val="4188654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 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876800" y="6381750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D0123A-8F62-4F4A-95F2-AAAFE955DA82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3080" name="Picture 8" descr="USACE_log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0672234" y="5715001"/>
            <a:ext cx="1011767" cy="519113"/>
          </a:xfrm>
          <a:prstGeom prst="rect">
            <a:avLst/>
          </a:prstGeom>
          <a:noFill/>
        </p:spPr>
      </p:pic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8297334" y="6416675"/>
            <a:ext cx="347556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srgbClr val="000000"/>
                </a:solidFill>
              </a:rPr>
              <a:t>BUILDING STRONG</a:t>
            </a:r>
            <a:r>
              <a:rPr lang="en-US" sz="1400" b="1" baseline="-25000" dirty="0">
                <a:solidFill>
                  <a:srgbClr val="000000"/>
                </a:solidFill>
              </a:rPr>
              <a:t>®</a:t>
            </a:r>
          </a:p>
        </p:txBody>
      </p:sp>
      <p:sp>
        <p:nvSpPr>
          <p:cNvPr id="3082" name="Line 10"/>
          <p:cNvSpPr>
            <a:spLocks noChangeShapeType="1"/>
          </p:cNvSpPr>
          <p:nvPr/>
        </p:nvSpPr>
        <p:spPr bwMode="auto">
          <a:xfrm flipH="1">
            <a:off x="609600" y="6324600"/>
            <a:ext cx="1097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997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75000"/>
        <a:buFont typeface="Arial" charset="0"/>
        <a:buChar char="►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SzPct val="75000"/>
        <a:buFont typeface="Wingdings 3" pitchFamily="18" charset="2"/>
        <a:buChar char="w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SzPct val="50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SzPct val="50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SzPct val="50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SzPct val="50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SzPct val="50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jp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7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E1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52401"/>
            <a:ext cx="7772400" cy="1470025"/>
          </a:xfrm>
        </p:spPr>
        <p:txBody>
          <a:bodyPr/>
          <a:lstStyle/>
          <a:p>
            <a:r>
              <a:rPr lang="en-US" sz="3400" dirty="0"/>
              <a:t>Multi-Agency Integration of Remote Sensed GOES DCS Telemetered </a:t>
            </a:r>
            <a:br>
              <a:rPr lang="en-US" sz="3400" dirty="0"/>
            </a:br>
            <a:r>
              <a:rPr lang="en-US" sz="3400" dirty="0"/>
              <a:t>Hydro-Meteorological </a:t>
            </a:r>
            <a:r>
              <a:rPr lang="en-US" sz="3400" dirty="0" smtClean="0"/>
              <a:t>Observations</a:t>
            </a:r>
            <a:endParaRPr lang="en-US" sz="3400" dirty="0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600200" y="2409366"/>
            <a:ext cx="5410200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Aft>
                <a:spcPct val="0"/>
              </a:spcAft>
            </a:pPr>
            <a:r>
              <a:rPr lang="en-US" sz="1600" b="1" dirty="0">
                <a:solidFill>
                  <a:srgbClr val="000000"/>
                </a:solidFill>
              </a:rPr>
              <a:t>LySanias Broyles</a:t>
            </a:r>
          </a:p>
          <a:p>
            <a:pPr fontAlgn="base">
              <a:spcAft>
                <a:spcPct val="0"/>
              </a:spcAft>
            </a:pPr>
            <a:r>
              <a:rPr lang="en-US" sz="1400" dirty="0">
                <a:solidFill>
                  <a:srgbClr val="000000"/>
                </a:solidFill>
              </a:rPr>
              <a:t>Water Control, Rock Island District</a:t>
            </a:r>
          </a:p>
          <a:p>
            <a:pPr fontAlgn="base">
              <a:spcAft>
                <a:spcPct val="0"/>
              </a:spcAft>
            </a:pPr>
            <a:r>
              <a:rPr lang="en-US" sz="1400" dirty="0">
                <a:solidFill>
                  <a:srgbClr val="000000"/>
                </a:solidFill>
              </a:rPr>
              <a:t>Rock Island, IL</a:t>
            </a:r>
          </a:p>
          <a:p>
            <a:pPr fontAlgn="base">
              <a:spcAft>
                <a:spcPct val="0"/>
              </a:spcAft>
            </a:pPr>
            <a:r>
              <a:rPr lang="en-US" sz="1400" dirty="0" smtClean="0">
                <a:solidFill>
                  <a:srgbClr val="000000"/>
                </a:solidFill>
              </a:rPr>
              <a:t>Chair, Satellite Telemetry Interagency Working Group (STIWG)</a:t>
            </a:r>
          </a:p>
          <a:p>
            <a:pPr fontAlgn="base">
              <a:spcAft>
                <a:spcPct val="0"/>
              </a:spcAft>
            </a:pPr>
            <a:endParaRPr lang="en-US" sz="1400" dirty="0">
              <a:solidFill>
                <a:srgbClr val="000000"/>
              </a:solidFill>
            </a:endParaRPr>
          </a:p>
          <a:p>
            <a:pPr fontAlgn="base">
              <a:spcAft>
                <a:spcPct val="0"/>
              </a:spcAft>
            </a:pPr>
            <a:r>
              <a:rPr lang="en-US" sz="1400" dirty="0" smtClean="0">
                <a:solidFill>
                  <a:srgbClr val="000000"/>
                </a:solidFill>
              </a:rPr>
              <a:t>WMO-IOC </a:t>
            </a:r>
            <a:r>
              <a:rPr lang="en-US" sz="1400" dirty="0" err="1" smtClean="0">
                <a:solidFill>
                  <a:srgbClr val="000000"/>
                </a:solidFill>
              </a:rPr>
              <a:t>Satcom</a:t>
            </a:r>
            <a:r>
              <a:rPr lang="en-US" sz="1400" dirty="0" smtClean="0">
                <a:solidFill>
                  <a:srgbClr val="000000"/>
                </a:solidFill>
              </a:rPr>
              <a:t> Forum</a:t>
            </a:r>
          </a:p>
          <a:p>
            <a:pPr fontAlgn="base">
              <a:spcAft>
                <a:spcPct val="0"/>
              </a:spcAft>
            </a:pPr>
            <a:r>
              <a:rPr lang="en-US" sz="1400" dirty="0" smtClean="0">
                <a:solidFill>
                  <a:srgbClr val="000000"/>
                </a:solidFill>
              </a:rPr>
              <a:t>Amsterdam, NL</a:t>
            </a:r>
          </a:p>
          <a:p>
            <a:pPr fontAlgn="base">
              <a:spcAft>
                <a:spcPct val="0"/>
              </a:spcAft>
            </a:pPr>
            <a:r>
              <a:rPr lang="en-US" sz="1400" dirty="0" smtClean="0">
                <a:solidFill>
                  <a:srgbClr val="000000"/>
                </a:solidFill>
              </a:rPr>
              <a:t>08 - 11 OCT 2018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527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STIWG Membership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US" dirty="0" smtClean="0">
                <a:ea typeface="+mn-ea"/>
                <a:cs typeface="+mn-cs"/>
              </a:rPr>
              <a:t>US Army Corps of Engineers</a:t>
            </a:r>
          </a:p>
          <a:p>
            <a:pPr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US" dirty="0" smtClean="0">
                <a:ea typeface="+mn-ea"/>
                <a:cs typeface="+mn-cs"/>
              </a:rPr>
              <a:t>U.S. Geological Survey</a:t>
            </a:r>
          </a:p>
          <a:p>
            <a:pPr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US" dirty="0" smtClean="0">
                <a:ea typeface="+mn-ea"/>
                <a:cs typeface="+mn-cs"/>
              </a:rPr>
              <a:t>U.S. Bureau of Reclamation</a:t>
            </a:r>
          </a:p>
          <a:p>
            <a:pPr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US" dirty="0" smtClean="0">
                <a:ea typeface="+mn-ea"/>
                <a:cs typeface="+mn-cs"/>
              </a:rPr>
              <a:t>National Park Service</a:t>
            </a:r>
          </a:p>
          <a:p>
            <a:pPr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US" dirty="0" smtClean="0">
                <a:ea typeface="+mn-ea"/>
                <a:cs typeface="+mn-cs"/>
              </a:rPr>
              <a:t>U.S. Forest Service</a:t>
            </a:r>
          </a:p>
          <a:p>
            <a:pPr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US" dirty="0" smtClean="0">
                <a:ea typeface="+mn-ea"/>
                <a:cs typeface="+mn-cs"/>
              </a:rPr>
              <a:t>U.S. Bureau of Land Management</a:t>
            </a:r>
          </a:p>
          <a:p>
            <a:pPr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US" dirty="0" smtClean="0">
                <a:ea typeface="+mn-ea"/>
                <a:cs typeface="+mn-cs"/>
              </a:rPr>
              <a:t>NOAA (NWS, NESDIS/NCDC and NOS)</a:t>
            </a:r>
          </a:p>
          <a:p>
            <a:pPr lvl="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US" dirty="0" smtClean="0">
                <a:ea typeface="+mn-ea"/>
                <a:cs typeface="+mn-cs"/>
              </a:rPr>
              <a:t>State, Local and International groups actively participate and contribute</a:t>
            </a:r>
          </a:p>
        </p:txBody>
      </p:sp>
    </p:spTree>
    <p:extLst>
      <p:ext uri="{BB962C8B-B14F-4D97-AF65-F5344CB8AC3E}">
        <p14:creationId xmlns:p14="http://schemas.microsoft.com/office/powerpoint/2010/main" val="400663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STIWG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Formed in 1976; Coordinating with NOAA as the Satellite Data Collection System Interagency Working Group (SDCSIWG)</a:t>
            </a:r>
          </a:p>
          <a:p>
            <a:r>
              <a:rPr lang="en-US" dirty="0" smtClean="0"/>
              <a:t>November 1979: Presidential Directive mandating NOAA to operate the Geostationary Operational Environmental Satellite Data Collection System (GOES DCS)</a:t>
            </a:r>
          </a:p>
          <a:p>
            <a:r>
              <a:rPr lang="en-US" dirty="0" smtClean="0"/>
              <a:t>1985: Chartered as STIWG by the Interagency Advisory Committee on Water Data (IACWD) and Interdepartmental Committee for Meteorological Services and Supporting Research (ICMSSR)</a:t>
            </a:r>
          </a:p>
          <a:p>
            <a:pPr lvl="1"/>
            <a:r>
              <a:rPr lang="en-US" dirty="0" smtClean="0"/>
              <a:t>Facilitated user coordination with NOAA on use of GOES DCS</a:t>
            </a:r>
          </a:p>
          <a:p>
            <a:r>
              <a:rPr lang="en-US" dirty="0" smtClean="0"/>
              <a:t>STIWG now sits under the Advisory Council on Water Information (ACWI) and the Office of Federal Coordinator for Meteorology (OFCM)</a:t>
            </a:r>
          </a:p>
          <a:p>
            <a:r>
              <a:rPr lang="en-US" dirty="0" smtClean="0"/>
              <a:t>Promotes information exchange/sharing of data, research and development</a:t>
            </a:r>
          </a:p>
          <a:p>
            <a:r>
              <a:rPr lang="en-US" dirty="0" smtClean="0"/>
              <a:t>Undertakes projects that benefit the GOES DCS community</a:t>
            </a:r>
          </a:p>
        </p:txBody>
      </p:sp>
    </p:spTree>
    <p:extLst>
      <p:ext uri="{BB962C8B-B14F-4D97-AF65-F5344CB8AC3E}">
        <p14:creationId xmlns:p14="http://schemas.microsoft.com/office/powerpoint/2010/main" val="3714801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Working Groups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DCS Preservation</a:t>
            </a:r>
          </a:p>
          <a:p>
            <a:pPr lvl="1"/>
            <a:r>
              <a:rPr lang="en-US" dirty="0" smtClean="0"/>
              <a:t>Tasked with addressing issues pertaining to matters that impact the viability, availability and integrity of GOES DCS data from the GOES satellites.</a:t>
            </a:r>
          </a:p>
          <a:p>
            <a:endParaRPr lang="en-US" dirty="0"/>
          </a:p>
          <a:p>
            <a:r>
              <a:rPr lang="en-US" dirty="0" err="1" smtClean="0"/>
              <a:t>OpenDCS</a:t>
            </a:r>
            <a:r>
              <a:rPr lang="en-US" dirty="0" smtClean="0"/>
              <a:t> Standardization</a:t>
            </a:r>
          </a:p>
          <a:p>
            <a:pPr lvl="1"/>
            <a:r>
              <a:rPr lang="en-US" dirty="0" smtClean="0"/>
              <a:t>Tasked with establishing an executable plan that will unify existing </a:t>
            </a:r>
            <a:r>
              <a:rPr lang="en-US" dirty="0" err="1" smtClean="0"/>
              <a:t>OpenDCS</a:t>
            </a:r>
            <a:r>
              <a:rPr lang="en-US" dirty="0" smtClean="0"/>
              <a:t> variants and capabilities into a single platform.  The second objective is to establish a way to jointly plan and fund the new platform’s development and support by the STIWG agencies.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66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GOES DCS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DCS is a data relay capability on the GOES East and West satellites</a:t>
            </a:r>
          </a:p>
          <a:p>
            <a:r>
              <a:rPr lang="en-US" dirty="0" smtClean="0"/>
              <a:t>Data Collection Platforms (DCP’s) deployed in the field collect readings and perform scheduled transmissions to one of the GOES </a:t>
            </a:r>
            <a:r>
              <a:rPr lang="en-US" dirty="0" err="1" smtClean="0"/>
              <a:t>spacecrafts</a:t>
            </a:r>
            <a:r>
              <a:rPr lang="en-US" dirty="0" smtClean="0"/>
              <a:t> (dependent upon geography) for relay back to Earth ground stations	</a:t>
            </a:r>
          </a:p>
          <a:p>
            <a:pPr lvl="1"/>
            <a:r>
              <a:rPr lang="en-US" dirty="0" smtClean="0"/>
              <a:t>Nearly ~8 million hydro-met observations are transmitted/day</a:t>
            </a:r>
          </a:p>
          <a:p>
            <a:pPr lvl="1"/>
            <a:r>
              <a:rPr lang="en-US" dirty="0" smtClean="0"/>
              <a:t>Direct Read-out Ground Stations (DRGS) collect data directly from the initial GOES relay</a:t>
            </a:r>
          </a:p>
          <a:p>
            <a:pPr lvl="1"/>
            <a:r>
              <a:rPr lang="en-US" dirty="0" smtClean="0"/>
              <a:t>L/HRIT DCS is GOES DCS data that is received by processing centers, repackaged and transmitted to GOES and relayed back to earth for L/HRIT ground stations with smaller dish antennas to receive</a:t>
            </a:r>
          </a:p>
          <a:p>
            <a:r>
              <a:rPr lang="en-US" dirty="0" smtClean="0"/>
              <a:t>Stations allocated timeslots to transmit between 300 and 1200 baud</a:t>
            </a:r>
          </a:p>
          <a:p>
            <a:pPr lvl="1"/>
            <a:r>
              <a:rPr lang="en-US" dirty="0" smtClean="0"/>
              <a:t>Transmissions per hour dependent on assignment: e.g. hourly, half/quarter-hourly, etc.</a:t>
            </a:r>
          </a:p>
          <a:p>
            <a:r>
              <a:rPr lang="en-US" dirty="0" smtClean="0"/>
              <a:t>GOES DCS is a primary system for many agencies supporting water resource management, navigation, flood control, agriculture, hydro-power, etc.</a:t>
            </a:r>
          </a:p>
        </p:txBody>
      </p:sp>
    </p:spTree>
    <p:extLst>
      <p:ext uri="{BB962C8B-B14F-4D97-AF65-F5344CB8AC3E}">
        <p14:creationId xmlns:p14="http://schemas.microsoft.com/office/powerpoint/2010/main" val="3589929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 txBox="1"/>
          <p:nvPr/>
        </p:nvSpPr>
        <p:spPr>
          <a:xfrm>
            <a:off x="1524000" y="-142211"/>
            <a:ext cx="9144000" cy="147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ctr">
              <a:lnSpc>
                <a:spcPct val="108333"/>
              </a:lnSpc>
              <a:buSzPct val="25000"/>
            </a:pPr>
            <a:r>
              <a:rPr lang="en-US" sz="3600" dirty="0">
                <a:solidFill>
                  <a:prstClr val="black"/>
                </a:solidFill>
              </a:rPr>
              <a:t>GOES </a:t>
            </a:r>
            <a:r>
              <a:rPr lang="en-US" sz="3600" dirty="0" smtClean="0">
                <a:solidFill>
                  <a:prstClr val="black"/>
                </a:solidFill>
              </a:rPr>
              <a:t>DCS Operation</a:t>
            </a:r>
            <a:endParaRPr lang="en-US" sz="3600" dirty="0">
              <a:solidFill>
                <a:srgbClr val="00B0F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95" name="Shape 95"/>
          <p:cNvSpPr txBox="1"/>
          <p:nvPr/>
        </p:nvSpPr>
        <p:spPr>
          <a:xfrm>
            <a:off x="9525001" y="6543675"/>
            <a:ext cx="1082331" cy="24447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>
              <a:buSzPct val="25000"/>
            </a:pPr>
            <a:fld id="{00000000-1234-1234-1234-123412341234}" type="slidenum">
              <a:rPr lang="en-US" sz="1200">
                <a:solidFill>
                  <a:prstClr val="black"/>
                </a:solidFill>
                <a:ea typeface="Calibri"/>
                <a:cs typeface="Calibri"/>
                <a:sym typeface="Calibri"/>
              </a:rPr>
              <a:pPr algn="r">
                <a:buSzPct val="25000"/>
              </a:pPr>
              <a:t>6</a:t>
            </a:fld>
            <a:endParaRPr lang="en-US" sz="1200">
              <a:solidFill>
                <a:prstClr val="black"/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351" y="880161"/>
            <a:ext cx="7274011" cy="534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557551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061114" y="4061460"/>
            <a:ext cx="3935990" cy="2567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659" marR="3464">
              <a:lnSpc>
                <a:spcPct val="101699"/>
              </a:lnSpc>
            </a:pPr>
            <a:r>
              <a:rPr sz="818" b="1" spc="-7" dirty="0">
                <a:solidFill>
                  <a:srgbClr val="4F81BD"/>
                </a:solidFill>
                <a:cs typeface="Calibri"/>
              </a:rPr>
              <a:t>F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i</a:t>
            </a:r>
            <a:r>
              <a:rPr sz="818" b="1" spc="-10" dirty="0">
                <a:solidFill>
                  <a:srgbClr val="4F81BD"/>
                </a:solidFill>
                <a:cs typeface="Calibri"/>
              </a:rPr>
              <a:t>g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u</a:t>
            </a:r>
            <a:r>
              <a:rPr sz="818" b="1" spc="3" dirty="0">
                <a:solidFill>
                  <a:srgbClr val="4F81BD"/>
                </a:solidFill>
                <a:cs typeface="Calibri"/>
              </a:rPr>
              <a:t>r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e 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1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 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An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 </a:t>
            </a:r>
            <a:r>
              <a:rPr sz="818" b="1" spc="-10" dirty="0">
                <a:solidFill>
                  <a:srgbClr val="4F81BD"/>
                </a:solidFill>
                <a:cs typeface="Calibri"/>
              </a:rPr>
              <a:t>i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ll</a:t>
            </a:r>
            <a:r>
              <a:rPr sz="818" b="1" spc="-14" dirty="0">
                <a:solidFill>
                  <a:srgbClr val="4F81BD"/>
                </a:solidFill>
                <a:cs typeface="Calibri"/>
              </a:rPr>
              <a:t>u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st</a:t>
            </a:r>
            <a:r>
              <a:rPr sz="818" b="1" spc="3" dirty="0">
                <a:solidFill>
                  <a:srgbClr val="4F81BD"/>
                </a:solidFill>
                <a:cs typeface="Calibri"/>
              </a:rPr>
              <a:t>r</a:t>
            </a:r>
            <a:r>
              <a:rPr sz="818" b="1" spc="-10" dirty="0">
                <a:solidFill>
                  <a:srgbClr val="4F81BD"/>
                </a:solidFill>
                <a:cs typeface="Calibri"/>
              </a:rPr>
              <a:t>at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i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on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 </a:t>
            </a:r>
            <a:r>
              <a:rPr sz="818" b="1" spc="-14" dirty="0">
                <a:solidFill>
                  <a:srgbClr val="4F81BD"/>
                </a:solidFill>
                <a:cs typeface="Calibri"/>
              </a:rPr>
              <a:t>o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f</a:t>
            </a:r>
            <a:r>
              <a:rPr sz="818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th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e</a:t>
            </a:r>
            <a:r>
              <a:rPr sz="818" b="1" spc="-10" dirty="0">
                <a:solidFill>
                  <a:srgbClr val="4F81BD"/>
                </a:solidFill>
                <a:cs typeface="Calibri"/>
              </a:rPr>
              <a:t> 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co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n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c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e</a:t>
            </a:r>
            <a:r>
              <a:rPr sz="818" b="1" spc="-14" dirty="0">
                <a:solidFill>
                  <a:srgbClr val="4F81BD"/>
                </a:solidFill>
                <a:cs typeface="Calibri"/>
              </a:rPr>
              <a:t>n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t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r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ic</a:t>
            </a:r>
            <a:r>
              <a:rPr sz="818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e</a:t>
            </a:r>
            <a:r>
              <a:rPr sz="818" b="1" spc="-10" dirty="0">
                <a:solidFill>
                  <a:srgbClr val="4F81BD"/>
                </a:solidFill>
                <a:cs typeface="Calibri"/>
              </a:rPr>
              <a:t>l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li</a:t>
            </a:r>
            <a:r>
              <a:rPr sz="818" b="1" spc="-14" dirty="0">
                <a:solidFill>
                  <a:srgbClr val="4F81BD"/>
                </a:solidFill>
                <a:cs typeface="Calibri"/>
              </a:rPr>
              <a:t>p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t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ic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al 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c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ame</a:t>
            </a:r>
            <a:r>
              <a:rPr sz="818" b="1" spc="3" dirty="0">
                <a:solidFill>
                  <a:srgbClr val="4F81BD"/>
                </a:solidFill>
                <a:cs typeface="Calibri"/>
              </a:rPr>
              <a:t>r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a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 </a:t>
            </a:r>
            <a:r>
              <a:rPr sz="818" b="1" spc="-10" dirty="0">
                <a:solidFill>
                  <a:srgbClr val="4F81BD"/>
                </a:solidFill>
                <a:cs typeface="Calibri"/>
              </a:rPr>
              <a:t>a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nd</a:t>
            </a:r>
            <a:r>
              <a:rPr sz="818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co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mm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un</a:t>
            </a:r>
            <a:r>
              <a:rPr sz="818" b="1" spc="-10" dirty="0">
                <a:solidFill>
                  <a:srgbClr val="4F81BD"/>
                </a:solidFill>
                <a:cs typeface="Calibri"/>
              </a:rPr>
              <a:t>i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c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at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i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on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 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f</a:t>
            </a:r>
            <a:r>
              <a:rPr sz="818" b="1" spc="-14" dirty="0">
                <a:solidFill>
                  <a:srgbClr val="4F81BD"/>
                </a:solidFill>
                <a:cs typeface="Calibri"/>
              </a:rPr>
              <a:t>o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ot</a:t>
            </a:r>
            <a:r>
              <a:rPr sz="818" b="1" spc="-14" dirty="0">
                <a:solidFill>
                  <a:srgbClr val="4F81BD"/>
                </a:solidFill>
                <a:cs typeface="Calibri"/>
              </a:rPr>
              <a:t>p</a:t>
            </a:r>
            <a:r>
              <a:rPr sz="818" b="1" spc="3" dirty="0">
                <a:solidFill>
                  <a:srgbClr val="4F81BD"/>
                </a:solidFill>
                <a:cs typeface="Calibri"/>
              </a:rPr>
              <a:t>r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i</a:t>
            </a:r>
            <a:r>
              <a:rPr sz="818" b="1" spc="-14" dirty="0">
                <a:solidFill>
                  <a:srgbClr val="4F81BD"/>
                </a:solidFill>
                <a:cs typeface="Calibri"/>
              </a:rPr>
              <a:t>n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ts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 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of 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th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e G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OES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 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E</a:t>
            </a:r>
            <a:r>
              <a:rPr sz="818" b="1" spc="-10" dirty="0">
                <a:solidFill>
                  <a:srgbClr val="4F81BD"/>
                </a:solidFill>
                <a:cs typeface="Calibri"/>
              </a:rPr>
              <a:t>a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st</a:t>
            </a:r>
            <a:r>
              <a:rPr sz="818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818" b="1" spc="-10" dirty="0">
                <a:solidFill>
                  <a:srgbClr val="4F81BD"/>
                </a:solidFill>
                <a:cs typeface="Calibri"/>
              </a:rPr>
              <a:t>a</a:t>
            </a:r>
            <a:r>
              <a:rPr sz="818" b="1" spc="-14" dirty="0">
                <a:solidFill>
                  <a:srgbClr val="4F81BD"/>
                </a:solidFill>
                <a:cs typeface="Calibri"/>
              </a:rPr>
              <a:t>n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d</a:t>
            </a:r>
            <a:r>
              <a:rPr sz="818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W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e</a:t>
            </a:r>
            <a:r>
              <a:rPr sz="818" b="1" spc="-10" dirty="0">
                <a:solidFill>
                  <a:srgbClr val="4F81BD"/>
                </a:solidFill>
                <a:cs typeface="Calibri"/>
              </a:rPr>
              <a:t>s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t s</a:t>
            </a:r>
            <a:r>
              <a:rPr sz="818" b="1" spc="-10" dirty="0">
                <a:solidFill>
                  <a:srgbClr val="4F81BD"/>
                </a:solidFill>
                <a:cs typeface="Calibri"/>
              </a:rPr>
              <a:t>a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te</a:t>
            </a:r>
            <a:r>
              <a:rPr sz="818" b="1" spc="3" dirty="0">
                <a:solidFill>
                  <a:srgbClr val="4F81BD"/>
                </a:solidFill>
                <a:cs typeface="Calibri"/>
              </a:rPr>
              <a:t>l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l</a:t>
            </a:r>
            <a:r>
              <a:rPr sz="818" b="1" spc="-10" dirty="0">
                <a:solidFill>
                  <a:srgbClr val="4F81BD"/>
                </a:solidFill>
                <a:cs typeface="Calibri"/>
              </a:rPr>
              <a:t>i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te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s</a:t>
            </a:r>
            <a:r>
              <a:rPr sz="818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o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ve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r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 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th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e 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A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me</a:t>
            </a:r>
            <a:r>
              <a:rPr sz="818" b="1" spc="-7" dirty="0">
                <a:solidFill>
                  <a:srgbClr val="4F81BD"/>
                </a:solidFill>
                <a:cs typeface="Calibri"/>
              </a:rPr>
              <a:t>r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ic</a:t>
            </a:r>
            <a:r>
              <a:rPr sz="818" b="1" spc="-10" dirty="0">
                <a:solidFill>
                  <a:srgbClr val="4F81BD"/>
                </a:solidFill>
                <a:cs typeface="Calibri"/>
              </a:rPr>
              <a:t>a</a:t>
            </a:r>
            <a:r>
              <a:rPr sz="818" b="1" spc="-3" dirty="0">
                <a:solidFill>
                  <a:srgbClr val="4F81BD"/>
                </a:solidFill>
                <a:cs typeface="Calibri"/>
              </a:rPr>
              <a:t>s</a:t>
            </a:r>
            <a:r>
              <a:rPr sz="818" b="1" dirty="0">
                <a:solidFill>
                  <a:srgbClr val="4F81BD"/>
                </a:solidFill>
                <a:cs typeface="Calibri"/>
              </a:rPr>
              <a:t>.</a:t>
            </a:r>
            <a:endParaRPr sz="818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393371" y="121228"/>
            <a:ext cx="8752115" cy="59945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227">
              <a:solidFill>
                <a:prstClr val="black"/>
              </a:solidFill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10"/>
          </p:nvPr>
        </p:nvSpPr>
        <p:spPr>
          <a:xfrm>
            <a:off x="6029844" y="6115743"/>
            <a:ext cx="132484" cy="8309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318"/>
            <a:fld id="{81D60167-4931-47E6-BA6A-407CBD079E47}" type="slidenum">
              <a:rPr dirty="0">
                <a:solidFill>
                  <a:prstClr val="black">
                    <a:tint val="75000"/>
                  </a:prstClr>
                </a:solidFill>
              </a:rPr>
              <a:pPr marL="17318"/>
              <a:t>7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534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64" y="404891"/>
            <a:ext cx="7336542" cy="566208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7998706" y="2703077"/>
            <a:ext cx="41932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15,900 location subset of all GOES transmitting sites ingested by the National Weather Service (NWS) </a:t>
            </a:r>
            <a:r>
              <a:rPr lang="en-US" dirty="0" err="1">
                <a:solidFill>
                  <a:prstClr val="black"/>
                </a:solidFill>
              </a:rPr>
              <a:t>Hydrometeorological</a:t>
            </a:r>
            <a:r>
              <a:rPr lang="en-US" dirty="0">
                <a:solidFill>
                  <a:prstClr val="black"/>
                </a:solidFill>
              </a:rPr>
              <a:t> Automated Data System (HADS)</a:t>
            </a:r>
          </a:p>
        </p:txBody>
      </p:sp>
    </p:spTree>
    <p:extLst>
      <p:ext uri="{BB962C8B-B14F-4D97-AF65-F5344CB8AC3E}">
        <p14:creationId xmlns:p14="http://schemas.microsoft.com/office/powerpoint/2010/main" val="359484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GOES DCS Data Collection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Local Read-out Ground Station (LRGS) software suite</a:t>
            </a:r>
          </a:p>
          <a:p>
            <a:pPr lvl="1"/>
            <a:r>
              <a:rPr lang="en-US" dirty="0" smtClean="0"/>
              <a:t>Network-based tool - e.g. Cove Open-DCS, </a:t>
            </a:r>
            <a:r>
              <a:rPr lang="en-US" dirty="0" err="1" smtClean="0"/>
              <a:t>Sutron</a:t>
            </a:r>
            <a:r>
              <a:rPr lang="en-US" dirty="0" smtClean="0"/>
              <a:t> DCS-Toolkit</a:t>
            </a:r>
          </a:p>
          <a:p>
            <a:pPr lvl="1"/>
            <a:r>
              <a:rPr lang="en-US" dirty="0" smtClean="0"/>
              <a:t>Connects to GOES receive systems to ingest, decode, process, QA/QC, validate, transform, store and disseminate incoming messages</a:t>
            </a:r>
          </a:p>
          <a:p>
            <a:pPr lvl="2"/>
            <a:r>
              <a:rPr lang="en-US" dirty="0" smtClean="0"/>
              <a:t>Capable of interfacing with other sources</a:t>
            </a:r>
          </a:p>
          <a:p>
            <a:pPr lvl="1"/>
            <a:r>
              <a:rPr lang="en-US" dirty="0" smtClean="0"/>
              <a:t>Communicates using various protocols (including DAMS-NT) over TCP/IP</a:t>
            </a:r>
          </a:p>
          <a:p>
            <a:pPr lvl="1"/>
            <a:r>
              <a:rPr lang="en-US" dirty="0" smtClean="0"/>
              <a:t>Various routing options</a:t>
            </a:r>
          </a:p>
          <a:p>
            <a:pPr lvl="2"/>
            <a:r>
              <a:rPr lang="en-US" dirty="0" smtClean="0"/>
              <a:t>File format: SHEF, SHEF-IT, </a:t>
            </a:r>
            <a:r>
              <a:rPr lang="en-US" dirty="0" err="1" smtClean="0"/>
              <a:t>HydroJSON</a:t>
            </a:r>
            <a:r>
              <a:rPr lang="en-US" dirty="0" smtClean="0"/>
              <a:t>, </a:t>
            </a:r>
            <a:r>
              <a:rPr lang="en-US" dirty="0" err="1" smtClean="0"/>
              <a:t>Hydromet</a:t>
            </a:r>
            <a:r>
              <a:rPr lang="en-US" dirty="0" smtClean="0"/>
              <a:t>, </a:t>
            </a:r>
            <a:r>
              <a:rPr lang="en-US" dirty="0" err="1" smtClean="0"/>
              <a:t>Hydstra</a:t>
            </a:r>
            <a:r>
              <a:rPr lang="en-US" dirty="0" smtClean="0"/>
              <a:t>, etc.</a:t>
            </a:r>
          </a:p>
          <a:p>
            <a:pPr lvl="2"/>
            <a:r>
              <a:rPr lang="en-US" dirty="0" smtClean="0"/>
              <a:t>Can write directly to various database systems</a:t>
            </a:r>
          </a:p>
          <a:p>
            <a:pPr lvl="3"/>
            <a:r>
              <a:rPr lang="en-US" dirty="0" smtClean="0"/>
              <a:t>USACE Oracle Corps Water Management System (CWMS)</a:t>
            </a:r>
          </a:p>
          <a:p>
            <a:pPr lvl="3"/>
            <a:r>
              <a:rPr lang="en-US" dirty="0" smtClean="0"/>
              <a:t>USBR  </a:t>
            </a:r>
            <a:r>
              <a:rPr lang="en-US" dirty="0"/>
              <a:t>Oracle </a:t>
            </a:r>
            <a:r>
              <a:rPr lang="en-US" dirty="0" smtClean="0"/>
              <a:t>Hydrologic </a:t>
            </a:r>
            <a:r>
              <a:rPr lang="en-US" dirty="0" err="1" smtClean="0"/>
              <a:t>Databse</a:t>
            </a:r>
            <a:r>
              <a:rPr lang="en-US" dirty="0" smtClean="0"/>
              <a:t> (HDB)</a:t>
            </a:r>
          </a:p>
          <a:p>
            <a:pPr lvl="3"/>
            <a:r>
              <a:rPr lang="en-US" dirty="0" err="1" smtClean="0"/>
              <a:t>Postgres</a:t>
            </a:r>
            <a:r>
              <a:rPr lang="en-US" dirty="0" smtClean="0"/>
              <a:t> </a:t>
            </a:r>
            <a:r>
              <a:rPr lang="en-US" dirty="0" err="1" smtClean="0"/>
              <a:t>OpenTSDB</a:t>
            </a:r>
            <a:endParaRPr lang="en-US" dirty="0" smtClean="0"/>
          </a:p>
          <a:p>
            <a:pPr lvl="3"/>
            <a:r>
              <a:rPr lang="en-US" dirty="0" smtClean="0"/>
              <a:t>And others</a:t>
            </a:r>
          </a:p>
          <a:p>
            <a:pPr lvl="2"/>
            <a:endParaRPr lang="en-US" dirty="0" smtClean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56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026" y="260638"/>
            <a:ext cx="1704068" cy="49855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933" y="186497"/>
            <a:ext cx="6140426" cy="5950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60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456" y="101598"/>
            <a:ext cx="8137574" cy="612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56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444" y="72570"/>
            <a:ext cx="6348235" cy="613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6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14" y="452263"/>
            <a:ext cx="10014857" cy="5084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314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169" y="377906"/>
            <a:ext cx="9942285" cy="5374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58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GOES DCS Hydro-Met Integration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Inland </a:t>
            </a:r>
            <a:r>
              <a:rPr lang="en-US" dirty="0" smtClean="0"/>
              <a:t>Navigation and </a:t>
            </a:r>
            <a:r>
              <a:rPr lang="en-US" dirty="0" smtClean="0"/>
              <a:t>Water Resource Management</a:t>
            </a:r>
          </a:p>
          <a:p>
            <a:r>
              <a:rPr lang="en-US" dirty="0" smtClean="0"/>
              <a:t>Operational Decision Support</a:t>
            </a:r>
            <a:endParaRPr lang="en-US" dirty="0" smtClean="0"/>
          </a:p>
          <a:p>
            <a:r>
              <a:rPr lang="en-US" dirty="0" smtClean="0"/>
              <a:t>Water </a:t>
            </a:r>
            <a:r>
              <a:rPr lang="en-US" dirty="0" smtClean="0"/>
              <a:t>Quality (</a:t>
            </a:r>
            <a:r>
              <a:rPr lang="en-US" dirty="0" smtClean="0"/>
              <a:t>TDG, DO, Chlorophyll, PH, turbidity, conductivity….)</a:t>
            </a:r>
            <a:endParaRPr lang="en-US" dirty="0" smtClean="0"/>
          </a:p>
          <a:p>
            <a:r>
              <a:rPr lang="en-US" dirty="0" smtClean="0"/>
              <a:t>Water </a:t>
            </a:r>
            <a:r>
              <a:rPr lang="en-US" dirty="0" smtClean="0"/>
              <a:t>Quantity (stage, discharge, storage, snow water equivalent….)</a:t>
            </a:r>
            <a:endParaRPr lang="en-US" dirty="0" smtClean="0"/>
          </a:p>
          <a:p>
            <a:r>
              <a:rPr lang="en-US" dirty="0" smtClean="0"/>
              <a:t>Flood </a:t>
            </a:r>
            <a:r>
              <a:rPr lang="en-US" dirty="0" smtClean="0"/>
              <a:t>and Drought Management/Response</a:t>
            </a:r>
            <a:endParaRPr lang="en-US" dirty="0" smtClean="0"/>
          </a:p>
          <a:p>
            <a:r>
              <a:rPr lang="en-US" dirty="0" smtClean="0"/>
              <a:t>Water </a:t>
            </a:r>
            <a:r>
              <a:rPr lang="en-US" dirty="0" smtClean="0"/>
              <a:t>Resource Management</a:t>
            </a:r>
          </a:p>
          <a:p>
            <a:r>
              <a:rPr lang="en-US" dirty="0" smtClean="0"/>
              <a:t>Meteorological (relative humidity, solar radiance, wind vector, air temp….)</a:t>
            </a:r>
            <a:endParaRPr lang="en-US" dirty="0" smtClean="0"/>
          </a:p>
          <a:p>
            <a:r>
              <a:rPr lang="en-US" dirty="0" smtClean="0"/>
              <a:t>Wildfire Response (RAWS </a:t>
            </a:r>
            <a:r>
              <a:rPr lang="en-US" dirty="0" smtClean="0"/>
              <a:t>behavior and prediction, </a:t>
            </a:r>
            <a:r>
              <a:rPr lang="en-US" dirty="0" smtClean="0"/>
              <a:t>BAER post-fire </a:t>
            </a:r>
            <a:r>
              <a:rPr lang="en-US" dirty="0" err="1"/>
              <a:t>p</a:t>
            </a:r>
            <a:r>
              <a:rPr lang="en-US" dirty="0" err="1" smtClean="0"/>
              <a:t>recip</a:t>
            </a:r>
            <a:r>
              <a:rPr lang="en-US" dirty="0" smtClean="0"/>
              <a:t> </a:t>
            </a:r>
            <a:r>
              <a:rPr lang="en-US" dirty="0" smtClean="0"/>
              <a:t>gages)</a:t>
            </a:r>
            <a:endParaRPr lang="en-US" dirty="0" smtClean="0"/>
          </a:p>
          <a:p>
            <a:r>
              <a:rPr lang="en-US" dirty="0" smtClean="0"/>
              <a:t>Agriculture (soil moisture, pan evaporation, soil temperature….)</a:t>
            </a:r>
            <a:endParaRPr lang="en-US" dirty="0" smtClean="0"/>
          </a:p>
          <a:p>
            <a:r>
              <a:rPr lang="en-US" dirty="0" smtClean="0"/>
              <a:t>Academia</a:t>
            </a:r>
          </a:p>
          <a:p>
            <a:r>
              <a:rPr lang="en-US" dirty="0" smtClean="0"/>
              <a:t>Private Industry/Economic </a:t>
            </a:r>
            <a:r>
              <a:rPr lang="en-US" dirty="0" smtClean="0"/>
              <a:t>Impacts</a:t>
            </a:r>
          </a:p>
          <a:p>
            <a:r>
              <a:rPr lang="en-US" dirty="0" smtClean="0"/>
              <a:t>Alerts/Warnings and Information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4537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5890"/>
            <a:ext cx="109728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US Bureau of Reclamation River Levels, Reservoir Capacity and Snow Water Equivalence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861452"/>
            <a:ext cx="10972800" cy="38862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USBR is the largest wholesale water supplier in the United States</a:t>
            </a:r>
          </a:p>
          <a:p>
            <a:pPr lvl="1"/>
            <a:r>
              <a:rPr lang="en-US" dirty="0" smtClean="0"/>
              <a:t>Supplies 31 million people (10 trillion gal/year)</a:t>
            </a:r>
          </a:p>
          <a:p>
            <a:r>
              <a:rPr lang="en-US" dirty="0" smtClean="0"/>
              <a:t>Second largest supplier of hydro-power ($1B+/year, 3.5M homes)</a:t>
            </a:r>
          </a:p>
          <a:p>
            <a:r>
              <a:rPr lang="en-US" dirty="0" smtClean="0"/>
              <a:t>Operates 600+ Water Management Projects in the Western United States</a:t>
            </a:r>
          </a:p>
          <a:p>
            <a:pPr lvl="1"/>
            <a:r>
              <a:rPr lang="en-US" dirty="0" smtClean="0"/>
              <a:t>Flood control</a:t>
            </a:r>
          </a:p>
          <a:p>
            <a:pPr lvl="1"/>
            <a:r>
              <a:rPr lang="en-US" dirty="0" smtClean="0"/>
              <a:t>Recreation (280+ recreation sites)</a:t>
            </a:r>
          </a:p>
          <a:p>
            <a:pPr lvl="1"/>
            <a:r>
              <a:rPr lang="en-US" dirty="0" smtClean="0"/>
              <a:t>Fishing</a:t>
            </a:r>
          </a:p>
          <a:p>
            <a:pPr lvl="1"/>
            <a:r>
              <a:rPr lang="en-US" dirty="0" smtClean="0"/>
              <a:t>Wildlife benefits</a:t>
            </a:r>
          </a:p>
          <a:p>
            <a:pPr lvl="1"/>
            <a:r>
              <a:rPr lang="en-US" dirty="0" smtClean="0"/>
              <a:t>Irrigation (10 million acres: 60% of US vegetables, 25% of nuts)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198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24" y="1507527"/>
            <a:ext cx="4580237" cy="37326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301" y="3419653"/>
            <a:ext cx="3950405" cy="288368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2301" y="273994"/>
            <a:ext cx="3950405" cy="30623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03324" y="3419653"/>
            <a:ext cx="4277932" cy="28836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03323" y="190665"/>
            <a:ext cx="4277932" cy="314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92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931" y="116114"/>
            <a:ext cx="7879983" cy="6105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874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57" y="222425"/>
            <a:ext cx="5314162" cy="523926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757" y="222424"/>
            <a:ext cx="5324048" cy="5239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22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Ocean Service Tides and Currents PORTS Program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Physical Oceanographic Real-Time System</a:t>
            </a:r>
          </a:p>
          <a:p>
            <a:pPr lvl="1"/>
            <a:r>
              <a:rPr lang="en-US" dirty="0" smtClean="0"/>
              <a:t>Network of U.S. coastal hydro-met stations located in seaports </a:t>
            </a:r>
          </a:p>
          <a:p>
            <a:pPr lvl="2"/>
            <a:r>
              <a:rPr lang="en-US" dirty="0" smtClean="0"/>
              <a:t>Measure and disseminate real-time current data, </a:t>
            </a:r>
            <a:r>
              <a:rPr lang="en-US" dirty="0" smtClean="0"/>
              <a:t>storm forecasts/warnings</a:t>
            </a:r>
            <a:r>
              <a:rPr lang="en-US" dirty="0" smtClean="0"/>
              <a:t>, water quantity/quality, hydro-met, </a:t>
            </a:r>
            <a:r>
              <a:rPr lang="en-US" dirty="0" smtClean="0"/>
              <a:t>etc.</a:t>
            </a:r>
          </a:p>
          <a:p>
            <a:pPr lvl="2"/>
            <a:r>
              <a:rPr lang="en-US" dirty="0" smtClean="0"/>
              <a:t>Proven reliability providing data during extreme storm events</a:t>
            </a:r>
            <a:endParaRPr lang="en-US" dirty="0" smtClean="0"/>
          </a:p>
          <a:p>
            <a:pPr lvl="1"/>
            <a:r>
              <a:rPr lang="en-US" dirty="0" smtClean="0"/>
              <a:t>Supports safe and efficient coastal navigation</a:t>
            </a:r>
          </a:p>
          <a:p>
            <a:pPr lvl="2"/>
            <a:r>
              <a:rPr lang="en-US" dirty="0" smtClean="0"/>
              <a:t>Provides mariners with accurate oceanographic data</a:t>
            </a:r>
          </a:p>
          <a:p>
            <a:pPr lvl="3"/>
            <a:r>
              <a:rPr lang="en-US" dirty="0" smtClean="0"/>
              <a:t>Safety: </a:t>
            </a:r>
            <a:r>
              <a:rPr lang="en-US" dirty="0"/>
              <a:t>Reduces collisions and groundings by 60</a:t>
            </a:r>
            <a:r>
              <a:rPr lang="en-US" dirty="0" smtClean="0"/>
              <a:t>%</a:t>
            </a:r>
          </a:p>
          <a:p>
            <a:pPr lvl="3"/>
            <a:r>
              <a:rPr lang="en-US" dirty="0" smtClean="0"/>
              <a:t>Maximize cargo load/draft generating increased revenue (as much as $290K </a:t>
            </a:r>
            <a:r>
              <a:rPr lang="en-US" dirty="0" err="1" smtClean="0"/>
              <a:t>add’l</a:t>
            </a:r>
            <a:r>
              <a:rPr lang="en-US" dirty="0" smtClean="0"/>
              <a:t> profit/</a:t>
            </a:r>
            <a:r>
              <a:rPr lang="en-US" dirty="0" err="1" smtClean="0"/>
              <a:t>ft</a:t>
            </a:r>
            <a:r>
              <a:rPr lang="en-US" dirty="0" smtClean="0"/>
              <a:t> of draft)</a:t>
            </a:r>
          </a:p>
          <a:p>
            <a:pPr lvl="3"/>
            <a:r>
              <a:rPr lang="en-US" dirty="0" smtClean="0"/>
              <a:t>Minimize maritime passage times</a:t>
            </a:r>
          </a:p>
          <a:p>
            <a:pPr lvl="3"/>
            <a:r>
              <a:rPr lang="en-US" dirty="0" smtClean="0"/>
              <a:t>Protect coastal resources and habitat: ~$7B annual revenue from saltwater fishing</a:t>
            </a:r>
          </a:p>
          <a:p>
            <a:pPr lvl="3"/>
            <a:r>
              <a:rPr lang="en-US" dirty="0" smtClean="0"/>
              <a:t>Customizable PORTS composite plots</a:t>
            </a:r>
          </a:p>
          <a:p>
            <a:pPr lvl="1"/>
            <a:r>
              <a:rPr lang="en-US" dirty="0" smtClean="0"/>
              <a:t>Customized for local requirements</a:t>
            </a:r>
          </a:p>
          <a:p>
            <a:pPr lvl="2"/>
            <a:r>
              <a:rPr lang="en-US" dirty="0" smtClean="0"/>
              <a:t>Station instrumentation consists of as many as 50 sensors</a:t>
            </a:r>
          </a:p>
          <a:p>
            <a:pPr lvl="1"/>
            <a:r>
              <a:rPr lang="en-US" dirty="0" smtClean="0"/>
              <a:t>PUFFF – Ports Uniform Flat File Format</a:t>
            </a:r>
          </a:p>
          <a:p>
            <a:pPr lvl="2"/>
            <a:r>
              <a:rPr lang="en-US" dirty="0" smtClean="0"/>
              <a:t>Enables automated access to PORTS data via well-defined ASCII flat-file exchange specification</a:t>
            </a:r>
          </a:p>
        </p:txBody>
      </p:sp>
    </p:spTree>
    <p:extLst>
      <p:ext uri="{BB962C8B-B14F-4D97-AF65-F5344CB8AC3E}">
        <p14:creationId xmlns:p14="http://schemas.microsoft.com/office/powerpoint/2010/main" val="389810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32" y="675503"/>
            <a:ext cx="5349887" cy="496699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3092" y="675503"/>
            <a:ext cx="5390278" cy="496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53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86" y="899023"/>
            <a:ext cx="10929257" cy="4595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33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298" y="72570"/>
            <a:ext cx="6813589" cy="615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6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USACE Effective Flood Control and Navigation Project Operation Benefits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1"/>
            <a:r>
              <a:rPr lang="en-US" sz="2800" dirty="0" smtClean="0"/>
              <a:t>Real-time GOES data collection, acquisition, archival, decision support and dissemination</a:t>
            </a:r>
          </a:p>
          <a:p>
            <a:pPr lvl="2"/>
            <a:r>
              <a:rPr lang="en-US" dirty="0" smtClean="0"/>
              <a:t>Daily/upward reporting, studies, analysis, hydraulic forecasts, operational instructions, etc.</a:t>
            </a:r>
          </a:p>
          <a:p>
            <a:pPr lvl="2"/>
            <a:r>
              <a:rPr lang="en-US" dirty="0" smtClean="0"/>
              <a:t>Flood Inundation Mapping, Flood Impact Analysis</a:t>
            </a:r>
          </a:p>
          <a:p>
            <a:pPr lvl="1"/>
            <a:r>
              <a:rPr lang="en-US" sz="2800" dirty="0" smtClean="0"/>
              <a:t>Corps Water Management System (CWMS) Modeling</a:t>
            </a:r>
          </a:p>
          <a:p>
            <a:pPr lvl="2"/>
            <a:r>
              <a:rPr lang="en-US" dirty="0" smtClean="0"/>
              <a:t>Flood Impact Analysis</a:t>
            </a:r>
          </a:p>
          <a:p>
            <a:pPr lvl="2"/>
            <a:r>
              <a:rPr lang="en-US" dirty="0" smtClean="0"/>
              <a:t>Flood Inundation Mapping</a:t>
            </a:r>
          </a:p>
          <a:p>
            <a:pPr lvl="2"/>
            <a:r>
              <a:rPr lang="en-US" dirty="0" smtClean="0"/>
              <a:t>Flood Impact Assessments/Calculate Damages</a:t>
            </a:r>
          </a:p>
          <a:p>
            <a:pPr lvl="1"/>
            <a:r>
              <a:rPr lang="en-US" sz="2800" dirty="0" smtClean="0"/>
              <a:t>Provide daily operational forecasts/reports</a:t>
            </a:r>
          </a:p>
          <a:p>
            <a:pPr lvl="1"/>
            <a:r>
              <a:rPr lang="en-US" sz="2800" dirty="0" smtClean="0"/>
              <a:t>Daily Lock and dam operation for safe in-land navigation (~$250B annual benefit)</a:t>
            </a:r>
          </a:p>
          <a:p>
            <a:pPr lvl="2"/>
            <a:r>
              <a:rPr lang="en-US" dirty="0" smtClean="0"/>
              <a:t>~200 USACE-owned Navigation Projects</a:t>
            </a:r>
          </a:p>
          <a:p>
            <a:pPr lvl="1"/>
            <a:r>
              <a:rPr lang="en-US" sz="2800" dirty="0" smtClean="0"/>
              <a:t>Daily Reservoir discharge operations</a:t>
            </a:r>
          </a:p>
          <a:p>
            <a:pPr lvl="2"/>
            <a:r>
              <a:rPr lang="en-US" dirty="0" smtClean="0"/>
              <a:t>~400 USACE-owned Flood Control Projects</a:t>
            </a:r>
          </a:p>
          <a:p>
            <a:pPr lvl="2"/>
            <a:r>
              <a:rPr lang="en-US" dirty="0" smtClean="0"/>
              <a:t>Flood control, hydro-power, recreation, water supply, irrigation, etc.</a:t>
            </a:r>
          </a:p>
          <a:p>
            <a:pPr lvl="1"/>
            <a:r>
              <a:rPr lang="en-US" sz="2800" dirty="0" smtClean="0"/>
              <a:t>Provide data to the public, private industry, academia and other agencies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1361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458" y="240008"/>
            <a:ext cx="7199085" cy="5922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47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73" y="231449"/>
            <a:ext cx="4766395" cy="31457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557" y="2076723"/>
            <a:ext cx="7026876" cy="409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66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475339" y="844069"/>
            <a:ext cx="271666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USACE Modeling Mapping and Consequences Production Center creates inundation maps by incorporating real-time GOES hydro-met observations.  FIM is combined with economic, land use and other information for analysis to estimate consequences/losses; fatality rates, critical infrastructure, real-estate, etc.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714" y="2380735"/>
            <a:ext cx="5992616" cy="36221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722" y="378861"/>
            <a:ext cx="5411034" cy="4003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8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271" y="3311615"/>
            <a:ext cx="3487108" cy="28750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0271" y="280091"/>
            <a:ext cx="3954537" cy="29161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259" y="440580"/>
            <a:ext cx="6053338" cy="5527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14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069579" y="2360632"/>
            <a:ext cx="41224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prstClr val="black"/>
                </a:solidFill>
              </a:rPr>
              <a:t>RiverGages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WaterML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webservice</a:t>
            </a:r>
            <a:r>
              <a:rPr lang="en-US" dirty="0">
                <a:solidFill>
                  <a:prstClr val="black"/>
                </a:solidFill>
              </a:rPr>
              <a:t> allows users to query and retrieve data from the </a:t>
            </a:r>
            <a:r>
              <a:rPr lang="en-US" dirty="0" err="1">
                <a:solidFill>
                  <a:prstClr val="black"/>
                </a:solidFill>
              </a:rPr>
              <a:t>RiverGages</a:t>
            </a:r>
            <a:r>
              <a:rPr lang="en-US" dirty="0">
                <a:solidFill>
                  <a:prstClr val="black"/>
                </a:solidFill>
              </a:rPr>
              <a:t> database for use in their automated information systems.  Based on the CUAHSI </a:t>
            </a:r>
            <a:r>
              <a:rPr lang="en-US" dirty="0" err="1">
                <a:solidFill>
                  <a:prstClr val="black"/>
                </a:solidFill>
              </a:rPr>
              <a:t>WaterML</a:t>
            </a:r>
            <a:r>
              <a:rPr lang="en-US" dirty="0">
                <a:solidFill>
                  <a:prstClr val="black"/>
                </a:solidFill>
              </a:rPr>
              <a:t> model, this information is immediately available for ingest by </a:t>
            </a:r>
            <a:r>
              <a:rPr lang="en-US" dirty="0" err="1">
                <a:solidFill>
                  <a:prstClr val="black"/>
                </a:solidFill>
              </a:rPr>
              <a:t>WaterML</a:t>
            </a:r>
            <a:r>
              <a:rPr lang="en-US" dirty="0">
                <a:solidFill>
                  <a:prstClr val="black"/>
                </a:solidFill>
              </a:rPr>
              <a:t> enabled automated systems.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66" y="130627"/>
            <a:ext cx="7801368" cy="5887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8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Lock and Dam 15 – Mississippi River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Navigation project operated by Rock Island District</a:t>
            </a:r>
          </a:p>
          <a:p>
            <a:r>
              <a:rPr lang="en-US" dirty="0" smtClean="0"/>
              <a:t>Constructed in 1934</a:t>
            </a:r>
          </a:p>
          <a:p>
            <a:pPr lvl="1"/>
            <a:r>
              <a:rPr lang="en-US" dirty="0" smtClean="0"/>
              <a:t>Worlds longest roller dam at 1,203 </a:t>
            </a:r>
            <a:r>
              <a:rPr lang="en-US" dirty="0" err="1" smtClean="0"/>
              <a:t>ft</a:t>
            </a:r>
            <a:endParaRPr lang="en-US" dirty="0"/>
          </a:p>
          <a:p>
            <a:pPr lvl="2"/>
            <a:r>
              <a:rPr lang="en-US" dirty="0" smtClean="0"/>
              <a:t>9 gates: 100 </a:t>
            </a:r>
            <a:r>
              <a:rPr lang="en-US" dirty="0" err="1" smtClean="0"/>
              <a:t>ft</a:t>
            </a:r>
            <a:r>
              <a:rPr lang="en-US" dirty="0" smtClean="0"/>
              <a:t> long x 14.3 </a:t>
            </a:r>
            <a:r>
              <a:rPr lang="en-US" dirty="0" err="1" smtClean="0"/>
              <a:t>ft</a:t>
            </a:r>
            <a:r>
              <a:rPr lang="en-US" dirty="0" smtClean="0"/>
              <a:t> diameter</a:t>
            </a:r>
          </a:p>
          <a:p>
            <a:pPr lvl="2"/>
            <a:r>
              <a:rPr lang="en-US" dirty="0" smtClean="0"/>
              <a:t>2 gates: 100 </a:t>
            </a:r>
            <a:r>
              <a:rPr lang="en-US" dirty="0" err="1" smtClean="0"/>
              <a:t>ft</a:t>
            </a:r>
            <a:r>
              <a:rPr lang="en-US" dirty="0" smtClean="0"/>
              <a:t> long x 16.2 </a:t>
            </a:r>
            <a:r>
              <a:rPr lang="en-US" dirty="0" err="1" smtClean="0"/>
              <a:t>ft</a:t>
            </a:r>
            <a:r>
              <a:rPr lang="en-US" dirty="0" smtClean="0"/>
              <a:t> diameter</a:t>
            </a:r>
          </a:p>
          <a:p>
            <a:pPr lvl="1"/>
            <a:r>
              <a:rPr lang="en-US" dirty="0" smtClean="0"/>
              <a:t>Creates Pool 15 along Upper Mississippi River</a:t>
            </a:r>
          </a:p>
          <a:p>
            <a:pPr lvl="1"/>
            <a:r>
              <a:rPr lang="en-US" dirty="0" smtClean="0"/>
              <a:t>$3 billion in commodity transportation savings/$246 million to operate </a:t>
            </a:r>
          </a:p>
          <a:p>
            <a:pPr lvl="2"/>
            <a:r>
              <a:rPr lang="en-US" dirty="0" smtClean="0"/>
              <a:t>(1 barge = 58 semi-trailers or 15 rail cars)</a:t>
            </a:r>
          </a:p>
          <a:p>
            <a:r>
              <a:rPr lang="en-US" dirty="0" smtClean="0"/>
              <a:t>Stats</a:t>
            </a:r>
          </a:p>
          <a:p>
            <a:pPr lvl="1"/>
            <a:r>
              <a:rPr lang="en-US" dirty="0" smtClean="0"/>
              <a:t>Capacity: 100,000 ac-</a:t>
            </a:r>
            <a:r>
              <a:rPr lang="en-US" dirty="0" err="1" smtClean="0"/>
              <a:t>ft</a:t>
            </a:r>
            <a:endParaRPr lang="en-US" dirty="0" smtClean="0"/>
          </a:p>
          <a:p>
            <a:pPr lvl="1"/>
            <a:r>
              <a:rPr lang="en-US" dirty="0" smtClean="0"/>
              <a:t>Catchment: 88,500 </a:t>
            </a:r>
            <a:r>
              <a:rPr lang="en-US" dirty="0" err="1" smtClean="0"/>
              <a:t>sq</a:t>
            </a:r>
            <a:r>
              <a:rPr lang="en-US" dirty="0" smtClean="0"/>
              <a:t> mi</a:t>
            </a:r>
          </a:p>
          <a:p>
            <a:pPr lvl="1"/>
            <a:r>
              <a:rPr lang="en-US" dirty="0" smtClean="0"/>
              <a:t>Chamber length: Two 600 </a:t>
            </a:r>
            <a:r>
              <a:rPr lang="en-US" dirty="0" err="1" smtClean="0"/>
              <a:t>ft</a:t>
            </a:r>
            <a:r>
              <a:rPr lang="en-US" dirty="0" smtClean="0"/>
              <a:t> lock chambers at 100 </a:t>
            </a:r>
            <a:r>
              <a:rPr lang="en-US" dirty="0" err="1" smtClean="0"/>
              <a:t>ft</a:t>
            </a:r>
            <a:r>
              <a:rPr lang="en-US" dirty="0" smtClean="0"/>
              <a:t> wide</a:t>
            </a:r>
          </a:p>
          <a:p>
            <a:pPr lvl="1"/>
            <a:r>
              <a:rPr lang="en-US" dirty="0" smtClean="0"/>
              <a:t>Transit Time: 30 </a:t>
            </a:r>
            <a:r>
              <a:rPr lang="en-US" dirty="0" err="1" smtClean="0"/>
              <a:t>mins</a:t>
            </a:r>
            <a:endParaRPr lang="en-US" dirty="0" smtClean="0"/>
          </a:p>
          <a:p>
            <a:pPr lvl="1"/>
            <a:r>
              <a:rPr lang="en-US" dirty="0" smtClean="0"/>
              <a:t>Average Annual Tonnage: 20 Million Tons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63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532" y="782576"/>
            <a:ext cx="5854851" cy="47532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6615" y="782576"/>
            <a:ext cx="5890055" cy="4753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63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72570"/>
            <a:ext cx="8215086" cy="6161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78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Red Rock Dam – Des Moines River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Flood control project operated by USACE, Rock Island District</a:t>
            </a:r>
          </a:p>
          <a:p>
            <a:pPr lvl="1"/>
            <a:r>
              <a:rPr lang="en-US" dirty="0" smtClean="0"/>
              <a:t>Operated in conjunction with </a:t>
            </a:r>
            <a:r>
              <a:rPr lang="en-US" dirty="0" err="1" smtClean="0"/>
              <a:t>Saylorville</a:t>
            </a:r>
            <a:r>
              <a:rPr lang="en-US" dirty="0" smtClean="0"/>
              <a:t> Dam</a:t>
            </a:r>
          </a:p>
          <a:p>
            <a:r>
              <a:rPr lang="en-US" dirty="0" smtClean="0"/>
              <a:t>Constructed 1960 - 1969</a:t>
            </a:r>
          </a:p>
          <a:p>
            <a:pPr lvl="1"/>
            <a:r>
              <a:rPr lang="en-US" dirty="0" smtClean="0"/>
              <a:t>Multi-purpose Project</a:t>
            </a:r>
          </a:p>
          <a:p>
            <a:pPr lvl="2"/>
            <a:r>
              <a:rPr lang="en-US" dirty="0" smtClean="0"/>
              <a:t>Flood control</a:t>
            </a:r>
          </a:p>
          <a:p>
            <a:pPr lvl="2"/>
            <a:r>
              <a:rPr lang="en-US" dirty="0" smtClean="0"/>
              <a:t>Water supply</a:t>
            </a:r>
          </a:p>
          <a:p>
            <a:pPr lvl="2"/>
            <a:r>
              <a:rPr lang="en-US" dirty="0" smtClean="0"/>
              <a:t>Recreation: camping, fishing, hunting, etc.</a:t>
            </a:r>
          </a:p>
          <a:p>
            <a:pPr lvl="2"/>
            <a:r>
              <a:rPr lang="en-US" dirty="0" smtClean="0"/>
              <a:t>Hydro-power (2018)</a:t>
            </a:r>
          </a:p>
          <a:p>
            <a:pPr lvl="1"/>
            <a:r>
              <a:rPr lang="en-US" dirty="0" smtClean="0"/>
              <a:t>Creates Lake Red Rock in Central Iowa</a:t>
            </a:r>
          </a:p>
          <a:p>
            <a:pPr lvl="1"/>
            <a:r>
              <a:rPr lang="en-US" dirty="0" smtClean="0"/>
              <a:t>DCP’s monitor aiding seasonal conservation pool and drought/flood mitigation operation</a:t>
            </a:r>
            <a:endParaRPr lang="en-US" dirty="0"/>
          </a:p>
          <a:p>
            <a:r>
              <a:rPr lang="en-US" dirty="0" smtClean="0"/>
              <a:t>Stats</a:t>
            </a:r>
          </a:p>
          <a:p>
            <a:pPr lvl="1"/>
            <a:r>
              <a:rPr lang="en-US" dirty="0" smtClean="0"/>
              <a:t>Max discharge: 144,000 </a:t>
            </a:r>
            <a:r>
              <a:rPr lang="en-US" dirty="0" err="1" smtClean="0"/>
              <a:t>cfs</a:t>
            </a:r>
            <a:endParaRPr lang="en-US" dirty="0"/>
          </a:p>
          <a:p>
            <a:pPr lvl="1"/>
            <a:r>
              <a:rPr lang="en-US" dirty="0" smtClean="0"/>
              <a:t>Catchment: 12,320 </a:t>
            </a:r>
            <a:r>
              <a:rPr lang="en-US" dirty="0" err="1" smtClean="0"/>
              <a:t>sq</a:t>
            </a:r>
            <a:r>
              <a:rPr lang="en-US" dirty="0" smtClean="0"/>
              <a:t> mi</a:t>
            </a:r>
          </a:p>
          <a:p>
            <a:pPr lvl="1"/>
            <a:r>
              <a:rPr lang="en-US" dirty="0" smtClean="0"/>
              <a:t>Length: 5,676 </a:t>
            </a:r>
            <a:r>
              <a:rPr lang="en-US" dirty="0" err="1" smtClean="0"/>
              <a:t>ft</a:t>
            </a:r>
            <a:r>
              <a:rPr lang="en-US" dirty="0" smtClean="0"/>
              <a:t>, Height: 95 </a:t>
            </a:r>
            <a:r>
              <a:rPr lang="en-US" dirty="0" err="1" smtClean="0"/>
              <a:t>ft</a:t>
            </a:r>
            <a:r>
              <a:rPr lang="en-US" dirty="0" smtClean="0"/>
              <a:t>, Width: 13.4 </a:t>
            </a:r>
            <a:r>
              <a:rPr lang="en-US" dirty="0" err="1" smtClean="0"/>
              <a:t>ft</a:t>
            </a:r>
            <a:endParaRPr lang="en-US" dirty="0" smtClean="0"/>
          </a:p>
          <a:p>
            <a:pPr lvl="1"/>
            <a:r>
              <a:rPr lang="en-US" dirty="0" smtClean="0"/>
              <a:t>Surface area: 15,250 acres</a:t>
            </a:r>
          </a:p>
          <a:p>
            <a:pPr lvl="1"/>
            <a:r>
              <a:rPr lang="en-US" dirty="0" smtClean="0"/>
              <a:t>Power generation (2018): 36.4 MW, (179,000 </a:t>
            </a:r>
            <a:r>
              <a:rPr lang="en-US" dirty="0" err="1" smtClean="0"/>
              <a:t>MWh</a:t>
            </a:r>
            <a:r>
              <a:rPr lang="en-US" dirty="0" smtClean="0"/>
              <a:t> annually for 18,000 homes)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73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46" y="215152"/>
            <a:ext cx="8093412" cy="56824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155430" y="3084749"/>
            <a:ext cx="30365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Saylorville</a:t>
            </a:r>
            <a:r>
              <a:rPr lang="en-US" dirty="0" smtClean="0"/>
              <a:t> Lake (upper left) and Red Rock Lake (lower right) are operated together during flood events.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765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79" y="690669"/>
            <a:ext cx="5577179" cy="45877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144" y="690668"/>
            <a:ext cx="5559230" cy="457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04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471" y="87084"/>
            <a:ext cx="7964500" cy="6154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02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Water Quality Mission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03458"/>
          </a:xfrm>
        </p:spPr>
        <p:txBody>
          <a:bodyPr numCol="2">
            <a:normAutofit fontScale="92500"/>
          </a:bodyPr>
          <a:lstStyle/>
          <a:p>
            <a:r>
              <a:rPr lang="en-US" sz="2400" dirty="0" smtClean="0"/>
              <a:t>Dissolved Oxygen</a:t>
            </a:r>
          </a:p>
          <a:p>
            <a:r>
              <a:rPr lang="en-US" sz="2400" dirty="0" smtClean="0"/>
              <a:t>Total Dissolved Gas</a:t>
            </a:r>
          </a:p>
          <a:p>
            <a:r>
              <a:rPr lang="en-US" sz="2400" dirty="0" smtClean="0"/>
              <a:t>Turbidity</a:t>
            </a:r>
          </a:p>
          <a:p>
            <a:r>
              <a:rPr lang="en-US" sz="2400" dirty="0" smtClean="0"/>
              <a:t>Conductivity</a:t>
            </a:r>
          </a:p>
          <a:p>
            <a:r>
              <a:rPr lang="en-US" sz="2400" dirty="0" smtClean="0"/>
              <a:t>Chlorophyll</a:t>
            </a:r>
          </a:p>
          <a:p>
            <a:r>
              <a:rPr lang="en-US" sz="2400" dirty="0" err="1" smtClean="0"/>
              <a:t>Phycocyanin</a:t>
            </a:r>
            <a:endParaRPr lang="en-US" sz="2400" dirty="0" smtClean="0"/>
          </a:p>
          <a:p>
            <a:r>
              <a:rPr lang="en-US" sz="2400" dirty="0" smtClean="0"/>
              <a:t>Suspended Solids</a:t>
            </a:r>
          </a:p>
          <a:p>
            <a:r>
              <a:rPr lang="en-US" sz="2400" dirty="0" smtClean="0"/>
              <a:t>Water Temperature</a:t>
            </a:r>
          </a:p>
          <a:p>
            <a:r>
              <a:rPr lang="en-US" sz="2400" dirty="0" smtClean="0"/>
              <a:t>pH</a:t>
            </a:r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r>
              <a:rPr lang="en-US" sz="2600" dirty="0" smtClean="0"/>
              <a:t>Real-time Water Quality data provides mission critical information to operate projects within mandated constraints codified in the Water Quality Management Plan unique to each project.</a:t>
            </a:r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r>
              <a:rPr lang="en-US" sz="2600" dirty="0" smtClean="0"/>
              <a:t>Fish, wildlife, public health, safety and interest are among the chief tenets for responsible project operation.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583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Detroit Dam - </a:t>
            </a:r>
            <a:r>
              <a:rPr lang="en-US" sz="4000" dirty="0" err="1" smtClean="0"/>
              <a:t>Williamette</a:t>
            </a:r>
            <a:r>
              <a:rPr lang="en-US" sz="4000" dirty="0" smtClean="0"/>
              <a:t> Basin - Salem, OR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Multi-purpose project</a:t>
            </a:r>
          </a:p>
          <a:p>
            <a:pPr lvl="1"/>
            <a:r>
              <a:rPr lang="en-US" dirty="0" smtClean="0"/>
              <a:t>Flood Risk Management (operated in conjunction with Big Cliff Dam)</a:t>
            </a:r>
          </a:p>
          <a:p>
            <a:pPr lvl="1"/>
            <a:r>
              <a:rPr lang="en-US" dirty="0" smtClean="0"/>
              <a:t>Hydro-power generation ( 2 generators producing 100 MW)</a:t>
            </a:r>
          </a:p>
          <a:p>
            <a:pPr lvl="1"/>
            <a:r>
              <a:rPr lang="en-US" dirty="0" smtClean="0"/>
              <a:t>Water Quality improvement (fish passage improvements)</a:t>
            </a:r>
          </a:p>
          <a:p>
            <a:pPr lvl="1"/>
            <a:r>
              <a:rPr lang="en-US" dirty="0" smtClean="0"/>
              <a:t>Songbird and waterfowl habitat</a:t>
            </a:r>
          </a:p>
          <a:p>
            <a:pPr lvl="1"/>
            <a:r>
              <a:rPr lang="en-US" dirty="0" smtClean="0"/>
              <a:t>Recreation</a:t>
            </a:r>
          </a:p>
          <a:p>
            <a:pPr lvl="1"/>
            <a:r>
              <a:rPr lang="en-US" dirty="0" smtClean="0"/>
              <a:t>Irrigation</a:t>
            </a:r>
          </a:p>
          <a:p>
            <a:r>
              <a:rPr lang="en-US" dirty="0" smtClean="0"/>
              <a:t>Stats</a:t>
            </a:r>
          </a:p>
          <a:p>
            <a:pPr lvl="1"/>
            <a:r>
              <a:rPr lang="en-US" dirty="0" smtClean="0"/>
              <a:t>Length: 1,523.5 </a:t>
            </a:r>
            <a:r>
              <a:rPr lang="en-US" dirty="0" err="1" smtClean="0"/>
              <a:t>ft</a:t>
            </a:r>
            <a:r>
              <a:rPr lang="en-US" dirty="0" smtClean="0"/>
              <a:t>, Height: 463 </a:t>
            </a:r>
            <a:r>
              <a:rPr lang="en-US" dirty="0" err="1" smtClean="0"/>
              <a:t>ft</a:t>
            </a:r>
            <a:endParaRPr lang="en-US" dirty="0"/>
          </a:p>
          <a:p>
            <a:pPr lvl="1"/>
            <a:r>
              <a:rPr lang="en-US" dirty="0" smtClean="0"/>
              <a:t>Capacity: 3,500 ac-</a:t>
            </a:r>
            <a:r>
              <a:rPr lang="en-US" dirty="0" err="1" smtClean="0"/>
              <a:t>ft</a:t>
            </a:r>
            <a:endParaRPr lang="en-US" dirty="0" smtClean="0"/>
          </a:p>
          <a:p>
            <a:pPr lvl="1"/>
            <a:r>
              <a:rPr lang="en-US" dirty="0" smtClean="0"/>
              <a:t>Shoreline: 32 mi, Lake Length:  9 mi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73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654" y="192751"/>
            <a:ext cx="4950381" cy="60111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6847" y="192751"/>
            <a:ext cx="4102787" cy="29287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6846" y="3286897"/>
            <a:ext cx="4102787" cy="2917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45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Pittsburgh District Water Quality </a:t>
            </a:r>
            <a:br>
              <a:rPr lang="en-US" dirty="0" smtClean="0"/>
            </a:br>
            <a:r>
              <a:rPr lang="en-US" dirty="0" smtClean="0"/>
              <a:t>Monitoring Network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Funds the USGS to build, maintain and store data for a network of GOES Water Quality stations</a:t>
            </a:r>
          </a:p>
          <a:p>
            <a:pPr lvl="1"/>
            <a:r>
              <a:rPr lang="en-US" dirty="0" smtClean="0"/>
              <a:t>Provides valuable real-time data to evaluate health of lake projects</a:t>
            </a:r>
          </a:p>
          <a:p>
            <a:r>
              <a:rPr lang="en-US" dirty="0" smtClean="0"/>
              <a:t>Employs buoyed stations for continuous monitoring</a:t>
            </a:r>
          </a:p>
          <a:p>
            <a:pPr lvl="1"/>
            <a:r>
              <a:rPr lang="en-US" dirty="0" smtClean="0"/>
              <a:t>Operate spring-fall each year</a:t>
            </a:r>
          </a:p>
          <a:p>
            <a:pPr lvl="1"/>
            <a:r>
              <a:rPr lang="en-US" dirty="0" smtClean="0"/>
              <a:t>Turbidity, total dissolved gas, water temperature, dissolved oxygen, pH, conductivity, etc.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317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32229"/>
            <a:ext cx="9811657" cy="5519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92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National Weather Service, Interagency Fire Center and Forest Service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Rapid deployed and permanent GOES transmitting stations</a:t>
            </a:r>
          </a:p>
          <a:p>
            <a:r>
              <a:rPr lang="en-US" dirty="0" smtClean="0"/>
              <a:t>Provide real-time data for monitoring fire danger</a:t>
            </a:r>
          </a:p>
          <a:p>
            <a:pPr lvl="1"/>
            <a:r>
              <a:rPr lang="en-US" dirty="0" smtClean="0"/>
              <a:t>Weather Service Remote Automated Weather Stations (RAWS – behavior/predictive)</a:t>
            </a:r>
          </a:p>
          <a:p>
            <a:pPr lvl="2"/>
            <a:r>
              <a:rPr lang="en-US" dirty="0" smtClean="0"/>
              <a:t>Average 5.8MM </a:t>
            </a:r>
            <a:r>
              <a:rPr lang="en-US" dirty="0"/>
              <a:t>a</a:t>
            </a:r>
            <a:r>
              <a:rPr lang="en-US" dirty="0" smtClean="0"/>
              <a:t>cres burned/year from ~51K fire events/year (2008 – 2017)</a:t>
            </a:r>
          </a:p>
          <a:p>
            <a:pPr lvl="1"/>
            <a:r>
              <a:rPr lang="en-US" dirty="0" smtClean="0"/>
              <a:t>Forest Service Burned Area Emergency Response (BAER – post fire)</a:t>
            </a:r>
          </a:p>
          <a:p>
            <a:pPr lvl="1"/>
            <a:r>
              <a:rPr lang="en-US" dirty="0" smtClean="0"/>
              <a:t>National Interagency Fire Center (NIFC) – Boise, ID</a:t>
            </a:r>
          </a:p>
          <a:p>
            <a:pPr lvl="1"/>
            <a:r>
              <a:rPr lang="en-US" dirty="0" smtClean="0"/>
              <a:t>Weather information Management System – Nat’l Wildfire </a:t>
            </a:r>
            <a:r>
              <a:rPr lang="en-US" dirty="0" err="1" smtClean="0"/>
              <a:t>Coord</a:t>
            </a:r>
            <a:r>
              <a:rPr lang="en-US" dirty="0" smtClean="0"/>
              <a:t>. </a:t>
            </a:r>
            <a:r>
              <a:rPr lang="en-US" dirty="0" err="1" smtClean="0"/>
              <a:t>Grp</a:t>
            </a:r>
            <a:r>
              <a:rPr lang="en-US" dirty="0" smtClean="0"/>
              <a:t>.</a:t>
            </a:r>
          </a:p>
          <a:p>
            <a:pPr lvl="2"/>
            <a:r>
              <a:rPr lang="en-US" dirty="0" smtClean="0"/>
              <a:t>Fire and Aviation Management software for fire weather and fuel modeling</a:t>
            </a:r>
          </a:p>
          <a:p>
            <a:pPr lvl="1"/>
            <a:r>
              <a:rPr lang="en-US" dirty="0" smtClean="0"/>
              <a:t>Western Regional Climate Center – WRCC Reno, NV</a:t>
            </a:r>
          </a:p>
          <a:p>
            <a:r>
              <a:rPr lang="en-US" dirty="0" smtClean="0"/>
              <a:t>Provide real-time post-fire precipitation readings</a:t>
            </a:r>
          </a:p>
          <a:p>
            <a:pPr lvl="1"/>
            <a:r>
              <a:rPr lang="en-US" dirty="0" smtClean="0"/>
              <a:t>Monitor for floods and landslides</a:t>
            </a:r>
          </a:p>
          <a:p>
            <a:r>
              <a:rPr lang="en-US" dirty="0" smtClean="0"/>
              <a:t>Interagency fire coordination and response</a:t>
            </a:r>
          </a:p>
          <a:p>
            <a:pPr lvl="1"/>
            <a:r>
              <a:rPr lang="en-US" dirty="0" smtClean="0"/>
              <a:t>Forest Service, Natural Resources Conservation Service, Fish and Wildlife, Bureau of Land Management, U.S. Geological Survey and National Weather Service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58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30" y="740229"/>
            <a:ext cx="5742165" cy="46555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377" y="740228"/>
            <a:ext cx="5780860" cy="4655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81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893" y="0"/>
            <a:ext cx="6563183" cy="6212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23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s://lh4.googleusercontent.com/0iBxtyv_huvQ8x-BLMM48ZORAjoyoqt_XGRIs2HlqSuIQRkREToDpQCzV0Lql5EKvm5G0d_ARk8b1pYBeVzIdP6ulC-P5-Q3GC_T4dH2OfpgCnAeqfAEEuqLMhCtbath9_Md40kh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41" y="537880"/>
            <a:ext cx="5540188" cy="460785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0" y="5271246"/>
            <a:ext cx="5540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prstClr val="black"/>
                </a:solidFill>
              </a:rPr>
              <a:t>Post Wildfire Debris Flows, 2009 Station Fire, CA (USGS)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223" y="537880"/>
            <a:ext cx="5647765" cy="46078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93223" y="5307106"/>
            <a:ext cx="5647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prstClr val="black"/>
                </a:solidFill>
              </a:rPr>
              <a:t>Fire Personnel Watch Wildfire at a Permanent RAWS Station (NIFC)</a:t>
            </a:r>
          </a:p>
        </p:txBody>
      </p:sp>
    </p:spTree>
    <p:extLst>
      <p:ext uri="{BB962C8B-B14F-4D97-AF65-F5344CB8AC3E}">
        <p14:creationId xmlns:p14="http://schemas.microsoft.com/office/powerpoint/2010/main" val="3356225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Spectrum Preservation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sz="2200" dirty="0" smtClean="0"/>
              <a:t>GOES downlink operates between 1675 – 1695 MHz (DCS channelized at 1679.7 – 1680.1 MHz)</a:t>
            </a:r>
            <a:endParaRPr lang="en-US" sz="2200" dirty="0"/>
          </a:p>
          <a:p>
            <a:pPr lvl="1"/>
            <a:r>
              <a:rPr lang="en-US" sz="2200" dirty="0" smtClean="0"/>
              <a:t>Autonomous collection insulates from terrestrial encumbrances</a:t>
            </a:r>
          </a:p>
          <a:p>
            <a:pPr lvl="1"/>
            <a:r>
              <a:rPr lang="en-US" sz="2200" dirty="0" smtClean="0"/>
              <a:t>Reliable during storms and other Earth-events</a:t>
            </a:r>
          </a:p>
          <a:p>
            <a:pPr lvl="1"/>
            <a:r>
              <a:rPr lang="en-US" sz="2200" dirty="0" smtClean="0"/>
              <a:t>Cost effective medium for distributed hydro-met network</a:t>
            </a:r>
          </a:p>
          <a:p>
            <a:r>
              <a:rPr lang="en-US" sz="2200" dirty="0" smtClean="0"/>
              <a:t>Desirable spectrum for terrestrial cellular network manufacturers; upper end auctioned</a:t>
            </a:r>
          </a:p>
          <a:p>
            <a:pPr lvl="1"/>
            <a:r>
              <a:rPr lang="en-US" sz="2200" dirty="0" smtClean="0"/>
              <a:t>GOES HRIT @ 1694.1 while 1695 – 1710 reallocated for internet mobile radio</a:t>
            </a:r>
          </a:p>
          <a:p>
            <a:pPr lvl="1"/>
            <a:r>
              <a:rPr lang="en-US" sz="2200" dirty="0" smtClean="0"/>
              <a:t>Commercial proposal to develop network within GOES spectrum @ 1680 MHz</a:t>
            </a:r>
          </a:p>
          <a:p>
            <a:pPr lvl="2"/>
            <a:r>
              <a:rPr lang="en-US" sz="2200" dirty="0" smtClean="0"/>
              <a:t>Cross-country terrestrial cell-tower LTE network infrastructure</a:t>
            </a:r>
          </a:p>
          <a:p>
            <a:pPr lvl="1"/>
            <a:r>
              <a:rPr lang="en-US" sz="2200" dirty="0" smtClean="0"/>
              <a:t>Tower signal strength is billions of times more powerful than downlink signal “earth” strength</a:t>
            </a:r>
          </a:p>
          <a:p>
            <a:pPr lvl="2"/>
            <a:r>
              <a:rPr lang="en-US" sz="2200" dirty="0" smtClean="0"/>
              <a:t>RF interference detected at various receive sites within exclusion zones</a:t>
            </a:r>
          </a:p>
          <a:p>
            <a:pPr lvl="1"/>
            <a:r>
              <a:rPr lang="en-US" sz="2200" dirty="0" smtClean="0"/>
              <a:t>Impacts mission of aforementioned Federal, State, Local and private agencies and organization with hydro-met interests; includes Earth and Space weather products/imagery</a:t>
            </a:r>
          </a:p>
          <a:p>
            <a:pPr lvl="1"/>
            <a:r>
              <a:rPr lang="en-US" sz="2200" dirty="0" smtClean="0"/>
              <a:t>Disrupted terrestrial GPS systems; proposing move to GOES allocation</a:t>
            </a:r>
          </a:p>
          <a:p>
            <a:pPr lvl="1"/>
            <a:r>
              <a:rPr lang="en-US" sz="2200" dirty="0" smtClean="0"/>
              <a:t>Industry proposed GOES direct receive alternative: commercial terrestrial content delivery network</a:t>
            </a:r>
          </a:p>
          <a:p>
            <a:r>
              <a:rPr lang="en-US" sz="2600" dirty="0" smtClean="0"/>
              <a:t>Engaging users, Congress, agencies, etc. on RFI’s adverse impacts on protecting life, property, critical infrastructure, habitats and economy</a:t>
            </a:r>
          </a:p>
          <a:p>
            <a:pPr lvl="1"/>
            <a:r>
              <a:rPr lang="en-US" sz="2400" dirty="0" smtClean="0"/>
              <a:t>Whitepapers, briefings, symposia facilitated by STIWG</a:t>
            </a:r>
            <a:r>
              <a:rPr lang="en-US" sz="2400" dirty="0"/>
              <a:t>, American Meteorological Society, National Hydrologic Warning Council, </a:t>
            </a:r>
            <a:r>
              <a:rPr lang="en-US" sz="2400" dirty="0" smtClean="0"/>
              <a:t>et. al. </a:t>
            </a:r>
            <a:endParaRPr lang="en-US" sz="2400" dirty="0"/>
          </a:p>
          <a:p>
            <a:pPr marL="457200" lvl="1" indent="0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655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48890" y="4994481"/>
            <a:ext cx="7094804" cy="5180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659" marR="3464" algn="just">
              <a:lnSpc>
                <a:spcPct val="101699"/>
              </a:lnSpc>
            </a:pPr>
            <a:r>
              <a:rPr sz="1100" b="1" spc="-7" dirty="0">
                <a:solidFill>
                  <a:srgbClr val="4F81BD"/>
                </a:solidFill>
                <a:cs typeface="Calibri"/>
              </a:rPr>
              <a:t>F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i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g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u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r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e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2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 De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p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i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c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t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i</a:t>
            </a:r>
            <a:r>
              <a:rPr sz="1100" b="1" spc="-14" dirty="0">
                <a:solidFill>
                  <a:srgbClr val="4F81BD"/>
                </a:solidFill>
                <a:cs typeface="Calibri"/>
              </a:rPr>
              <a:t>o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n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14" dirty="0">
                <a:solidFill>
                  <a:srgbClr val="4F81BD"/>
                </a:solidFill>
                <a:cs typeface="Calibri"/>
              </a:rPr>
              <a:t>o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f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t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he GO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ES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co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mm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un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ic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a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t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i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on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14" dirty="0">
                <a:solidFill>
                  <a:srgbClr val="4F81BD"/>
                </a:solidFill>
                <a:cs typeface="Calibri"/>
              </a:rPr>
              <a:t>s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p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e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ct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r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u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m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. 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Th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e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d</a:t>
            </a:r>
            <a:r>
              <a:rPr sz="1100" b="1" spc="-14" dirty="0">
                <a:solidFill>
                  <a:srgbClr val="4F81BD"/>
                </a:solidFill>
                <a:cs typeface="Calibri"/>
              </a:rPr>
              <a:t>o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w</a:t>
            </a:r>
            <a:r>
              <a:rPr sz="1100" b="1" spc="-14" dirty="0">
                <a:solidFill>
                  <a:srgbClr val="4F81BD"/>
                </a:solidFill>
                <a:cs typeface="Calibri"/>
              </a:rPr>
              <a:t>n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li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nk</a:t>
            </a:r>
            <a:r>
              <a:rPr sz="1100" b="1" spc="-14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g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r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a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ph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(top) sh</a:t>
            </a:r>
            <a:r>
              <a:rPr sz="1100" b="1" spc="-14" dirty="0">
                <a:solidFill>
                  <a:srgbClr val="4F81BD"/>
                </a:solidFill>
                <a:cs typeface="Calibri"/>
              </a:rPr>
              <a:t>o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w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s the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1</a:t>
            </a:r>
            <a:r>
              <a:rPr sz="1100" b="1" spc="-14" dirty="0">
                <a:solidFill>
                  <a:srgbClr val="4F81BD"/>
                </a:solidFill>
                <a:cs typeface="Calibri"/>
              </a:rPr>
              <a:t>6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75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–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14" dirty="0">
                <a:solidFill>
                  <a:srgbClr val="4F81BD"/>
                </a:solidFill>
                <a:cs typeface="Calibri"/>
              </a:rPr>
              <a:t>1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695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 M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H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z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b</a:t>
            </a:r>
            <a:r>
              <a:rPr sz="1100" b="1" spc="-20" dirty="0">
                <a:solidFill>
                  <a:srgbClr val="4F81BD"/>
                </a:solidFill>
                <a:cs typeface="Calibri"/>
              </a:rPr>
              <a:t>a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nd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us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e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d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by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s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a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t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e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l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l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i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t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es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to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r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e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l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a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y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d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a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ta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to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E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a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rth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r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e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c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e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i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v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e 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g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r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ound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 st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at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i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ons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a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nd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the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cl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os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e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p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r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o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x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i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m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i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ty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o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f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t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he 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r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e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c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e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n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t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l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y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a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u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c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t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i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on</a:t>
            </a:r>
            <a:r>
              <a:rPr sz="1100" b="1" spc="-14" dirty="0">
                <a:solidFill>
                  <a:srgbClr val="4F81BD"/>
                </a:solidFill>
                <a:cs typeface="Calibri"/>
              </a:rPr>
              <a:t>e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d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sp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e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c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t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r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u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m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fo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r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w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i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r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e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l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ess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b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r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o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a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db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a</a:t>
            </a:r>
            <a:r>
              <a:rPr sz="1100" b="1" spc="-14" dirty="0">
                <a:solidFill>
                  <a:srgbClr val="4F81BD"/>
                </a:solidFill>
                <a:cs typeface="Calibri"/>
              </a:rPr>
              <a:t>n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d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(1</a:t>
            </a:r>
            <a:r>
              <a:rPr sz="1100" b="1" spc="-14" dirty="0">
                <a:solidFill>
                  <a:srgbClr val="4F81BD"/>
                </a:solidFill>
                <a:cs typeface="Calibri"/>
              </a:rPr>
              <a:t>6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95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–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1710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MH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z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)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to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the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HRI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T</a:t>
            </a:r>
            <a:r>
              <a:rPr sz="1100" b="1" spc="-17" dirty="0">
                <a:solidFill>
                  <a:srgbClr val="4F81BD"/>
                </a:solidFill>
                <a:cs typeface="Calibri"/>
              </a:rPr>
              <a:t>/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E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M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W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IN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f</a:t>
            </a:r>
            <a:r>
              <a:rPr sz="1100" b="1" spc="3" dirty="0">
                <a:solidFill>
                  <a:srgbClr val="4F81BD"/>
                </a:solidFill>
                <a:cs typeface="Calibri"/>
              </a:rPr>
              <a:t>r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e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qu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e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nc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y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 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a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t 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1</a:t>
            </a:r>
            <a:r>
              <a:rPr sz="1100" b="1" spc="-14" dirty="0">
                <a:solidFill>
                  <a:srgbClr val="4F81BD"/>
                </a:solidFill>
                <a:cs typeface="Calibri"/>
              </a:rPr>
              <a:t>6</a:t>
            </a:r>
            <a:r>
              <a:rPr sz="1100" b="1" spc="-7" dirty="0">
                <a:solidFill>
                  <a:srgbClr val="4F81BD"/>
                </a:solidFill>
                <a:cs typeface="Calibri"/>
              </a:rPr>
              <a:t>94.1</a:t>
            </a:r>
            <a:r>
              <a:rPr sz="1100" b="1" spc="-3" dirty="0">
                <a:solidFill>
                  <a:srgbClr val="4F81BD"/>
                </a:solidFill>
                <a:cs typeface="Calibri"/>
              </a:rPr>
              <a:t> M</a:t>
            </a:r>
            <a:r>
              <a:rPr sz="1100" b="1" spc="-10" dirty="0">
                <a:solidFill>
                  <a:srgbClr val="4F81BD"/>
                </a:solidFill>
                <a:cs typeface="Calibri"/>
              </a:rPr>
              <a:t>H</a:t>
            </a:r>
            <a:r>
              <a:rPr sz="1100" b="1" dirty="0">
                <a:solidFill>
                  <a:srgbClr val="4F81BD"/>
                </a:solidFill>
                <a:cs typeface="Calibri"/>
              </a:rPr>
              <a:t>z.</a:t>
            </a:r>
            <a:endParaRPr sz="11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548890" y="777852"/>
            <a:ext cx="7070691" cy="40575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227">
              <a:solidFill>
                <a:prstClr val="black"/>
              </a:solidFill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38503" y="6115743"/>
            <a:ext cx="115166" cy="1154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659"/>
            <a:r>
              <a:rPr sz="750" dirty="0">
                <a:solidFill>
                  <a:prstClr val="black"/>
                </a:solidFill>
                <a:cs typeface="Calibri"/>
              </a:rPr>
              <a:t>20</a:t>
            </a:r>
            <a:endParaRPr sz="750">
              <a:solidFill>
                <a:prstClr val="black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007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5426" y="531849"/>
            <a:ext cx="6046573" cy="4843106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531849"/>
            <a:ext cx="6038336" cy="484310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6230" y="5502873"/>
            <a:ext cx="53870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*GOES-R </a:t>
            </a:r>
            <a:r>
              <a:rPr lang="en-US" dirty="0" smtClean="0">
                <a:solidFill>
                  <a:prstClr val="black"/>
                </a:solidFill>
              </a:rPr>
              <a:t>now transmits </a:t>
            </a:r>
            <a:r>
              <a:rPr lang="en-US" dirty="0">
                <a:solidFill>
                  <a:prstClr val="black"/>
                </a:solidFill>
              </a:rPr>
              <a:t>at 1679.7 – 1680.4</a:t>
            </a:r>
          </a:p>
          <a:p>
            <a:r>
              <a:rPr lang="en-US" dirty="0">
                <a:solidFill>
                  <a:prstClr val="black"/>
                </a:solidFill>
              </a:rPr>
              <a:t>*GOES HRIT rebroadcast transmits at 1694.1 MHz</a:t>
            </a:r>
          </a:p>
        </p:txBody>
      </p:sp>
    </p:spTree>
    <p:extLst>
      <p:ext uri="{BB962C8B-B14F-4D97-AF65-F5344CB8AC3E}">
        <p14:creationId xmlns:p14="http://schemas.microsoft.com/office/powerpoint/2010/main" val="42929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715" y="719449"/>
            <a:ext cx="3805195" cy="374547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1351714" y="4605133"/>
            <a:ext cx="38051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/>
            <a:r>
              <a:rPr lang="en-US" sz="1400" dirty="0">
                <a:solidFill>
                  <a:prstClr val="black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Simulated GRB GOES-R Imager Full Disk (Mode 4, Band 1) Without Noise</a:t>
            </a: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101" y="719448"/>
            <a:ext cx="3889289" cy="374547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7034101" y="4605133"/>
            <a:ext cx="38892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prstClr val="black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Simulated GRB GOES-R Imager Full Disk (Mode 4 Band 1) with noise injected at random point. Immediate catastrophic failure of the DVB-S2 signal occurred</a:t>
            </a:r>
            <a:endParaRPr lang="en-US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89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GOES vs Terrestrial </a:t>
            </a:r>
            <a:br>
              <a:rPr lang="en-US" dirty="0" smtClean="0"/>
            </a:br>
            <a:r>
              <a:rPr lang="en-US" dirty="0" smtClean="0"/>
              <a:t>Storm Event Performance Synopsis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Performance during Natural Disasters </a:t>
            </a:r>
            <a:r>
              <a:rPr lang="en-US" sz="1300" dirty="0" smtClean="0"/>
              <a:t>(Credit: Nathan Holcomb NOAA/NOS/COOPS)</a:t>
            </a:r>
          </a:p>
          <a:p>
            <a:pPr lvl="1"/>
            <a:r>
              <a:rPr lang="en-US" dirty="0" smtClean="0"/>
              <a:t>NOS primarily </a:t>
            </a:r>
            <a:r>
              <a:rPr lang="en-US" dirty="0"/>
              <a:t>u</a:t>
            </a:r>
            <a:r>
              <a:rPr lang="en-US" dirty="0" smtClean="0"/>
              <a:t>ses Iridium and GOES to ingest data</a:t>
            </a:r>
          </a:p>
          <a:p>
            <a:pPr lvl="2"/>
            <a:r>
              <a:rPr lang="en-US" dirty="0" smtClean="0"/>
              <a:t>Also employ IP modems and phone lines</a:t>
            </a:r>
          </a:p>
          <a:p>
            <a:pPr lvl="1"/>
            <a:r>
              <a:rPr lang="en-US" dirty="0" smtClean="0"/>
              <a:t>Working to upgrade their data status reports to reflect where their data is coming from</a:t>
            </a:r>
          </a:p>
          <a:p>
            <a:pPr lvl="1"/>
            <a:r>
              <a:rPr lang="en-US" dirty="0" smtClean="0"/>
              <a:t>Large decrease in data coming from terrestrial connections immediately before, during and after hurricanes</a:t>
            </a:r>
          </a:p>
          <a:p>
            <a:pPr lvl="1"/>
            <a:r>
              <a:rPr lang="en-US" dirty="0" smtClean="0"/>
              <a:t>Large increase in GOES messages received during storm events</a:t>
            </a:r>
          </a:p>
          <a:p>
            <a:pPr lvl="1"/>
            <a:r>
              <a:rPr lang="en-US" dirty="0" smtClean="0"/>
              <a:t>GOES messages continued when IP modems and other terrestrial infrastructure dependent methods failed</a:t>
            </a:r>
          </a:p>
          <a:p>
            <a:pPr lvl="2"/>
            <a:r>
              <a:rPr lang="en-US" dirty="0" smtClean="0"/>
              <a:t>GOES message count decreased as batteries failed; no electricity and/or damaged solar panels</a:t>
            </a:r>
          </a:p>
          <a:p>
            <a:pPr lvl="1"/>
            <a:r>
              <a:rPr lang="en-US" dirty="0" smtClean="0"/>
              <a:t>Intends to use the statistics collected for further outreach to stress the need for essential data collection systems</a:t>
            </a:r>
          </a:p>
          <a:p>
            <a:pPr lvl="1"/>
            <a:r>
              <a:rPr lang="en-US" dirty="0" smtClean="0"/>
              <a:t>Important to estimate impact had there been no data during storm events</a:t>
            </a:r>
          </a:p>
        </p:txBody>
      </p:sp>
    </p:spTree>
    <p:extLst>
      <p:ext uri="{BB962C8B-B14F-4D97-AF65-F5344CB8AC3E}">
        <p14:creationId xmlns:p14="http://schemas.microsoft.com/office/powerpoint/2010/main" val="122451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2" y="246745"/>
            <a:ext cx="4893274" cy="30072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2" y="3352347"/>
            <a:ext cx="4893274" cy="2738279"/>
          </a:xfrm>
          <a:prstGeom prst="rect">
            <a:avLst/>
          </a:prstGeom>
        </p:spPr>
      </p:pic>
      <p:pic>
        <p:nvPicPr>
          <p:cNvPr id="6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096003" y="246745"/>
            <a:ext cx="4555522" cy="300720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3" y="3352348"/>
            <a:ext cx="4555522" cy="2637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64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49" y="1062938"/>
            <a:ext cx="6596247" cy="472770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010400" y="2035396"/>
            <a:ext cx="51816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ea typeface="Calibri" panose="020F0502020204030204" pitchFamily="34" charset="0"/>
              </a:rPr>
              <a:t>By combining various wavelengths in Advanced Baseline Imager products with the lightning flash detection from the Geostationary Lightning Mapper, GOES-R can provide a “radar-like” substitute over ocean areas for aviation use. </a:t>
            </a:r>
          </a:p>
          <a:p>
            <a:endParaRPr lang="en-US" dirty="0">
              <a:solidFill>
                <a:prstClr val="black"/>
              </a:solidFill>
              <a:ea typeface="Calibri" panose="020F0502020204030204" pitchFamily="34" charset="0"/>
            </a:endParaRPr>
          </a:p>
          <a:p>
            <a:r>
              <a:rPr lang="en-US" dirty="0">
                <a:solidFill>
                  <a:prstClr val="black"/>
                </a:solidFill>
                <a:ea typeface="Calibri" panose="020F0502020204030204" pitchFamily="34" charset="0"/>
              </a:rPr>
              <a:t>When Hurricane Maria destroyed the radar used for weather in Puerto Rico, GOES-16’s data and OPC were used to temporarily substitute for the lack of ground radar coverage in Puerto Rico.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17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2" y="550648"/>
            <a:ext cx="5182717" cy="465422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2718548" y="5466933"/>
            <a:ext cx="70171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514350" algn="l"/>
              </a:tabLst>
            </a:pPr>
            <a:r>
              <a:rPr lang="en-US" dirty="0">
                <a:solidFill>
                  <a:prstClr val="black"/>
                </a:solidFill>
                <a:ea typeface="Times New Roman" panose="02020603050405020304" pitchFamily="18" charset="0"/>
              </a:rPr>
              <a:t>GOES Satellites monitor Near-Earth space environment driven by solar events: GOES Electron Flux, GOES Magnetometer, GOES Proton Flux, GOES Solar X-ray Imager and GOES X-ray Flux.</a:t>
            </a:r>
            <a:endParaRPr lang="en-US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</p:txBody>
      </p:sp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375" y="550648"/>
            <a:ext cx="5091953" cy="46542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487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Spectrum Preservation Path Forward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3200" dirty="0" smtClean="0"/>
              <a:t>Interagency Effort to investigate current systems’ status</a:t>
            </a:r>
          </a:p>
          <a:p>
            <a:pPr lvl="1"/>
            <a:r>
              <a:rPr lang="en-US" sz="3200" dirty="0" smtClean="0"/>
              <a:t>On-site RF analysis</a:t>
            </a:r>
          </a:p>
          <a:p>
            <a:pPr lvl="1"/>
            <a:r>
              <a:rPr lang="en-US" sz="3200" dirty="0" smtClean="0"/>
              <a:t>Determine baseline of existing receive systems</a:t>
            </a:r>
          </a:p>
          <a:p>
            <a:pPr lvl="1"/>
            <a:r>
              <a:rPr lang="en-US" sz="3200" dirty="0" smtClean="0"/>
              <a:t>Determine viability of spectrum sharing</a:t>
            </a:r>
          </a:p>
          <a:p>
            <a:pPr lvl="1"/>
            <a:r>
              <a:rPr lang="en-US" sz="3200" dirty="0" smtClean="0"/>
              <a:t>Develop and implement mitigation, monitoring and reporting measures</a:t>
            </a:r>
          </a:p>
          <a:p>
            <a:pPr lvl="1"/>
            <a:r>
              <a:rPr lang="en-US" sz="3200" dirty="0" smtClean="0"/>
              <a:t>Investigate viable/reasonable RFI protection</a:t>
            </a:r>
          </a:p>
          <a:p>
            <a:pPr lvl="1"/>
            <a:r>
              <a:rPr lang="en-US" sz="3200" dirty="0" smtClean="0"/>
              <a:t>Report findings and provide impact assessment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090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17208"/>
            <a:ext cx="10515600" cy="1325563"/>
          </a:xfrm>
        </p:spPr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965" y="1385047"/>
            <a:ext cx="11510682" cy="4791916"/>
          </a:xfrm>
        </p:spPr>
        <p:txBody>
          <a:bodyPr numCol="2">
            <a:normAutofit fontScale="47500" lnSpcReduction="20000"/>
          </a:bodyPr>
          <a:lstStyle/>
          <a:p>
            <a:pPr marL="0" indent="0">
              <a:buNone/>
            </a:pPr>
            <a:r>
              <a:rPr lang="en-US" dirty="0"/>
              <a:t>•"Consequence Assessment for Dam Failure Simulations" Kurt Buchanan, CFM, </a:t>
            </a:r>
            <a:r>
              <a:rPr lang="en-US" dirty="0" smtClean="0"/>
              <a:t>USACE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•"USACE Modeling, Mapping and Consequences Production Center - Inundation Mapping Standards" Alexandra Ubben, USACE</a:t>
            </a:r>
          </a:p>
          <a:p>
            <a:pPr marL="0" indent="0">
              <a:buNone/>
            </a:pPr>
            <a:r>
              <a:rPr lang="en-US" dirty="0"/>
              <a:t>•GOES Uses and Users and Benefits for Users and Their Constituents Dave Lubar, 2018</a:t>
            </a:r>
          </a:p>
          <a:p>
            <a:pPr marL="0" indent="0">
              <a:buNone/>
            </a:pPr>
            <a:r>
              <a:rPr lang="en-US" dirty="0"/>
              <a:t>•http://acwi.gov/hydrology/</a:t>
            </a:r>
            <a:r>
              <a:rPr lang="en-US" dirty="0" err="1"/>
              <a:t>stiwg</a:t>
            </a:r>
            <a:r>
              <a:rPr lang="en-US" dirty="0"/>
              <a:t>/</a:t>
            </a:r>
          </a:p>
          <a:p>
            <a:pPr marL="0" indent="0">
              <a:buNone/>
            </a:pPr>
            <a:r>
              <a:rPr lang="en-US" dirty="0"/>
              <a:t>•http://acwi.gov/hydrology/</a:t>
            </a:r>
            <a:r>
              <a:rPr lang="en-US" dirty="0" err="1"/>
              <a:t>stiwg</a:t>
            </a:r>
            <a:r>
              <a:rPr lang="en-US" dirty="0"/>
              <a:t>/Meetings/20180322/co-ops_goes_presentation_stiwg2017.pdf</a:t>
            </a:r>
          </a:p>
          <a:p>
            <a:pPr marL="0" indent="0">
              <a:buNone/>
            </a:pPr>
            <a:r>
              <a:rPr lang="en-US" dirty="0"/>
              <a:t>•http://co-ops.nos.noaa.gov/map/</a:t>
            </a:r>
            <a:r>
              <a:rPr lang="en-US" dirty="0" err="1"/>
              <a:t>index.shtml?region</a:t>
            </a:r>
            <a:r>
              <a:rPr lang="en-US" dirty="0"/>
              <a:t>=Florida</a:t>
            </a:r>
          </a:p>
          <a:p>
            <a:pPr marL="0" indent="0">
              <a:buNone/>
            </a:pPr>
            <a:r>
              <a:rPr lang="en-US" dirty="0"/>
              <a:t>•http://co-ops.nos.noaa.gov/</a:t>
            </a:r>
            <a:r>
              <a:rPr lang="en-US" dirty="0" err="1"/>
              <a:t>stationhome.html?id</a:t>
            </a:r>
            <a:r>
              <a:rPr lang="en-US" dirty="0"/>
              <a:t>=8720625</a:t>
            </a:r>
          </a:p>
          <a:p>
            <a:pPr marL="0" indent="0">
              <a:buNone/>
            </a:pPr>
            <a:r>
              <a:rPr lang="en-US" dirty="0"/>
              <a:t>•http://famit.nwcg.gov/applications/RAWS</a:t>
            </a:r>
          </a:p>
          <a:p>
            <a:pPr marL="0" indent="0">
              <a:buNone/>
            </a:pPr>
            <a:r>
              <a:rPr lang="en-US" dirty="0"/>
              <a:t>•http://lightning.umd.edu/Apps/</a:t>
            </a:r>
            <a:r>
              <a:rPr lang="en-US" dirty="0" err="1"/>
              <a:t>GoesCesium</a:t>
            </a:r>
            <a:r>
              <a:rPr lang="en-US" dirty="0"/>
              <a:t>/</a:t>
            </a:r>
          </a:p>
          <a:p>
            <a:pPr marL="0" indent="0">
              <a:buNone/>
            </a:pPr>
            <a:r>
              <a:rPr lang="en-US" dirty="0"/>
              <a:t>•http://nationalwaterwaysfoundation.org/documents/INLANDNAVIGATIONINTHEUSDECEMBER2014.pdf</a:t>
            </a:r>
          </a:p>
          <a:p>
            <a:pPr marL="0" indent="0">
              <a:buNone/>
            </a:pPr>
            <a:r>
              <a:rPr lang="en-US" dirty="0"/>
              <a:t>•http://pubs.usgs.gov/fs/fs03603/fs03603_files/fs036-03.pdf</a:t>
            </a:r>
          </a:p>
          <a:p>
            <a:pPr marL="0" indent="0">
              <a:buNone/>
            </a:pPr>
            <a:r>
              <a:rPr lang="en-US" dirty="0"/>
              <a:t>•http://tidesandcurrents.noaa.gov/ports.html</a:t>
            </a:r>
          </a:p>
          <a:p>
            <a:pPr marL="0" indent="0">
              <a:buNone/>
            </a:pPr>
            <a:r>
              <a:rPr lang="en-US" dirty="0"/>
              <a:t>•http://</a:t>
            </a:r>
            <a:r>
              <a:rPr lang="en-US" dirty="0" smtClean="0"/>
              <a:t>wqdatalive.com/public/15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•http://www.hec.usace.army.mil/</a:t>
            </a:r>
          </a:p>
          <a:p>
            <a:pPr marL="0" indent="0">
              <a:buNone/>
            </a:pPr>
            <a:r>
              <a:rPr lang="en-US" dirty="0"/>
              <a:t>•http://www.hydrodb.net/</a:t>
            </a:r>
          </a:p>
          <a:p>
            <a:pPr marL="0" indent="0">
              <a:buNone/>
            </a:pPr>
            <a:r>
              <a:rPr lang="en-US" dirty="0"/>
              <a:t>•http://www.mvr.usace.army.mil/Missions/Navigation</a:t>
            </a:r>
            <a:r>
              <a:rPr lang="en-US" dirty="0" smtClean="0"/>
              <a:t>/</a:t>
            </a:r>
          </a:p>
          <a:p>
            <a:pPr marL="0" indent="0">
              <a:buNone/>
            </a:pPr>
            <a:r>
              <a:rPr lang="en-US" dirty="0" smtClean="0"/>
              <a:t>•http://</a:t>
            </a:r>
            <a:r>
              <a:rPr lang="en-US" dirty="0"/>
              <a:t>www.ncdc.noaa.gov/societal-impacts/wildfires/</a:t>
            </a:r>
          </a:p>
          <a:p>
            <a:pPr marL="0" indent="0">
              <a:buNone/>
            </a:pPr>
            <a:r>
              <a:rPr lang="en-US" dirty="0" smtClean="0"/>
              <a:t>•</a:t>
            </a:r>
            <a:r>
              <a:rPr lang="en-US" dirty="0"/>
              <a:t>http://www.ndbc.noaa.gov/</a:t>
            </a:r>
          </a:p>
          <a:p>
            <a:pPr marL="0" indent="0">
              <a:buNone/>
            </a:pPr>
            <a:r>
              <a:rPr lang="en-US" dirty="0"/>
              <a:t>•http://www.nwd-wc.usace.army.mil/nwp/wm/wq_reports.html</a:t>
            </a:r>
          </a:p>
          <a:p>
            <a:pPr marL="0" indent="0">
              <a:buNone/>
            </a:pPr>
            <a:r>
              <a:rPr lang="en-US" dirty="0"/>
              <a:t>•http://www.nwd-wc.usace.army.mil/report/total.html</a:t>
            </a:r>
          </a:p>
          <a:p>
            <a:pPr marL="0" indent="0">
              <a:buNone/>
            </a:pPr>
            <a:r>
              <a:rPr lang="en-US" dirty="0"/>
              <a:t>•http://www.nwp.usace.army.mil/Missions/Water-Management/Dams/</a:t>
            </a:r>
          </a:p>
          <a:p>
            <a:pPr marL="0" indent="0">
              <a:buNone/>
            </a:pPr>
            <a:r>
              <a:rPr lang="en-US" dirty="0"/>
              <a:t>•http://www.nwp.usace.army.mil/mount-st-helens/</a:t>
            </a:r>
          </a:p>
          <a:p>
            <a:pPr marL="0" indent="0">
              <a:buNone/>
            </a:pPr>
            <a:r>
              <a:rPr lang="en-US" dirty="0"/>
              <a:t>•http://www.nwp.usace.army.mil/Portals/24/docs/locations/bonneville/Bonneville_FS.pdf</a:t>
            </a:r>
          </a:p>
          <a:p>
            <a:pPr marL="0" indent="0">
              <a:buNone/>
            </a:pPr>
            <a:r>
              <a:rPr lang="en-US" dirty="0"/>
              <a:t>•http://www.publications.usace.army.mil/Portals/76/Publications/EngineerRegulations/ER_1110-2-240.pdf</a:t>
            </a:r>
          </a:p>
          <a:p>
            <a:pPr marL="0" indent="0">
              <a:buNone/>
            </a:pPr>
            <a:r>
              <a:rPr lang="en-US" dirty="0"/>
              <a:t>•http://www.redrockhydroproject.com/</a:t>
            </a:r>
          </a:p>
          <a:p>
            <a:pPr marL="0" indent="0">
              <a:buNone/>
            </a:pPr>
            <a:r>
              <a:rPr lang="en-US" dirty="0"/>
              <a:t>•http://www.usbr.gov</a:t>
            </a:r>
          </a:p>
          <a:p>
            <a:pPr marL="0" indent="0">
              <a:buNone/>
            </a:pPr>
            <a:r>
              <a:rPr lang="en-US" dirty="0"/>
              <a:t>•http://www.weather.gov</a:t>
            </a:r>
          </a:p>
          <a:p>
            <a:pPr marL="0" indent="0">
              <a:buNone/>
            </a:pPr>
            <a:r>
              <a:rPr lang="en-US" dirty="0"/>
              <a:t>•</a:t>
            </a:r>
            <a:r>
              <a:rPr lang="en-US" sz="2900" dirty="0"/>
              <a:t>https://www.fs.fed.us/naturalresources/watershed/burnedareas.shtml</a:t>
            </a:r>
          </a:p>
          <a:p>
            <a:pPr marL="0" indent="0">
              <a:buNone/>
            </a:pPr>
            <a:r>
              <a:rPr lang="en-US" dirty="0"/>
              <a:t>•https://www.nwcg.gov/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5380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53633" y="2779074"/>
            <a:ext cx="217288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>
                <a:solidFill>
                  <a:prstClr val="black"/>
                </a:solidFill>
              </a:rPr>
              <a:t>End</a:t>
            </a:r>
          </a:p>
        </p:txBody>
      </p:sp>
      <p:sp>
        <p:nvSpPr>
          <p:cNvPr id="3" name="Rectangle 2"/>
          <p:cNvSpPr/>
          <p:nvPr/>
        </p:nvSpPr>
        <p:spPr>
          <a:xfrm>
            <a:off x="4390212" y="4101074"/>
            <a:ext cx="34115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https://acwi.gov/hydrology/stiwg/</a:t>
            </a:r>
          </a:p>
        </p:txBody>
      </p:sp>
    </p:spTree>
    <p:extLst>
      <p:ext uri="{BB962C8B-B14F-4D97-AF65-F5344CB8AC3E}">
        <p14:creationId xmlns:p14="http://schemas.microsoft.com/office/powerpoint/2010/main" val="268359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le Master">
  <a:themeElements>
    <a:clrScheme name="Title Mast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itle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le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le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le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le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le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lide Master">
  <a:themeElements>
    <a:clrScheme name="Slide Mast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lide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lide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14757</TotalTime>
  <Words>2388</Words>
  <Application>Microsoft Office PowerPoint</Application>
  <PresentationFormat>Widescreen</PresentationFormat>
  <Paragraphs>284</Paragraphs>
  <Slides>56</Slides>
  <Notes>6</Notes>
  <HiddenSlides>1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56</vt:i4>
      </vt:variant>
    </vt:vector>
  </HeadingPairs>
  <TitlesOfParts>
    <vt:vector size="65" baseType="lpstr">
      <vt:lpstr>Arial</vt:lpstr>
      <vt:lpstr>Arial Narrow</vt:lpstr>
      <vt:lpstr>Calibri</vt:lpstr>
      <vt:lpstr>Cambria</vt:lpstr>
      <vt:lpstr>Times New Roman</vt:lpstr>
      <vt:lpstr>Wingdings</vt:lpstr>
      <vt:lpstr>Wingdings 3</vt:lpstr>
      <vt:lpstr>Title Master</vt:lpstr>
      <vt:lpstr>Slide Master</vt:lpstr>
      <vt:lpstr>Multi-Agency Integration of Remote Sensed GOES DCS Telemetered  Hydro-Meteorological Observations</vt:lpstr>
      <vt:lpstr>STIWG Membership</vt:lpstr>
      <vt:lpstr>STIWG</vt:lpstr>
      <vt:lpstr>Working Groups</vt:lpstr>
      <vt:lpstr>What is GOES DCS</vt:lpstr>
      <vt:lpstr>PowerPoint Presentation</vt:lpstr>
      <vt:lpstr>PowerPoint Presentation</vt:lpstr>
      <vt:lpstr>PowerPoint Presentation</vt:lpstr>
      <vt:lpstr>GOES DCS Data Collection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GOES DCS Hydro-Met Integration</vt:lpstr>
      <vt:lpstr>US Bureau of Reclamation River Levels, Reservoir Capacity and Snow Water Equivalence</vt:lpstr>
      <vt:lpstr>PowerPoint Presentation</vt:lpstr>
      <vt:lpstr>PowerPoint Presentation</vt:lpstr>
      <vt:lpstr>PowerPoint Presentation</vt:lpstr>
      <vt:lpstr>National Ocean Service Tides and Currents PORTS Program</vt:lpstr>
      <vt:lpstr>PowerPoint Presentation</vt:lpstr>
      <vt:lpstr>PowerPoint Presentation</vt:lpstr>
      <vt:lpstr>PowerPoint Presentation</vt:lpstr>
      <vt:lpstr>USACE Effective Flood Control and Navigation Project Operation Benefits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Lock and Dam 15 – Mississippi River</vt:lpstr>
      <vt:lpstr>PowerPoint Presentation</vt:lpstr>
      <vt:lpstr>PowerPoint Presentation</vt:lpstr>
      <vt:lpstr>Red Rock Dam – Des Moines River</vt:lpstr>
      <vt:lpstr>PowerPoint Presentation</vt:lpstr>
      <vt:lpstr>PowerPoint Presentation</vt:lpstr>
      <vt:lpstr>PowerPoint Presentation</vt:lpstr>
      <vt:lpstr>Water Quality Mission</vt:lpstr>
      <vt:lpstr>Detroit Dam - Williamette Basin - Salem, OR</vt:lpstr>
      <vt:lpstr>PowerPoint Presentation</vt:lpstr>
      <vt:lpstr>Pittsburgh District Water Quality  Monitoring Network</vt:lpstr>
      <vt:lpstr>PowerPoint Presentation</vt:lpstr>
      <vt:lpstr>National Weather Service, Interagency Fire Center and Forest Service</vt:lpstr>
      <vt:lpstr>PowerPoint Presentation</vt:lpstr>
      <vt:lpstr>PowerPoint Presentation</vt:lpstr>
      <vt:lpstr>PowerPoint Presentation</vt:lpstr>
      <vt:lpstr>Spectrum Preservation</vt:lpstr>
      <vt:lpstr>PowerPoint Presentation</vt:lpstr>
      <vt:lpstr>PowerPoint Presentation</vt:lpstr>
      <vt:lpstr>PowerPoint Presentation</vt:lpstr>
      <vt:lpstr>GOES vs Terrestrial  Storm Event Performance Synopsis</vt:lpstr>
      <vt:lpstr>PowerPoint Presentation</vt:lpstr>
      <vt:lpstr>PowerPoint Presentation</vt:lpstr>
      <vt:lpstr>PowerPoint Presentation</vt:lpstr>
      <vt:lpstr>Spectrum Preservation Path Forward</vt:lpstr>
      <vt:lpstr>References</vt:lpstr>
      <vt:lpstr>PowerPoint Presentation</vt:lpstr>
    </vt:vector>
  </TitlesOfParts>
  <Company>United States Army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Broyles, Lysanias D CIV USARMY CEMVR (US)</dc:creator>
  <cp:lastModifiedBy>Broyles, Lysanias D CIV USARMY CEMVR (US)</cp:lastModifiedBy>
  <cp:revision>118</cp:revision>
  <dcterms:created xsi:type="dcterms:W3CDTF">2018-09-20T16:58:14Z</dcterms:created>
  <dcterms:modified xsi:type="dcterms:W3CDTF">2018-10-05T20:15:02Z</dcterms:modified>
</cp:coreProperties>
</file>