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36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81" d="100"/>
          <a:sy n="81" d="100"/>
        </p:scale>
        <p:origin x="-189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3357B8-80BE-4321-83D7-1848B54259F8}" type="datetimeFigureOut">
              <a:rPr lang="en-GB" smtClean="0"/>
              <a:t>10/10/18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009AD-637F-4458-9FEC-55693E496B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159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x-none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D223B-CAF4-46EA-9004-FCD66C8AF33D}" type="datetime1">
              <a:rPr lang="en-GB" smtClean="0"/>
              <a:t>10/10/18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6410C-896D-42EA-9AFA-FB9D33BAD8C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4897C-7A0E-4A9D-B7E9-A493971D7565}" type="datetime1">
              <a:rPr lang="en-GB" smtClean="0"/>
              <a:t>10/10/18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6410C-896D-42EA-9AFA-FB9D33BAD8C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x-none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58FD5-6539-4BC0-ACF5-325A24C9DA12}" type="datetime1">
              <a:rPr lang="en-GB" smtClean="0"/>
              <a:t>10/10/18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6410C-896D-42EA-9AFA-FB9D33BAD8C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7EF4-6BD3-44C5-841D-15CD0C110401}" type="datetime1">
              <a:rPr lang="en-GB" smtClean="0"/>
              <a:t>10/10/18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6410C-896D-42EA-9AFA-FB9D33BAD8C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AFCAF-A31C-4B3B-929F-4C5E4D781035}" type="datetime1">
              <a:rPr lang="en-GB" smtClean="0"/>
              <a:t>10/10/18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6410C-896D-42EA-9AFA-FB9D33BAD8C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7BE5D-45B1-4C65-B1E7-AEA9E33FC6A6}" type="datetime1">
              <a:rPr lang="en-GB" smtClean="0"/>
              <a:t>10/10/18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6410C-896D-42EA-9AFA-FB9D33BAD8C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29BEB-5C0A-4F87-AAE8-B45DB3BEC2F9}" type="datetime1">
              <a:rPr lang="en-GB" smtClean="0"/>
              <a:t>10/10/18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6410C-896D-42EA-9AFA-FB9D33BAD8C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D54E4-55B4-49B4-8964-C01482068002}" type="datetime1">
              <a:rPr lang="en-GB" smtClean="0"/>
              <a:t>10/10/18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6410C-896D-42EA-9AFA-FB9D33BAD8C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x-none" smtClean="0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91DD9-0880-4919-8065-22CF86AC7CB6}" type="datetime1">
              <a:rPr lang="en-GB" smtClean="0"/>
              <a:t>10/10/18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6410C-896D-42EA-9AFA-FB9D33BAD8C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BCFE4-4499-4026-9CEB-579E582CFD73}" type="datetime1">
              <a:rPr lang="en-GB" smtClean="0"/>
              <a:t>10/10/18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6410C-896D-42EA-9AFA-FB9D33BAD8C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x-none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DEE1E-2366-4DB7-A4C4-E7506AC3DDAE}" type="datetime1">
              <a:rPr lang="en-GB" smtClean="0"/>
              <a:t>10/10/18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6410C-896D-42EA-9AFA-FB9D33BAD8C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atcom_noyear_6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663788" y="6165304"/>
            <a:ext cx="3816424" cy="562646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8315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x-none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97456-4948-4761-A0E6-F00620823727}" type="datetime1">
              <a:rPr lang="en-GB" smtClean="0"/>
              <a:t>10/10/18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86410C-896D-42EA-9AFA-FB9D33BAD8C0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satcom_dish_logo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7884368" y="332656"/>
            <a:ext cx="975445" cy="99068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251520" y="6165304"/>
            <a:ext cx="8640960" cy="0"/>
          </a:xfrm>
          <a:prstGeom prst="line">
            <a:avLst/>
          </a:prstGeom>
          <a:ln w="38100">
            <a:solidFill>
              <a:srgbClr val="BC36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51520" y="1484784"/>
            <a:ext cx="8640960" cy="0"/>
          </a:xfrm>
          <a:prstGeom prst="line">
            <a:avLst/>
          </a:prstGeom>
          <a:ln w="38100">
            <a:solidFill>
              <a:srgbClr val="BC36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gonets.ru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globalstar.com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inmarsat.com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ses.com/networks/telecom/telecom-powered-o3b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orbcomm.com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thuraya.com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 smtClean="0"/>
              <a:t>Gonets</a:t>
            </a:r>
            <a:r>
              <a:rPr lang="en-GB" dirty="0" smtClean="0"/>
              <a:t>, </a:t>
            </a:r>
            <a:r>
              <a:rPr lang="en-GB" dirty="0" err="1" smtClean="0"/>
              <a:t>Globalstar</a:t>
            </a:r>
            <a:r>
              <a:rPr lang="en-GB" dirty="0" smtClean="0"/>
              <a:t>, Inmarsat, O3B, </a:t>
            </a:r>
            <a:r>
              <a:rPr lang="en-GB" dirty="0" err="1" smtClean="0"/>
              <a:t>Orbcomm</a:t>
            </a:r>
            <a:r>
              <a:rPr lang="en-GB" dirty="0" smtClean="0"/>
              <a:t>, </a:t>
            </a:r>
            <a:r>
              <a:rPr lang="en-GB" dirty="0" err="1" smtClean="0"/>
              <a:t>Thuraya</a:t>
            </a:r>
            <a:r>
              <a:rPr lang="en-GB" dirty="0" smtClean="0"/>
              <a:t>, VSAT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Dr Mike Prior-Jones</a:t>
            </a:r>
            <a:endParaRPr lang="en-GB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</a:t>
            </a:r>
            <a:r>
              <a:rPr lang="en-GB" dirty="0" smtClean="0"/>
              <a:t>ntroduction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This talk briefly introduces all the network providers who were not able to send a representative to </a:t>
            </a:r>
            <a:r>
              <a:rPr lang="en-GB" dirty="0" err="1" smtClean="0"/>
              <a:t>Satcom</a:t>
            </a:r>
            <a:r>
              <a:rPr lang="en-GB" dirty="0" smtClean="0"/>
              <a:t> 2018</a:t>
            </a:r>
          </a:p>
          <a:p>
            <a:r>
              <a:rPr lang="en-GB" dirty="0" smtClean="0"/>
              <a:t>If you would like to learn more about any of these, please come to </a:t>
            </a:r>
            <a:r>
              <a:rPr lang="en-GB" dirty="0" err="1" smtClean="0"/>
              <a:t>Satcom</a:t>
            </a:r>
            <a:r>
              <a:rPr lang="en-GB" dirty="0" smtClean="0"/>
              <a:t> Surgery on Thursday from 0900 until 1000, or look at the </a:t>
            </a:r>
            <a:r>
              <a:rPr lang="en-GB" dirty="0" err="1" smtClean="0"/>
              <a:t>Satcom</a:t>
            </a:r>
            <a:r>
              <a:rPr lang="en-GB" smtClean="0"/>
              <a:t> Handbook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6410C-896D-42EA-9AFA-FB9D33BAD8C0}" type="slidenum">
              <a:rPr lang="en-GB" smtClean="0"/>
              <a:t>2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Gonets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Polar orbiting constellation</a:t>
            </a:r>
          </a:p>
          <a:p>
            <a:r>
              <a:rPr lang="en-US" dirty="0" smtClean="0"/>
              <a:t>Message-based service</a:t>
            </a:r>
          </a:p>
          <a:p>
            <a:r>
              <a:rPr lang="en-US" dirty="0" smtClean="0"/>
              <a:t>Russian-owned and operated</a:t>
            </a:r>
          </a:p>
          <a:p>
            <a:r>
              <a:rPr lang="en-US" dirty="0" smtClean="0"/>
              <a:t>Very cheap, but not available to customers outside Russia</a:t>
            </a:r>
          </a:p>
          <a:p>
            <a:r>
              <a:rPr lang="en-US" dirty="0" smtClean="0">
                <a:hlinkClick r:id="rId2"/>
              </a:rPr>
              <a:t>www.gonets.ru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6410C-896D-42EA-9AFA-FB9D33BAD8C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0676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Globalstar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Primarily a phone service</a:t>
            </a:r>
          </a:p>
          <a:p>
            <a:r>
              <a:rPr lang="en-US" dirty="0" smtClean="0"/>
              <a:t>Most popular in North America</a:t>
            </a:r>
          </a:p>
          <a:p>
            <a:r>
              <a:rPr lang="en-US" dirty="0"/>
              <a:t>P</a:t>
            </a:r>
            <a:r>
              <a:rPr lang="en-US" dirty="0" smtClean="0"/>
              <a:t>oor coverage of oceans and remote regions</a:t>
            </a:r>
          </a:p>
          <a:p>
            <a:r>
              <a:rPr lang="en-US" dirty="0" smtClean="0"/>
              <a:t>Offers “simplex” one-way messaging service</a:t>
            </a:r>
          </a:p>
          <a:p>
            <a:r>
              <a:rPr lang="en-US" dirty="0" smtClean="0"/>
              <a:t>Relatively cheap when compared with other networks</a:t>
            </a:r>
          </a:p>
          <a:p>
            <a:r>
              <a:rPr lang="en-US" dirty="0" smtClean="0">
                <a:hlinkClick r:id="rId2"/>
              </a:rPr>
              <a:t>www.globalstar.com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6410C-896D-42EA-9AFA-FB9D33BAD8C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4923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Inmarsat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Geostationary service </a:t>
            </a:r>
            <a:r>
              <a:rPr lang="mr-IN" dirty="0" smtClean="0"/>
              <a:t>–</a:t>
            </a:r>
            <a:r>
              <a:rPr lang="en-US" dirty="0" smtClean="0"/>
              <a:t> global coverage excluding poles</a:t>
            </a:r>
          </a:p>
          <a:p>
            <a:r>
              <a:rPr lang="en-US" dirty="0" smtClean="0"/>
              <a:t>Many different services to choose from </a:t>
            </a:r>
            <a:r>
              <a:rPr lang="mr-IN" dirty="0" smtClean="0"/>
              <a:t>–</a:t>
            </a:r>
            <a:r>
              <a:rPr lang="en-US" dirty="0" smtClean="0"/>
              <a:t> high bandwidth streams through to short messages</a:t>
            </a:r>
          </a:p>
          <a:p>
            <a:r>
              <a:rPr lang="en-US" dirty="0" smtClean="0"/>
              <a:t>Terminals for vehicles, ships and aircraft</a:t>
            </a:r>
          </a:p>
          <a:p>
            <a:r>
              <a:rPr lang="en-US" dirty="0" smtClean="0"/>
              <a:t>High reliability/safety-critical heritage</a:t>
            </a:r>
          </a:p>
          <a:p>
            <a:r>
              <a:rPr lang="en-US" dirty="0" smtClean="0">
                <a:hlinkClick r:id="rId2"/>
              </a:rPr>
              <a:t>www.inmarsat.com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6410C-896D-42EA-9AFA-FB9D33BAD8C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9041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O3B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Operated by SES of Luxembourg</a:t>
            </a:r>
          </a:p>
          <a:p>
            <a:r>
              <a:rPr lang="en-US" dirty="0" smtClean="0"/>
              <a:t>Very high bandwidth, low-latency service intended for telecom companies and ships</a:t>
            </a:r>
          </a:p>
          <a:p>
            <a:r>
              <a:rPr lang="en-US" dirty="0" smtClean="0"/>
              <a:t>Can provide 1Gbit/s to ships, 1.6Gbit/s to fixed stations</a:t>
            </a:r>
          </a:p>
          <a:p>
            <a:r>
              <a:rPr lang="en-US" dirty="0" smtClean="0"/>
              <a:t>Requires tracking antennas</a:t>
            </a:r>
          </a:p>
          <a:p>
            <a:r>
              <a:rPr lang="en-US" dirty="0" smtClean="0"/>
              <a:t>Equatorial service (+/- 45 degrees) </a:t>
            </a:r>
            <a:r>
              <a:rPr lang="mr-IN" dirty="0" smtClean="0"/>
              <a:t>–</a:t>
            </a:r>
            <a:r>
              <a:rPr lang="en-US" dirty="0" smtClean="0"/>
              <a:t> covers Africa, South and East Asia, South and central America, Southern Europe.</a:t>
            </a:r>
          </a:p>
          <a:p>
            <a:r>
              <a:rPr lang="en-US" dirty="0" smtClean="0"/>
              <a:t>New constellation due in 2021</a:t>
            </a:r>
          </a:p>
          <a:p>
            <a:r>
              <a:rPr lang="en-US" dirty="0">
                <a:hlinkClick r:id="rId2"/>
              </a:rPr>
              <a:t>https://www.ses.com/networks/telecom/telecom-powered-</a:t>
            </a:r>
            <a:r>
              <a:rPr lang="en-US" dirty="0" smtClean="0">
                <a:hlinkClick r:id="rId2"/>
              </a:rPr>
              <a:t>o3b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6410C-896D-42EA-9AFA-FB9D33BAD8C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1041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Orbcomm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OG1 and OG2 constellations </a:t>
            </a:r>
            <a:r>
              <a:rPr lang="mr-IN" dirty="0" smtClean="0"/>
              <a:t>–</a:t>
            </a:r>
            <a:r>
              <a:rPr lang="en-US" dirty="0" smtClean="0"/>
              <a:t> LEO satellites</a:t>
            </a:r>
          </a:p>
          <a:p>
            <a:r>
              <a:rPr lang="en-US" dirty="0" smtClean="0"/>
              <a:t>Message-based service, store and forward</a:t>
            </a:r>
          </a:p>
          <a:p>
            <a:r>
              <a:rPr lang="en-US" dirty="0" smtClean="0"/>
              <a:t>Coverage is global excluding poles</a:t>
            </a:r>
          </a:p>
          <a:p>
            <a:r>
              <a:rPr lang="en-US" dirty="0" smtClean="0"/>
              <a:t>Combined terminals with cellular connectivity</a:t>
            </a:r>
          </a:p>
          <a:p>
            <a:r>
              <a:rPr lang="en-US" dirty="0" smtClean="0">
                <a:hlinkClick r:id="rId2"/>
              </a:rPr>
              <a:t>www.orbcomm.com</a:t>
            </a:r>
            <a:endParaRPr lang="en-US" dirty="0"/>
          </a:p>
          <a:p>
            <a:endParaRPr lang="en-US" dirty="0" smtClean="0"/>
          </a:p>
          <a:p>
            <a:r>
              <a:rPr lang="en-US" dirty="0" err="1" smtClean="0"/>
              <a:t>Orbcomm</a:t>
            </a:r>
            <a:r>
              <a:rPr lang="en-US" dirty="0" smtClean="0"/>
              <a:t> also sell terminals for Inmarsat’s </a:t>
            </a:r>
            <a:r>
              <a:rPr lang="en-US" dirty="0" err="1" smtClean="0"/>
              <a:t>ISatDataPro</a:t>
            </a:r>
            <a:r>
              <a:rPr lang="en-US" dirty="0" smtClean="0"/>
              <a:t> service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6410C-896D-42EA-9AFA-FB9D33BAD8C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7116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Thuraya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Geostationary service</a:t>
            </a:r>
          </a:p>
          <a:p>
            <a:r>
              <a:rPr lang="en-US" dirty="0" smtClean="0"/>
              <a:t>Covers most of Asia, most of Africa, Australia and Europe</a:t>
            </a:r>
          </a:p>
          <a:p>
            <a:r>
              <a:rPr lang="en-US" dirty="0" smtClean="0"/>
              <a:t>Partial ocean coverage</a:t>
            </a:r>
          </a:p>
          <a:p>
            <a:r>
              <a:rPr lang="en-US" dirty="0" smtClean="0"/>
              <a:t>Terminals for vehicles, ships and aircraft</a:t>
            </a:r>
          </a:p>
          <a:p>
            <a:r>
              <a:rPr lang="en-US" dirty="0" smtClean="0"/>
              <a:t>IP connections at up to ~400kbit/s</a:t>
            </a:r>
          </a:p>
          <a:p>
            <a:r>
              <a:rPr lang="en-US" dirty="0" smtClean="0">
                <a:hlinkClick r:id="rId2"/>
              </a:rPr>
              <a:t>www.thuraya.com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6410C-896D-42EA-9AFA-FB9D33BAD8C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9854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VSAT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“wholesale” satellite communications</a:t>
            </a:r>
          </a:p>
          <a:p>
            <a:r>
              <a:rPr lang="en-US" dirty="0" smtClean="0"/>
              <a:t>lease transponder space on a geostationary satellite</a:t>
            </a:r>
          </a:p>
          <a:p>
            <a:r>
              <a:rPr lang="en-US" dirty="0" smtClean="0"/>
              <a:t>provide your own antennas and modems</a:t>
            </a:r>
          </a:p>
          <a:p>
            <a:r>
              <a:rPr lang="en-US" dirty="0" smtClean="0"/>
              <a:t>good value for continuous communications with multiple remote sites on land or at sea</a:t>
            </a:r>
          </a:p>
          <a:p>
            <a:r>
              <a:rPr lang="en-US" dirty="0" smtClean="0"/>
              <a:t>very flexible </a:t>
            </a:r>
            <a:r>
              <a:rPr lang="mr-IN" dirty="0" smtClean="0"/>
              <a:t>–</a:t>
            </a:r>
            <a:r>
              <a:rPr lang="en-US" dirty="0" smtClean="0"/>
              <a:t> can reallocate </a:t>
            </a:r>
            <a:r>
              <a:rPr lang="en-US" smtClean="0"/>
              <a:t>bandwidth dynamically</a:t>
            </a:r>
            <a:endParaRPr lang="en-US" dirty="0" smtClean="0"/>
          </a:p>
          <a:p>
            <a:r>
              <a:rPr lang="en-US" dirty="0" smtClean="0"/>
              <a:t>high capital cost but lower running cost than “retail” </a:t>
            </a:r>
            <a:r>
              <a:rPr lang="en-US" dirty="0" err="1" smtClean="0"/>
              <a:t>satcom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6410C-896D-42EA-9AFA-FB9D33BAD8C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97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satcom_template_v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satcom_template_v1.potx</Template>
  <TotalTime>144</TotalTime>
  <Words>376</Words>
  <Application>Microsoft Macintosh PowerPoint</Application>
  <PresentationFormat>On-screen Show (4:3)</PresentationFormat>
  <Paragraphs>62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satcom_template_v1</vt:lpstr>
      <vt:lpstr>Gonets, Globalstar, Inmarsat, O3B, Orbcomm, Thuraya, VSAT</vt:lpstr>
      <vt:lpstr>Introduction</vt:lpstr>
      <vt:lpstr>Gonets</vt:lpstr>
      <vt:lpstr>Globalstar</vt:lpstr>
      <vt:lpstr>Inmarsat</vt:lpstr>
      <vt:lpstr>O3B</vt:lpstr>
      <vt:lpstr>Orbcomm</vt:lpstr>
      <vt:lpstr>Thuraya</vt:lpstr>
      <vt:lpstr>VSAT</vt:lpstr>
    </vt:vector>
  </TitlesOfParts>
  <Company>TTP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mike.prior-jones</dc:creator>
  <cp:lastModifiedBy>Michael Prior-Jones</cp:lastModifiedBy>
  <cp:revision>27</cp:revision>
  <dcterms:created xsi:type="dcterms:W3CDTF">2016-09-29T19:07:47Z</dcterms:created>
  <dcterms:modified xsi:type="dcterms:W3CDTF">2018-10-10T15:10:48Z</dcterms:modified>
</cp:coreProperties>
</file>