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9" r:id="rId5"/>
    <p:sldId id="264" r:id="rId6"/>
    <p:sldId id="265" r:id="rId7"/>
    <p:sldId id="266" r:id="rId8"/>
    <p:sldId id="267" r:id="rId9"/>
    <p:sldId id="268" r:id="rId10"/>
    <p:sldId id="260" r:id="rId11"/>
    <p:sldId id="261" r:id="rId12"/>
    <p:sldId id="263" r:id="rId13"/>
    <p:sldId id="272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</p:sldIdLst>
  <p:sldSz cx="9144000" cy="51212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756" y="-90"/>
      </p:cViewPr>
      <p:guideLst>
        <p:guide orient="horz" pos="161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819052-12A2-4F1D-8B38-FA0CF4A8FE04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8300" y="685800"/>
            <a:ext cx="6121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6B1CF0-66CC-4C78-A6F1-5D5CA757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611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5DB496-0F8D-4D97-9540-27BBE800314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78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0915"/>
            <a:ext cx="7772400" cy="109775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02056"/>
            <a:ext cx="6400800" cy="130877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38400" y="4846637"/>
            <a:ext cx="1143000" cy="272660"/>
          </a:xfrm>
        </p:spPr>
        <p:txBody>
          <a:bodyPr/>
          <a:lstStyle/>
          <a:p>
            <a:fld id="{D377D11F-89DF-4E80-B366-6895B3545A08}" type="datetime1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4846637"/>
            <a:ext cx="2895600" cy="2726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96194" y="4846637"/>
            <a:ext cx="1819014" cy="272660"/>
          </a:xfrm>
        </p:spPr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91889" y="2"/>
            <a:ext cx="45719" cy="1045983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8415207" y="4587875"/>
            <a:ext cx="45719" cy="533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54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748" y="2"/>
            <a:ext cx="8272052" cy="579435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rgbClr val="0000FF"/>
                </a:solidFill>
                <a:latin typeface="Aharoni" panose="02010803020104030203" pitchFamily="2" charset="-79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31837"/>
            <a:ext cx="8229600" cy="3842933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Ø"/>
              <a:defRPr/>
            </a:lvl1pPr>
            <a:lvl2pPr marL="742950" indent="-285750">
              <a:buFont typeface="Wingdings" panose="05000000000000000000" pitchFamily="2" charset="2"/>
              <a:buChar char="§"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2" descr="E:\JOBS\Desktop\Sales Materials\MAIN MICROCOM LOGO2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56943"/>
            <a:ext cx="1676400" cy="56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2438400" y="4848615"/>
            <a:ext cx="1143000" cy="272660"/>
          </a:xfrm>
        </p:spPr>
        <p:txBody>
          <a:bodyPr/>
          <a:lstStyle/>
          <a:p>
            <a:fld id="{3201CE35-DAD1-4616-A6A5-BC24D463B835}" type="datetime1">
              <a:rPr lang="en-US" smtClean="0"/>
              <a:t>10/9/2018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657600" y="4839109"/>
            <a:ext cx="2895600" cy="2726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6596193" y="4839109"/>
            <a:ext cx="1819014" cy="272660"/>
          </a:xfrm>
        </p:spPr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391889" y="2"/>
            <a:ext cx="45719" cy="73183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8415207" y="4587875"/>
            <a:ext cx="45719" cy="533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082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90894"/>
            <a:ext cx="7772400" cy="10171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0615"/>
            <a:ext cx="7772400" cy="112027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96C7-6F66-4293-9F2F-DE0648A07983}" type="datetime1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09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4964"/>
            <a:ext cx="4038600" cy="33798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4964"/>
            <a:ext cx="4038600" cy="33798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C872D-F853-4D27-B205-A47116D3EB5A}" type="datetime1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94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6360"/>
            <a:ext cx="4040188" cy="47774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24108"/>
            <a:ext cx="4040188" cy="295066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46360"/>
            <a:ext cx="4041775" cy="47774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24108"/>
            <a:ext cx="4041775" cy="295066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66EB-FD39-47F6-9ECF-581D3324D60B}" type="datetime1">
              <a:rPr lang="en-US" smtClean="0"/>
              <a:t>10/9/2018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7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438400" y="4846637"/>
            <a:ext cx="1143000" cy="272660"/>
          </a:xfrm>
        </p:spPr>
        <p:txBody>
          <a:bodyPr/>
          <a:lstStyle/>
          <a:p>
            <a:fld id="{03493F42-7F0A-4F2D-A60B-DD40559F797F}" type="datetime1">
              <a:rPr lang="en-US" smtClean="0"/>
              <a:t>10/9/2018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57600" y="4846637"/>
            <a:ext cx="2895600" cy="2726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96194" y="4846637"/>
            <a:ext cx="1819014" cy="272660"/>
          </a:xfrm>
        </p:spPr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2" descr="E:\JOBS\Desktop\Sales Materials\MAIN MICROCOM LOGO2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56943"/>
            <a:ext cx="1676400" cy="56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391889" y="2"/>
            <a:ext cx="45719" cy="73183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415207" y="4587875"/>
            <a:ext cx="45719" cy="533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748" y="2"/>
            <a:ext cx="8272052" cy="579435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rgbClr val="0000FF"/>
                </a:solidFill>
                <a:latin typeface="Aharoni" panose="02010803020104030203" pitchFamily="2" charset="-79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239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1BF8-4BED-4F84-9C5C-E438E2A1DD31}" type="datetime1">
              <a:rPr lang="en-US" smtClean="0"/>
              <a:t>10/9/2018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589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3902"/>
            <a:ext cx="3008313" cy="8677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3903"/>
            <a:ext cx="5111750" cy="43708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1674"/>
            <a:ext cx="3008313" cy="350309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B1CE9-4D2E-4395-887F-8FD759C93913}" type="datetime1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182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584892"/>
            <a:ext cx="5486400" cy="423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7595"/>
            <a:ext cx="5486400" cy="3072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08109"/>
            <a:ext cx="5486400" cy="6010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2F01-4766-4EE4-BDC1-8A2F7B951F83}" type="datetime1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762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9D-D1CA-4AA5-A9CE-411395AF77DE}" type="datetime1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701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089"/>
            <a:ext cx="2057400" cy="43696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089"/>
            <a:ext cx="6019800" cy="43696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6FA6B-51D4-4726-AC15-C00C06130082}" type="datetime1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116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0675"/>
            <a:ext cx="7772400" cy="1098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01950"/>
            <a:ext cx="6400800" cy="1308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88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0"/>
            <a:ext cx="7955281" cy="579437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20987A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31520"/>
            <a:ext cx="8229600" cy="3734117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Ø"/>
              <a:defRPr/>
            </a:lvl1pPr>
            <a:lvl2pPr marL="742950" indent="-285750">
              <a:buFont typeface="Wingdings" panose="05000000000000000000" pitchFamily="2" charset="2"/>
              <a:buChar char="§"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819400" y="4848225"/>
            <a:ext cx="914400" cy="273050"/>
          </a:xfrm>
        </p:spPr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10000" y="4856099"/>
            <a:ext cx="2895600" cy="2730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70996" y="4856099"/>
            <a:ext cx="1641484" cy="273050"/>
          </a:xfrm>
        </p:spPr>
        <p:txBody>
          <a:bodyPr/>
          <a:lstStyle/>
          <a:p>
            <a:fld id="{EA753776-B91F-4E5B-B255-4D6C749A774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3" descr="E:\JOBS\Desktop\white logo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41837"/>
            <a:ext cx="2947988" cy="56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393192" y="0"/>
            <a:ext cx="45719" cy="731520"/>
          </a:xfrm>
          <a:prstGeom prst="rect">
            <a:avLst/>
          </a:prstGeom>
          <a:solidFill>
            <a:srgbClr val="2098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412480" y="4590923"/>
            <a:ext cx="45719" cy="530352"/>
          </a:xfrm>
          <a:prstGeom prst="rect">
            <a:avLst/>
          </a:prstGeom>
          <a:solidFill>
            <a:srgbClr val="2098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7"/>
          <p:cNvSpPr txBox="1">
            <a:spLocks/>
          </p:cNvSpPr>
          <p:nvPr userDrawn="1"/>
        </p:nvSpPr>
        <p:spPr>
          <a:xfrm>
            <a:off x="6705600" y="63938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C0AEB1-36ED-4855-BA55-7C6674F504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735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90888"/>
            <a:ext cx="7772400" cy="10175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0113"/>
            <a:ext cx="7772400" cy="11207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888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5388"/>
            <a:ext cx="4038600" cy="3379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5388"/>
            <a:ext cx="4038600" cy="3379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47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6175"/>
            <a:ext cx="4040188" cy="477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24013"/>
            <a:ext cx="4040188" cy="29511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46175"/>
            <a:ext cx="4041775" cy="477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24013"/>
            <a:ext cx="4041775" cy="29511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9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874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329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200"/>
            <a:ext cx="3008313" cy="868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3200"/>
            <a:ext cx="5111750" cy="43719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1563"/>
            <a:ext cx="3008313" cy="35036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4518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584575"/>
            <a:ext cx="5486400" cy="4238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7200"/>
            <a:ext cx="5486400" cy="307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08438"/>
            <a:ext cx="5486400" cy="600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248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61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4788"/>
            <a:ext cx="2057400" cy="43703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4788"/>
            <a:ext cx="6019800" cy="43703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47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088"/>
            <a:ext cx="8229600" cy="853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94964"/>
            <a:ext cx="8229600" cy="3379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8400" y="4846637"/>
            <a:ext cx="1143000" cy="2726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1CE35-DAD1-4616-A6A5-BC24D463B835}" type="datetime1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7600" y="4846637"/>
            <a:ext cx="2895600" cy="2726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96193" y="4846637"/>
            <a:ext cx="1862007" cy="2726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1740C-3625-4BE0-91E9-1469AF4676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094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Ø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95388"/>
            <a:ext cx="8229600" cy="3379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466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1FAB3-0854-4B7A-94BF-295ED8E7A351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466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466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53776-B91F-4E5B-B255-4D6C749A7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963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comenviro.com/" TargetMode="Externa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PWest@MicrocomDesign.com" TargetMode="External"/><Relationship Id="rId2" Type="http://schemas.openxmlformats.org/officeDocument/2006/relationships/hyperlink" Target="mailto:BBetsill@MicrocomDesign.com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DPreble@MicrocomDesign.com" TargetMode="External"/><Relationship Id="rId4" Type="http://schemas.openxmlformats.org/officeDocument/2006/relationships/hyperlink" Target="mailto:CPulford@MicrocomDesign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95" y="1221239"/>
            <a:ext cx="1817915" cy="1365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94" y="2713037"/>
            <a:ext cx="1817915" cy="1396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E:\JOBS\Desktop\Sales Materials\Photo Jun 25, 12 49 14 PM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8797" y="1217280"/>
            <a:ext cx="1820207" cy="136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E:\JOBS\Desktop\Sales Materials\DSCF194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8797" y="2713037"/>
            <a:ext cx="1820207" cy="139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01181" y="1688445"/>
            <a:ext cx="44808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MICROCOM DESIGN</a:t>
            </a:r>
          </a:p>
          <a:p>
            <a:pPr algn="ctr"/>
            <a:r>
              <a:rPr lang="en-US" sz="2800" dirty="0"/>
              <a:t>Meteorological </a:t>
            </a:r>
            <a:r>
              <a:rPr lang="en-US" sz="2800" dirty="0" smtClean="0"/>
              <a:t>Technology World Expo 2018</a:t>
            </a:r>
            <a:endParaRPr lang="en-US" sz="3200" dirty="0" smtClean="0"/>
          </a:p>
          <a:p>
            <a:pPr algn="ctr"/>
            <a:r>
              <a:rPr lang="en-US" sz="32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Satcom</a:t>
            </a:r>
            <a: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Forum</a:t>
            </a:r>
            <a:endParaRPr lang="en-US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9" name="Picture 8" descr="E:\JOBS\Desktop\Sales Materials\MAIN MICROCOM LOGO2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604" y="94098"/>
            <a:ext cx="2827664" cy="95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07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1" y="2601388"/>
            <a:ext cx="3810000" cy="238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9781" y="731837"/>
            <a:ext cx="794222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/>
              <a:t>Founded in </a:t>
            </a:r>
            <a:r>
              <a:rPr lang="en-US" sz="2300" dirty="0" smtClean="0"/>
              <a:t>1975 – Privately Owned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 smtClean="0"/>
              <a:t>25 Employees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 smtClean="0"/>
              <a:t>1150+ m</a:t>
            </a:r>
            <a:r>
              <a:rPr lang="en-US" sz="2300" baseline="30000" dirty="0" smtClean="0"/>
              <a:t>2</a:t>
            </a:r>
            <a:r>
              <a:rPr lang="en-US" sz="2300" dirty="0" smtClean="0"/>
              <a:t> combined office and manufacturing space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/>
              <a:t>Headquartered in Hunt Valley</a:t>
            </a:r>
            <a:r>
              <a:rPr lang="en-US" sz="2300" dirty="0" smtClean="0"/>
              <a:t>, Maryland, USA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cs typeface="Aharoni" panose="02010803020104030203" pitchFamily="2" charset="-79"/>
              </a:rPr>
              <a:t>Company </a:t>
            </a:r>
            <a:r>
              <a:rPr lang="en-US" dirty="0" smtClean="0">
                <a:cs typeface="Aharoni" panose="02010803020104030203" pitchFamily="2" charset="-79"/>
              </a:rPr>
              <a:t>Overview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2</a:t>
            </a:fld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15828" y="2103437"/>
            <a:ext cx="4149642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000" dirty="0" smtClean="0"/>
              <a:t>Just north of Baltimore, Maryland and Washington DC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000" dirty="0" smtClean="0"/>
              <a:t>Representatives </a:t>
            </a:r>
            <a:r>
              <a:rPr lang="en-US" sz="2000" dirty="0"/>
              <a:t>in Florida, Canada, and </a:t>
            </a:r>
            <a:r>
              <a:rPr lang="en-US" sz="2000" dirty="0" smtClean="0"/>
              <a:t>Brazil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 smtClean="0"/>
              <a:t>Launched DCS product line in early 2000’s with DigiTrak demod &amp; GTX-1.0 transmitter.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386436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Technical Summary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Areas of Expertise:	</a:t>
            </a:r>
          </a:p>
          <a:p>
            <a:pPr lvl="1"/>
            <a:r>
              <a:rPr lang="en-US" sz="2000" dirty="0"/>
              <a:t>RF Communications</a:t>
            </a:r>
          </a:p>
          <a:p>
            <a:pPr lvl="1"/>
            <a:r>
              <a:rPr lang="en-US" sz="2000" dirty="0"/>
              <a:t>Engineering &amp; Computer System Design</a:t>
            </a:r>
          </a:p>
          <a:p>
            <a:pPr lvl="1"/>
            <a:r>
              <a:rPr lang="en-US" sz="2000" dirty="0"/>
              <a:t>Data Acquisition </a:t>
            </a:r>
            <a:r>
              <a:rPr lang="en-US" sz="2000" dirty="0" smtClean="0"/>
              <a:t>Software &amp; </a:t>
            </a:r>
            <a:r>
              <a:rPr lang="en-US" sz="2000" dirty="0"/>
              <a:t>Real-Time Database Applications</a:t>
            </a:r>
          </a:p>
          <a:p>
            <a:pPr lvl="1"/>
            <a:r>
              <a:rPr lang="en-US" sz="2000" dirty="0"/>
              <a:t>Environmental Monitoring</a:t>
            </a:r>
          </a:p>
          <a:p>
            <a:r>
              <a:rPr lang="en-US" sz="2000" dirty="0" smtClean="0"/>
              <a:t>Lead </a:t>
            </a:r>
            <a:r>
              <a:rPr lang="en-US" sz="2000" dirty="0"/>
              <a:t>Ground System </a:t>
            </a:r>
            <a:r>
              <a:rPr lang="en-US" sz="2000" dirty="0" smtClean="0"/>
              <a:t>Role for NOAA’s Data </a:t>
            </a:r>
            <a:r>
              <a:rPr lang="en-US" sz="2000" dirty="0"/>
              <a:t>Collection System (DCS</a:t>
            </a:r>
            <a:r>
              <a:rPr lang="en-US" sz="2000" dirty="0" smtClean="0"/>
              <a:t>) </a:t>
            </a:r>
            <a:endParaRPr lang="en-US" sz="2000" dirty="0"/>
          </a:p>
          <a:p>
            <a:r>
              <a:rPr lang="en-US" sz="2000" dirty="0"/>
              <a:t>Design Engineering and Manufacturing In-House</a:t>
            </a:r>
          </a:p>
          <a:p>
            <a:r>
              <a:rPr lang="en-US" sz="2000" dirty="0"/>
              <a:t>GSA Schedules</a:t>
            </a:r>
          </a:p>
          <a:p>
            <a:pPr lvl="1"/>
            <a:r>
              <a:rPr lang="en-US" sz="2000" dirty="0"/>
              <a:t>IT 70</a:t>
            </a:r>
          </a:p>
          <a:p>
            <a:pPr lvl="1"/>
            <a:r>
              <a:rPr lang="en-US" sz="2000" dirty="0"/>
              <a:t>PSS </a:t>
            </a:r>
            <a:r>
              <a:rPr lang="en-US" sz="2000" dirty="0" smtClean="0"/>
              <a:t>871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6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4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Microcom Direct Readout Ground Stations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3399" y="687977"/>
            <a:ext cx="7861663" cy="3806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268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Major US DRGS </a:t>
            </a:r>
            <a:r>
              <a:rPr lang="en-US" dirty="0" smtClean="0"/>
              <a:t>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55637"/>
            <a:ext cx="8229600" cy="3919133"/>
          </a:xfrm>
        </p:spPr>
        <p:txBody>
          <a:bodyPr>
            <a:noAutofit/>
          </a:bodyPr>
          <a:lstStyle/>
          <a:p>
            <a:pPr>
              <a:spcBef>
                <a:spcPts val="300"/>
              </a:spcBef>
            </a:pPr>
            <a:r>
              <a:rPr lang="en-US" sz="2400" dirty="0"/>
              <a:t>NOAA/NESDIS DRGS Sites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Wallops Command and Data Acquisition Station (WCDAS); Wallops Island, Virginia.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NOAA’s Satellite Operations Facility (NSOF); Suitland, Maryland.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Both sites have complete East and West channel coverage with a total of </a:t>
            </a:r>
            <a:r>
              <a:rPr lang="en-US" sz="1600" dirty="0" smtClean="0"/>
              <a:t>400 </a:t>
            </a:r>
            <a:r>
              <a:rPr lang="en-US" sz="1600" dirty="0"/>
              <a:t>DCS demodulators </a:t>
            </a:r>
            <a:r>
              <a:rPr lang="en-US" sz="1600" dirty="0" smtClean="0"/>
              <a:t>(200 East &amp; 200 West) at </a:t>
            </a:r>
            <a:r>
              <a:rPr lang="en-US" sz="1600" dirty="0"/>
              <a:t>each site.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U.S. Geological Survey (USGS)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Emergency Data Distribution Network (EDDN</a:t>
            </a:r>
            <a:r>
              <a:rPr lang="en-US" sz="1600" dirty="0" smtClean="0"/>
              <a:t>);  Located </a:t>
            </a:r>
            <a:r>
              <a:rPr lang="en-US" sz="1600" dirty="0"/>
              <a:t>at the Earth Resources Observation and Science (EROS) Center in Sioux Falls, South Dakota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Complete East and West channel coverage with a total of 320 </a:t>
            </a:r>
            <a:endParaRPr lang="en-US" sz="1600" dirty="0" smtClean="0"/>
          </a:p>
          <a:p>
            <a:pPr lvl="1" indent="0">
              <a:spcBef>
                <a:spcPts val="0"/>
              </a:spcBef>
              <a:buNone/>
            </a:pPr>
            <a:r>
              <a:rPr lang="en-US" sz="1600" dirty="0" smtClean="0"/>
              <a:t>DCS </a:t>
            </a:r>
            <a:r>
              <a:rPr lang="en-US" sz="1600" dirty="0"/>
              <a:t>demodulators (160 East &amp; 160 West).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Others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National Interagency Fire Center (NIFC) – 80 Channels on West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USACE Rock Island – 40 Channels on East and West each.</a:t>
            </a:r>
          </a:p>
          <a:p>
            <a:pPr lvl="1">
              <a:spcBef>
                <a:spcPts val="0"/>
              </a:spcBef>
            </a:pPr>
            <a:r>
              <a:rPr lang="en-US" sz="1600" dirty="0"/>
              <a:t>Bureau of Reclamation – 80 Channels on West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5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7000" y="2931995"/>
            <a:ext cx="2133600" cy="163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981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9800" y="541881"/>
            <a:ext cx="2333995" cy="407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/>
              <a:t>DAMS-NT </a:t>
            </a:r>
            <a:r>
              <a:rPr lang="en-US" altLang="en-US" dirty="0" smtClean="0"/>
              <a:t>DigiTrak Demodulator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08037"/>
            <a:ext cx="5562600" cy="369053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dirty="0" smtClean="0"/>
              <a:t>Each </a:t>
            </a:r>
            <a:r>
              <a:rPr lang="en-US" altLang="en-US" dirty="0"/>
              <a:t>DAMS-NT Cage can support </a:t>
            </a:r>
            <a:r>
              <a:rPr lang="en-US" altLang="en-US" dirty="0" smtClean="0"/>
              <a:t>up to 40 </a:t>
            </a:r>
            <a:r>
              <a:rPr lang="en-US" altLang="en-US" dirty="0"/>
              <a:t>DCS channels and be independently configured </a:t>
            </a:r>
            <a:r>
              <a:rPr lang="en-US" altLang="en-US"/>
              <a:t>for </a:t>
            </a:r>
            <a:r>
              <a:rPr lang="en-US" altLang="en-US" smtClean="0"/>
              <a:t>data </a:t>
            </a:r>
            <a:r>
              <a:rPr lang="en-US" altLang="en-US" dirty="0"/>
              <a:t>rate and modulation </a:t>
            </a:r>
            <a:r>
              <a:rPr lang="en-US" altLang="en-US" dirty="0" smtClean="0"/>
              <a:t>format.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/>
              <a:t>Digital Signal Processing (DSP) </a:t>
            </a:r>
            <a:r>
              <a:rPr lang="en-US" altLang="en-US" dirty="0" smtClean="0"/>
              <a:t>software based system provides flexibility and adaptability to new and/or changing formats.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 smtClean="0"/>
              <a:t>Independent DSP engines ensures adequate computational capability.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6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0200" y="610234"/>
            <a:ext cx="3063108" cy="396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Geographic Breakdown of Microcom DRGS Sites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9437"/>
            <a:ext cx="2895600" cy="3995333"/>
          </a:xfrm>
        </p:spPr>
        <p:txBody>
          <a:bodyPr rIns="0">
            <a:normAutofit fontScale="40000" lnSpcReduction="20000"/>
          </a:bodyPr>
          <a:lstStyle/>
          <a:p>
            <a:pPr marL="0" indent="0">
              <a:buNone/>
            </a:pPr>
            <a:r>
              <a:rPr lang="en-US" sz="4000" u="sng" dirty="0" smtClean="0"/>
              <a:t>North American Sites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NOAA WCDAS – Wallops Island, </a:t>
            </a:r>
            <a:r>
              <a:rPr lang="en-US" sz="3500" dirty="0" smtClean="0"/>
              <a:t>VA</a:t>
            </a:r>
            <a:endParaRPr lang="en-US" sz="3500" dirty="0"/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 smtClean="0"/>
              <a:t>NOAA </a:t>
            </a:r>
            <a:r>
              <a:rPr lang="en-US" sz="3500" dirty="0"/>
              <a:t>NSOF – Suitland, </a:t>
            </a:r>
            <a:r>
              <a:rPr lang="en-US" sz="3500" dirty="0" smtClean="0"/>
              <a:t>MD</a:t>
            </a:r>
            <a:endParaRPr lang="en-US" sz="3500" dirty="0"/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 smtClean="0"/>
              <a:t>USGS </a:t>
            </a:r>
            <a:r>
              <a:rPr lang="en-US" sz="3500" dirty="0"/>
              <a:t>EDDN – Sioux Falls, </a:t>
            </a:r>
            <a:r>
              <a:rPr lang="en-US" sz="3500" dirty="0" smtClean="0"/>
              <a:t>SD</a:t>
            </a:r>
            <a:endParaRPr lang="en-US" sz="3500" dirty="0"/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USACE – Rock Island, </a:t>
            </a:r>
            <a:r>
              <a:rPr lang="en-US" sz="3500" dirty="0" smtClean="0"/>
              <a:t>IL</a:t>
            </a:r>
            <a:endParaRPr lang="en-US" sz="3500" dirty="0"/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NIFC – Boise, ID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USBR – Boise, ID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SFWMD – West Palm Beach, FL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 smtClean="0"/>
              <a:t>FDOT </a:t>
            </a:r>
            <a:r>
              <a:rPr lang="en-US" sz="3500" dirty="0"/>
              <a:t>– Lake City, FL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FDOT – Tallahassee, FL</a:t>
            </a:r>
          </a:p>
          <a:p>
            <a:pPr marL="166688" lvl="1" indent="-166688">
              <a:buFont typeface="Arial" panose="020B0604020202020204" pitchFamily="34" charset="0"/>
              <a:buChar char="•"/>
            </a:pPr>
            <a:r>
              <a:rPr lang="en-US" sz="3500" dirty="0" smtClean="0"/>
              <a:t>Alion – </a:t>
            </a:r>
            <a:r>
              <a:rPr lang="en-US" sz="3500" dirty="0"/>
              <a:t>Annapolis Junction, </a:t>
            </a:r>
            <a:r>
              <a:rPr lang="en-US" sz="3500" dirty="0" smtClean="0"/>
              <a:t>MD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3500" dirty="0" smtClean="0"/>
              <a:t>Dahlgren, VA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3500" dirty="0" smtClean="0"/>
              <a:t>Microcom </a:t>
            </a:r>
            <a:r>
              <a:rPr lang="en-US" sz="3500" dirty="0"/>
              <a:t>Design – Hunt Valley, </a:t>
            </a:r>
            <a:r>
              <a:rPr lang="en-US" sz="3500" dirty="0" smtClean="0"/>
              <a:t>MD</a:t>
            </a:r>
            <a:endParaRPr lang="en-US" sz="35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3500" dirty="0" smtClean="0"/>
              <a:t>Montreal</a:t>
            </a:r>
            <a:r>
              <a:rPr lang="en-US" sz="3500" dirty="0"/>
              <a:t>, Quebec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Ottawa, Ontario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Gatineau, Quebec</a:t>
            </a:r>
          </a:p>
          <a:p>
            <a:pPr marL="166688" indent="-166688">
              <a:buFont typeface="Arial" panose="020B0604020202020204" pitchFamily="34" charset="0"/>
              <a:buChar char="•"/>
            </a:pPr>
            <a:r>
              <a:rPr lang="en-US" sz="3500" dirty="0"/>
              <a:t>Victoria, British Columbia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7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505200" y="579437"/>
            <a:ext cx="3124200" cy="3995333"/>
          </a:xfrm>
          <a:prstGeom prst="rect">
            <a:avLst/>
          </a:prstGeom>
        </p:spPr>
        <p:txBody>
          <a:bodyPr vert="horz" lIns="91440" tIns="45720" rIns="0" bIns="45720" rtlCol="0">
            <a:normAutofit fontScale="3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Ø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US" sz="4900" u="sng" dirty="0" smtClean="0"/>
              <a:t>South American Sites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Mexico City, Mexico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 err="1" smtClean="0"/>
              <a:t>Cayo</a:t>
            </a:r>
            <a:r>
              <a:rPr lang="en-US" sz="4300" dirty="0"/>
              <a:t>, Belize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Medellin, Columbia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Lima, Peru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Ica, Peru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 err="1"/>
              <a:t>Goiânia</a:t>
            </a:r>
            <a:r>
              <a:rPr lang="en-US" sz="4300" dirty="0"/>
              <a:t>, Brazil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 smtClean="0"/>
              <a:t>La </a:t>
            </a:r>
            <a:r>
              <a:rPr lang="en-US" sz="4300" dirty="0"/>
              <a:t>Paz, Bolivia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Santiago, </a:t>
            </a:r>
            <a:r>
              <a:rPr lang="en-US" sz="4300" dirty="0" smtClean="0"/>
              <a:t>Chile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/>
              <a:t>Santiago de Querétaro </a:t>
            </a:r>
          </a:p>
          <a:p>
            <a:pPr marL="173038" indent="-173038">
              <a:buFont typeface="Arial" panose="020B0604020202020204" pitchFamily="34" charset="0"/>
              <a:buChar char="•"/>
            </a:pPr>
            <a:r>
              <a:rPr lang="en-US" sz="4300" dirty="0" smtClean="0"/>
              <a:t>Puerto </a:t>
            </a:r>
            <a:r>
              <a:rPr lang="en-US" sz="4300" dirty="0" err="1"/>
              <a:t>Ordaz</a:t>
            </a:r>
            <a:r>
              <a:rPr lang="en-US" sz="4300" dirty="0"/>
              <a:t>, Venezuela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4900" u="sng" dirty="0"/>
              <a:t>Caribbean Systems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4300" dirty="0"/>
              <a:t>Nassau , Bahamas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4300" dirty="0"/>
              <a:t>Kingston, Jamaica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4300" dirty="0"/>
              <a:t>Port of Spain, Trinidad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4300" dirty="0" smtClean="0"/>
              <a:t>Santiago</a:t>
            </a:r>
            <a:r>
              <a:rPr lang="en-US" sz="4300" dirty="0"/>
              <a:t>, Dominican Republic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4300" dirty="0"/>
              <a:t>Santo Domingo, Dominican Republic</a:t>
            </a:r>
          </a:p>
          <a:p>
            <a:endParaRPr lang="en-US" sz="4300" dirty="0"/>
          </a:p>
        </p:txBody>
      </p:sp>
    </p:spTree>
    <p:extLst>
      <p:ext uri="{BB962C8B-B14F-4D97-AF65-F5344CB8AC3E}">
        <p14:creationId xmlns:p14="http://schemas.microsoft.com/office/powerpoint/2010/main" val="238515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DAMS-NT</a:t>
            </a:r>
            <a:r>
              <a:rPr lang="en-US" i="1" dirty="0" smtClean="0"/>
              <a:t> </a:t>
            </a:r>
            <a:r>
              <a:rPr lang="en-US" dirty="0" smtClean="0"/>
              <a:t>DigiRIT</a:t>
            </a:r>
            <a:r>
              <a:rPr lang="en-US" i="1" dirty="0" smtClean="0"/>
              <a:t> </a:t>
            </a:r>
            <a:r>
              <a:rPr lang="en-US" dirty="0" smtClean="0"/>
              <a:t>LRIT/HRIT Receiver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27237"/>
            <a:ext cx="8229600" cy="254753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By the end of 2018, will have 50 DigiRIT</a:t>
            </a:r>
            <a:r>
              <a:rPr lang="en-US" i="1" dirty="0" smtClean="0"/>
              <a:t> </a:t>
            </a:r>
            <a:r>
              <a:rPr lang="en-US" dirty="0" smtClean="0"/>
              <a:t>systems in operation.</a:t>
            </a:r>
          </a:p>
          <a:p>
            <a:r>
              <a:rPr lang="en-US" dirty="0" smtClean="0"/>
              <a:t>Many agencies have multiple systems at multiple sites:</a:t>
            </a:r>
          </a:p>
          <a:p>
            <a:pPr lvl="1"/>
            <a:r>
              <a:rPr lang="en-US" dirty="0" smtClean="0"/>
              <a:t>NOAA-4; NIFC-2; USGS-2; USACOE-30+</a:t>
            </a:r>
          </a:p>
          <a:p>
            <a:r>
              <a:rPr lang="en-US" dirty="0" smtClean="0"/>
              <a:t>Microcom working with NOAA to improve DCS data dissemination on  HRIT – new enhanced file format.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1740C-3625-4BE0-91E9-1469AF4676C3}" type="slidenum">
              <a:rPr lang="en-US" smtClean="0"/>
              <a:t>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655637"/>
            <a:ext cx="7315200" cy="1337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35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Jobs\Downloads\Microcom_Logo_RGB.pn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76400" y="1417637"/>
            <a:ext cx="5715000" cy="209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00" r="12500"/>
          <a:stretch/>
        </p:blipFill>
        <p:spPr>
          <a:xfrm>
            <a:off x="0" y="0"/>
            <a:ext cx="9144000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06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Microcom’s New Direction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5100" dirty="0" smtClean="0"/>
              <a:t>Continue to sustain and expand receive product line.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100" dirty="0" smtClean="0"/>
              <a:t>Emphasize transmit products, sensors, and full-circle environmental monitoring solutions.</a:t>
            </a:r>
          </a:p>
          <a:p>
            <a:pPr lvl="1"/>
            <a:r>
              <a:rPr lang="en-US" sz="3800" dirty="0" smtClean="0"/>
              <a:t>Supported by recently hired personnel, in-house manufacturing efforts, strong rebranding, and a new website.</a:t>
            </a:r>
          </a:p>
          <a:p>
            <a:pPr lvl="1"/>
            <a:r>
              <a:rPr lang="en-US" sz="3800" dirty="0" smtClean="0">
                <a:hlinkClick r:id="rId2"/>
              </a:rPr>
              <a:t>www.microcomenviro.com</a:t>
            </a:r>
            <a:r>
              <a:rPr lang="en-US" sz="3800" dirty="0" smtClean="0"/>
              <a:t> </a:t>
            </a:r>
          </a:p>
          <a:p>
            <a:pPr marL="571500" lvl="1" indent="-571500">
              <a:buFont typeface="Wingdings" panose="05000000000000000000" pitchFamily="2" charset="2"/>
              <a:buChar char="Ø"/>
            </a:pPr>
            <a:r>
              <a:rPr lang="en-US" sz="5100" dirty="0" smtClean="0"/>
              <a:t>Further develop rapid deployment and temporary monitoring within the industry.</a:t>
            </a:r>
          </a:p>
          <a:p>
            <a:pPr marL="571500" lvl="1" indent="-571500">
              <a:buFont typeface="Wingdings" panose="05000000000000000000" pitchFamily="2" charset="2"/>
              <a:buChar char="Ø"/>
            </a:pPr>
            <a:r>
              <a:rPr lang="en-US" sz="5100" dirty="0" smtClean="0"/>
              <a:t>Expand DCS capabilities of DCS platforms and take DCS platforms into new and unique applications.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9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Full-Circle Product </a:t>
            </a:r>
            <a:r>
              <a:rPr lang="en-US" dirty="0" smtClean="0">
                <a:latin typeface="Aharoni" panose="02010803020104030203" pitchFamily="2" charset="-79"/>
                <a:cs typeface="Aharoni" panose="02010803020104030203" pitchFamily="2" charset="-79"/>
              </a:rPr>
              <a:t>Line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753280"/>
            <a:ext cx="5638799" cy="371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66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Data Collection Platforms</a:t>
            </a:r>
            <a:endParaRPr lang="en-US" dirty="0"/>
          </a:p>
        </p:txBody>
      </p:sp>
      <p:pic>
        <p:nvPicPr>
          <p:cNvPr id="4" name="Picture 2" descr="E:\JOBS\Desktop\_Q8A5193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8971" y="716914"/>
            <a:ext cx="7913713" cy="374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85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err="1" smtClean="0"/>
              <a:t>XPress</a:t>
            </a:r>
            <a:r>
              <a:rPr lang="en-US" dirty="0" smtClean="0"/>
              <a:t> and the GTX-2.0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00800" y="503237"/>
            <a:ext cx="2011681" cy="323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1" y="655637"/>
            <a:ext cx="533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Fully integrated GOES DCS Data Collection Platform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GTX-2.0 Transmitter and Data Logger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6 </a:t>
            </a:r>
            <a:r>
              <a:rPr lang="en-US" dirty="0" err="1" smtClean="0"/>
              <a:t>dBi</a:t>
            </a:r>
            <a:r>
              <a:rPr lang="en-US" dirty="0" smtClean="0"/>
              <a:t> Gain Antenna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GPS Receiver and Antenna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4.5 Amp-Hour Battery Pack and Solar Charger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Quick installation - attach sensors and plug and play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Ideal for Rapid Deployment 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Extremely cost-effective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Mounting &amp; Power options available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"/>
                    </a14:imgEffect>
                    <a14:imgEffect>
                      <a14:brightnessContrast bright="5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1" y="3319055"/>
            <a:ext cx="1828799" cy="1146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0" y="3240961"/>
            <a:ext cx="4114800" cy="120032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GTX-2.0 Certified and Operational On: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NOAA GOES (</a:t>
            </a:r>
            <a:r>
              <a:rPr lang="en-US" dirty="0"/>
              <a:t>HDR </a:t>
            </a:r>
            <a:r>
              <a:rPr lang="en-US" dirty="0" smtClean="0"/>
              <a:t>300/1200)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err="1" smtClean="0"/>
              <a:t>Eumetsat</a:t>
            </a:r>
            <a:r>
              <a:rPr lang="en-US" dirty="0" smtClean="0"/>
              <a:t> (100 SRDCP/1200 HRDCP)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JMA, INSAT, ARGOS, SCD, FY2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12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FDOT RWIS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31520"/>
            <a:ext cx="6122680" cy="373411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Florida Department of Transportation (FDOT) has deployed numerous Road Weather Information Systems (RWIS) in the Florida Keys, Jacksonville area, and the Florida Panhandle region.</a:t>
            </a:r>
          </a:p>
          <a:p>
            <a:r>
              <a:rPr lang="en-US" dirty="0"/>
              <a:t>Primary objective is for emergency weather </a:t>
            </a:r>
            <a:r>
              <a:rPr lang="en-US" dirty="0" smtClean="0"/>
              <a:t>operations.</a:t>
            </a:r>
            <a:endParaRPr lang="en-US" dirty="0"/>
          </a:p>
          <a:p>
            <a:r>
              <a:rPr lang="en-US" dirty="0"/>
              <a:t>Focused </a:t>
            </a:r>
            <a:r>
              <a:rPr lang="en-US" dirty="0" smtClean="0"/>
              <a:t>on and near bridges. </a:t>
            </a:r>
            <a:endParaRPr lang="en-US" dirty="0"/>
          </a:p>
          <a:p>
            <a:r>
              <a:rPr lang="en-US" dirty="0"/>
              <a:t>Monitoring of wind speed and direction, water-level, road temperature, and scour </a:t>
            </a:r>
            <a:r>
              <a:rPr lang="en-US" dirty="0" smtClean="0"/>
              <a:t>velocity.</a:t>
            </a:r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79880" y="655637"/>
            <a:ext cx="187832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50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USGS RDG-4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The US Geological Survey (USGS) is using the Microcom </a:t>
            </a:r>
            <a:r>
              <a:rPr lang="en-US" dirty="0" err="1" smtClean="0"/>
              <a:t>XPress</a:t>
            </a:r>
            <a:r>
              <a:rPr lang="en-US" dirty="0" smtClean="0"/>
              <a:t> in its 4</a:t>
            </a:r>
            <a:r>
              <a:rPr lang="en-US" baseline="30000" dirty="0" smtClean="0"/>
              <a:t>TH</a:t>
            </a:r>
            <a:r>
              <a:rPr lang="en-US" dirty="0" smtClean="0"/>
              <a:t> generation of the Rapid </a:t>
            </a:r>
            <a:r>
              <a:rPr lang="en-US" dirty="0"/>
              <a:t>Deployment Gauge (RDG</a:t>
            </a:r>
            <a:r>
              <a:rPr lang="en-US" dirty="0" smtClean="0"/>
              <a:t>).  </a:t>
            </a:r>
            <a:endParaRPr lang="en-US" dirty="0"/>
          </a:p>
          <a:p>
            <a:r>
              <a:rPr lang="en-US" dirty="0"/>
              <a:t>Designed for quick installation in advance of a flood or other emergency </a:t>
            </a:r>
            <a:r>
              <a:rPr lang="en-US" dirty="0" smtClean="0"/>
              <a:t>situations.  </a:t>
            </a:r>
            <a:endParaRPr lang="en-US" dirty="0"/>
          </a:p>
          <a:p>
            <a:r>
              <a:rPr lang="en-US" dirty="0"/>
              <a:t>And quick, temporary replacements for monitoring systems lost or damaged during extreme </a:t>
            </a:r>
            <a:r>
              <a:rPr lang="en-US" dirty="0" smtClean="0"/>
              <a:t>weather.</a:t>
            </a:r>
            <a:endParaRPr lang="en-US" dirty="0"/>
          </a:p>
          <a:p>
            <a:r>
              <a:rPr lang="en-US" dirty="0"/>
              <a:t>Data communication via GOES </a:t>
            </a:r>
            <a:r>
              <a:rPr lang="en-US" dirty="0" smtClean="0"/>
              <a:t>DCS.</a:t>
            </a:r>
            <a:endParaRPr lang="en-US" dirty="0"/>
          </a:p>
          <a:p>
            <a:r>
              <a:rPr lang="en-US" dirty="0"/>
              <a:t>Sensors are customizable for the </a:t>
            </a:r>
            <a:r>
              <a:rPr lang="en-US" dirty="0" smtClean="0"/>
              <a:t>application.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Evapotranspiration System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2800" y="731837"/>
            <a:ext cx="4191000" cy="2712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00" y="711563"/>
            <a:ext cx="1981200" cy="2711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7200" y="3444715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smtClean="0"/>
              <a:t>Working with a large commercial lettuce grower in California, Microcom </a:t>
            </a:r>
            <a:r>
              <a:rPr lang="en-US" sz="1600" dirty="0"/>
              <a:t>developed </a:t>
            </a:r>
            <a:r>
              <a:rPr lang="en-US" sz="1600" dirty="0" smtClean="0"/>
              <a:t>an </a:t>
            </a:r>
            <a:r>
              <a:rPr lang="en-US" sz="1600" dirty="0"/>
              <a:t>integrated </a:t>
            </a:r>
            <a:r>
              <a:rPr lang="en-US" sz="1600" dirty="0" smtClean="0"/>
              <a:t>and portable Evapotranspiration (ET) system </a:t>
            </a:r>
            <a:r>
              <a:rPr lang="en-US" sz="1600" dirty="0"/>
              <a:t>using line-of-sight radio communication with </a:t>
            </a:r>
            <a:r>
              <a:rPr lang="en-US" sz="1600" dirty="0" smtClean="0"/>
              <a:t>a central </a:t>
            </a:r>
            <a:r>
              <a:rPr lang="en-US" sz="1600" dirty="0"/>
              <a:t>GOES </a:t>
            </a:r>
            <a:r>
              <a:rPr lang="en-US" sz="1600" dirty="0" smtClean="0"/>
              <a:t>Data Collection </a:t>
            </a:r>
            <a:r>
              <a:rPr lang="en-US" sz="1600" dirty="0"/>
              <a:t>P</a:t>
            </a:r>
            <a:r>
              <a:rPr lang="en-US" sz="1600" dirty="0" smtClean="0"/>
              <a:t>latforms </a:t>
            </a:r>
            <a:r>
              <a:rPr lang="en-US" sz="1600" dirty="0"/>
              <a:t>to </a:t>
            </a:r>
            <a:r>
              <a:rPr lang="en-US" sz="1600" dirty="0" smtClean="0"/>
              <a:t>calculate and transmit ET and other data to make better decisions on when and how much to irrigate fields.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59020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Two-Way DCP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31520"/>
            <a:ext cx="7982063" cy="22101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/>
              <a:t>U</a:t>
            </a:r>
            <a:r>
              <a:rPr lang="en-US" sz="2200" dirty="0" smtClean="0"/>
              <a:t>nder a NOAA contract, Microcom is working to bring reliable Two-Way communication to GOES Data Collection Platforms.</a:t>
            </a:r>
          </a:p>
          <a:p>
            <a:r>
              <a:rPr lang="en-US" sz="2000" dirty="0" smtClean="0"/>
              <a:t>Two-Way Downlink to DCPs is at 468 MHz and is in a shared-use band along with Land Mobile Radio (LMR) users.</a:t>
            </a:r>
          </a:p>
          <a:p>
            <a:r>
              <a:rPr lang="en-US" sz="2000" dirty="0" smtClean="0"/>
              <a:t>Must coexist in same band and provide robust communication link in the presence of LMR signals without impacting other licensees.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2847340"/>
            <a:ext cx="3181464" cy="1650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57199" y="2789237"/>
            <a:ext cx="4982315" cy="17090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457200" indent="-4572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Ø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20000"/>
              </a:lnSpc>
            </a:pPr>
            <a:r>
              <a:rPr lang="en-US" sz="1600" dirty="0"/>
              <a:t>B</a:t>
            </a:r>
            <a:r>
              <a:rPr lang="en-US" sz="1600" dirty="0" smtClean="0"/>
              <a:t>ench </a:t>
            </a:r>
            <a:r>
              <a:rPr lang="en-US" sz="1600" dirty="0"/>
              <a:t>prototype system </a:t>
            </a:r>
            <a:r>
              <a:rPr lang="en-US" sz="1600" dirty="0" smtClean="0"/>
              <a:t>developed using </a:t>
            </a:r>
            <a:r>
              <a:rPr lang="en-US" sz="1600" dirty="0"/>
              <a:t>Frequency Hopping Spread Spectrum approach to allow signal to hop between LMR channels while maintaining demodulation and data recovery.</a:t>
            </a:r>
          </a:p>
          <a:p>
            <a:pPr lvl="1"/>
            <a:r>
              <a:rPr lang="en-US" sz="1600" dirty="0"/>
              <a:t>Next step is an Over-the-Air prototype.</a:t>
            </a:r>
          </a:p>
        </p:txBody>
      </p:sp>
    </p:spTree>
    <p:extLst>
      <p:ext uri="{BB962C8B-B14F-4D97-AF65-F5344CB8AC3E}">
        <p14:creationId xmlns:p14="http://schemas.microsoft.com/office/powerpoint/2010/main" val="258784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Cube</a:t>
            </a:r>
            <a:r>
              <a:rPr lang="en-US" dirty="0" smtClean="0"/>
              <a:t>Sat </a:t>
            </a:r>
            <a:r>
              <a:rPr lang="en-US" dirty="0" smtClean="0"/>
              <a:t>Utilization Project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655638"/>
            <a:ext cx="8229600" cy="2209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 smtClean="0"/>
              <a:t>Microcom working along side of NOAA and NASA is investigating the feasibility and practicality of using DCS for </a:t>
            </a:r>
            <a:r>
              <a:rPr lang="en-US" sz="1800" dirty="0" err="1" smtClean="0"/>
              <a:t>Cube</a:t>
            </a:r>
            <a:r>
              <a:rPr lang="en-US" sz="1800" dirty="0" err="1" smtClean="0"/>
              <a:t>Sats</a:t>
            </a:r>
            <a:r>
              <a:rPr lang="en-US" sz="1800" dirty="0" smtClean="0"/>
              <a:t>.    </a:t>
            </a:r>
          </a:p>
          <a:p>
            <a:r>
              <a:rPr lang="en-US" sz="1800" dirty="0" smtClean="0"/>
              <a:t>Later this year, the first </a:t>
            </a:r>
            <a:r>
              <a:rPr lang="en-US" sz="1800" smtClean="0"/>
              <a:t>prototype </a:t>
            </a:r>
            <a:r>
              <a:rPr lang="en-US" sz="1800" smtClean="0"/>
              <a:t>Cube</a:t>
            </a:r>
            <a:r>
              <a:rPr lang="en-US" sz="1800" smtClean="0"/>
              <a:t>Sat </a:t>
            </a:r>
            <a:r>
              <a:rPr lang="en-US" sz="1800" dirty="0" smtClean="0"/>
              <a:t>DCP will be delivered to the International Space Station (ISS).</a:t>
            </a:r>
          </a:p>
          <a:p>
            <a:r>
              <a:rPr lang="en-US" sz="1800" dirty="0" smtClean="0"/>
              <a:t>Deployment launch from ISS expected sometime in 2019.</a:t>
            </a:r>
          </a:p>
          <a:p>
            <a:r>
              <a:rPr lang="en-US" sz="1800" dirty="0" smtClean="0"/>
              <a:t>On board algorithms will correct for Doppler shift and drift.</a:t>
            </a:r>
          </a:p>
          <a:p>
            <a:r>
              <a:rPr lang="en-US" sz="1800" dirty="0" smtClean="0"/>
              <a:t>Will only attempt transmission when GOES-West or GOES-East is in view. potential for interference.</a:t>
            </a:r>
            <a:endParaRPr lang="en-US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2865437"/>
            <a:ext cx="4038600" cy="162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72000" y="2865947"/>
            <a:ext cx="1665514" cy="163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37513" y="2865437"/>
            <a:ext cx="2228251" cy="162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155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Points of Contact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8614" y="1036637"/>
            <a:ext cx="725098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1600" b="1" dirty="0" smtClean="0"/>
              <a:t>Brett Betsill			Perry West</a:t>
            </a:r>
          </a:p>
          <a:p>
            <a:pPr marL="0" lvl="1" algn="ctr"/>
            <a:r>
              <a:rPr lang="en-US" sz="1600" b="1" dirty="0" smtClean="0"/>
              <a:t>President &amp; RF Engineer		Director of Sales &amp; Marketing</a:t>
            </a:r>
          </a:p>
          <a:p>
            <a:pPr marL="0" lvl="1" algn="ctr"/>
            <a:r>
              <a:rPr lang="en-US" sz="1600" dirty="0" smtClean="0">
                <a:hlinkClick r:id="rId2"/>
              </a:rPr>
              <a:t>BBetsill@MicrocomDesign.com</a:t>
            </a:r>
            <a:r>
              <a:rPr lang="en-US" sz="1600" dirty="0" smtClean="0"/>
              <a:t>		</a:t>
            </a:r>
            <a:r>
              <a:rPr lang="en-US" sz="1600" dirty="0" smtClean="0">
                <a:hlinkClick r:id="rId3"/>
              </a:rPr>
              <a:t>PWest@MicrocomDesign.com</a:t>
            </a:r>
            <a:endParaRPr lang="en-US" sz="1600" dirty="0" smtClean="0"/>
          </a:p>
          <a:p>
            <a:pPr marL="0" lvl="1" algn="ctr"/>
            <a:r>
              <a:rPr lang="en-US" sz="1600" dirty="0" smtClean="0"/>
              <a:t>410.771.1070 x21			410.771.1070 x30</a:t>
            </a:r>
          </a:p>
          <a:p>
            <a:pPr marL="0" lvl="1" algn="ctr"/>
            <a:endParaRPr lang="en-US" sz="1600" dirty="0" smtClean="0"/>
          </a:p>
          <a:p>
            <a:pPr marL="0" lvl="1" algn="ctr"/>
            <a:r>
              <a:rPr lang="en-US" sz="1600" b="1" dirty="0"/>
              <a:t>Craig Pulford 			Duane Preble</a:t>
            </a:r>
          </a:p>
          <a:p>
            <a:pPr marL="0" lvl="1" algn="ctr"/>
            <a:r>
              <a:rPr lang="en-US" sz="1600" b="1" dirty="0"/>
              <a:t>Vice </a:t>
            </a:r>
            <a:r>
              <a:rPr lang="en-US" sz="1600" b="1" dirty="0" smtClean="0"/>
              <a:t>President &amp; Software Engineer</a:t>
            </a:r>
            <a:r>
              <a:rPr lang="en-US" sz="1600" b="1" dirty="0"/>
              <a:t>	Director of Product Development</a:t>
            </a:r>
          </a:p>
          <a:p>
            <a:pPr marL="0" lvl="1" algn="ctr"/>
            <a:r>
              <a:rPr lang="en-US" sz="1600" dirty="0">
                <a:hlinkClick r:id="rId4"/>
              </a:rPr>
              <a:t>CPulford@MicrocomDesign.com</a:t>
            </a:r>
            <a:r>
              <a:rPr lang="en-US" sz="1600" dirty="0"/>
              <a:t>		</a:t>
            </a:r>
            <a:r>
              <a:rPr lang="en-US" sz="1600" dirty="0">
                <a:hlinkClick r:id="rId5"/>
              </a:rPr>
              <a:t>DPreble@MicrocomDesign.com</a:t>
            </a:r>
            <a:endParaRPr lang="en-US" sz="1600" dirty="0"/>
          </a:p>
          <a:p>
            <a:pPr marL="0" lvl="1" algn="ctr"/>
            <a:r>
              <a:rPr lang="en-US" sz="1600" dirty="0"/>
              <a:t>410.771.1070 x26			410.245.0098</a:t>
            </a:r>
            <a:endParaRPr lang="en-US" sz="1600" b="1" dirty="0"/>
          </a:p>
          <a:p>
            <a:pPr algn="ctr"/>
            <a:endParaRPr lang="en-US" dirty="0" smtClean="0"/>
          </a:p>
          <a:p>
            <a:pPr algn="ctr"/>
            <a:r>
              <a:rPr lang="en-US" sz="2400" b="1" smtClean="0">
                <a:solidFill>
                  <a:srgbClr val="20987A"/>
                </a:solidFill>
              </a:rPr>
              <a:t>www.MicrocomEnviro.com</a:t>
            </a:r>
            <a:endParaRPr lang="en-US" sz="2400" b="1" dirty="0" smtClean="0">
              <a:solidFill>
                <a:srgbClr val="2098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69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1008</Words>
  <Application>Microsoft Office PowerPoint</Application>
  <PresentationFormat>Custom</PresentationFormat>
  <Paragraphs>150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Custom Design</vt:lpstr>
      <vt:lpstr>PowerPoint Presentation</vt:lpstr>
      <vt:lpstr>Company Overview</vt:lpstr>
      <vt:lpstr>Technical Summary</vt:lpstr>
      <vt:lpstr>Microcom Direct Readout Ground Stations</vt:lpstr>
      <vt:lpstr>Major US DRGS Sites</vt:lpstr>
      <vt:lpstr>DAMS-NT DigiTrak Demodulator</vt:lpstr>
      <vt:lpstr>Geographic Breakdown of Microcom DRGS Sites</vt:lpstr>
      <vt:lpstr>DAMS-NT DigiRIT LRIT/HRIT Receiver</vt:lpstr>
      <vt:lpstr>PowerPoint Presentation</vt:lpstr>
      <vt:lpstr>PowerPoint Presentation</vt:lpstr>
      <vt:lpstr>Microcom’s New Direction</vt:lpstr>
      <vt:lpstr>Full-Circle Product Line</vt:lpstr>
      <vt:lpstr>Data Collection Platforms</vt:lpstr>
      <vt:lpstr>The XPress and the GTX-2.0</vt:lpstr>
      <vt:lpstr>FDOT RWIS</vt:lpstr>
      <vt:lpstr>USGS RDG-4</vt:lpstr>
      <vt:lpstr>Evapotranspiration System</vt:lpstr>
      <vt:lpstr>Two-Way DCP Communication</vt:lpstr>
      <vt:lpstr>CubeSat Utilization Project</vt:lpstr>
      <vt:lpstr>Points of Contact</vt:lpstr>
    </vt:vector>
  </TitlesOfParts>
  <Company>NOAA WCDAS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UCOM</dc:creator>
  <cp:lastModifiedBy>UCOM</cp:lastModifiedBy>
  <cp:revision>42</cp:revision>
  <dcterms:created xsi:type="dcterms:W3CDTF">2018-10-08T02:10:21Z</dcterms:created>
  <dcterms:modified xsi:type="dcterms:W3CDTF">2018-10-09T12:49:12Z</dcterms:modified>
</cp:coreProperties>
</file>