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8" r:id="rId3"/>
    <p:sldId id="263" r:id="rId4"/>
    <p:sldId id="301" r:id="rId5"/>
    <p:sldId id="302" r:id="rId6"/>
    <p:sldId id="300" r:id="rId7"/>
    <p:sldId id="299" r:id="rId8"/>
    <p:sldId id="304" r:id="rId9"/>
    <p:sldId id="305" r:id="rId10"/>
    <p:sldId id="261" r:id="rId11"/>
    <p:sldId id="262" r:id="rId12"/>
    <p:sldId id="259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53" autoAdjust="0"/>
    <p:restoredTop sz="88839"/>
  </p:normalViewPr>
  <p:slideViewPr>
    <p:cSldViewPr snapToGrid="0" snapToObjects="1">
      <p:cViewPr varScale="1">
        <p:scale>
          <a:sx n="64" d="100"/>
          <a:sy n="64" d="100"/>
        </p:scale>
        <p:origin x="169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Hello everyone. My name is Ge Peng; I go with Peng. </a:t>
            </a:r>
          </a:p>
          <a:p>
            <a:r>
              <a:rPr lang="en-US" dirty="0"/>
              <a:t>I am a Research Scholar at a cooperate institute </a:t>
            </a:r>
            <a:r>
              <a:rPr lang="en-US" dirty="0" err="1"/>
              <a:t>bwt</a:t>
            </a:r>
            <a:r>
              <a:rPr lang="en-US" dirty="0"/>
              <a:t> NOAA and North Carolina State University on climate and satellites. </a:t>
            </a:r>
          </a:p>
          <a:p>
            <a:r>
              <a:rPr lang="en-US" dirty="0"/>
              <a:t>I am also affiliated with NOAA’s National Centers for Environmental Information.</a:t>
            </a:r>
          </a:p>
          <a:p>
            <a:r>
              <a:rPr lang="en-US" dirty="0"/>
              <a:t>I appreciate the opportunity to introduce to you the WMO-wide Stewardship Maturity Matrix for Climate Data.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666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77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9156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199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figshare.com/articles/The_WMO-Wide_Stewardship_Maturity_Matrix_for_Climate_Data/7006028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figshare.com/articles/The_template_for_the_WMO-Wide_Stewardship_Maturity_Matrix_for_Climate_Data/7003709" TargetMode="External"/><Relationship Id="rId4" Type="http://schemas.openxmlformats.org/officeDocument/2006/relationships/hyperlink" Target="https://figshare.com/articles/The_manual_for_the_WMO-Wide_Stewardship_Maturity_Matrix_for_Climate_Data/7002482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553789" y="1003896"/>
            <a:ext cx="8474299" cy="2425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n-US" sz="12800" b="1" dirty="0">
                <a:solidFill>
                  <a:schemeClr val="tx2">
                    <a:lumMod val="50000"/>
                  </a:schemeClr>
                </a:solidFill>
              </a:rPr>
              <a:t>The WMO Stewardship Maturity Matrix for Climate Data (SMM-CD)</a:t>
            </a:r>
          </a:p>
          <a:p>
            <a:endParaRPr lang="en-US" sz="4800" dirty="0">
              <a:solidFill>
                <a:schemeClr val="tx2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1200" i="1" dirty="0">
                <a:solidFill>
                  <a:srgbClr val="000090"/>
                </a:solidFill>
              </a:rPr>
              <a:t>Christina Lief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8000" i="1" dirty="0">
                <a:solidFill>
                  <a:srgbClr val="000090"/>
                </a:solidFill>
              </a:rPr>
              <a:t>Physical Scientist</a:t>
            </a:r>
          </a:p>
          <a:p>
            <a:pPr>
              <a:lnSpc>
                <a:spcPct val="120000"/>
              </a:lnSpc>
            </a:pPr>
            <a:r>
              <a:rPr lang="en-US" sz="6200" i="1" dirty="0">
                <a:solidFill>
                  <a:srgbClr val="000090"/>
                </a:solidFill>
              </a:rPr>
              <a:t>International Expert Group on Climate Data </a:t>
            </a:r>
            <a:r>
              <a:rPr lang="en-US" sz="6200" i="1" dirty="0" err="1">
                <a:solidFill>
                  <a:srgbClr val="000090"/>
                </a:solidFill>
              </a:rPr>
              <a:t>Modernisation</a:t>
            </a:r>
            <a:r>
              <a:rPr lang="en-US" sz="6200" i="1" dirty="0">
                <a:solidFill>
                  <a:srgbClr val="000090"/>
                </a:solidFill>
              </a:rPr>
              <a:t> (IEG-CDM) Lead</a:t>
            </a:r>
          </a:p>
          <a:p>
            <a:pPr>
              <a:lnSpc>
                <a:spcPct val="120000"/>
              </a:lnSpc>
            </a:pPr>
            <a:r>
              <a:rPr lang="en-US" sz="6200" i="1" dirty="0" err="1">
                <a:solidFill>
                  <a:srgbClr val="000090"/>
                </a:solidFill>
              </a:rPr>
              <a:t>CCl</a:t>
            </a:r>
            <a:r>
              <a:rPr lang="en-US" sz="6200" i="1" dirty="0">
                <a:solidFill>
                  <a:srgbClr val="000090"/>
                </a:solidFill>
              </a:rPr>
              <a:t> Expert Team on Data Development and Stewardship (ET-DDS) Co-Chair</a:t>
            </a:r>
            <a:endParaRPr lang="en-US" sz="49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229793" y="5707915"/>
            <a:ext cx="379829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solidFill>
                  <a:schemeClr val="tx2">
                    <a:lumMod val="50000"/>
                  </a:schemeClr>
                </a:solidFill>
              </a:rPr>
              <a:t>WMO CBS TT-IM Meeting</a:t>
            </a:r>
            <a:endParaRPr lang="en-US" sz="1600" dirty="0">
              <a:solidFill>
                <a:srgbClr val="000090"/>
              </a:solidFill>
            </a:endParaRPr>
          </a:p>
          <a:p>
            <a:pPr algn="r"/>
            <a:r>
              <a:rPr lang="en-US" sz="1600" dirty="0">
                <a:solidFill>
                  <a:srgbClr val="000090"/>
                </a:solidFill>
              </a:rPr>
              <a:t>Geneva, Switzerland</a:t>
            </a:r>
          </a:p>
          <a:p>
            <a:pPr algn="r"/>
            <a:r>
              <a:rPr lang="en-US" sz="1600" dirty="0">
                <a:solidFill>
                  <a:srgbClr val="000090"/>
                </a:solidFill>
              </a:rPr>
              <a:t>October 3-4, 2018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0143295-DDAD-6941-92B5-6AA133BCAD1D}"/>
              </a:ext>
            </a:extLst>
          </p:cNvPr>
          <p:cNvSpPr txBox="1">
            <a:spLocks/>
          </p:cNvSpPr>
          <p:nvPr/>
        </p:nvSpPr>
        <p:spPr>
          <a:xfrm>
            <a:off x="655389" y="752342"/>
            <a:ext cx="8474299" cy="26509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  <a:spcAft>
                <a:spcPts val="600"/>
              </a:spcAft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SMM-CD was developed by the SMM-CD Working Group</a:t>
            </a:r>
            <a:endParaRPr lang="en-US" sz="4800" dirty="0">
              <a:solidFill>
                <a:schemeClr val="tx2">
                  <a:lumMod val="50000"/>
                </a:schemeClr>
              </a:solidFill>
            </a:endParaRPr>
          </a:p>
          <a:p>
            <a:pPr marL="86868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Ge Peng (CICS-NC/NCEI, USA), lead;</a:t>
            </a:r>
          </a:p>
          <a:p>
            <a:pPr marL="86868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William Wright (BOM, Australia), co-lead; </a:t>
            </a:r>
          </a:p>
          <a:p>
            <a:pPr marL="86868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Christina Lief (WMO);</a:t>
            </a:r>
          </a:p>
          <a:p>
            <a:pPr marL="86868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Omar Baddour (WMO);</a:t>
            </a:r>
          </a:p>
          <a:p>
            <a:pPr marL="86868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Valentin </a:t>
            </a:r>
            <a:r>
              <a:rPr lang="en-US" sz="2000" i="1" dirty="0" err="1">
                <a:solidFill>
                  <a:srgbClr val="000090"/>
                </a:solidFill>
              </a:rPr>
              <a:t>Aich</a:t>
            </a:r>
            <a:r>
              <a:rPr lang="en-US" sz="2000" i="1" dirty="0">
                <a:solidFill>
                  <a:srgbClr val="000090"/>
                </a:solidFill>
              </a:rPr>
              <a:t> (GCOS)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E9B4E93-F095-474D-B9F4-AEAED40F5EB3}"/>
              </a:ext>
            </a:extLst>
          </p:cNvPr>
          <p:cNvSpPr txBox="1">
            <a:spLocks/>
          </p:cNvSpPr>
          <p:nvPr/>
        </p:nvSpPr>
        <p:spPr>
          <a:xfrm>
            <a:off x="1993899" y="3504845"/>
            <a:ext cx="7034189" cy="14227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under the High-Quality Global Data Management Framework for Climate (HQ-GDMFC), in collaboration with the members of an ad hoc International Expert Group on Climate Data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</a:rPr>
              <a:t>Modernisation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 (IEG-CDM)</a:t>
            </a: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0143295-DDAD-6941-92B5-6AA133BCAD1D}"/>
              </a:ext>
            </a:extLst>
          </p:cNvPr>
          <p:cNvSpPr txBox="1">
            <a:spLocks/>
          </p:cNvSpPr>
          <p:nvPr/>
        </p:nvSpPr>
        <p:spPr>
          <a:xfrm>
            <a:off x="1023689" y="543983"/>
            <a:ext cx="8120311" cy="2409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HQ-GDMFC</a:t>
            </a:r>
          </a:p>
          <a:p>
            <a:pPr marL="68580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000" i="1" dirty="0" err="1">
                <a:solidFill>
                  <a:srgbClr val="000090"/>
                </a:solidFill>
              </a:rPr>
              <a:t>CCl</a:t>
            </a:r>
            <a:r>
              <a:rPr lang="en-US" sz="2000" i="1" dirty="0">
                <a:solidFill>
                  <a:srgbClr val="000090"/>
                </a:solidFill>
              </a:rPr>
              <a:t>/CBS lead inter-</a:t>
            </a:r>
            <a:r>
              <a:rPr lang="en-US" sz="2000" i="1" dirty="0" err="1">
                <a:solidFill>
                  <a:srgbClr val="000090"/>
                </a:solidFill>
              </a:rPr>
              <a:t>programme</a:t>
            </a:r>
            <a:r>
              <a:rPr lang="en-US" sz="2000" i="1" dirty="0">
                <a:solidFill>
                  <a:srgbClr val="000090"/>
                </a:solidFill>
              </a:rPr>
              <a:t> initiative</a:t>
            </a:r>
          </a:p>
          <a:p>
            <a:pPr marL="685800" indent="-320040" algn="l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WCRP</a:t>
            </a:r>
          </a:p>
          <a:p>
            <a:pPr marL="685800" indent="-320040" algn="l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JCOMM</a:t>
            </a:r>
          </a:p>
          <a:p>
            <a:pPr marL="685800" indent="-320040" algn="l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srgbClr val="000090"/>
                </a:solidFill>
              </a:rPr>
              <a:t>CHY</a:t>
            </a:r>
          </a:p>
          <a:p>
            <a:pPr marL="685800" indent="-320040" algn="l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i="1" dirty="0">
              <a:solidFill>
                <a:srgbClr val="000090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2B64774-E3CE-F54D-B7E1-C9C3C4FDC6A4}"/>
              </a:ext>
            </a:extLst>
          </p:cNvPr>
          <p:cNvSpPr txBox="1">
            <a:spLocks/>
          </p:cNvSpPr>
          <p:nvPr/>
        </p:nvSpPr>
        <p:spPr>
          <a:xfrm>
            <a:off x="1765300" y="2911342"/>
            <a:ext cx="7277100" cy="2409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Goals</a:t>
            </a:r>
          </a:p>
          <a:p>
            <a:pPr marL="68580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0090"/>
                </a:solidFill>
              </a:rPr>
              <a:t>Utilizing high-quality climate data for policy and decision-making support;</a:t>
            </a:r>
          </a:p>
          <a:p>
            <a:pPr marL="68580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0090"/>
                </a:solidFill>
              </a:rPr>
              <a:t>Standardizing the definitions and processes;</a:t>
            </a:r>
          </a:p>
          <a:p>
            <a:pPr marL="68580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0090"/>
                </a:solidFill>
              </a:rPr>
              <a:t>Providing guidance on standards and best practices (data management and stewardship);</a:t>
            </a:r>
          </a:p>
          <a:p>
            <a:pPr marL="685800" indent="-320040" algn="l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i="1" dirty="0">
                <a:solidFill>
                  <a:srgbClr val="000090"/>
                </a:solidFill>
              </a:rPr>
              <a:t>Improving climate data metadata and services.</a:t>
            </a:r>
          </a:p>
          <a:p>
            <a:pPr marL="1257300" indent="-342900" algn="l">
              <a:lnSpc>
                <a:spcPct val="120000"/>
              </a:lnSpc>
              <a:buFont typeface="Courier New" panose="02070309020205020404" pitchFamily="49" charset="0"/>
              <a:buChar char="o"/>
            </a:pPr>
            <a:endParaRPr lang="en-US" sz="2000" i="1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370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688A31A-2F20-764B-B8D0-021264847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2539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4000" b="1" dirty="0" err="1">
                <a:solidFill>
                  <a:schemeClr val="tx2">
                    <a:lumMod val="50000"/>
                  </a:schemeClr>
                </a:solidFill>
              </a:rPr>
              <a:t>Assessing</a:t>
            </a:r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it-IT" sz="4000" b="1" dirty="0" err="1">
                <a:solidFill>
                  <a:schemeClr val="tx2">
                    <a:lumMod val="50000"/>
                  </a:schemeClr>
                </a:solidFill>
              </a:rPr>
              <a:t>Dataset</a:t>
            </a:r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 Maturity 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4011B1-3B79-C44B-85FC-43B103CE45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1" b="16314"/>
          <a:stretch/>
        </p:blipFill>
        <p:spPr>
          <a:xfrm>
            <a:off x="0" y="850900"/>
            <a:ext cx="9144000" cy="429138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4FC2442-6EB5-2A44-8F62-7375AA786D1B}"/>
              </a:ext>
            </a:extLst>
          </p:cNvPr>
          <p:cNvSpPr/>
          <p:nvPr/>
        </p:nvSpPr>
        <p:spPr>
          <a:xfrm>
            <a:off x="321072" y="5162034"/>
            <a:ext cx="2104627" cy="707886"/>
          </a:xfrm>
          <a:prstGeom prst="rect">
            <a:avLst/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i="1" dirty="0">
                <a:solidFill>
                  <a:schemeClr val="tx2">
                    <a:lumMod val="50000"/>
                  </a:schemeClr>
                </a:solidFill>
                <a:ea typeface="Times New Roman" panose="02020603050405020304" pitchFamily="18" charset="0"/>
              </a:rPr>
              <a:t>Scientifically sound and utilized</a:t>
            </a:r>
            <a:r>
              <a:rPr lang="en-US" sz="2000" dirty="0">
                <a:solidFill>
                  <a:schemeClr val="tx2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CFED05-C418-2F48-97DA-B69B8ADE3073}"/>
              </a:ext>
            </a:extLst>
          </p:cNvPr>
          <p:cNvSpPr/>
          <p:nvPr/>
        </p:nvSpPr>
        <p:spPr>
          <a:xfrm>
            <a:off x="4825338" y="5162034"/>
            <a:ext cx="1825227" cy="707886"/>
          </a:xfrm>
          <a:prstGeom prst="rect">
            <a:avLst/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i="1" dirty="0"/>
              <a:t>Well preserved and integrated</a:t>
            </a:r>
            <a:r>
              <a:rPr lang="en-US" sz="2000" dirty="0"/>
              <a:t> 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CFA2C9C-DD1B-844D-86BC-9BC75DE2B362}"/>
              </a:ext>
            </a:extLst>
          </p:cNvPr>
          <p:cNvSpPr/>
          <p:nvPr/>
        </p:nvSpPr>
        <p:spPr>
          <a:xfrm>
            <a:off x="2611305" y="5162034"/>
            <a:ext cx="2028427" cy="707886"/>
          </a:xfrm>
          <a:prstGeom prst="rect">
            <a:avLst/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i="1" dirty="0"/>
              <a:t>Fully documented and transparent</a:t>
            </a:r>
            <a:r>
              <a:rPr lang="en-US" sz="2000" dirty="0"/>
              <a:t> 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E9C8BB-6609-474A-A20D-623E6AF2E05E}"/>
              </a:ext>
            </a:extLst>
          </p:cNvPr>
          <p:cNvSpPr/>
          <p:nvPr/>
        </p:nvSpPr>
        <p:spPr>
          <a:xfrm>
            <a:off x="6836172" y="5162034"/>
            <a:ext cx="2104627" cy="707886"/>
          </a:xfrm>
          <a:prstGeom prst="rect">
            <a:avLst/>
          </a:prstGeom>
          <a:ln w="1905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i="1" dirty="0"/>
              <a:t>Readily obtainable and usable</a:t>
            </a:r>
            <a:r>
              <a:rPr lang="en-US" sz="2000" dirty="0"/>
              <a:t> </a:t>
            </a:r>
            <a:endParaRPr lang="en-US" sz="2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6547E8A-03B2-9443-9BE9-40E67CAF0C23}"/>
              </a:ext>
            </a:extLst>
          </p:cNvPr>
          <p:cNvSpPr txBox="1"/>
          <p:nvPr/>
        </p:nvSpPr>
        <p:spPr>
          <a:xfrm>
            <a:off x="6032500" y="6007100"/>
            <a:ext cx="26445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(Peng 2018, </a:t>
            </a:r>
            <a:r>
              <a:rPr lang="en-US" sz="1400" i="1" dirty="0"/>
              <a:t>Data Science Journal)</a:t>
            </a:r>
          </a:p>
        </p:txBody>
      </p:sp>
    </p:spTree>
    <p:extLst>
      <p:ext uri="{BB962C8B-B14F-4D97-AF65-F5344CB8AC3E}">
        <p14:creationId xmlns:p14="http://schemas.microsoft.com/office/powerpoint/2010/main" val="324540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0688A31A-2F20-764B-B8D0-021264847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2539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4000" b="1" dirty="0" err="1">
                <a:solidFill>
                  <a:schemeClr val="tx2">
                    <a:lumMod val="50000"/>
                  </a:schemeClr>
                </a:solidFill>
              </a:rPr>
              <a:t>Assessing</a:t>
            </a:r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it-IT" sz="4000" b="1" dirty="0" err="1">
                <a:solidFill>
                  <a:schemeClr val="tx2">
                    <a:lumMod val="50000"/>
                  </a:schemeClr>
                </a:solidFill>
              </a:rPr>
              <a:t>Dataset</a:t>
            </a:r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 Maturity 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4011B1-3B79-C44B-85FC-43B103CE45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11" b="16314"/>
          <a:stretch/>
        </p:blipFill>
        <p:spPr>
          <a:xfrm>
            <a:off x="0" y="850900"/>
            <a:ext cx="9144000" cy="4291383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3716596D-A729-7445-9A4E-B1DC451634FC}"/>
              </a:ext>
            </a:extLst>
          </p:cNvPr>
          <p:cNvSpPr/>
          <p:nvPr/>
        </p:nvSpPr>
        <p:spPr>
          <a:xfrm rot="21032759">
            <a:off x="3583848" y="4550171"/>
            <a:ext cx="1776552" cy="106671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SMM-CD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5EB7C16-821B-784D-BE85-B6F77779D8B9}"/>
              </a:ext>
            </a:extLst>
          </p:cNvPr>
          <p:cNvSpPr/>
          <p:nvPr/>
        </p:nvSpPr>
        <p:spPr>
          <a:xfrm rot="19969134">
            <a:off x="3899719" y="3875019"/>
            <a:ext cx="2914450" cy="1419823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4F042C7-7548-A748-9461-990CBD839D2D}"/>
              </a:ext>
            </a:extLst>
          </p:cNvPr>
          <p:cNvSpPr/>
          <p:nvPr/>
        </p:nvSpPr>
        <p:spPr>
          <a:xfrm rot="456172">
            <a:off x="1183597" y="4391934"/>
            <a:ext cx="2861413" cy="1075050"/>
          </a:xfrm>
          <a:prstGeom prst="ellipse">
            <a:avLst/>
          </a:prstGeom>
          <a:noFill/>
          <a:ln w="127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584660-E4A8-AA4D-AF8A-B96C465F32D4}"/>
              </a:ext>
            </a:extLst>
          </p:cNvPr>
          <p:cNvSpPr txBox="1"/>
          <p:nvPr/>
        </p:nvSpPr>
        <p:spPr>
          <a:xfrm>
            <a:off x="1625600" y="4933950"/>
            <a:ext cx="198573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CORE-CLIMAX PSMM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B08908A-0E4F-8F45-94A2-ACC9078FD2A6}"/>
              </a:ext>
            </a:extLst>
          </p:cNvPr>
          <p:cNvSpPr txBox="1"/>
          <p:nvPr/>
        </p:nvSpPr>
        <p:spPr>
          <a:xfrm>
            <a:off x="5499100" y="4311650"/>
            <a:ext cx="7713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accent2">
                    <a:lumMod val="75000"/>
                  </a:schemeClr>
                </a:solidFill>
              </a:rPr>
              <a:t>DSMM</a:t>
            </a:r>
          </a:p>
        </p:txBody>
      </p:sp>
    </p:spTree>
    <p:extLst>
      <p:ext uri="{BB962C8B-B14F-4D97-AF65-F5344CB8AC3E}">
        <p14:creationId xmlns:p14="http://schemas.microsoft.com/office/powerpoint/2010/main" val="41607547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  <p:sp>
        <p:nvSpPr>
          <p:cNvPr id="6" name="Right Arrow 5">
            <a:extLst>
              <a:ext uri="{FF2B5EF4-FFF2-40B4-BE49-F238E27FC236}">
                <a16:creationId xmlns:a16="http://schemas.microsoft.com/office/drawing/2014/main" id="{9C38BE6A-1DC6-484E-9C40-AF05F8923831}"/>
              </a:ext>
            </a:extLst>
          </p:cNvPr>
          <p:cNvSpPr/>
          <p:nvPr/>
        </p:nvSpPr>
        <p:spPr>
          <a:xfrm>
            <a:off x="1498599" y="1361379"/>
            <a:ext cx="6705601" cy="909508"/>
          </a:xfrm>
          <a:prstGeom prst="rightArrow">
            <a:avLst>
              <a:gd name="adj1" fmla="val 50000"/>
              <a:gd name="adj2" fmla="val 68776"/>
            </a:avLst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SMM-CD Category</a:t>
            </a:r>
          </a:p>
        </p:txBody>
      </p:sp>
      <p:sp>
        <p:nvSpPr>
          <p:cNvPr id="8" name="Left Arrow 7">
            <a:extLst>
              <a:ext uri="{FF2B5EF4-FFF2-40B4-BE49-F238E27FC236}">
                <a16:creationId xmlns:a16="http://schemas.microsoft.com/office/drawing/2014/main" id="{EFA27707-3E50-CC49-88F6-B89D4F857D74}"/>
              </a:ext>
            </a:extLst>
          </p:cNvPr>
          <p:cNvSpPr/>
          <p:nvPr/>
        </p:nvSpPr>
        <p:spPr>
          <a:xfrm rot="16200000">
            <a:off x="232160" y="3835978"/>
            <a:ext cx="1781396" cy="608443"/>
          </a:xfrm>
          <a:prstGeom prst="leftArrow">
            <a:avLst>
              <a:gd name="adj1" fmla="val 50000"/>
              <a:gd name="adj2" fmla="val 64124"/>
            </a:avLst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Aspect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813230B-21B6-0A40-9A30-8F3B2C90AF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126869"/>
              </p:ext>
            </p:extLst>
          </p:nvPr>
        </p:nvGraphicFramePr>
        <p:xfrm>
          <a:off x="1473199" y="3152610"/>
          <a:ext cx="6989682" cy="20167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12901">
                  <a:extLst>
                    <a:ext uri="{9D8B030D-6E8A-4147-A177-3AD203B41FA5}">
                      <a16:colId xmlns:a16="http://schemas.microsoft.com/office/drawing/2014/main" val="2742252971"/>
                    </a:ext>
                  </a:extLst>
                </a:gridCol>
                <a:gridCol w="1699052">
                  <a:extLst>
                    <a:ext uri="{9D8B030D-6E8A-4147-A177-3AD203B41FA5}">
                      <a16:colId xmlns:a16="http://schemas.microsoft.com/office/drawing/2014/main" val="3416559227"/>
                    </a:ext>
                  </a:extLst>
                </a:gridCol>
                <a:gridCol w="2038786">
                  <a:extLst>
                    <a:ext uri="{9D8B030D-6E8A-4147-A177-3AD203B41FA5}">
                      <a16:colId xmlns:a16="http://schemas.microsoft.com/office/drawing/2014/main" val="1472972287"/>
                    </a:ext>
                  </a:extLst>
                </a:gridCol>
                <a:gridCol w="1638943">
                  <a:extLst>
                    <a:ext uri="{9D8B030D-6E8A-4147-A177-3AD203B41FA5}">
                      <a16:colId xmlns:a16="http://schemas.microsoft.com/office/drawing/2014/main" val="21501922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Discoverability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Data Portability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Quality Assurance &amp; Control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Preservation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805869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Accessibility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Documentation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Quality Assessment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Metadata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87332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8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Usage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Uncertainty Analysis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u="none" strike="noStrike" kern="1200" dirty="0">
                          <a:effectLst/>
                        </a:rPr>
                        <a:t>Governance</a:t>
                      </a:r>
                      <a:endParaRPr lang="en-US" sz="18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20828162"/>
                  </a:ext>
                </a:extLst>
              </a:tr>
              <a:tr h="311950">
                <a:tc>
                  <a:txBody>
                    <a:bodyPr/>
                    <a:lstStyle/>
                    <a:p>
                      <a:pPr algn="ctr"/>
                      <a:endParaRPr lang="en-US" sz="1800" b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8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/>
                        <a:t>Data Integrity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6957722"/>
                  </a:ext>
                </a:extLst>
              </a:tr>
            </a:tbl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0688A31A-2F20-764B-B8D0-021264847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2539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SMM-CD: Categories and Aspects 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C4C77D0A-606A-EA4C-9662-F63CBD21F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678490"/>
              </p:ext>
            </p:extLst>
          </p:nvPr>
        </p:nvGraphicFramePr>
        <p:xfrm>
          <a:off x="1473199" y="2365210"/>
          <a:ext cx="6989682" cy="701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2901">
                  <a:extLst>
                    <a:ext uri="{9D8B030D-6E8A-4147-A177-3AD203B41FA5}">
                      <a16:colId xmlns:a16="http://schemas.microsoft.com/office/drawing/2014/main" val="2742252971"/>
                    </a:ext>
                  </a:extLst>
                </a:gridCol>
                <a:gridCol w="1699052">
                  <a:extLst>
                    <a:ext uri="{9D8B030D-6E8A-4147-A177-3AD203B41FA5}">
                      <a16:colId xmlns:a16="http://schemas.microsoft.com/office/drawing/2014/main" val="3416559227"/>
                    </a:ext>
                  </a:extLst>
                </a:gridCol>
                <a:gridCol w="2038786">
                  <a:extLst>
                    <a:ext uri="{9D8B030D-6E8A-4147-A177-3AD203B41FA5}">
                      <a16:colId xmlns:a16="http://schemas.microsoft.com/office/drawing/2014/main" val="1472972287"/>
                    </a:ext>
                  </a:extLst>
                </a:gridCol>
                <a:gridCol w="1638943">
                  <a:extLst>
                    <a:ext uri="{9D8B030D-6E8A-4147-A177-3AD203B41FA5}">
                      <a16:colId xmlns:a16="http://schemas.microsoft.com/office/drawing/2014/main" val="215019226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Data Access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Usability &amp; Usage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Quality Management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/>
                        <a:t>Data Management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070945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3693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4391"/>
            <a:ext cx="9144000" cy="82539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SMM-CD: Maturity Levels 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9E055-C872-4641-A697-935EB3DD1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318" y="1064231"/>
            <a:ext cx="8399364" cy="483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478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6309BB-1E1F-C646-8AEF-80AD99C0EF18}"/>
              </a:ext>
            </a:extLst>
          </p:cNvPr>
          <p:cNvSpPr txBox="1"/>
          <p:nvPr/>
        </p:nvSpPr>
        <p:spPr>
          <a:xfrm>
            <a:off x="1573967" y="1142092"/>
            <a:ext cx="7570033" cy="49080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WMO </a:t>
            </a:r>
            <a:r>
              <a:rPr lang="en-US" sz="2400" b="1" dirty="0" err="1">
                <a:solidFill>
                  <a:srgbClr val="0070C0"/>
                </a:solidFill>
              </a:rPr>
              <a:t>CCl</a:t>
            </a:r>
            <a:r>
              <a:rPr lang="en-US" sz="2400" b="1" dirty="0">
                <a:solidFill>
                  <a:srgbClr val="0070C0"/>
                </a:solidFill>
              </a:rPr>
              <a:t>/CBS Workshop on Information Management (WMO, October 2017);</a:t>
            </a: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Meeting of the ad hoc International Expert Group on Climate Data </a:t>
            </a:r>
            <a:r>
              <a:rPr lang="en-US" sz="2400" b="1" dirty="0" err="1">
                <a:solidFill>
                  <a:srgbClr val="0070C0"/>
                </a:solidFill>
              </a:rPr>
              <a:t>Modernisation</a:t>
            </a:r>
            <a:r>
              <a:rPr lang="en-US" sz="2400" b="1" dirty="0">
                <a:solidFill>
                  <a:srgbClr val="0070C0"/>
                </a:solidFill>
              </a:rPr>
              <a:t> (IEG-CDM) (KNMI, April 2018);</a:t>
            </a: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IEG-CDM Group B SMM-CD Working Group developed the SMM-CD baselining documentation after internal and external reviews (The Earth Science Information Partners (ESIP) 2018 Conference).</a:t>
            </a: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70C0"/>
              </a:solidFill>
            </a:endParaRP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537D47-0033-44B5-AF08-C93D21E483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048"/>
            <a:ext cx="9144000" cy="1072896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D790A8A8-29AA-4829-9274-FD45A16747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391"/>
            <a:ext cx="9144000" cy="82539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SMM-CD: Development History 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312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9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6309BB-1E1F-C646-8AEF-80AD99C0EF18}"/>
              </a:ext>
            </a:extLst>
          </p:cNvPr>
          <p:cNvSpPr txBox="1"/>
          <p:nvPr/>
        </p:nvSpPr>
        <p:spPr>
          <a:xfrm>
            <a:off x="1379095" y="1595783"/>
            <a:ext cx="7307705" cy="3147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37260" lvl="1" indent="-34290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IEG-CDM Group A SMEs are presently assessing initial 16 datasets;</a:t>
            </a:r>
          </a:p>
          <a:p>
            <a:pPr marL="914400" lvl="1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IEG-CDM Group C  team is presently developing the Catalog on High Quality Climate Data that will include these 16 datasets.</a:t>
            </a: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400" b="1" dirty="0">
              <a:solidFill>
                <a:srgbClr val="0070C0"/>
              </a:solidFill>
            </a:endParaRP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750C166-3B7B-478A-A3FA-E41BB1446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391"/>
            <a:ext cx="9144000" cy="82539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SMM-CD: Ongoing Work 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451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10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6309BB-1E1F-C646-8AEF-80AD99C0EF18}"/>
              </a:ext>
            </a:extLst>
          </p:cNvPr>
          <p:cNvSpPr txBox="1"/>
          <p:nvPr/>
        </p:nvSpPr>
        <p:spPr>
          <a:xfrm>
            <a:off x="1295400" y="1549400"/>
            <a:ext cx="7706149" cy="1993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sz="2800" b="1" dirty="0">
                <a:solidFill>
                  <a:schemeClr val="tx2">
                    <a:lumMod val="50000"/>
                  </a:schemeClr>
                </a:solidFill>
              </a:rPr>
              <a:t>The short URLs to the current SMM-CD documents</a:t>
            </a: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Matrix: </a:t>
            </a:r>
            <a:r>
              <a:rPr lang="en-US" sz="2400" dirty="0" err="1">
                <a:solidFill>
                  <a:srgbClr val="0070C0"/>
                </a:solidFill>
                <a:hlinkClick r:id="rId3"/>
              </a:rPr>
              <a:t>bit.ly</a:t>
            </a:r>
            <a:r>
              <a:rPr lang="en-US" sz="2400" dirty="0">
                <a:solidFill>
                  <a:srgbClr val="0070C0"/>
                </a:solidFill>
                <a:hlinkClick r:id="rId3"/>
              </a:rPr>
              <a:t>/SMM-CD</a:t>
            </a:r>
            <a:endParaRPr lang="en-US" sz="2400" dirty="0">
              <a:solidFill>
                <a:srgbClr val="0070C0"/>
              </a:solidFill>
            </a:endParaRP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Guidance Booklet</a:t>
            </a:r>
            <a:r>
              <a:rPr lang="en-US" sz="2400" dirty="0">
                <a:solidFill>
                  <a:srgbClr val="0070C0"/>
                </a:solidFill>
              </a:rPr>
              <a:t>: </a:t>
            </a:r>
            <a:r>
              <a:rPr lang="en-US" sz="2400" dirty="0" err="1">
                <a:solidFill>
                  <a:srgbClr val="0070C0"/>
                </a:solidFill>
                <a:hlinkClick r:id="rId4"/>
              </a:rPr>
              <a:t>bit.ly</a:t>
            </a:r>
            <a:r>
              <a:rPr lang="en-US" sz="2400" dirty="0">
                <a:solidFill>
                  <a:srgbClr val="0070C0"/>
                </a:solidFill>
                <a:hlinkClick r:id="rId4"/>
              </a:rPr>
              <a:t>/SMM-CD-Manual</a:t>
            </a:r>
            <a:endParaRPr lang="en-US" sz="2400" dirty="0">
              <a:solidFill>
                <a:srgbClr val="0070C0"/>
              </a:solidFill>
            </a:endParaRPr>
          </a:p>
          <a:p>
            <a:pPr marL="457200" indent="-320040">
              <a:lnSpc>
                <a:spcPct val="114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70C0"/>
                </a:solidFill>
              </a:rPr>
              <a:t>Template: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err="1">
                <a:solidFill>
                  <a:srgbClr val="0070C0"/>
                </a:solidFill>
                <a:hlinkClick r:id="rId5"/>
              </a:rPr>
              <a:t>bit.ly</a:t>
            </a:r>
            <a:r>
              <a:rPr lang="en-US" sz="2400" dirty="0">
                <a:solidFill>
                  <a:srgbClr val="0070C0"/>
                </a:solidFill>
                <a:hlinkClick r:id="rId5"/>
              </a:rPr>
              <a:t>/SMM-CD-Template</a:t>
            </a:r>
            <a:endParaRPr lang="en-US" sz="2400" dirty="0">
              <a:solidFill>
                <a:srgbClr val="0070C0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B3E12E1-6E34-48DD-860E-6AA3E16A5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4391"/>
            <a:ext cx="9144000" cy="825393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it-IT" sz="4000" b="1" dirty="0">
                <a:solidFill>
                  <a:schemeClr val="tx2">
                    <a:lumMod val="50000"/>
                  </a:schemeClr>
                </a:solidFill>
              </a:rPr>
              <a:t>SMM-CD: Documents </a:t>
            </a:r>
            <a:endParaRPr lang="en-US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0741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11</a:t>
            </a:fld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CEBC89E-9A1C-A443-9C31-B9CE66D74D66}"/>
              </a:ext>
            </a:extLst>
          </p:cNvPr>
          <p:cNvSpPr txBox="1">
            <a:spLocks/>
          </p:cNvSpPr>
          <p:nvPr/>
        </p:nvSpPr>
        <p:spPr>
          <a:xfrm>
            <a:off x="533400" y="223298"/>
            <a:ext cx="8229600" cy="7165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tx2">
                    <a:lumMod val="50000"/>
                  </a:schemeClr>
                </a:solidFill>
              </a:rPr>
              <a:t>Acknowledgement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306AF5-3A58-B64F-9FDB-22844A2A92D0}"/>
              </a:ext>
            </a:extLst>
          </p:cNvPr>
          <p:cNvSpPr txBox="1"/>
          <p:nvPr/>
        </p:nvSpPr>
        <p:spPr>
          <a:xfrm>
            <a:off x="911985" y="1363372"/>
            <a:ext cx="7472431" cy="2862072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AICH, Valentin (GCOS)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BADDOUR, Omar (WMO)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BERGERON, Cedric (ECMWF) 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BEROD, Dominique (WMO)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BUSSELBERG, Thorsten (DWD)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CAZENAVE, Anny (LEGOS)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DUNN, Robert (Met Office/Hadley Center)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GALLAHER, David (NSIDC) 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GATES, Lydia (DWD)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LIEF, Christina (WMO, lead)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MILAN, Anna (NOAA/NCEI)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PENG, Ge (NCSU/CICS-NC, NOAA/NCEI) 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ROBERTS, Kate (BOM) 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SIEGMUND, Peter (KNMI) 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VERVER, Ge (KNMI)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WRIGHT, William (BOM) </a:t>
            </a:r>
          </a:p>
          <a:p>
            <a:pPr marL="914400" lvl="0" indent="-320040">
              <a:lnSpc>
                <a:spcPct val="110000"/>
              </a:lnSpc>
              <a:buFont typeface="+mj-lt"/>
              <a:buAutoNum type="arabicPeriod"/>
            </a:pPr>
            <a:r>
              <a:rPr lang="en-US" sz="1600" dirty="0">
                <a:solidFill>
                  <a:srgbClr val="0070C0"/>
                </a:solidFill>
              </a:rPr>
              <a:t>ZIESE, Markus (DWD)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EE1BFED-3015-1D40-A1E7-44CF483A1A88}"/>
              </a:ext>
            </a:extLst>
          </p:cNvPr>
          <p:cNvSpPr txBox="1"/>
          <p:nvPr/>
        </p:nvSpPr>
        <p:spPr>
          <a:xfrm>
            <a:off x="2057400" y="4330700"/>
            <a:ext cx="7086600" cy="988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4000"/>
              </a:lnSpc>
            </a:pPr>
            <a:r>
              <a:rPr lang="en-US" sz="2000" b="1" dirty="0"/>
              <a:t>Discussions with and feedback from the following are beneficial</a:t>
            </a:r>
          </a:p>
          <a:p>
            <a:pPr>
              <a:lnSpc>
                <a:spcPct val="114000"/>
              </a:lnSpc>
            </a:pPr>
            <a:r>
              <a:rPr lang="en-US" sz="1600" dirty="0" err="1">
                <a:solidFill>
                  <a:srgbClr val="0070C0"/>
                </a:solidFill>
              </a:rPr>
              <a:t>Iolanda</a:t>
            </a:r>
            <a:r>
              <a:rPr lang="en-US" sz="1600" dirty="0">
                <a:solidFill>
                  <a:srgbClr val="0070C0"/>
                </a:solidFill>
              </a:rPr>
              <a:t> Maggio, Peter Thorne, Simon Eggleston, Darren Ghent, Jörg Schulz, Nancy Ritchey, Kenneth Kehoe, Imke Durre, </a:t>
            </a:r>
            <a:r>
              <a:rPr lang="en-US" sz="1600" dirty="0" err="1">
                <a:solidFill>
                  <a:srgbClr val="0070C0"/>
                </a:solidFill>
              </a:rPr>
              <a:t>Carolin</a:t>
            </a:r>
            <a:r>
              <a:rPr lang="en-US" sz="1600" dirty="0">
                <a:solidFill>
                  <a:srgbClr val="0070C0"/>
                </a:solidFill>
              </a:rPr>
              <a:t> Richter, Ruth Duerr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2797AA-026B-3E4C-9807-E34E8F48A4EF}"/>
              </a:ext>
            </a:extLst>
          </p:cNvPr>
          <p:cNvSpPr txBox="1"/>
          <p:nvPr/>
        </p:nvSpPr>
        <p:spPr>
          <a:xfrm>
            <a:off x="2002155" y="965200"/>
            <a:ext cx="54116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The members of IEG-CDM (in alphabetical order) </a:t>
            </a:r>
          </a:p>
        </p:txBody>
      </p:sp>
    </p:spTree>
    <p:extLst>
      <p:ext uri="{BB962C8B-B14F-4D97-AF65-F5344CB8AC3E}">
        <p14:creationId xmlns:p14="http://schemas.microsoft.com/office/powerpoint/2010/main" val="1863830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1"/>
            <a:ext cx="8229600" cy="10370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chemeClr val="tx2">
                    <a:lumMod val="50000"/>
                  </a:schemeClr>
                </a:solidFill>
              </a:rPr>
              <a:t>Thank you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42158" y="3248390"/>
            <a:ext cx="3845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>
                <a:solidFill>
                  <a:srgbClr val="0070C0"/>
                </a:solidFill>
              </a:rPr>
              <a:t>Christina.lief@gmail.com</a:t>
            </a:r>
            <a:endParaRPr lang="fr-FR" sz="28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2021078"/>
      </p:ext>
    </p:extLst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16309</TotalTime>
  <Words>632</Words>
  <Application>Microsoft Office PowerPoint</Application>
  <PresentationFormat>On-screen Show (4:3)</PresentationFormat>
  <Paragraphs>110</Paragraphs>
  <Slides>12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Courier New</vt:lpstr>
      <vt:lpstr>Times New Roman</vt:lpstr>
      <vt:lpstr>blank</vt:lpstr>
      <vt:lpstr>PowerPoint Presentation</vt:lpstr>
      <vt:lpstr>PowerPoint Presentation</vt:lpstr>
      <vt:lpstr>PowerPoint Presentation</vt:lpstr>
      <vt:lpstr>Assessing Dataset Maturity </vt:lpstr>
      <vt:lpstr>Assessing Dataset Maturity </vt:lpstr>
      <vt:lpstr>SMM-CD: Categories and Aspects </vt:lpstr>
      <vt:lpstr>SMM-CD: Maturity Levels </vt:lpstr>
      <vt:lpstr>SMM-CD: Development History </vt:lpstr>
      <vt:lpstr>SMM-CD: Ongoing Work </vt:lpstr>
      <vt:lpstr>SMM-CD: Documents 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Christina Lief</cp:lastModifiedBy>
  <cp:revision>521</cp:revision>
  <dcterms:created xsi:type="dcterms:W3CDTF">2017-08-23T09:47:05Z</dcterms:created>
  <dcterms:modified xsi:type="dcterms:W3CDTF">2018-10-04T01:05:54Z</dcterms:modified>
</cp:coreProperties>
</file>