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6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296" y="-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C98D404-29EE-422E-A081-948C27580A29}" type="datetimeFigureOut">
              <a:rPr lang="ru-RU" smtClean="0"/>
              <a:t>18.09.2018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064FBB6-C117-4E33-8ABA-A08E1798456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22424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9933D2-6B3B-462C-8C1E-CF1B9CA58F04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88755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18.09.2018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18.09.2018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18.09.2018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18.09.2018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18.09.2018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18.09.2018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18.09.2018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portal.gisc-msk.wis.mecom.ru:8080/portal/portal/gisc-user/wmo" TargetMode="Externa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wis-jma.go.jp/wcd/v1/top.html" TargetMode="Externa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4" name="Группа 253"/>
          <p:cNvGrpSpPr/>
          <p:nvPr/>
        </p:nvGrpSpPr>
        <p:grpSpPr>
          <a:xfrm>
            <a:off x="5580112" y="4268505"/>
            <a:ext cx="3240360" cy="1742766"/>
            <a:chOff x="5940152" y="5013176"/>
            <a:chExt cx="3240360" cy="1742766"/>
          </a:xfrm>
        </p:grpSpPr>
        <p:sp>
          <p:nvSpPr>
            <p:cNvPr id="255" name="Прямоугольник 254"/>
            <p:cNvSpPr/>
            <p:nvPr/>
          </p:nvSpPr>
          <p:spPr>
            <a:xfrm>
              <a:off x="5940152" y="5019279"/>
              <a:ext cx="2888209" cy="1736663"/>
            </a:xfrm>
            <a:prstGeom prst="rect">
              <a:avLst/>
            </a:prstGeom>
            <a:solidFill>
              <a:schemeClr val="bg1">
                <a:alpha val="5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grpSp>
          <p:nvGrpSpPr>
            <p:cNvPr id="256" name="Группа 255"/>
            <p:cNvGrpSpPr/>
            <p:nvPr/>
          </p:nvGrpSpPr>
          <p:grpSpPr>
            <a:xfrm>
              <a:off x="6228183" y="5013176"/>
              <a:ext cx="2952329" cy="1736663"/>
              <a:chOff x="9396536" y="5314873"/>
              <a:chExt cx="2952329" cy="1736663"/>
            </a:xfrm>
          </p:grpSpPr>
          <p:pic>
            <p:nvPicPr>
              <p:cNvPr id="257" name="Picture 2" descr="http://pacificaweb.com/img/showcase-social-media-network.png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396536" y="5314873"/>
                <a:ext cx="2952329" cy="173666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58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260632" y="5958770"/>
                <a:ext cx="432048" cy="43205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59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1021189" y="5627914"/>
                <a:ext cx="288033" cy="28803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60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908704" y="6469647"/>
                <a:ext cx="263743" cy="26374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61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164814" y="6478814"/>
                <a:ext cx="263743" cy="26374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62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1124728" y="6049385"/>
                <a:ext cx="198022" cy="19802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63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240538" y="5565782"/>
                <a:ext cx="198022" cy="19802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64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578130" y="5611484"/>
                <a:ext cx="196823" cy="19682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65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558112" y="6374789"/>
                <a:ext cx="239606" cy="23960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66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1786709" y="6081434"/>
                <a:ext cx="217824" cy="21782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67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1614121" y="6735512"/>
                <a:ext cx="217825" cy="21782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68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1884062" y="6378932"/>
                <a:ext cx="217825" cy="21782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69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678752" y="6730028"/>
                <a:ext cx="137093" cy="13709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27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165071" y="6823493"/>
                <a:ext cx="137093" cy="13709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88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957404" y="6801657"/>
                <a:ext cx="137093" cy="13709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89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1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1867683" y="6773074"/>
                <a:ext cx="150802" cy="15080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90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1938367" y="5828587"/>
                <a:ext cx="137093" cy="13709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91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1363227" y="5481534"/>
                <a:ext cx="137093" cy="13709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92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801871" y="5635294"/>
                <a:ext cx="137093" cy="13709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93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538353" y="5672682"/>
                <a:ext cx="137093" cy="13709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94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1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820599" y="5978745"/>
                <a:ext cx="150802" cy="15080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95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1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145883" y="5781771"/>
                <a:ext cx="150802" cy="15080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96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1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781101" y="5419039"/>
                <a:ext cx="150802" cy="15080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97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664654" y="5990258"/>
                <a:ext cx="137093" cy="13709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98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747486" y="6473593"/>
                <a:ext cx="137093" cy="13709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99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006930" y="6549282"/>
                <a:ext cx="137093" cy="13709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00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856824" y="6322273"/>
                <a:ext cx="137093" cy="13709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401" name="Прямоугольник 400"/>
          <p:cNvSpPr/>
          <p:nvPr/>
        </p:nvSpPr>
        <p:spPr>
          <a:xfrm flipH="1">
            <a:off x="35496" y="44624"/>
            <a:ext cx="45719" cy="67979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02" name="Прямоугольник 401"/>
          <p:cNvSpPr/>
          <p:nvPr/>
        </p:nvSpPr>
        <p:spPr>
          <a:xfrm flipH="1">
            <a:off x="179512" y="44624"/>
            <a:ext cx="8784976" cy="72008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03" name="Прямоугольник 402"/>
          <p:cNvSpPr/>
          <p:nvPr/>
        </p:nvSpPr>
        <p:spPr>
          <a:xfrm flipH="1">
            <a:off x="9062785" y="46760"/>
            <a:ext cx="45719" cy="67979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404" name="Группа 403"/>
          <p:cNvGrpSpPr/>
          <p:nvPr/>
        </p:nvGrpSpPr>
        <p:grpSpPr>
          <a:xfrm>
            <a:off x="2931446" y="4362902"/>
            <a:ext cx="3240360" cy="1742766"/>
            <a:chOff x="5940152" y="5013176"/>
            <a:chExt cx="3240360" cy="1742766"/>
          </a:xfrm>
        </p:grpSpPr>
        <p:sp>
          <p:nvSpPr>
            <p:cNvPr id="405" name="Прямоугольник 404"/>
            <p:cNvSpPr/>
            <p:nvPr/>
          </p:nvSpPr>
          <p:spPr>
            <a:xfrm>
              <a:off x="5940152" y="5019279"/>
              <a:ext cx="2888209" cy="1736663"/>
            </a:xfrm>
            <a:prstGeom prst="rect">
              <a:avLst/>
            </a:prstGeom>
            <a:solidFill>
              <a:schemeClr val="bg1">
                <a:alpha val="5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grpSp>
          <p:nvGrpSpPr>
            <p:cNvPr id="406" name="Группа 405"/>
            <p:cNvGrpSpPr/>
            <p:nvPr/>
          </p:nvGrpSpPr>
          <p:grpSpPr>
            <a:xfrm>
              <a:off x="6228183" y="5013176"/>
              <a:ext cx="2952329" cy="1736663"/>
              <a:chOff x="9396536" y="5314873"/>
              <a:chExt cx="2952329" cy="1736663"/>
            </a:xfrm>
          </p:grpSpPr>
          <p:pic>
            <p:nvPicPr>
              <p:cNvPr id="407" name="Picture 2" descr="http://pacificaweb.com/img/showcase-social-media-network.png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396536" y="5314873"/>
                <a:ext cx="2952329" cy="173666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08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260632" y="5958770"/>
                <a:ext cx="432048" cy="43205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09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1021189" y="5627914"/>
                <a:ext cx="288033" cy="28803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10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908704" y="6469647"/>
                <a:ext cx="263743" cy="26374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11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164814" y="6478814"/>
                <a:ext cx="263743" cy="26374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12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1124728" y="6049385"/>
                <a:ext cx="198022" cy="19802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13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240538" y="5565782"/>
                <a:ext cx="198022" cy="19802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14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578130" y="5611484"/>
                <a:ext cx="196823" cy="19682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15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558112" y="6374789"/>
                <a:ext cx="239606" cy="23960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16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1786709" y="6081434"/>
                <a:ext cx="217824" cy="21782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17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1614121" y="6735512"/>
                <a:ext cx="217825" cy="21782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18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1884062" y="6378932"/>
                <a:ext cx="217825" cy="21782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19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678752" y="6730028"/>
                <a:ext cx="137093" cy="13709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20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165071" y="6823493"/>
                <a:ext cx="137093" cy="13709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21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957404" y="6801657"/>
                <a:ext cx="137093" cy="13709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22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1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1867683" y="6773074"/>
                <a:ext cx="150802" cy="15080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23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1938367" y="5828587"/>
                <a:ext cx="137093" cy="13709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24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1363227" y="5481534"/>
                <a:ext cx="137093" cy="13709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25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801871" y="5635294"/>
                <a:ext cx="137093" cy="13709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26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538353" y="5672682"/>
                <a:ext cx="137093" cy="13709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27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1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820599" y="5978745"/>
                <a:ext cx="150802" cy="15080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28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1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145883" y="5781771"/>
                <a:ext cx="150802" cy="15080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29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1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781101" y="5419039"/>
                <a:ext cx="150802" cy="15080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30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664654" y="5990258"/>
                <a:ext cx="137093" cy="13709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31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747486" y="6473593"/>
                <a:ext cx="137093" cy="13709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32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006930" y="6549282"/>
                <a:ext cx="137093" cy="13709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33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856824" y="6322273"/>
                <a:ext cx="137093" cy="13709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grpSp>
        <p:nvGrpSpPr>
          <p:cNvPr id="434" name="Группа 433"/>
          <p:cNvGrpSpPr/>
          <p:nvPr/>
        </p:nvGrpSpPr>
        <p:grpSpPr>
          <a:xfrm>
            <a:off x="202957" y="4221088"/>
            <a:ext cx="3240360" cy="1742766"/>
            <a:chOff x="5940152" y="5013176"/>
            <a:chExt cx="3240360" cy="1742766"/>
          </a:xfrm>
        </p:grpSpPr>
        <p:sp>
          <p:nvSpPr>
            <p:cNvPr id="435" name="Прямоугольник 434"/>
            <p:cNvSpPr/>
            <p:nvPr/>
          </p:nvSpPr>
          <p:spPr>
            <a:xfrm>
              <a:off x="5940152" y="5019279"/>
              <a:ext cx="2888209" cy="1736663"/>
            </a:xfrm>
            <a:prstGeom prst="rect">
              <a:avLst/>
            </a:prstGeom>
            <a:solidFill>
              <a:schemeClr val="bg1">
                <a:alpha val="5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grpSp>
          <p:nvGrpSpPr>
            <p:cNvPr id="436" name="Группа 435"/>
            <p:cNvGrpSpPr/>
            <p:nvPr/>
          </p:nvGrpSpPr>
          <p:grpSpPr>
            <a:xfrm>
              <a:off x="6228183" y="5013176"/>
              <a:ext cx="2952329" cy="1736663"/>
              <a:chOff x="9396536" y="5314873"/>
              <a:chExt cx="2952329" cy="1736663"/>
            </a:xfrm>
          </p:grpSpPr>
          <p:pic>
            <p:nvPicPr>
              <p:cNvPr id="437" name="Picture 2" descr="http://pacificaweb.com/img/showcase-social-media-network.png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396536" y="5314873"/>
                <a:ext cx="2952329" cy="173666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38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260632" y="5958770"/>
                <a:ext cx="432048" cy="43205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39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1021189" y="5627914"/>
                <a:ext cx="288033" cy="28803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40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908704" y="6469647"/>
                <a:ext cx="263743" cy="26374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41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164814" y="6478814"/>
                <a:ext cx="263743" cy="26374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42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1124728" y="6049385"/>
                <a:ext cx="198022" cy="19802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43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240538" y="5565782"/>
                <a:ext cx="198022" cy="19802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44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578130" y="5611484"/>
                <a:ext cx="196823" cy="19682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45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558112" y="6374789"/>
                <a:ext cx="239606" cy="23960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46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1786709" y="6081434"/>
                <a:ext cx="217824" cy="21782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47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1614121" y="6735512"/>
                <a:ext cx="217825" cy="21782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48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1884062" y="6378932"/>
                <a:ext cx="217825" cy="21782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49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678752" y="6730028"/>
                <a:ext cx="137093" cy="13709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50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165071" y="6823493"/>
                <a:ext cx="137093" cy="13709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51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957404" y="6801657"/>
                <a:ext cx="137093" cy="13709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52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1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1867683" y="6773074"/>
                <a:ext cx="150802" cy="15080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53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1938367" y="5828587"/>
                <a:ext cx="137093" cy="13709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54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1363227" y="5481534"/>
                <a:ext cx="137093" cy="13709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55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801871" y="5635294"/>
                <a:ext cx="137093" cy="13709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56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538353" y="5672682"/>
                <a:ext cx="137093" cy="13709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57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1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820599" y="5978745"/>
                <a:ext cx="150802" cy="15080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58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1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145883" y="5781771"/>
                <a:ext cx="150802" cy="15080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59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1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781101" y="5419039"/>
                <a:ext cx="150802" cy="15080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60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664654" y="5990258"/>
                <a:ext cx="137093" cy="13709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61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747486" y="6473593"/>
                <a:ext cx="137093" cy="13709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62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006930" y="6549282"/>
                <a:ext cx="137093" cy="13709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63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856824" y="6322273"/>
                <a:ext cx="137093" cy="13709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grpSp>
        <p:nvGrpSpPr>
          <p:cNvPr id="470" name="Группа 469"/>
          <p:cNvGrpSpPr/>
          <p:nvPr/>
        </p:nvGrpSpPr>
        <p:grpSpPr>
          <a:xfrm>
            <a:off x="5561939" y="257353"/>
            <a:ext cx="3240360" cy="1742766"/>
            <a:chOff x="5940152" y="5013176"/>
            <a:chExt cx="3240360" cy="1742766"/>
          </a:xfrm>
        </p:grpSpPr>
        <p:sp>
          <p:nvSpPr>
            <p:cNvPr id="471" name="Прямоугольник 470"/>
            <p:cNvSpPr/>
            <p:nvPr/>
          </p:nvSpPr>
          <p:spPr>
            <a:xfrm>
              <a:off x="5940152" y="5019279"/>
              <a:ext cx="2888209" cy="1736663"/>
            </a:xfrm>
            <a:prstGeom prst="rect">
              <a:avLst/>
            </a:prstGeom>
            <a:solidFill>
              <a:schemeClr val="bg1">
                <a:alpha val="5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grpSp>
          <p:nvGrpSpPr>
            <p:cNvPr id="472" name="Группа 471"/>
            <p:cNvGrpSpPr/>
            <p:nvPr/>
          </p:nvGrpSpPr>
          <p:grpSpPr>
            <a:xfrm>
              <a:off x="6228183" y="5013176"/>
              <a:ext cx="2952329" cy="1736663"/>
              <a:chOff x="9396536" y="5314873"/>
              <a:chExt cx="2952329" cy="1736663"/>
            </a:xfrm>
          </p:grpSpPr>
          <p:pic>
            <p:nvPicPr>
              <p:cNvPr id="473" name="Picture 2" descr="http://pacificaweb.com/img/showcase-social-media-network.png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396536" y="5314873"/>
                <a:ext cx="2952329" cy="173666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74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260632" y="5958770"/>
                <a:ext cx="432048" cy="43205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75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1021189" y="5627914"/>
                <a:ext cx="288033" cy="28803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76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908704" y="6469647"/>
                <a:ext cx="263743" cy="26374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77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164814" y="6478814"/>
                <a:ext cx="263743" cy="26374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78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1124728" y="6049385"/>
                <a:ext cx="198022" cy="19802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79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240538" y="5565782"/>
                <a:ext cx="198022" cy="19802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80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578130" y="5611484"/>
                <a:ext cx="196823" cy="19682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81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558112" y="6374789"/>
                <a:ext cx="239606" cy="23960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82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1786709" y="6081434"/>
                <a:ext cx="217824" cy="21782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83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1614121" y="6735512"/>
                <a:ext cx="217825" cy="21782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84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1884062" y="6378932"/>
                <a:ext cx="217825" cy="21782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85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678752" y="6730028"/>
                <a:ext cx="137093" cy="13709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86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165071" y="6823493"/>
                <a:ext cx="137093" cy="13709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87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957404" y="6801657"/>
                <a:ext cx="137093" cy="13709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88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1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1867683" y="6773074"/>
                <a:ext cx="150802" cy="15080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89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1938367" y="5828587"/>
                <a:ext cx="137093" cy="13709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90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1363227" y="5481534"/>
                <a:ext cx="137093" cy="13709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91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801871" y="5635294"/>
                <a:ext cx="137093" cy="13709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92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538353" y="5672682"/>
                <a:ext cx="137093" cy="13709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93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1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820599" y="5978745"/>
                <a:ext cx="150802" cy="15080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94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1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145883" y="5781771"/>
                <a:ext cx="150802" cy="15080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95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1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781101" y="5419039"/>
                <a:ext cx="150802" cy="15080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96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664654" y="5990258"/>
                <a:ext cx="137093" cy="13709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97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747486" y="6473593"/>
                <a:ext cx="137093" cy="13709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98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006930" y="6549282"/>
                <a:ext cx="137093" cy="13709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99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856824" y="6322273"/>
                <a:ext cx="137093" cy="13709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grpSp>
        <p:nvGrpSpPr>
          <p:cNvPr id="500" name="Группа 499"/>
          <p:cNvGrpSpPr/>
          <p:nvPr/>
        </p:nvGrpSpPr>
        <p:grpSpPr>
          <a:xfrm>
            <a:off x="2913273" y="351750"/>
            <a:ext cx="3240360" cy="1742766"/>
            <a:chOff x="5940152" y="5013176"/>
            <a:chExt cx="3240360" cy="1742766"/>
          </a:xfrm>
        </p:grpSpPr>
        <p:sp>
          <p:nvSpPr>
            <p:cNvPr id="501" name="Прямоугольник 500"/>
            <p:cNvSpPr/>
            <p:nvPr/>
          </p:nvSpPr>
          <p:spPr>
            <a:xfrm>
              <a:off x="5940152" y="5019279"/>
              <a:ext cx="2888209" cy="1736663"/>
            </a:xfrm>
            <a:prstGeom prst="rect">
              <a:avLst/>
            </a:prstGeom>
            <a:solidFill>
              <a:schemeClr val="bg1">
                <a:alpha val="5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grpSp>
          <p:nvGrpSpPr>
            <p:cNvPr id="502" name="Группа 501"/>
            <p:cNvGrpSpPr/>
            <p:nvPr/>
          </p:nvGrpSpPr>
          <p:grpSpPr>
            <a:xfrm>
              <a:off x="6228183" y="5013176"/>
              <a:ext cx="2952329" cy="1736663"/>
              <a:chOff x="9396536" y="5314873"/>
              <a:chExt cx="2952329" cy="1736663"/>
            </a:xfrm>
          </p:grpSpPr>
          <p:pic>
            <p:nvPicPr>
              <p:cNvPr id="503" name="Picture 2" descr="http://pacificaweb.com/img/showcase-social-media-network.png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396536" y="5314873"/>
                <a:ext cx="2952329" cy="173666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504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260632" y="5958770"/>
                <a:ext cx="432048" cy="43205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505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1021189" y="5627914"/>
                <a:ext cx="288033" cy="28803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506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908704" y="6469647"/>
                <a:ext cx="263743" cy="26374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507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164814" y="6478814"/>
                <a:ext cx="263743" cy="26374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598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1124728" y="6049385"/>
                <a:ext cx="198022" cy="19802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599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240538" y="5565782"/>
                <a:ext cx="198022" cy="19802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600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578130" y="5611484"/>
                <a:ext cx="196823" cy="19682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601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558112" y="6374789"/>
                <a:ext cx="239606" cy="23960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602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1786709" y="6081434"/>
                <a:ext cx="217824" cy="21782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603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1614121" y="6735512"/>
                <a:ext cx="217825" cy="21782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604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1884062" y="6378932"/>
                <a:ext cx="217825" cy="21782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605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678752" y="6730028"/>
                <a:ext cx="137093" cy="13709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606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165071" y="6823493"/>
                <a:ext cx="137093" cy="13709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607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957404" y="6801657"/>
                <a:ext cx="137093" cy="13709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608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1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1867683" y="6773074"/>
                <a:ext cx="150802" cy="15080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609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1938367" y="5828587"/>
                <a:ext cx="137093" cy="13709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610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1363227" y="5481534"/>
                <a:ext cx="137093" cy="13709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611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801871" y="5635294"/>
                <a:ext cx="137093" cy="13709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612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538353" y="5672682"/>
                <a:ext cx="137093" cy="13709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613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1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820599" y="5978745"/>
                <a:ext cx="150802" cy="15080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614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1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145883" y="5781771"/>
                <a:ext cx="150802" cy="15080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615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1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781101" y="5419039"/>
                <a:ext cx="150802" cy="15080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616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664654" y="5990258"/>
                <a:ext cx="137093" cy="13709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617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747486" y="6473593"/>
                <a:ext cx="137093" cy="13709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618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006930" y="6549282"/>
                <a:ext cx="137093" cy="13709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619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856824" y="6322273"/>
                <a:ext cx="137093" cy="13709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grpSp>
        <p:nvGrpSpPr>
          <p:cNvPr id="620" name="Группа 619"/>
          <p:cNvGrpSpPr/>
          <p:nvPr/>
        </p:nvGrpSpPr>
        <p:grpSpPr>
          <a:xfrm>
            <a:off x="184784" y="209936"/>
            <a:ext cx="3240360" cy="1742766"/>
            <a:chOff x="5940152" y="5013176"/>
            <a:chExt cx="3240360" cy="1742766"/>
          </a:xfrm>
        </p:grpSpPr>
        <p:sp>
          <p:nvSpPr>
            <p:cNvPr id="621" name="Прямоугольник 620"/>
            <p:cNvSpPr/>
            <p:nvPr/>
          </p:nvSpPr>
          <p:spPr>
            <a:xfrm>
              <a:off x="5940152" y="5019279"/>
              <a:ext cx="2888209" cy="1736663"/>
            </a:xfrm>
            <a:prstGeom prst="rect">
              <a:avLst/>
            </a:prstGeom>
            <a:solidFill>
              <a:schemeClr val="bg1">
                <a:alpha val="5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grpSp>
          <p:nvGrpSpPr>
            <p:cNvPr id="622" name="Группа 621"/>
            <p:cNvGrpSpPr/>
            <p:nvPr/>
          </p:nvGrpSpPr>
          <p:grpSpPr>
            <a:xfrm>
              <a:off x="6228183" y="5013176"/>
              <a:ext cx="2952329" cy="1736663"/>
              <a:chOff x="9396536" y="5314873"/>
              <a:chExt cx="2952329" cy="1736663"/>
            </a:xfrm>
          </p:grpSpPr>
          <p:pic>
            <p:nvPicPr>
              <p:cNvPr id="623" name="Picture 2" descr="http://pacificaweb.com/img/showcase-social-media-network.png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396536" y="5314873"/>
                <a:ext cx="2952329" cy="173666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624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260632" y="5958770"/>
                <a:ext cx="432048" cy="43205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625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1021189" y="5627914"/>
                <a:ext cx="288033" cy="28803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626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908704" y="6469647"/>
                <a:ext cx="263743" cy="26374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627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164814" y="6478814"/>
                <a:ext cx="263743" cy="26374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628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1124728" y="6049385"/>
                <a:ext cx="198022" cy="19802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629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240538" y="5565782"/>
                <a:ext cx="198022" cy="19802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630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578130" y="5611484"/>
                <a:ext cx="196823" cy="19682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631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558112" y="6374789"/>
                <a:ext cx="239606" cy="23960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632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1786709" y="6081434"/>
                <a:ext cx="217824" cy="21782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633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1614121" y="6735512"/>
                <a:ext cx="217825" cy="21782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634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1884062" y="6378932"/>
                <a:ext cx="217825" cy="21782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635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678752" y="6730028"/>
                <a:ext cx="137093" cy="13709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636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165071" y="6823493"/>
                <a:ext cx="137093" cy="13709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637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957404" y="6801657"/>
                <a:ext cx="137093" cy="13709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638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1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1867683" y="6773074"/>
                <a:ext cx="150802" cy="15080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639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1938367" y="5828587"/>
                <a:ext cx="137093" cy="13709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640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1363227" y="5481534"/>
                <a:ext cx="137093" cy="13709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641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801871" y="5635294"/>
                <a:ext cx="137093" cy="13709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642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538353" y="5672682"/>
                <a:ext cx="137093" cy="13709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643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1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820599" y="5978745"/>
                <a:ext cx="150802" cy="15080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644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1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145883" y="5781771"/>
                <a:ext cx="150802" cy="15080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645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1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781101" y="5419039"/>
                <a:ext cx="150802" cy="15080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646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664654" y="5990258"/>
                <a:ext cx="137093" cy="13709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647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747486" y="6473593"/>
                <a:ext cx="137093" cy="13709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648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006930" y="6549282"/>
                <a:ext cx="137093" cy="13709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649" name="Picture 4" descr="http://aviamettelecom.ru/img/logo.png"/>
              <p:cNvPicPr>
                <a:picLocks noChangeAspect="1" noChangeArrowheads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856824" y="6322273"/>
                <a:ext cx="137093" cy="13709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650" name="Прямоугольник 649"/>
          <p:cNvSpPr/>
          <p:nvPr/>
        </p:nvSpPr>
        <p:spPr>
          <a:xfrm>
            <a:off x="439428" y="188640"/>
            <a:ext cx="8441869" cy="6181709"/>
          </a:xfrm>
          <a:prstGeom prst="rect">
            <a:avLst/>
          </a:prstGeom>
          <a:solidFill>
            <a:schemeClr val="bg1">
              <a:alpha val="7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51" name="Объект 2"/>
          <p:cNvSpPr>
            <a:spLocks noGrp="1"/>
          </p:cNvSpPr>
          <p:nvPr>
            <p:ph idx="1"/>
          </p:nvPr>
        </p:nvSpPr>
        <p:spPr>
          <a:xfrm>
            <a:off x="227888" y="1881230"/>
            <a:ext cx="8712967" cy="2566842"/>
          </a:xfrm>
          <a:solidFill>
            <a:schemeClr val="accent5">
              <a:lumMod val="60000"/>
              <a:lumOff val="40000"/>
            </a:schemeClr>
          </a:solidFill>
        </p:spPr>
        <p:txBody>
          <a:bodyPr anchor="ctr">
            <a:normAutofit/>
          </a:bodyPr>
          <a:lstStyle/>
          <a:p>
            <a:pPr marL="0" indent="0" algn="ctr">
              <a:buNone/>
            </a:pPr>
            <a:r>
              <a:rPr lang="en-US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GISC MOSCOW STATUS REPORT 2018</a:t>
            </a:r>
          </a:p>
          <a:p>
            <a:pPr marL="0" indent="0" algn="ctr">
              <a:buNone/>
            </a:pPr>
            <a:endParaRPr lang="en-US" sz="2800" b="1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r">
              <a:buNone/>
            </a:pPr>
            <a:r>
              <a:rPr lang="en-US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TT-GISC Casablanca </a:t>
            </a:r>
          </a:p>
          <a:p>
            <a:pPr marL="0" indent="0" algn="r">
              <a:buNone/>
            </a:pPr>
            <a:r>
              <a:rPr lang="en-US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18-20.09.2018</a:t>
            </a:r>
          </a:p>
          <a:p>
            <a:pPr marL="0" indent="0" algn="r">
              <a:buNone/>
            </a:pPr>
            <a:r>
              <a:rPr lang="en-US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Vladimir </a:t>
            </a:r>
            <a:r>
              <a:rPr lang="en-US" sz="24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Tsukanov</a:t>
            </a:r>
            <a:endParaRPr lang="ru-RU" sz="2400" b="1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661" name="Группа 660"/>
          <p:cNvGrpSpPr/>
          <p:nvPr/>
        </p:nvGrpSpPr>
        <p:grpSpPr>
          <a:xfrm rot="5400000">
            <a:off x="8761572" y="-19857"/>
            <a:ext cx="274970" cy="403932"/>
            <a:chOff x="467544" y="4168130"/>
            <a:chExt cx="954363" cy="1421110"/>
          </a:xfrm>
        </p:grpSpPr>
        <p:sp>
          <p:nvSpPr>
            <p:cNvPr id="662" name="Прямоугольник 661"/>
            <p:cNvSpPr/>
            <p:nvPr/>
          </p:nvSpPr>
          <p:spPr>
            <a:xfrm>
              <a:off x="477069" y="4168130"/>
              <a:ext cx="432048" cy="432048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63" name="Прямоугольник 662"/>
            <p:cNvSpPr/>
            <p:nvPr/>
          </p:nvSpPr>
          <p:spPr>
            <a:xfrm>
              <a:off x="981153" y="5157192"/>
              <a:ext cx="432048" cy="432048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64" name="Прямоугольник 663"/>
            <p:cNvSpPr/>
            <p:nvPr/>
          </p:nvSpPr>
          <p:spPr>
            <a:xfrm>
              <a:off x="468835" y="4668479"/>
              <a:ext cx="432048" cy="432048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65" name="Прямоугольник 664"/>
            <p:cNvSpPr/>
            <p:nvPr/>
          </p:nvSpPr>
          <p:spPr>
            <a:xfrm>
              <a:off x="467544" y="5157192"/>
              <a:ext cx="432048" cy="432048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66" name="Прямоугольник 665"/>
            <p:cNvSpPr/>
            <p:nvPr/>
          </p:nvSpPr>
          <p:spPr>
            <a:xfrm>
              <a:off x="989859" y="4668479"/>
              <a:ext cx="432048" cy="432048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67" name="Прямоугольник 666"/>
            <p:cNvSpPr/>
            <p:nvPr/>
          </p:nvSpPr>
          <p:spPr>
            <a:xfrm>
              <a:off x="981125" y="4168130"/>
              <a:ext cx="432048" cy="432048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68" name="Прямоугольник 667"/>
            <p:cNvSpPr/>
            <p:nvPr/>
          </p:nvSpPr>
          <p:spPr>
            <a:xfrm>
              <a:off x="755576" y="4941168"/>
              <a:ext cx="432048" cy="43204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69" name="Прямоугольник 668"/>
            <p:cNvSpPr/>
            <p:nvPr/>
          </p:nvSpPr>
          <p:spPr>
            <a:xfrm>
              <a:off x="755576" y="4437112"/>
              <a:ext cx="432048" cy="432048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670" name="Группа 669"/>
          <p:cNvGrpSpPr/>
          <p:nvPr/>
        </p:nvGrpSpPr>
        <p:grpSpPr>
          <a:xfrm rot="5400000">
            <a:off x="99977" y="-19857"/>
            <a:ext cx="274970" cy="403932"/>
            <a:chOff x="467544" y="4168130"/>
            <a:chExt cx="954363" cy="1421110"/>
          </a:xfrm>
        </p:grpSpPr>
        <p:sp>
          <p:nvSpPr>
            <p:cNvPr id="671" name="Прямоугольник 670"/>
            <p:cNvSpPr/>
            <p:nvPr/>
          </p:nvSpPr>
          <p:spPr>
            <a:xfrm>
              <a:off x="477069" y="4168130"/>
              <a:ext cx="432048" cy="432048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72" name="Прямоугольник 671"/>
            <p:cNvSpPr/>
            <p:nvPr/>
          </p:nvSpPr>
          <p:spPr>
            <a:xfrm>
              <a:off x="981153" y="5157192"/>
              <a:ext cx="432048" cy="432048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73" name="Прямоугольник 672"/>
            <p:cNvSpPr/>
            <p:nvPr/>
          </p:nvSpPr>
          <p:spPr>
            <a:xfrm>
              <a:off x="468835" y="4668479"/>
              <a:ext cx="432048" cy="432048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74" name="Прямоугольник 673"/>
            <p:cNvSpPr/>
            <p:nvPr/>
          </p:nvSpPr>
          <p:spPr>
            <a:xfrm>
              <a:off x="467544" y="5157192"/>
              <a:ext cx="432048" cy="432048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75" name="Прямоугольник 674"/>
            <p:cNvSpPr/>
            <p:nvPr/>
          </p:nvSpPr>
          <p:spPr>
            <a:xfrm>
              <a:off x="989859" y="4668479"/>
              <a:ext cx="432048" cy="432048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76" name="Прямоугольник 675"/>
            <p:cNvSpPr/>
            <p:nvPr/>
          </p:nvSpPr>
          <p:spPr>
            <a:xfrm>
              <a:off x="981125" y="4168130"/>
              <a:ext cx="432048" cy="432048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77" name="Прямоугольник 676"/>
            <p:cNvSpPr/>
            <p:nvPr/>
          </p:nvSpPr>
          <p:spPr>
            <a:xfrm>
              <a:off x="755576" y="4941168"/>
              <a:ext cx="432048" cy="43204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78" name="Прямоугольник 677"/>
            <p:cNvSpPr/>
            <p:nvPr/>
          </p:nvSpPr>
          <p:spPr>
            <a:xfrm>
              <a:off x="755576" y="4437112"/>
              <a:ext cx="432048" cy="432048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2449671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2999" y="183383"/>
            <a:ext cx="8981570" cy="576064"/>
          </a:xfrm>
          <a:solidFill>
            <a:schemeClr val="accent5">
              <a:lumMod val="60000"/>
              <a:lumOff val="40000"/>
            </a:schemeClr>
          </a:solidFill>
        </p:spPr>
        <p:txBody>
          <a:bodyPr>
            <a:noAutofit/>
          </a:bodyPr>
          <a:lstStyle/>
          <a:p>
            <a:pPr lvl="0"/>
            <a:r>
              <a:rPr lang="en-US" sz="3200" b="1" dirty="0"/>
              <a:t>GISC Moscow </a:t>
            </a:r>
            <a:r>
              <a:rPr lang="en-US" sz="3200" b="1" dirty="0" smtClean="0"/>
              <a:t>Connectivity</a:t>
            </a:r>
            <a:endParaRPr lang="ru-RU" sz="3200" b="1" dirty="0"/>
          </a:p>
        </p:txBody>
      </p:sp>
      <p:grpSp>
        <p:nvGrpSpPr>
          <p:cNvPr id="60" name="Группа 59"/>
          <p:cNvGrpSpPr/>
          <p:nvPr/>
        </p:nvGrpSpPr>
        <p:grpSpPr>
          <a:xfrm>
            <a:off x="35496" y="44624"/>
            <a:ext cx="9073008" cy="6800036"/>
            <a:chOff x="35496" y="44624"/>
            <a:chExt cx="9073008" cy="6800036"/>
          </a:xfrm>
        </p:grpSpPr>
        <p:sp>
          <p:nvSpPr>
            <p:cNvPr id="61" name="Прямоугольник 60"/>
            <p:cNvSpPr/>
            <p:nvPr/>
          </p:nvSpPr>
          <p:spPr>
            <a:xfrm flipH="1">
              <a:off x="35496" y="44624"/>
              <a:ext cx="45719" cy="679790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2" name="Прямоугольник 61"/>
            <p:cNvSpPr/>
            <p:nvPr/>
          </p:nvSpPr>
          <p:spPr>
            <a:xfrm flipH="1">
              <a:off x="179512" y="44624"/>
              <a:ext cx="8784976" cy="72008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3" name="Прямоугольник 62"/>
            <p:cNvSpPr/>
            <p:nvPr/>
          </p:nvSpPr>
          <p:spPr>
            <a:xfrm flipH="1">
              <a:off x="9062785" y="46760"/>
              <a:ext cx="45719" cy="679790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grpSp>
          <p:nvGrpSpPr>
            <p:cNvPr id="64" name="Группа 63"/>
            <p:cNvGrpSpPr/>
            <p:nvPr/>
          </p:nvGrpSpPr>
          <p:grpSpPr>
            <a:xfrm rot="5400000">
              <a:off x="8761572" y="-19857"/>
              <a:ext cx="274970" cy="403932"/>
              <a:chOff x="467544" y="4168130"/>
              <a:chExt cx="954363" cy="1421110"/>
            </a:xfrm>
          </p:grpSpPr>
          <p:sp>
            <p:nvSpPr>
              <p:cNvPr id="74" name="Прямоугольник 73"/>
              <p:cNvSpPr/>
              <p:nvPr/>
            </p:nvSpPr>
            <p:spPr>
              <a:xfrm>
                <a:off x="477069" y="4168130"/>
                <a:ext cx="432048" cy="432048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75" name="Прямоугольник 74"/>
              <p:cNvSpPr/>
              <p:nvPr/>
            </p:nvSpPr>
            <p:spPr>
              <a:xfrm>
                <a:off x="981153" y="5157192"/>
                <a:ext cx="432048" cy="432048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76" name="Прямоугольник 75"/>
              <p:cNvSpPr/>
              <p:nvPr/>
            </p:nvSpPr>
            <p:spPr>
              <a:xfrm>
                <a:off x="468835" y="4668479"/>
                <a:ext cx="432048" cy="432048"/>
              </a:xfrm>
              <a:prstGeom prst="rect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77" name="Прямоугольник 76"/>
              <p:cNvSpPr/>
              <p:nvPr/>
            </p:nvSpPr>
            <p:spPr>
              <a:xfrm>
                <a:off x="467544" y="5157192"/>
                <a:ext cx="432048" cy="432048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78" name="Прямоугольник 77"/>
              <p:cNvSpPr/>
              <p:nvPr/>
            </p:nvSpPr>
            <p:spPr>
              <a:xfrm>
                <a:off x="989859" y="4668479"/>
                <a:ext cx="432048" cy="432048"/>
              </a:xfrm>
              <a:prstGeom prst="rect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79" name="Прямоугольник 78"/>
              <p:cNvSpPr/>
              <p:nvPr/>
            </p:nvSpPr>
            <p:spPr>
              <a:xfrm>
                <a:off x="981125" y="4168130"/>
                <a:ext cx="432048" cy="432048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80" name="Прямоугольник 79"/>
              <p:cNvSpPr/>
              <p:nvPr/>
            </p:nvSpPr>
            <p:spPr>
              <a:xfrm>
                <a:off x="755576" y="4941168"/>
                <a:ext cx="432048" cy="43204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81" name="Прямоугольник 80"/>
              <p:cNvSpPr/>
              <p:nvPr/>
            </p:nvSpPr>
            <p:spPr>
              <a:xfrm>
                <a:off x="755576" y="4437112"/>
                <a:ext cx="432048" cy="432048"/>
              </a:xfrm>
              <a:prstGeom prst="rect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grpSp>
          <p:nvGrpSpPr>
            <p:cNvPr id="65" name="Группа 64"/>
            <p:cNvGrpSpPr/>
            <p:nvPr/>
          </p:nvGrpSpPr>
          <p:grpSpPr>
            <a:xfrm rot="5400000">
              <a:off x="99977" y="-19857"/>
              <a:ext cx="274970" cy="403932"/>
              <a:chOff x="467544" y="4168130"/>
              <a:chExt cx="954363" cy="1421110"/>
            </a:xfrm>
          </p:grpSpPr>
          <p:sp>
            <p:nvSpPr>
              <p:cNvPr id="66" name="Прямоугольник 65"/>
              <p:cNvSpPr/>
              <p:nvPr/>
            </p:nvSpPr>
            <p:spPr>
              <a:xfrm>
                <a:off x="477069" y="4168130"/>
                <a:ext cx="432048" cy="432048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67" name="Прямоугольник 66"/>
              <p:cNvSpPr/>
              <p:nvPr/>
            </p:nvSpPr>
            <p:spPr>
              <a:xfrm>
                <a:off x="981153" y="5157192"/>
                <a:ext cx="432048" cy="432048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68" name="Прямоугольник 67"/>
              <p:cNvSpPr/>
              <p:nvPr/>
            </p:nvSpPr>
            <p:spPr>
              <a:xfrm>
                <a:off x="468835" y="4668479"/>
                <a:ext cx="432048" cy="432048"/>
              </a:xfrm>
              <a:prstGeom prst="rect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69" name="Прямоугольник 68"/>
              <p:cNvSpPr/>
              <p:nvPr/>
            </p:nvSpPr>
            <p:spPr>
              <a:xfrm>
                <a:off x="467544" y="5157192"/>
                <a:ext cx="432048" cy="432048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70" name="Прямоугольник 69"/>
              <p:cNvSpPr/>
              <p:nvPr/>
            </p:nvSpPr>
            <p:spPr>
              <a:xfrm>
                <a:off x="989859" y="4668479"/>
                <a:ext cx="432048" cy="432048"/>
              </a:xfrm>
              <a:prstGeom prst="rect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71" name="Прямоугольник 70"/>
              <p:cNvSpPr/>
              <p:nvPr/>
            </p:nvSpPr>
            <p:spPr>
              <a:xfrm>
                <a:off x="981125" y="4168130"/>
                <a:ext cx="432048" cy="432048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72" name="Прямоугольник 71"/>
              <p:cNvSpPr/>
              <p:nvPr/>
            </p:nvSpPr>
            <p:spPr>
              <a:xfrm>
                <a:off x="755576" y="4941168"/>
                <a:ext cx="432048" cy="43204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73" name="Прямоугольник 72"/>
              <p:cNvSpPr/>
              <p:nvPr/>
            </p:nvSpPr>
            <p:spPr>
              <a:xfrm>
                <a:off x="755576" y="4437112"/>
                <a:ext cx="432048" cy="432048"/>
              </a:xfrm>
              <a:prstGeom prst="rect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</p:grpSp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052736"/>
            <a:ext cx="7257218" cy="52918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C:\Users\4864~1\AppData\Local\Temp\bat5E86.tmp\Status connections at GISC Moscow_V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300" y="836712"/>
            <a:ext cx="8739103" cy="59261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77379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1215" y="188640"/>
            <a:ext cx="8981570" cy="576064"/>
          </a:xfrm>
          <a:solidFill>
            <a:schemeClr val="accent5">
              <a:lumMod val="60000"/>
              <a:lumOff val="40000"/>
            </a:schemeClr>
          </a:solidFill>
        </p:spPr>
        <p:txBody>
          <a:bodyPr>
            <a:noAutofit/>
          </a:bodyPr>
          <a:lstStyle/>
          <a:p>
            <a:pPr lvl="0"/>
            <a:r>
              <a:rPr lang="en-US" sz="3200" b="1" dirty="0"/>
              <a:t>GISC Moscow </a:t>
            </a:r>
            <a:r>
              <a:rPr lang="en-US" sz="3200" b="1" dirty="0" err="1" smtClean="0"/>
              <a:t>AoR</a:t>
            </a:r>
            <a:endParaRPr lang="ru-RU" sz="3200" dirty="0"/>
          </a:p>
        </p:txBody>
      </p:sp>
      <p:grpSp>
        <p:nvGrpSpPr>
          <p:cNvPr id="60" name="Группа 59"/>
          <p:cNvGrpSpPr/>
          <p:nvPr/>
        </p:nvGrpSpPr>
        <p:grpSpPr>
          <a:xfrm>
            <a:off x="35496" y="44624"/>
            <a:ext cx="9073008" cy="6800036"/>
            <a:chOff x="35496" y="44624"/>
            <a:chExt cx="9073008" cy="6800036"/>
          </a:xfrm>
        </p:grpSpPr>
        <p:sp>
          <p:nvSpPr>
            <p:cNvPr id="61" name="Прямоугольник 60"/>
            <p:cNvSpPr/>
            <p:nvPr/>
          </p:nvSpPr>
          <p:spPr>
            <a:xfrm flipH="1">
              <a:off x="35496" y="44624"/>
              <a:ext cx="45719" cy="679790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2" name="Прямоугольник 61"/>
            <p:cNvSpPr/>
            <p:nvPr/>
          </p:nvSpPr>
          <p:spPr>
            <a:xfrm flipH="1">
              <a:off x="179512" y="44624"/>
              <a:ext cx="8784976" cy="72008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3" name="Прямоугольник 62"/>
            <p:cNvSpPr/>
            <p:nvPr/>
          </p:nvSpPr>
          <p:spPr>
            <a:xfrm flipH="1">
              <a:off x="9062785" y="46760"/>
              <a:ext cx="45719" cy="679790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grpSp>
          <p:nvGrpSpPr>
            <p:cNvPr id="64" name="Группа 63"/>
            <p:cNvGrpSpPr/>
            <p:nvPr/>
          </p:nvGrpSpPr>
          <p:grpSpPr>
            <a:xfrm rot="5400000">
              <a:off x="8761572" y="-19857"/>
              <a:ext cx="274970" cy="403932"/>
              <a:chOff x="467544" y="4168130"/>
              <a:chExt cx="954363" cy="1421110"/>
            </a:xfrm>
          </p:grpSpPr>
          <p:sp>
            <p:nvSpPr>
              <p:cNvPr id="74" name="Прямоугольник 73"/>
              <p:cNvSpPr/>
              <p:nvPr/>
            </p:nvSpPr>
            <p:spPr>
              <a:xfrm>
                <a:off x="477069" y="4168130"/>
                <a:ext cx="432048" cy="432048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75" name="Прямоугольник 74"/>
              <p:cNvSpPr/>
              <p:nvPr/>
            </p:nvSpPr>
            <p:spPr>
              <a:xfrm>
                <a:off x="981153" y="5157192"/>
                <a:ext cx="432048" cy="432048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76" name="Прямоугольник 75"/>
              <p:cNvSpPr/>
              <p:nvPr/>
            </p:nvSpPr>
            <p:spPr>
              <a:xfrm>
                <a:off x="468835" y="4668479"/>
                <a:ext cx="432048" cy="432048"/>
              </a:xfrm>
              <a:prstGeom prst="rect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77" name="Прямоугольник 76"/>
              <p:cNvSpPr/>
              <p:nvPr/>
            </p:nvSpPr>
            <p:spPr>
              <a:xfrm>
                <a:off x="467544" y="5157192"/>
                <a:ext cx="432048" cy="432048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78" name="Прямоугольник 77"/>
              <p:cNvSpPr/>
              <p:nvPr/>
            </p:nvSpPr>
            <p:spPr>
              <a:xfrm>
                <a:off x="989859" y="4668479"/>
                <a:ext cx="432048" cy="432048"/>
              </a:xfrm>
              <a:prstGeom prst="rect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79" name="Прямоугольник 78"/>
              <p:cNvSpPr/>
              <p:nvPr/>
            </p:nvSpPr>
            <p:spPr>
              <a:xfrm>
                <a:off x="981125" y="4168130"/>
                <a:ext cx="432048" cy="432048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80" name="Прямоугольник 79"/>
              <p:cNvSpPr/>
              <p:nvPr/>
            </p:nvSpPr>
            <p:spPr>
              <a:xfrm>
                <a:off x="755576" y="4941168"/>
                <a:ext cx="432048" cy="43204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81" name="Прямоугольник 80"/>
              <p:cNvSpPr/>
              <p:nvPr/>
            </p:nvSpPr>
            <p:spPr>
              <a:xfrm>
                <a:off x="755576" y="4437112"/>
                <a:ext cx="432048" cy="432048"/>
              </a:xfrm>
              <a:prstGeom prst="rect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grpSp>
          <p:nvGrpSpPr>
            <p:cNvPr id="65" name="Группа 64"/>
            <p:cNvGrpSpPr/>
            <p:nvPr/>
          </p:nvGrpSpPr>
          <p:grpSpPr>
            <a:xfrm rot="5400000">
              <a:off x="99977" y="-19857"/>
              <a:ext cx="274970" cy="403932"/>
              <a:chOff x="467544" y="4168130"/>
              <a:chExt cx="954363" cy="1421110"/>
            </a:xfrm>
          </p:grpSpPr>
          <p:sp>
            <p:nvSpPr>
              <p:cNvPr id="66" name="Прямоугольник 65"/>
              <p:cNvSpPr/>
              <p:nvPr/>
            </p:nvSpPr>
            <p:spPr>
              <a:xfrm>
                <a:off x="477069" y="4168130"/>
                <a:ext cx="432048" cy="432048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67" name="Прямоугольник 66"/>
              <p:cNvSpPr/>
              <p:nvPr/>
            </p:nvSpPr>
            <p:spPr>
              <a:xfrm>
                <a:off x="981153" y="5157192"/>
                <a:ext cx="432048" cy="432048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68" name="Прямоугольник 67"/>
              <p:cNvSpPr/>
              <p:nvPr/>
            </p:nvSpPr>
            <p:spPr>
              <a:xfrm>
                <a:off x="468835" y="4668479"/>
                <a:ext cx="432048" cy="432048"/>
              </a:xfrm>
              <a:prstGeom prst="rect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69" name="Прямоугольник 68"/>
              <p:cNvSpPr/>
              <p:nvPr/>
            </p:nvSpPr>
            <p:spPr>
              <a:xfrm>
                <a:off x="467544" y="5157192"/>
                <a:ext cx="432048" cy="432048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70" name="Прямоугольник 69"/>
              <p:cNvSpPr/>
              <p:nvPr/>
            </p:nvSpPr>
            <p:spPr>
              <a:xfrm>
                <a:off x="989859" y="4668479"/>
                <a:ext cx="432048" cy="432048"/>
              </a:xfrm>
              <a:prstGeom prst="rect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71" name="Прямоугольник 70"/>
              <p:cNvSpPr/>
              <p:nvPr/>
            </p:nvSpPr>
            <p:spPr>
              <a:xfrm>
                <a:off x="981125" y="4168130"/>
                <a:ext cx="432048" cy="432048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72" name="Прямоугольник 71"/>
              <p:cNvSpPr/>
              <p:nvPr/>
            </p:nvSpPr>
            <p:spPr>
              <a:xfrm>
                <a:off x="755576" y="4941168"/>
                <a:ext cx="432048" cy="43204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73" name="Прямоугольник 72"/>
              <p:cNvSpPr/>
              <p:nvPr/>
            </p:nvSpPr>
            <p:spPr>
              <a:xfrm>
                <a:off x="755576" y="4437112"/>
                <a:ext cx="432048" cy="432048"/>
              </a:xfrm>
              <a:prstGeom prst="rect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</p:grpSp>
      <p:sp>
        <p:nvSpPr>
          <p:cNvPr id="4" name="Прямоугольник 3"/>
          <p:cNvSpPr/>
          <p:nvPr/>
        </p:nvSpPr>
        <p:spPr>
          <a:xfrm>
            <a:off x="1259632" y="1340768"/>
            <a:ext cx="7128792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dirty="0"/>
              <a:t>GISC Moscow operates as a principal GISC for 11 </a:t>
            </a:r>
            <a:r>
              <a:rPr lang="en-US" sz="2400" dirty="0" smtClean="0"/>
              <a:t>NMHS</a:t>
            </a:r>
            <a:r>
              <a:rPr lang="en-US" sz="2400" dirty="0"/>
              <a:t>s</a:t>
            </a:r>
            <a:r>
              <a:rPr lang="en-US" sz="2400" dirty="0" smtClean="0"/>
              <a:t>:</a:t>
            </a:r>
            <a:endParaRPr lang="en-US" sz="2400" dirty="0" smtClean="0"/>
          </a:p>
          <a:p>
            <a:pPr algn="ctr"/>
            <a:r>
              <a:rPr lang="en-US" sz="2400" dirty="0" smtClean="0"/>
              <a:t>- Armenia </a:t>
            </a:r>
          </a:p>
          <a:p>
            <a:pPr marL="285750" indent="-285750" algn="ctr">
              <a:buFontTx/>
              <a:buChar char="-"/>
            </a:pPr>
            <a:r>
              <a:rPr lang="en-US" sz="2400" dirty="0" smtClean="0"/>
              <a:t>Azerbaijan </a:t>
            </a:r>
          </a:p>
          <a:p>
            <a:pPr marL="285750" indent="-285750" algn="ctr">
              <a:buFontTx/>
              <a:buChar char="-"/>
            </a:pPr>
            <a:r>
              <a:rPr lang="en-US" sz="2400" dirty="0" smtClean="0"/>
              <a:t>Belarus</a:t>
            </a:r>
          </a:p>
          <a:p>
            <a:pPr marL="285750" indent="-285750" algn="ctr">
              <a:buFontTx/>
              <a:buChar char="-"/>
            </a:pPr>
            <a:r>
              <a:rPr lang="en-US" sz="2400" dirty="0" smtClean="0"/>
              <a:t>Georgia</a:t>
            </a:r>
          </a:p>
          <a:p>
            <a:pPr marL="285750" indent="-285750" algn="ctr">
              <a:buFontTx/>
              <a:buChar char="-"/>
            </a:pPr>
            <a:r>
              <a:rPr lang="en-US" sz="2400" dirty="0" smtClean="0"/>
              <a:t>Kazakhstan</a:t>
            </a:r>
          </a:p>
          <a:p>
            <a:pPr marL="285750" indent="-285750" algn="ctr">
              <a:buFontTx/>
              <a:buChar char="-"/>
            </a:pPr>
            <a:r>
              <a:rPr lang="en-US" sz="2400" dirty="0" smtClean="0"/>
              <a:t>Kyrgyzstan</a:t>
            </a:r>
          </a:p>
          <a:p>
            <a:pPr marL="285750" indent="-285750" algn="ctr">
              <a:buFontTx/>
              <a:buChar char="-"/>
            </a:pPr>
            <a:r>
              <a:rPr lang="en-US" sz="2400" dirty="0" smtClean="0"/>
              <a:t>Moldova</a:t>
            </a:r>
          </a:p>
          <a:p>
            <a:pPr marL="285750" indent="-285750" algn="ctr">
              <a:buFontTx/>
              <a:buChar char="-"/>
            </a:pPr>
            <a:r>
              <a:rPr lang="en-US" sz="2400" dirty="0" smtClean="0"/>
              <a:t>Tajikistan</a:t>
            </a:r>
          </a:p>
          <a:p>
            <a:pPr marL="285750" indent="-285750" algn="ctr">
              <a:buFontTx/>
              <a:buChar char="-"/>
            </a:pPr>
            <a:r>
              <a:rPr lang="en-US" sz="2400" dirty="0" smtClean="0"/>
              <a:t>Turkmenistan</a:t>
            </a:r>
          </a:p>
          <a:p>
            <a:pPr marL="285750" indent="-285750" algn="ctr">
              <a:buFontTx/>
              <a:buChar char="-"/>
            </a:pPr>
            <a:r>
              <a:rPr lang="en-US" sz="2400" dirty="0" smtClean="0"/>
              <a:t>Uzbekistan</a:t>
            </a:r>
          </a:p>
          <a:p>
            <a:pPr marL="285750" indent="-285750" algn="ctr">
              <a:buFontTx/>
              <a:buChar char="-"/>
            </a:pPr>
            <a:r>
              <a:rPr lang="en-US" sz="2400" dirty="0" smtClean="0"/>
              <a:t>Ukraine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135965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1215" y="188641"/>
            <a:ext cx="8981570" cy="504055"/>
          </a:xfrm>
          <a:solidFill>
            <a:schemeClr val="accent5">
              <a:lumMod val="60000"/>
              <a:lumOff val="40000"/>
            </a:schemeClr>
          </a:solidFill>
        </p:spPr>
        <p:txBody>
          <a:bodyPr>
            <a:noAutofit/>
          </a:bodyPr>
          <a:lstStyle/>
          <a:p>
            <a:pPr lvl="0"/>
            <a:r>
              <a:rPr lang="ru-RU" sz="3200" b="1" dirty="0"/>
              <a:t>AMDCN </a:t>
            </a:r>
            <a:r>
              <a:rPr lang="en-US" sz="3200" b="1" dirty="0"/>
              <a:t>connectivity</a:t>
            </a:r>
            <a:endParaRPr lang="ru-RU" sz="3200" dirty="0"/>
          </a:p>
        </p:txBody>
      </p:sp>
      <p:grpSp>
        <p:nvGrpSpPr>
          <p:cNvPr id="32" name="Группа 31"/>
          <p:cNvGrpSpPr/>
          <p:nvPr/>
        </p:nvGrpSpPr>
        <p:grpSpPr>
          <a:xfrm>
            <a:off x="35496" y="44624"/>
            <a:ext cx="9073008" cy="6800036"/>
            <a:chOff x="35496" y="44624"/>
            <a:chExt cx="9073008" cy="6800036"/>
          </a:xfrm>
        </p:grpSpPr>
        <p:sp>
          <p:nvSpPr>
            <p:cNvPr id="33" name="Прямоугольник 32"/>
            <p:cNvSpPr/>
            <p:nvPr/>
          </p:nvSpPr>
          <p:spPr>
            <a:xfrm flipH="1">
              <a:off x="35496" y="44624"/>
              <a:ext cx="45719" cy="679790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4" name="Прямоугольник 33"/>
            <p:cNvSpPr/>
            <p:nvPr/>
          </p:nvSpPr>
          <p:spPr>
            <a:xfrm flipH="1">
              <a:off x="179512" y="44624"/>
              <a:ext cx="8784976" cy="72008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5" name="Прямоугольник 34"/>
            <p:cNvSpPr/>
            <p:nvPr/>
          </p:nvSpPr>
          <p:spPr>
            <a:xfrm flipH="1">
              <a:off x="9062785" y="46760"/>
              <a:ext cx="45719" cy="679790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grpSp>
          <p:nvGrpSpPr>
            <p:cNvPr id="36" name="Группа 35"/>
            <p:cNvGrpSpPr/>
            <p:nvPr/>
          </p:nvGrpSpPr>
          <p:grpSpPr>
            <a:xfrm rot="5400000">
              <a:off x="8761572" y="-19857"/>
              <a:ext cx="274970" cy="403932"/>
              <a:chOff x="467544" y="4168130"/>
              <a:chExt cx="954363" cy="1421110"/>
            </a:xfrm>
          </p:grpSpPr>
          <p:sp>
            <p:nvSpPr>
              <p:cNvPr id="46" name="Прямоугольник 45"/>
              <p:cNvSpPr/>
              <p:nvPr/>
            </p:nvSpPr>
            <p:spPr>
              <a:xfrm>
                <a:off x="477069" y="4168130"/>
                <a:ext cx="432048" cy="432048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47" name="Прямоугольник 46"/>
              <p:cNvSpPr/>
              <p:nvPr/>
            </p:nvSpPr>
            <p:spPr>
              <a:xfrm>
                <a:off x="981153" y="5157192"/>
                <a:ext cx="432048" cy="432048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48" name="Прямоугольник 47"/>
              <p:cNvSpPr/>
              <p:nvPr/>
            </p:nvSpPr>
            <p:spPr>
              <a:xfrm>
                <a:off x="468835" y="4668479"/>
                <a:ext cx="432048" cy="432048"/>
              </a:xfrm>
              <a:prstGeom prst="rect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49" name="Прямоугольник 48"/>
              <p:cNvSpPr/>
              <p:nvPr/>
            </p:nvSpPr>
            <p:spPr>
              <a:xfrm>
                <a:off x="467544" y="5157192"/>
                <a:ext cx="432048" cy="432048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50" name="Прямоугольник 49"/>
              <p:cNvSpPr/>
              <p:nvPr/>
            </p:nvSpPr>
            <p:spPr>
              <a:xfrm>
                <a:off x="989859" y="4668479"/>
                <a:ext cx="432048" cy="432048"/>
              </a:xfrm>
              <a:prstGeom prst="rect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51" name="Прямоугольник 50"/>
              <p:cNvSpPr/>
              <p:nvPr/>
            </p:nvSpPr>
            <p:spPr>
              <a:xfrm>
                <a:off x="981125" y="4168130"/>
                <a:ext cx="432048" cy="432048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52" name="Прямоугольник 51"/>
              <p:cNvSpPr/>
              <p:nvPr/>
            </p:nvSpPr>
            <p:spPr>
              <a:xfrm>
                <a:off x="755576" y="4941168"/>
                <a:ext cx="432048" cy="43204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53" name="Прямоугольник 52"/>
              <p:cNvSpPr/>
              <p:nvPr/>
            </p:nvSpPr>
            <p:spPr>
              <a:xfrm>
                <a:off x="755576" y="4437112"/>
                <a:ext cx="432048" cy="432048"/>
              </a:xfrm>
              <a:prstGeom prst="rect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grpSp>
          <p:nvGrpSpPr>
            <p:cNvPr id="37" name="Группа 36"/>
            <p:cNvGrpSpPr/>
            <p:nvPr/>
          </p:nvGrpSpPr>
          <p:grpSpPr>
            <a:xfrm rot="5400000">
              <a:off x="99977" y="-19857"/>
              <a:ext cx="274970" cy="403932"/>
              <a:chOff x="467544" y="4168130"/>
              <a:chExt cx="954363" cy="1421110"/>
            </a:xfrm>
          </p:grpSpPr>
          <p:sp>
            <p:nvSpPr>
              <p:cNvPr id="38" name="Прямоугольник 37"/>
              <p:cNvSpPr/>
              <p:nvPr/>
            </p:nvSpPr>
            <p:spPr>
              <a:xfrm>
                <a:off x="477069" y="4168130"/>
                <a:ext cx="432048" cy="432048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39" name="Прямоугольник 38"/>
              <p:cNvSpPr/>
              <p:nvPr/>
            </p:nvSpPr>
            <p:spPr>
              <a:xfrm>
                <a:off x="981153" y="5157192"/>
                <a:ext cx="432048" cy="432048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40" name="Прямоугольник 39"/>
              <p:cNvSpPr/>
              <p:nvPr/>
            </p:nvSpPr>
            <p:spPr>
              <a:xfrm>
                <a:off x="468835" y="4668479"/>
                <a:ext cx="432048" cy="432048"/>
              </a:xfrm>
              <a:prstGeom prst="rect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41" name="Прямоугольник 40"/>
              <p:cNvSpPr/>
              <p:nvPr/>
            </p:nvSpPr>
            <p:spPr>
              <a:xfrm>
                <a:off x="467544" y="5157192"/>
                <a:ext cx="432048" cy="432048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42" name="Прямоугольник 41"/>
              <p:cNvSpPr/>
              <p:nvPr/>
            </p:nvSpPr>
            <p:spPr>
              <a:xfrm>
                <a:off x="989859" y="4668479"/>
                <a:ext cx="432048" cy="432048"/>
              </a:xfrm>
              <a:prstGeom prst="rect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43" name="Прямоугольник 42"/>
              <p:cNvSpPr/>
              <p:nvPr/>
            </p:nvSpPr>
            <p:spPr>
              <a:xfrm>
                <a:off x="981125" y="4168130"/>
                <a:ext cx="432048" cy="432048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44" name="Прямоугольник 43"/>
              <p:cNvSpPr/>
              <p:nvPr/>
            </p:nvSpPr>
            <p:spPr>
              <a:xfrm>
                <a:off x="755576" y="4941168"/>
                <a:ext cx="432048" cy="43204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45" name="Прямоугольник 44"/>
              <p:cNvSpPr/>
              <p:nvPr/>
            </p:nvSpPr>
            <p:spPr>
              <a:xfrm>
                <a:off x="755576" y="4437112"/>
                <a:ext cx="432048" cy="432048"/>
              </a:xfrm>
              <a:prstGeom prst="rect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</p:grpSp>
      <p:cxnSp>
        <p:nvCxnSpPr>
          <p:cNvPr id="20" name="Прямая соединительная линия 19"/>
          <p:cNvCxnSpPr/>
          <p:nvPr/>
        </p:nvCxnSpPr>
        <p:spPr>
          <a:xfrm>
            <a:off x="7308304" y="5949280"/>
            <a:ext cx="14401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Прямоугольник 2"/>
          <p:cNvSpPr/>
          <p:nvPr/>
        </p:nvSpPr>
        <p:spPr>
          <a:xfrm>
            <a:off x="301571" y="1340768"/>
            <a:ext cx="8456921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en-US" dirty="0"/>
              <a:t>NC Yerevan Armenia – Internet, </a:t>
            </a:r>
            <a:r>
              <a:rPr lang="en-US" dirty="0" smtClean="0"/>
              <a:t>FTP</a:t>
            </a:r>
          </a:p>
          <a:p>
            <a:pPr lvl="1"/>
            <a:r>
              <a:rPr lang="en-US" dirty="0" smtClean="0"/>
              <a:t>NC </a:t>
            </a:r>
            <a:r>
              <a:rPr lang="en-US" dirty="0"/>
              <a:t>Baku Azerbaijan – Internet, </a:t>
            </a:r>
            <a:r>
              <a:rPr lang="en-US" dirty="0" err="1"/>
              <a:t>Socket-special+http</a:t>
            </a:r>
            <a:endParaRPr lang="ru-RU" sz="1600" dirty="0"/>
          </a:p>
          <a:p>
            <a:pPr lvl="1"/>
            <a:r>
              <a:rPr lang="en-US" dirty="0"/>
              <a:t>NC Minsk Belarus – Dedicated connection CIR:128kbps (both directions)</a:t>
            </a:r>
            <a:r>
              <a:rPr lang="en-US" sz="1600" dirty="0"/>
              <a:t> </a:t>
            </a:r>
            <a:r>
              <a:rPr lang="en-US" dirty="0"/>
              <a:t>+ Internet </a:t>
            </a:r>
            <a:r>
              <a:rPr lang="en-US" dirty="0" smtClean="0"/>
              <a:t>			/</a:t>
            </a:r>
            <a:r>
              <a:rPr lang="en-US" dirty="0"/>
              <a:t>Backup via Internet, Socket-special (512kbps)+FTP</a:t>
            </a:r>
            <a:endParaRPr lang="ru-RU" sz="1600" dirty="0"/>
          </a:p>
          <a:p>
            <a:pPr lvl="1"/>
            <a:r>
              <a:rPr lang="en-US" dirty="0"/>
              <a:t>NC Tbilisi Georgia – Internet, FTP + http</a:t>
            </a:r>
            <a:endParaRPr lang="ru-RU" sz="1600" dirty="0"/>
          </a:p>
          <a:p>
            <a:pPr lvl="1"/>
            <a:r>
              <a:rPr lang="en-US" dirty="0"/>
              <a:t>NC Astana Kazakhstan – Internet, FTP (Kazakhstan made efforts for GTS connectivity </a:t>
            </a:r>
            <a:r>
              <a:rPr lang="en-US" dirty="0" smtClean="0"/>
              <a:t>		through </a:t>
            </a:r>
            <a:r>
              <a:rPr lang="en-US" dirty="0"/>
              <a:t>the RMDCN in 2018). Kazakhstan nominated a new </a:t>
            </a:r>
            <a:r>
              <a:rPr lang="en-US" dirty="0" smtClean="0"/>
              <a:t>			NC </a:t>
            </a:r>
            <a:r>
              <a:rPr lang="en-US" dirty="0"/>
              <a:t>Astana, which became the main NC, and the NC Almaty </a:t>
            </a:r>
            <a:r>
              <a:rPr lang="en-US" dirty="0" smtClean="0"/>
              <a:t>			is </a:t>
            </a:r>
            <a:r>
              <a:rPr lang="en-US" dirty="0"/>
              <a:t>a back-up NC.</a:t>
            </a:r>
            <a:endParaRPr lang="ru-RU" sz="1600" dirty="0"/>
          </a:p>
          <a:p>
            <a:pPr lvl="1"/>
            <a:r>
              <a:rPr lang="en-US" dirty="0"/>
              <a:t>NC Bishkek </a:t>
            </a:r>
            <a:r>
              <a:rPr lang="en-US" dirty="0" err="1"/>
              <a:t>Kyrgystan</a:t>
            </a:r>
            <a:r>
              <a:rPr lang="en-US" dirty="0"/>
              <a:t>  – Internet, Socket-special (512kbps)</a:t>
            </a:r>
            <a:endParaRPr lang="ru-RU" sz="1600" dirty="0"/>
          </a:p>
          <a:p>
            <a:pPr lvl="1"/>
            <a:r>
              <a:rPr lang="en-US" dirty="0"/>
              <a:t>NC Kishinev Republic of Moldova - Dedicated connection CIR:256 kbps (both </a:t>
            </a:r>
            <a:r>
              <a:rPr lang="en-US" dirty="0" smtClean="0"/>
              <a:t>			directions</a:t>
            </a:r>
            <a:r>
              <a:rPr lang="en-US" dirty="0"/>
              <a:t>), </a:t>
            </a:r>
            <a:r>
              <a:rPr lang="en-US" dirty="0" err="1"/>
              <a:t>Socket-special+FTP_http</a:t>
            </a:r>
            <a:r>
              <a:rPr lang="en-US" dirty="0"/>
              <a:t>/Backup via Internet, email</a:t>
            </a:r>
            <a:endParaRPr lang="ru-RU" sz="1600" dirty="0"/>
          </a:p>
          <a:p>
            <a:pPr lvl="1"/>
            <a:r>
              <a:rPr lang="en-US" dirty="0"/>
              <a:t>NC Dushanbe Tajikistan - Internet, </a:t>
            </a:r>
            <a:r>
              <a:rPr lang="en-US" dirty="0" smtClean="0"/>
              <a:t>Socket-special (</a:t>
            </a:r>
            <a:r>
              <a:rPr lang="en-US" dirty="0"/>
              <a:t>512kbps)</a:t>
            </a:r>
            <a:endParaRPr lang="ru-RU" sz="1600" dirty="0"/>
          </a:p>
          <a:p>
            <a:pPr lvl="1"/>
            <a:r>
              <a:rPr lang="en-US" dirty="0"/>
              <a:t>NC Ashgabat Turkmenistan - Internet, FTP</a:t>
            </a:r>
            <a:endParaRPr lang="ru-RU" sz="1600" dirty="0"/>
          </a:p>
          <a:p>
            <a:pPr lvl="1"/>
            <a:r>
              <a:rPr lang="en-US" dirty="0"/>
              <a:t>NC Tashkent Uzbekistan - Dedicated connection CIR:64 kbps (both directions), </a:t>
            </a:r>
            <a:r>
              <a:rPr lang="en-US" dirty="0" smtClean="0"/>
              <a:t>			</a:t>
            </a:r>
            <a:r>
              <a:rPr lang="en-US" dirty="0" err="1" smtClean="0"/>
              <a:t>Socket-special+FTP</a:t>
            </a:r>
            <a:r>
              <a:rPr lang="en-US" dirty="0" smtClean="0"/>
              <a:t>/Backup </a:t>
            </a:r>
            <a:r>
              <a:rPr lang="en-US" dirty="0"/>
              <a:t>via Internet, email</a:t>
            </a:r>
            <a:endParaRPr lang="ru-RU" sz="1600" dirty="0"/>
          </a:p>
          <a:p>
            <a:pPr lvl="1"/>
            <a:r>
              <a:rPr lang="ru-RU" dirty="0"/>
              <a:t>NC </a:t>
            </a:r>
            <a:r>
              <a:rPr lang="ru-RU" dirty="0" err="1"/>
              <a:t>Ukraine</a:t>
            </a:r>
            <a:r>
              <a:rPr lang="ru-RU" dirty="0"/>
              <a:t> – </a:t>
            </a:r>
            <a:r>
              <a:rPr lang="ru-RU" dirty="0" err="1"/>
              <a:t>Internet</a:t>
            </a:r>
            <a:r>
              <a:rPr lang="ru-RU" dirty="0"/>
              <a:t>, FTP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1889351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1215" y="188641"/>
            <a:ext cx="8981570" cy="504055"/>
          </a:xfrm>
          <a:solidFill>
            <a:schemeClr val="accent5">
              <a:lumMod val="60000"/>
              <a:lumOff val="40000"/>
            </a:schemeClr>
          </a:solidFill>
        </p:spPr>
        <p:txBody>
          <a:bodyPr>
            <a:noAutofit/>
          </a:bodyPr>
          <a:lstStyle/>
          <a:p>
            <a:r>
              <a:rPr lang="ru-RU" sz="3200" b="1" dirty="0" err="1"/>
              <a:t>Training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36" name="Группа 35"/>
          <p:cNvGrpSpPr/>
          <p:nvPr/>
        </p:nvGrpSpPr>
        <p:grpSpPr>
          <a:xfrm>
            <a:off x="35496" y="44624"/>
            <a:ext cx="9073008" cy="6800036"/>
            <a:chOff x="35496" y="44624"/>
            <a:chExt cx="9073008" cy="6800036"/>
          </a:xfrm>
        </p:grpSpPr>
        <p:sp>
          <p:nvSpPr>
            <p:cNvPr id="37" name="Прямоугольник 36"/>
            <p:cNvSpPr/>
            <p:nvPr/>
          </p:nvSpPr>
          <p:spPr>
            <a:xfrm flipH="1">
              <a:off x="35496" y="44624"/>
              <a:ext cx="45719" cy="679790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8" name="Прямоугольник 37"/>
            <p:cNvSpPr/>
            <p:nvPr/>
          </p:nvSpPr>
          <p:spPr>
            <a:xfrm flipH="1">
              <a:off x="179512" y="44624"/>
              <a:ext cx="8784976" cy="72008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9" name="Прямоугольник 38"/>
            <p:cNvSpPr/>
            <p:nvPr/>
          </p:nvSpPr>
          <p:spPr>
            <a:xfrm flipH="1">
              <a:off x="9062785" y="46760"/>
              <a:ext cx="45719" cy="679790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grpSp>
          <p:nvGrpSpPr>
            <p:cNvPr id="40" name="Группа 39"/>
            <p:cNvGrpSpPr/>
            <p:nvPr/>
          </p:nvGrpSpPr>
          <p:grpSpPr>
            <a:xfrm rot="5400000">
              <a:off x="8761572" y="-19857"/>
              <a:ext cx="274970" cy="403932"/>
              <a:chOff x="467544" y="4168130"/>
              <a:chExt cx="954363" cy="1421110"/>
            </a:xfrm>
          </p:grpSpPr>
          <p:sp>
            <p:nvSpPr>
              <p:cNvPr id="50" name="Прямоугольник 49"/>
              <p:cNvSpPr/>
              <p:nvPr/>
            </p:nvSpPr>
            <p:spPr>
              <a:xfrm>
                <a:off x="477069" y="4168130"/>
                <a:ext cx="432048" cy="432048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51" name="Прямоугольник 50"/>
              <p:cNvSpPr/>
              <p:nvPr/>
            </p:nvSpPr>
            <p:spPr>
              <a:xfrm>
                <a:off x="981153" y="5157192"/>
                <a:ext cx="432048" cy="432048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52" name="Прямоугольник 51"/>
              <p:cNvSpPr/>
              <p:nvPr/>
            </p:nvSpPr>
            <p:spPr>
              <a:xfrm>
                <a:off x="468835" y="4668479"/>
                <a:ext cx="432048" cy="432048"/>
              </a:xfrm>
              <a:prstGeom prst="rect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53" name="Прямоугольник 52"/>
              <p:cNvSpPr/>
              <p:nvPr/>
            </p:nvSpPr>
            <p:spPr>
              <a:xfrm>
                <a:off x="467544" y="5157192"/>
                <a:ext cx="432048" cy="432048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54" name="Прямоугольник 53"/>
              <p:cNvSpPr/>
              <p:nvPr/>
            </p:nvSpPr>
            <p:spPr>
              <a:xfrm>
                <a:off x="989859" y="4668479"/>
                <a:ext cx="432048" cy="432048"/>
              </a:xfrm>
              <a:prstGeom prst="rect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55" name="Прямоугольник 54"/>
              <p:cNvSpPr/>
              <p:nvPr/>
            </p:nvSpPr>
            <p:spPr>
              <a:xfrm>
                <a:off x="981125" y="4168130"/>
                <a:ext cx="432048" cy="432048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56" name="Прямоугольник 55"/>
              <p:cNvSpPr/>
              <p:nvPr/>
            </p:nvSpPr>
            <p:spPr>
              <a:xfrm>
                <a:off x="755576" y="4941168"/>
                <a:ext cx="432048" cy="43204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57" name="Прямоугольник 56"/>
              <p:cNvSpPr/>
              <p:nvPr/>
            </p:nvSpPr>
            <p:spPr>
              <a:xfrm>
                <a:off x="755576" y="4437112"/>
                <a:ext cx="432048" cy="432048"/>
              </a:xfrm>
              <a:prstGeom prst="rect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grpSp>
          <p:nvGrpSpPr>
            <p:cNvPr id="41" name="Группа 40"/>
            <p:cNvGrpSpPr/>
            <p:nvPr/>
          </p:nvGrpSpPr>
          <p:grpSpPr>
            <a:xfrm rot="5400000">
              <a:off x="99977" y="-19857"/>
              <a:ext cx="274970" cy="403932"/>
              <a:chOff x="467544" y="4168130"/>
              <a:chExt cx="954363" cy="1421110"/>
            </a:xfrm>
          </p:grpSpPr>
          <p:sp>
            <p:nvSpPr>
              <p:cNvPr id="42" name="Прямоугольник 41"/>
              <p:cNvSpPr/>
              <p:nvPr/>
            </p:nvSpPr>
            <p:spPr>
              <a:xfrm>
                <a:off x="477069" y="4168130"/>
                <a:ext cx="432048" cy="432048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43" name="Прямоугольник 42"/>
              <p:cNvSpPr/>
              <p:nvPr/>
            </p:nvSpPr>
            <p:spPr>
              <a:xfrm>
                <a:off x="981153" y="5157192"/>
                <a:ext cx="432048" cy="432048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44" name="Прямоугольник 43"/>
              <p:cNvSpPr/>
              <p:nvPr/>
            </p:nvSpPr>
            <p:spPr>
              <a:xfrm>
                <a:off x="468835" y="4668479"/>
                <a:ext cx="432048" cy="432048"/>
              </a:xfrm>
              <a:prstGeom prst="rect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45" name="Прямоугольник 44"/>
              <p:cNvSpPr/>
              <p:nvPr/>
            </p:nvSpPr>
            <p:spPr>
              <a:xfrm>
                <a:off x="467544" y="5157192"/>
                <a:ext cx="432048" cy="432048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46" name="Прямоугольник 45"/>
              <p:cNvSpPr/>
              <p:nvPr/>
            </p:nvSpPr>
            <p:spPr>
              <a:xfrm>
                <a:off x="989859" y="4668479"/>
                <a:ext cx="432048" cy="432048"/>
              </a:xfrm>
              <a:prstGeom prst="rect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47" name="Прямоугольник 46"/>
              <p:cNvSpPr/>
              <p:nvPr/>
            </p:nvSpPr>
            <p:spPr>
              <a:xfrm>
                <a:off x="981125" y="4168130"/>
                <a:ext cx="432048" cy="432048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48" name="Прямоугольник 47"/>
              <p:cNvSpPr/>
              <p:nvPr/>
            </p:nvSpPr>
            <p:spPr>
              <a:xfrm>
                <a:off x="755576" y="4941168"/>
                <a:ext cx="432048" cy="43204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49" name="Прямоугольник 48"/>
              <p:cNvSpPr/>
              <p:nvPr/>
            </p:nvSpPr>
            <p:spPr>
              <a:xfrm>
                <a:off x="755576" y="4437112"/>
                <a:ext cx="432048" cy="432048"/>
              </a:xfrm>
              <a:prstGeom prst="rect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</p:grpSp>
      <p:sp>
        <p:nvSpPr>
          <p:cNvPr id="4" name="Прямоугольник 3"/>
          <p:cNvSpPr/>
          <p:nvPr/>
        </p:nvSpPr>
        <p:spPr>
          <a:xfrm>
            <a:off x="439427" y="1052736"/>
            <a:ext cx="8441869" cy="40626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0100" lvl="1" indent="-342900" algn="just">
              <a:buAutoNum type="arabicPeriod"/>
            </a:pPr>
            <a:r>
              <a:rPr lang="en-US" dirty="0" smtClean="0"/>
              <a:t>The </a:t>
            </a:r>
            <a:r>
              <a:rPr lang="en-US" dirty="0" smtClean="0"/>
              <a:t>webinar (Q2/2018) </a:t>
            </a:r>
            <a:r>
              <a:rPr lang="en-US" dirty="0"/>
              <a:t>examined some theoretical </a:t>
            </a:r>
            <a:r>
              <a:rPr lang="en-US" dirty="0" smtClean="0"/>
              <a:t>issues, including  metadata </a:t>
            </a:r>
            <a:r>
              <a:rPr lang="en-US" dirty="0"/>
              <a:t>management in the Moscow Central Control Center, Virtual National Centers in GISC Moscow</a:t>
            </a:r>
            <a:r>
              <a:rPr lang="en-US" dirty="0" smtClean="0"/>
              <a:t>).</a:t>
            </a:r>
            <a:endParaRPr lang="ru-RU" sz="1600" dirty="0"/>
          </a:p>
          <a:p>
            <a:pPr lvl="2" algn="just"/>
            <a:endParaRPr lang="ru-RU" sz="1600" dirty="0"/>
          </a:p>
          <a:p>
            <a:pPr lvl="1" algn="just"/>
            <a:r>
              <a:rPr lang="en-US" dirty="0" smtClean="0"/>
              <a:t>2. </a:t>
            </a:r>
            <a:r>
              <a:rPr lang="en-US" dirty="0" smtClean="0"/>
              <a:t>	The </a:t>
            </a:r>
            <a:r>
              <a:rPr lang="en-US" dirty="0"/>
              <a:t>next </a:t>
            </a:r>
            <a:r>
              <a:rPr lang="en-US" dirty="0" smtClean="0"/>
              <a:t>webinar to </a:t>
            </a:r>
            <a:r>
              <a:rPr lang="en-US" dirty="0"/>
              <a:t>be conducted near </a:t>
            </a:r>
            <a:r>
              <a:rPr lang="en-US" dirty="0" smtClean="0"/>
              <a:t>end-2018 will </a:t>
            </a:r>
            <a:r>
              <a:rPr lang="en-US" dirty="0"/>
              <a:t>focus </a:t>
            </a:r>
            <a:r>
              <a:rPr lang="en-US" dirty="0" smtClean="0"/>
              <a:t>on </a:t>
            </a:r>
            <a:r>
              <a:rPr lang="en-US" dirty="0"/>
              <a:t>the issues of data uploading and metadata generation based on GTS data of the NC area of responsibility, etc</a:t>
            </a:r>
            <a:r>
              <a:rPr lang="en-US" dirty="0" smtClean="0"/>
              <a:t>.</a:t>
            </a:r>
          </a:p>
          <a:p>
            <a:pPr lvl="1" algn="just"/>
            <a:endParaRPr lang="ru-RU" sz="1600" dirty="0"/>
          </a:p>
          <a:p>
            <a:pPr lvl="1" algn="just"/>
            <a:r>
              <a:rPr lang="en-US" dirty="0" smtClean="0"/>
              <a:t>3. </a:t>
            </a:r>
            <a:r>
              <a:rPr lang="en-US" dirty="0" smtClean="0"/>
              <a:t>	The </a:t>
            </a:r>
            <a:r>
              <a:rPr lang="en-US" dirty="0"/>
              <a:t>webinar, scheduled for 2019, will examine the issues of organization and interaction of GISC Moscow and NC/DCPCs in its area of responsibility for implementing the WIS monitoring</a:t>
            </a:r>
            <a:r>
              <a:rPr lang="en-US" dirty="0" smtClean="0"/>
              <a:t>.</a:t>
            </a:r>
          </a:p>
          <a:p>
            <a:pPr lvl="1"/>
            <a:endParaRPr lang="en-US" sz="1600" dirty="0" smtClean="0"/>
          </a:p>
          <a:p>
            <a:pPr lvl="1" algn="r"/>
            <a:r>
              <a:rPr lang="en-US" sz="1600" dirty="0" smtClean="0"/>
              <a:t>Training </a:t>
            </a:r>
            <a:r>
              <a:rPr lang="en-US" sz="1600" dirty="0"/>
              <a:t>materials have been published on GISC </a:t>
            </a:r>
            <a:r>
              <a:rPr lang="en-US" sz="1600" dirty="0" smtClean="0"/>
              <a:t>Moscow:</a:t>
            </a:r>
            <a:endParaRPr lang="en-US" sz="1600" dirty="0" smtClean="0"/>
          </a:p>
          <a:p>
            <a:pPr lvl="1" algn="r"/>
            <a:r>
              <a:rPr lang="en-US" sz="1600" u="sng" dirty="0" smtClean="0">
                <a:hlinkClick r:id="rId2"/>
              </a:rPr>
              <a:t>http</a:t>
            </a:r>
            <a:r>
              <a:rPr lang="en-US" sz="1600" u="sng" dirty="0">
                <a:hlinkClick r:id="rId2"/>
              </a:rPr>
              <a:t>://</a:t>
            </a:r>
            <a:r>
              <a:rPr lang="en-US" sz="1600" u="sng" dirty="0" smtClean="0">
                <a:hlinkClick r:id="rId2"/>
              </a:rPr>
              <a:t>portal.gisc-msk.wis.mecom.ru:8080/portal/portal/gisc-user/wmo</a:t>
            </a:r>
            <a:endParaRPr lang="ru-RU" sz="1600" dirty="0"/>
          </a:p>
          <a:p>
            <a:pPr lvl="1"/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2745667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1215" y="188640"/>
            <a:ext cx="8981570" cy="576064"/>
          </a:xfrm>
          <a:solidFill>
            <a:schemeClr val="accent5">
              <a:lumMod val="60000"/>
              <a:lumOff val="40000"/>
            </a:schemeClr>
          </a:solidFill>
        </p:spPr>
        <p:txBody>
          <a:bodyPr>
            <a:noAutofit/>
          </a:bodyPr>
          <a:lstStyle/>
          <a:p>
            <a:pPr lvl="0"/>
            <a:r>
              <a:rPr lang="en-US" sz="3200" b="1" dirty="0"/>
              <a:t>Operational issues </a:t>
            </a:r>
            <a:r>
              <a:rPr lang="en-US" sz="3200" b="1" dirty="0" smtClean="0"/>
              <a:t>considered</a:t>
            </a:r>
            <a:endParaRPr lang="ru-RU" sz="3200" dirty="0"/>
          </a:p>
        </p:txBody>
      </p:sp>
      <p:grpSp>
        <p:nvGrpSpPr>
          <p:cNvPr id="48" name="Группа 47"/>
          <p:cNvGrpSpPr/>
          <p:nvPr/>
        </p:nvGrpSpPr>
        <p:grpSpPr>
          <a:xfrm>
            <a:off x="35496" y="44624"/>
            <a:ext cx="9073008" cy="6800036"/>
            <a:chOff x="35496" y="44624"/>
            <a:chExt cx="9073008" cy="6800036"/>
          </a:xfrm>
        </p:grpSpPr>
        <p:sp>
          <p:nvSpPr>
            <p:cNvPr id="49" name="Прямоугольник 48"/>
            <p:cNvSpPr/>
            <p:nvPr/>
          </p:nvSpPr>
          <p:spPr>
            <a:xfrm flipH="1">
              <a:off x="35496" y="44624"/>
              <a:ext cx="45719" cy="679790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0" name="Прямоугольник 49"/>
            <p:cNvSpPr/>
            <p:nvPr/>
          </p:nvSpPr>
          <p:spPr>
            <a:xfrm flipH="1">
              <a:off x="179512" y="44624"/>
              <a:ext cx="8784976" cy="72008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1" name="Прямоугольник 50"/>
            <p:cNvSpPr/>
            <p:nvPr/>
          </p:nvSpPr>
          <p:spPr>
            <a:xfrm flipH="1">
              <a:off x="9062785" y="46760"/>
              <a:ext cx="45719" cy="679790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grpSp>
          <p:nvGrpSpPr>
            <p:cNvPr id="52" name="Группа 51"/>
            <p:cNvGrpSpPr/>
            <p:nvPr/>
          </p:nvGrpSpPr>
          <p:grpSpPr>
            <a:xfrm rot="5400000">
              <a:off x="8761572" y="-19857"/>
              <a:ext cx="274970" cy="403932"/>
              <a:chOff x="467544" y="4168130"/>
              <a:chExt cx="954363" cy="1421110"/>
            </a:xfrm>
          </p:grpSpPr>
          <p:sp>
            <p:nvSpPr>
              <p:cNvPr id="62" name="Прямоугольник 61"/>
              <p:cNvSpPr/>
              <p:nvPr/>
            </p:nvSpPr>
            <p:spPr>
              <a:xfrm>
                <a:off x="477069" y="4168130"/>
                <a:ext cx="432048" cy="432048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63" name="Прямоугольник 62"/>
              <p:cNvSpPr/>
              <p:nvPr/>
            </p:nvSpPr>
            <p:spPr>
              <a:xfrm>
                <a:off x="981153" y="5157192"/>
                <a:ext cx="432048" cy="432048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64" name="Прямоугольник 63"/>
              <p:cNvSpPr/>
              <p:nvPr/>
            </p:nvSpPr>
            <p:spPr>
              <a:xfrm>
                <a:off x="468835" y="4668479"/>
                <a:ext cx="432048" cy="432048"/>
              </a:xfrm>
              <a:prstGeom prst="rect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65" name="Прямоугольник 64"/>
              <p:cNvSpPr/>
              <p:nvPr/>
            </p:nvSpPr>
            <p:spPr>
              <a:xfrm>
                <a:off x="467544" y="5157192"/>
                <a:ext cx="432048" cy="432048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66" name="Прямоугольник 65"/>
              <p:cNvSpPr/>
              <p:nvPr/>
            </p:nvSpPr>
            <p:spPr>
              <a:xfrm>
                <a:off x="989859" y="4668479"/>
                <a:ext cx="432048" cy="432048"/>
              </a:xfrm>
              <a:prstGeom prst="rect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67" name="Прямоугольник 66"/>
              <p:cNvSpPr/>
              <p:nvPr/>
            </p:nvSpPr>
            <p:spPr>
              <a:xfrm>
                <a:off x="981125" y="4168130"/>
                <a:ext cx="432048" cy="432048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68" name="Прямоугольник 67"/>
              <p:cNvSpPr/>
              <p:nvPr/>
            </p:nvSpPr>
            <p:spPr>
              <a:xfrm>
                <a:off x="755576" y="4941168"/>
                <a:ext cx="432048" cy="43204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69" name="Прямоугольник 68"/>
              <p:cNvSpPr/>
              <p:nvPr/>
            </p:nvSpPr>
            <p:spPr>
              <a:xfrm>
                <a:off x="755576" y="4437112"/>
                <a:ext cx="432048" cy="432048"/>
              </a:xfrm>
              <a:prstGeom prst="rect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grpSp>
          <p:nvGrpSpPr>
            <p:cNvPr id="53" name="Группа 52"/>
            <p:cNvGrpSpPr/>
            <p:nvPr/>
          </p:nvGrpSpPr>
          <p:grpSpPr>
            <a:xfrm rot="5400000">
              <a:off x="99977" y="-19857"/>
              <a:ext cx="274970" cy="403932"/>
              <a:chOff x="467544" y="4168130"/>
              <a:chExt cx="954363" cy="1421110"/>
            </a:xfrm>
          </p:grpSpPr>
          <p:sp>
            <p:nvSpPr>
              <p:cNvPr id="54" name="Прямоугольник 53"/>
              <p:cNvSpPr/>
              <p:nvPr/>
            </p:nvSpPr>
            <p:spPr>
              <a:xfrm>
                <a:off x="477069" y="4168130"/>
                <a:ext cx="432048" cy="432048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55" name="Прямоугольник 54"/>
              <p:cNvSpPr/>
              <p:nvPr/>
            </p:nvSpPr>
            <p:spPr>
              <a:xfrm>
                <a:off x="981153" y="5157192"/>
                <a:ext cx="432048" cy="432048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56" name="Прямоугольник 55"/>
              <p:cNvSpPr/>
              <p:nvPr/>
            </p:nvSpPr>
            <p:spPr>
              <a:xfrm>
                <a:off x="468835" y="4668479"/>
                <a:ext cx="432048" cy="432048"/>
              </a:xfrm>
              <a:prstGeom prst="rect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57" name="Прямоугольник 56"/>
              <p:cNvSpPr/>
              <p:nvPr/>
            </p:nvSpPr>
            <p:spPr>
              <a:xfrm>
                <a:off x="467544" y="5157192"/>
                <a:ext cx="432048" cy="432048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58" name="Прямоугольник 57"/>
              <p:cNvSpPr/>
              <p:nvPr/>
            </p:nvSpPr>
            <p:spPr>
              <a:xfrm>
                <a:off x="989859" y="4668479"/>
                <a:ext cx="432048" cy="432048"/>
              </a:xfrm>
              <a:prstGeom prst="rect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59" name="Прямоугольник 58"/>
              <p:cNvSpPr/>
              <p:nvPr/>
            </p:nvSpPr>
            <p:spPr>
              <a:xfrm>
                <a:off x="981125" y="4168130"/>
                <a:ext cx="432048" cy="432048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60" name="Прямоугольник 59"/>
              <p:cNvSpPr/>
              <p:nvPr/>
            </p:nvSpPr>
            <p:spPr>
              <a:xfrm>
                <a:off x="755576" y="4941168"/>
                <a:ext cx="432048" cy="43204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61" name="Прямоугольник 60"/>
              <p:cNvSpPr/>
              <p:nvPr/>
            </p:nvSpPr>
            <p:spPr>
              <a:xfrm>
                <a:off x="755576" y="4437112"/>
                <a:ext cx="432048" cy="432048"/>
              </a:xfrm>
              <a:prstGeom prst="rect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</p:grpSp>
      <p:sp>
        <p:nvSpPr>
          <p:cNvPr id="3" name="Прямоугольник 2"/>
          <p:cNvSpPr/>
          <p:nvPr/>
        </p:nvSpPr>
        <p:spPr>
          <a:xfrm>
            <a:off x="1331640" y="1443841"/>
            <a:ext cx="612068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dirty="0"/>
              <a:t>GISC Moscow is harvesting </a:t>
            </a:r>
            <a:r>
              <a:rPr lang="en-US" sz="2000" dirty="0" smtClean="0"/>
              <a:t>12 </a:t>
            </a:r>
            <a:r>
              <a:rPr lang="en-US" sz="2000" dirty="0"/>
              <a:t>metadata sets:</a:t>
            </a:r>
            <a:endParaRPr lang="ru-RU" sz="2000" dirty="0"/>
          </a:p>
          <a:p>
            <a:endParaRPr lang="en-US" sz="2000" dirty="0" smtClean="0"/>
          </a:p>
          <a:p>
            <a:pPr algn="ctr"/>
            <a:r>
              <a:rPr lang="en-US" sz="2000" dirty="0" smtClean="0"/>
              <a:t>WIS-GISC-BEIJING</a:t>
            </a:r>
            <a:endParaRPr lang="ru-RU" sz="2000" dirty="0"/>
          </a:p>
          <a:p>
            <a:pPr algn="ctr"/>
            <a:r>
              <a:rPr lang="en-US" sz="2000" dirty="0"/>
              <a:t>WIS-GISC-BRASILIA</a:t>
            </a:r>
            <a:endParaRPr lang="ru-RU" sz="2000" dirty="0"/>
          </a:p>
          <a:p>
            <a:pPr algn="ctr"/>
            <a:r>
              <a:rPr lang="en-US" sz="2000" dirty="0"/>
              <a:t>WIS-GISC-EXETER</a:t>
            </a:r>
            <a:endParaRPr lang="ru-RU" sz="2000" dirty="0"/>
          </a:p>
          <a:p>
            <a:pPr algn="ctr"/>
            <a:r>
              <a:rPr lang="en-US" sz="2000" dirty="0"/>
              <a:t>WIS-GISC-JEDDAH</a:t>
            </a:r>
            <a:endParaRPr lang="ru-RU" sz="2000" dirty="0"/>
          </a:p>
          <a:p>
            <a:pPr algn="ctr"/>
            <a:r>
              <a:rPr lang="en-US" sz="2000" dirty="0"/>
              <a:t>WIS-GISC-MELBOURNE</a:t>
            </a:r>
            <a:endParaRPr lang="ru-RU" sz="2000" dirty="0"/>
          </a:p>
          <a:p>
            <a:pPr algn="ctr"/>
            <a:r>
              <a:rPr lang="en-US" sz="2000" dirty="0"/>
              <a:t>WIS-GISC-OFFENBACH</a:t>
            </a:r>
            <a:endParaRPr lang="ru-RU" sz="2000" dirty="0"/>
          </a:p>
          <a:p>
            <a:pPr algn="ctr"/>
            <a:r>
              <a:rPr lang="en-US" sz="2000" dirty="0"/>
              <a:t>WIS-GISC-SEOUL</a:t>
            </a:r>
            <a:endParaRPr lang="ru-RU" sz="2000" dirty="0"/>
          </a:p>
          <a:p>
            <a:pPr algn="ctr"/>
            <a:r>
              <a:rPr lang="en-US" sz="2000" dirty="0"/>
              <a:t>WIS-GISC-TEHRAN</a:t>
            </a:r>
            <a:endParaRPr lang="ru-RU" sz="2000" dirty="0"/>
          </a:p>
          <a:p>
            <a:pPr algn="ctr"/>
            <a:r>
              <a:rPr lang="en-US" sz="2000" dirty="0"/>
              <a:t>WIS-GISC-TOKYO</a:t>
            </a:r>
            <a:endParaRPr lang="ru-RU" sz="2000" dirty="0"/>
          </a:p>
          <a:p>
            <a:pPr algn="ctr"/>
            <a:r>
              <a:rPr lang="en-US" sz="2000" dirty="0"/>
              <a:t>WIS-GISC-TOULOUSE</a:t>
            </a:r>
            <a:endParaRPr lang="ru-RU" sz="2000" dirty="0"/>
          </a:p>
          <a:p>
            <a:pPr algn="ctr"/>
            <a:r>
              <a:rPr lang="en-US" sz="2000" dirty="0"/>
              <a:t>WIS-UNASSOCIATED</a:t>
            </a:r>
            <a:endParaRPr lang="ru-RU" sz="2000" dirty="0"/>
          </a:p>
          <a:p>
            <a:pPr algn="ctr"/>
            <a:r>
              <a:rPr lang="en-US" sz="2000" dirty="0"/>
              <a:t>WIS-GISC-NEWDELHI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4115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1215" y="188641"/>
            <a:ext cx="8981570" cy="504055"/>
          </a:xfrm>
          <a:solidFill>
            <a:schemeClr val="accent5">
              <a:lumMod val="60000"/>
              <a:lumOff val="40000"/>
            </a:schemeClr>
          </a:solidFill>
        </p:spPr>
        <p:txBody>
          <a:bodyPr>
            <a:noAutofit/>
          </a:bodyPr>
          <a:lstStyle/>
          <a:p>
            <a:pPr lvl="0"/>
            <a:r>
              <a:rPr lang="en-US" sz="3200" b="1" dirty="0"/>
              <a:t>GISC back-up and activities</a:t>
            </a:r>
            <a:endParaRPr lang="ru-RU" sz="3200" dirty="0"/>
          </a:p>
        </p:txBody>
      </p:sp>
      <p:grpSp>
        <p:nvGrpSpPr>
          <p:cNvPr id="36" name="Группа 35"/>
          <p:cNvGrpSpPr/>
          <p:nvPr/>
        </p:nvGrpSpPr>
        <p:grpSpPr>
          <a:xfrm>
            <a:off x="35496" y="44624"/>
            <a:ext cx="9073008" cy="6800036"/>
            <a:chOff x="35496" y="44624"/>
            <a:chExt cx="9073008" cy="6800036"/>
          </a:xfrm>
        </p:grpSpPr>
        <p:sp>
          <p:nvSpPr>
            <p:cNvPr id="37" name="Прямоугольник 36"/>
            <p:cNvSpPr/>
            <p:nvPr/>
          </p:nvSpPr>
          <p:spPr>
            <a:xfrm flipH="1">
              <a:off x="35496" y="44624"/>
              <a:ext cx="45719" cy="679790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8" name="Прямоугольник 37"/>
            <p:cNvSpPr/>
            <p:nvPr/>
          </p:nvSpPr>
          <p:spPr>
            <a:xfrm flipH="1">
              <a:off x="179512" y="44624"/>
              <a:ext cx="8784976" cy="72008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9" name="Прямоугольник 38"/>
            <p:cNvSpPr/>
            <p:nvPr/>
          </p:nvSpPr>
          <p:spPr>
            <a:xfrm flipH="1">
              <a:off x="9062785" y="46760"/>
              <a:ext cx="45719" cy="679790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grpSp>
          <p:nvGrpSpPr>
            <p:cNvPr id="40" name="Группа 39"/>
            <p:cNvGrpSpPr/>
            <p:nvPr/>
          </p:nvGrpSpPr>
          <p:grpSpPr>
            <a:xfrm rot="5400000">
              <a:off x="8761572" y="-19857"/>
              <a:ext cx="274970" cy="403932"/>
              <a:chOff x="467544" y="4168130"/>
              <a:chExt cx="954363" cy="1421110"/>
            </a:xfrm>
          </p:grpSpPr>
          <p:sp>
            <p:nvSpPr>
              <p:cNvPr id="50" name="Прямоугольник 49"/>
              <p:cNvSpPr/>
              <p:nvPr/>
            </p:nvSpPr>
            <p:spPr>
              <a:xfrm>
                <a:off x="477069" y="4168130"/>
                <a:ext cx="432048" cy="432048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51" name="Прямоугольник 50"/>
              <p:cNvSpPr/>
              <p:nvPr/>
            </p:nvSpPr>
            <p:spPr>
              <a:xfrm>
                <a:off x="981153" y="5157192"/>
                <a:ext cx="432048" cy="432048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52" name="Прямоугольник 51"/>
              <p:cNvSpPr/>
              <p:nvPr/>
            </p:nvSpPr>
            <p:spPr>
              <a:xfrm>
                <a:off x="468835" y="4668479"/>
                <a:ext cx="432048" cy="432048"/>
              </a:xfrm>
              <a:prstGeom prst="rect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53" name="Прямоугольник 52"/>
              <p:cNvSpPr/>
              <p:nvPr/>
            </p:nvSpPr>
            <p:spPr>
              <a:xfrm>
                <a:off x="467544" y="5157192"/>
                <a:ext cx="432048" cy="432048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54" name="Прямоугольник 53"/>
              <p:cNvSpPr/>
              <p:nvPr/>
            </p:nvSpPr>
            <p:spPr>
              <a:xfrm>
                <a:off x="989859" y="4668479"/>
                <a:ext cx="432048" cy="432048"/>
              </a:xfrm>
              <a:prstGeom prst="rect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55" name="Прямоугольник 54"/>
              <p:cNvSpPr/>
              <p:nvPr/>
            </p:nvSpPr>
            <p:spPr>
              <a:xfrm>
                <a:off x="981125" y="4168130"/>
                <a:ext cx="432048" cy="432048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56" name="Прямоугольник 55"/>
              <p:cNvSpPr/>
              <p:nvPr/>
            </p:nvSpPr>
            <p:spPr>
              <a:xfrm>
                <a:off x="755576" y="4941168"/>
                <a:ext cx="432048" cy="43204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57" name="Прямоугольник 56"/>
              <p:cNvSpPr/>
              <p:nvPr/>
            </p:nvSpPr>
            <p:spPr>
              <a:xfrm>
                <a:off x="755576" y="4437112"/>
                <a:ext cx="432048" cy="432048"/>
              </a:xfrm>
              <a:prstGeom prst="rect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grpSp>
          <p:nvGrpSpPr>
            <p:cNvPr id="41" name="Группа 40"/>
            <p:cNvGrpSpPr/>
            <p:nvPr/>
          </p:nvGrpSpPr>
          <p:grpSpPr>
            <a:xfrm rot="5400000">
              <a:off x="99977" y="-19857"/>
              <a:ext cx="274970" cy="403932"/>
              <a:chOff x="467544" y="4168130"/>
              <a:chExt cx="954363" cy="1421110"/>
            </a:xfrm>
          </p:grpSpPr>
          <p:sp>
            <p:nvSpPr>
              <p:cNvPr id="42" name="Прямоугольник 41"/>
              <p:cNvSpPr/>
              <p:nvPr/>
            </p:nvSpPr>
            <p:spPr>
              <a:xfrm>
                <a:off x="477069" y="4168130"/>
                <a:ext cx="432048" cy="432048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43" name="Прямоугольник 42"/>
              <p:cNvSpPr/>
              <p:nvPr/>
            </p:nvSpPr>
            <p:spPr>
              <a:xfrm>
                <a:off x="981153" y="5157192"/>
                <a:ext cx="432048" cy="432048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44" name="Прямоугольник 43"/>
              <p:cNvSpPr/>
              <p:nvPr/>
            </p:nvSpPr>
            <p:spPr>
              <a:xfrm>
                <a:off x="468835" y="4668479"/>
                <a:ext cx="432048" cy="432048"/>
              </a:xfrm>
              <a:prstGeom prst="rect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45" name="Прямоугольник 44"/>
              <p:cNvSpPr/>
              <p:nvPr/>
            </p:nvSpPr>
            <p:spPr>
              <a:xfrm>
                <a:off x="467544" y="5157192"/>
                <a:ext cx="432048" cy="432048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46" name="Прямоугольник 45"/>
              <p:cNvSpPr/>
              <p:nvPr/>
            </p:nvSpPr>
            <p:spPr>
              <a:xfrm>
                <a:off x="989859" y="4668479"/>
                <a:ext cx="432048" cy="432048"/>
              </a:xfrm>
              <a:prstGeom prst="rect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47" name="Прямоугольник 46"/>
              <p:cNvSpPr/>
              <p:nvPr/>
            </p:nvSpPr>
            <p:spPr>
              <a:xfrm>
                <a:off x="981125" y="4168130"/>
                <a:ext cx="432048" cy="432048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48" name="Прямоугольник 47"/>
              <p:cNvSpPr/>
              <p:nvPr/>
            </p:nvSpPr>
            <p:spPr>
              <a:xfrm>
                <a:off x="755576" y="4941168"/>
                <a:ext cx="432048" cy="43204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49" name="Прямоугольник 48"/>
              <p:cNvSpPr/>
              <p:nvPr/>
            </p:nvSpPr>
            <p:spPr>
              <a:xfrm>
                <a:off x="755576" y="4437112"/>
                <a:ext cx="432048" cy="432048"/>
              </a:xfrm>
              <a:prstGeom prst="rect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</p:grpSp>
      <p:sp>
        <p:nvSpPr>
          <p:cNvPr id="4" name="Прямоугольник 3"/>
          <p:cNvSpPr/>
          <p:nvPr/>
        </p:nvSpPr>
        <p:spPr>
          <a:xfrm>
            <a:off x="539552" y="1052736"/>
            <a:ext cx="8280341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AutoNum type="arabicPeriod"/>
            </a:pPr>
            <a:r>
              <a:rPr lang="en-US" dirty="0" smtClean="0"/>
              <a:t>To date, GISC </a:t>
            </a:r>
            <a:r>
              <a:rPr lang="en-US" dirty="0"/>
              <a:t>Moscow has concluded backup agreements with GISC Offenbach and GISC Toulouse. </a:t>
            </a:r>
            <a:endParaRPr lang="en-US" dirty="0" smtClean="0"/>
          </a:p>
          <a:p>
            <a:pPr algn="just"/>
            <a:r>
              <a:rPr lang="en-US" dirty="0" smtClean="0"/>
              <a:t>The </a:t>
            </a:r>
            <a:r>
              <a:rPr lang="en-US" dirty="0"/>
              <a:t>following centers </a:t>
            </a:r>
            <a:r>
              <a:rPr lang="en-US" dirty="0" smtClean="0"/>
              <a:t>in the </a:t>
            </a:r>
            <a:r>
              <a:rPr lang="en-US" dirty="0" err="1" smtClean="0"/>
              <a:t>AoR</a:t>
            </a:r>
            <a:r>
              <a:rPr lang="en-US" dirty="0" smtClean="0"/>
              <a:t> of</a:t>
            </a:r>
            <a:r>
              <a:rPr lang="en-US" dirty="0" smtClean="0"/>
              <a:t> </a:t>
            </a:r>
            <a:r>
              <a:rPr lang="en-US" dirty="0"/>
              <a:t>GISC Moscow </a:t>
            </a:r>
            <a:r>
              <a:rPr lang="en-US" dirty="0" smtClean="0"/>
              <a:t>are </a:t>
            </a:r>
            <a:r>
              <a:rPr lang="en-US" dirty="0"/>
              <a:t>connected to the back-up GISCs:</a:t>
            </a:r>
            <a:endParaRPr lang="ru-RU" dirty="0"/>
          </a:p>
          <a:p>
            <a:pPr algn="just"/>
            <a:r>
              <a:rPr lang="en-US" dirty="0"/>
              <a:t>- NC Minsk Belarus, NC Bishkek </a:t>
            </a:r>
            <a:r>
              <a:rPr lang="en-US" dirty="0" err="1"/>
              <a:t>Kyrgystan</a:t>
            </a:r>
            <a:r>
              <a:rPr lang="en-US" dirty="0"/>
              <a:t>, NC Astana Kazakhstan, DCPC/RTH of Russian Federation (Khabarovsk, Novosibirsk) are </a:t>
            </a:r>
            <a:r>
              <a:rPr lang="en-US" dirty="0" err="1"/>
              <a:t>backuped</a:t>
            </a:r>
            <a:r>
              <a:rPr lang="en-US" dirty="0"/>
              <a:t> at </a:t>
            </a:r>
            <a:r>
              <a:rPr lang="en-US" dirty="0">
                <a:solidFill>
                  <a:srgbClr val="FF0000"/>
                </a:solidFill>
              </a:rPr>
              <a:t>GISC Offenbach</a:t>
            </a:r>
            <a:r>
              <a:rPr lang="en-US" dirty="0"/>
              <a:t>.</a:t>
            </a:r>
            <a:endParaRPr lang="ru-RU" dirty="0"/>
          </a:p>
          <a:p>
            <a:pPr algn="just"/>
            <a:r>
              <a:rPr lang="en-US" dirty="0"/>
              <a:t>- NC Kiev Ukraine, NCs Tbilisi Georgia and Erevan Armenia are </a:t>
            </a:r>
            <a:r>
              <a:rPr lang="en-US" dirty="0" err="1"/>
              <a:t>backuped</a:t>
            </a:r>
            <a:r>
              <a:rPr lang="en-US" dirty="0"/>
              <a:t> at </a:t>
            </a:r>
            <a:r>
              <a:rPr lang="en-US" dirty="0">
                <a:solidFill>
                  <a:srgbClr val="FF0000"/>
                </a:solidFill>
              </a:rPr>
              <a:t>GISC Toulouse</a:t>
            </a:r>
            <a:r>
              <a:rPr lang="en-US" dirty="0"/>
              <a:t>.  </a:t>
            </a:r>
            <a:endParaRPr lang="ru-RU" dirty="0"/>
          </a:p>
          <a:p>
            <a:pPr algn="just"/>
            <a:r>
              <a:rPr lang="en-US" dirty="0"/>
              <a:t>- There are 5 countries in the </a:t>
            </a:r>
            <a:r>
              <a:rPr lang="en-US" dirty="0" err="1" smtClean="0"/>
              <a:t>AoR</a:t>
            </a:r>
            <a:r>
              <a:rPr lang="en-US" dirty="0" smtClean="0"/>
              <a:t> of GISC </a:t>
            </a:r>
            <a:r>
              <a:rPr lang="en-US" dirty="0"/>
              <a:t>Moscow </a:t>
            </a:r>
            <a:r>
              <a:rPr lang="en-US" dirty="0" smtClean="0"/>
              <a:t>not </a:t>
            </a:r>
            <a:r>
              <a:rPr lang="en-US" dirty="0" err="1"/>
              <a:t>backuped</a:t>
            </a:r>
            <a:r>
              <a:rPr lang="en-US" dirty="0"/>
              <a:t> </a:t>
            </a:r>
            <a:r>
              <a:rPr lang="en-US" dirty="0" smtClean="0"/>
              <a:t>so far:  </a:t>
            </a:r>
            <a:r>
              <a:rPr lang="en-US" dirty="0"/>
              <a:t>Azerbaijan, Moldova, Tajikistan, Turkmenistan, Uzbekistan.</a:t>
            </a:r>
            <a:endParaRPr lang="ru-RU" dirty="0"/>
          </a:p>
          <a:p>
            <a:pPr algn="just"/>
            <a:endParaRPr lang="en-US" dirty="0"/>
          </a:p>
          <a:p>
            <a:pPr algn="just"/>
            <a:r>
              <a:rPr lang="en-US" dirty="0" smtClean="0"/>
              <a:t>2</a:t>
            </a:r>
            <a:r>
              <a:rPr lang="en-US" dirty="0"/>
              <a:t>.   In 2018, measures were taken to connect the main NC of Kazakhstan (Astana) to </a:t>
            </a:r>
            <a:r>
              <a:rPr lang="en-US" dirty="0" smtClean="0"/>
              <a:t>GISC </a:t>
            </a:r>
            <a:r>
              <a:rPr lang="en-US" dirty="0"/>
              <a:t>Moscow, including the modification of the abbreviated headings of the Astana meteorological bulletins (CCCC=UAST), the generation and provision of metadata of Kazakhstan to the WIS.</a:t>
            </a:r>
            <a:endParaRPr lang="ru-RU" dirty="0"/>
          </a:p>
          <a:p>
            <a:pPr algn="just"/>
            <a:endParaRPr lang="en-US" dirty="0"/>
          </a:p>
          <a:p>
            <a:pPr algn="just"/>
            <a:r>
              <a:rPr lang="en-US" dirty="0" smtClean="0"/>
              <a:t>3</a:t>
            </a:r>
            <a:r>
              <a:rPr lang="en-US" dirty="0"/>
              <a:t>.	NC Tashkent is connected to GISC Moscow, the provision of Uzbekistan's metadata in WIS is transferred from GISC Tokyo to GISC Moscow.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77346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1215" y="188641"/>
            <a:ext cx="8981570" cy="504055"/>
          </a:xfrm>
          <a:solidFill>
            <a:schemeClr val="accent5">
              <a:lumMod val="60000"/>
              <a:lumOff val="40000"/>
            </a:schemeClr>
          </a:solidFill>
        </p:spPr>
        <p:txBody>
          <a:bodyPr>
            <a:noAutofit/>
          </a:bodyPr>
          <a:lstStyle/>
          <a:p>
            <a:pPr lvl="0"/>
            <a:r>
              <a:rPr lang="en-US" sz="3200" b="1" dirty="0"/>
              <a:t>Monitoring activity &amp; volume</a:t>
            </a:r>
            <a:endParaRPr lang="ru-RU" sz="3200" dirty="0"/>
          </a:p>
        </p:txBody>
      </p:sp>
      <p:grpSp>
        <p:nvGrpSpPr>
          <p:cNvPr id="36" name="Группа 35"/>
          <p:cNvGrpSpPr/>
          <p:nvPr/>
        </p:nvGrpSpPr>
        <p:grpSpPr>
          <a:xfrm>
            <a:off x="35496" y="44624"/>
            <a:ext cx="9073008" cy="6800036"/>
            <a:chOff x="35496" y="44624"/>
            <a:chExt cx="9073008" cy="6800036"/>
          </a:xfrm>
        </p:grpSpPr>
        <p:sp>
          <p:nvSpPr>
            <p:cNvPr id="37" name="Прямоугольник 36"/>
            <p:cNvSpPr/>
            <p:nvPr/>
          </p:nvSpPr>
          <p:spPr>
            <a:xfrm flipH="1">
              <a:off x="35496" y="44624"/>
              <a:ext cx="45719" cy="679790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9" name="Прямоугольник 38"/>
            <p:cNvSpPr/>
            <p:nvPr/>
          </p:nvSpPr>
          <p:spPr>
            <a:xfrm flipH="1">
              <a:off x="179512" y="44624"/>
              <a:ext cx="8784976" cy="72008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0" name="Прямоугольник 39"/>
            <p:cNvSpPr/>
            <p:nvPr/>
          </p:nvSpPr>
          <p:spPr>
            <a:xfrm flipH="1">
              <a:off x="9062785" y="46760"/>
              <a:ext cx="45719" cy="679790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grpSp>
          <p:nvGrpSpPr>
            <p:cNvPr id="41" name="Группа 40"/>
            <p:cNvGrpSpPr/>
            <p:nvPr/>
          </p:nvGrpSpPr>
          <p:grpSpPr>
            <a:xfrm rot="5400000">
              <a:off x="8761572" y="-19857"/>
              <a:ext cx="274970" cy="403932"/>
              <a:chOff x="467544" y="4168130"/>
              <a:chExt cx="954363" cy="1421110"/>
            </a:xfrm>
          </p:grpSpPr>
          <p:sp>
            <p:nvSpPr>
              <p:cNvPr id="51" name="Прямоугольник 50"/>
              <p:cNvSpPr/>
              <p:nvPr/>
            </p:nvSpPr>
            <p:spPr>
              <a:xfrm>
                <a:off x="477069" y="4168130"/>
                <a:ext cx="432048" cy="432048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52" name="Прямоугольник 51"/>
              <p:cNvSpPr/>
              <p:nvPr/>
            </p:nvSpPr>
            <p:spPr>
              <a:xfrm>
                <a:off x="981153" y="5157192"/>
                <a:ext cx="432048" cy="432048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53" name="Прямоугольник 52"/>
              <p:cNvSpPr/>
              <p:nvPr/>
            </p:nvSpPr>
            <p:spPr>
              <a:xfrm>
                <a:off x="468835" y="4668479"/>
                <a:ext cx="432048" cy="432048"/>
              </a:xfrm>
              <a:prstGeom prst="rect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54" name="Прямоугольник 53"/>
              <p:cNvSpPr/>
              <p:nvPr/>
            </p:nvSpPr>
            <p:spPr>
              <a:xfrm>
                <a:off x="467544" y="5157192"/>
                <a:ext cx="432048" cy="432048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55" name="Прямоугольник 54"/>
              <p:cNvSpPr/>
              <p:nvPr/>
            </p:nvSpPr>
            <p:spPr>
              <a:xfrm>
                <a:off x="989859" y="4668479"/>
                <a:ext cx="432048" cy="432048"/>
              </a:xfrm>
              <a:prstGeom prst="rect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56" name="Прямоугольник 55"/>
              <p:cNvSpPr/>
              <p:nvPr/>
            </p:nvSpPr>
            <p:spPr>
              <a:xfrm>
                <a:off x="981125" y="4168130"/>
                <a:ext cx="432048" cy="432048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57" name="Прямоугольник 56"/>
              <p:cNvSpPr/>
              <p:nvPr/>
            </p:nvSpPr>
            <p:spPr>
              <a:xfrm>
                <a:off x="755576" y="4941168"/>
                <a:ext cx="432048" cy="43204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58" name="Прямоугольник 57"/>
              <p:cNvSpPr/>
              <p:nvPr/>
            </p:nvSpPr>
            <p:spPr>
              <a:xfrm>
                <a:off x="755576" y="4437112"/>
                <a:ext cx="432048" cy="432048"/>
              </a:xfrm>
              <a:prstGeom prst="rect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grpSp>
          <p:nvGrpSpPr>
            <p:cNvPr id="42" name="Группа 41"/>
            <p:cNvGrpSpPr/>
            <p:nvPr/>
          </p:nvGrpSpPr>
          <p:grpSpPr>
            <a:xfrm rot="5400000">
              <a:off x="99977" y="-19857"/>
              <a:ext cx="274970" cy="403932"/>
              <a:chOff x="467544" y="4168130"/>
              <a:chExt cx="954363" cy="1421110"/>
            </a:xfrm>
          </p:grpSpPr>
          <p:sp>
            <p:nvSpPr>
              <p:cNvPr id="43" name="Прямоугольник 42"/>
              <p:cNvSpPr/>
              <p:nvPr/>
            </p:nvSpPr>
            <p:spPr>
              <a:xfrm>
                <a:off x="477069" y="4168130"/>
                <a:ext cx="432048" cy="432048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44" name="Прямоугольник 43"/>
              <p:cNvSpPr/>
              <p:nvPr/>
            </p:nvSpPr>
            <p:spPr>
              <a:xfrm>
                <a:off x="981153" y="5157192"/>
                <a:ext cx="432048" cy="432048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45" name="Прямоугольник 44"/>
              <p:cNvSpPr/>
              <p:nvPr/>
            </p:nvSpPr>
            <p:spPr>
              <a:xfrm>
                <a:off x="468835" y="4668479"/>
                <a:ext cx="432048" cy="432048"/>
              </a:xfrm>
              <a:prstGeom prst="rect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46" name="Прямоугольник 45"/>
              <p:cNvSpPr/>
              <p:nvPr/>
            </p:nvSpPr>
            <p:spPr>
              <a:xfrm>
                <a:off x="467544" y="5157192"/>
                <a:ext cx="432048" cy="432048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47" name="Прямоугольник 46"/>
              <p:cNvSpPr/>
              <p:nvPr/>
            </p:nvSpPr>
            <p:spPr>
              <a:xfrm>
                <a:off x="989859" y="4668479"/>
                <a:ext cx="432048" cy="432048"/>
              </a:xfrm>
              <a:prstGeom prst="rect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48" name="Прямоугольник 47"/>
              <p:cNvSpPr/>
              <p:nvPr/>
            </p:nvSpPr>
            <p:spPr>
              <a:xfrm>
                <a:off x="981125" y="4168130"/>
                <a:ext cx="432048" cy="432048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49" name="Прямоугольник 48"/>
              <p:cNvSpPr/>
              <p:nvPr/>
            </p:nvSpPr>
            <p:spPr>
              <a:xfrm>
                <a:off x="755576" y="4941168"/>
                <a:ext cx="432048" cy="43204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50" name="Прямоугольник 49"/>
              <p:cNvSpPr/>
              <p:nvPr/>
            </p:nvSpPr>
            <p:spPr>
              <a:xfrm>
                <a:off x="755576" y="4437112"/>
                <a:ext cx="432048" cy="432048"/>
              </a:xfrm>
              <a:prstGeom prst="rect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</p:grpSp>
      <p:sp>
        <p:nvSpPr>
          <p:cNvPr id="4" name="Прямоугольник 3"/>
          <p:cNvSpPr/>
          <p:nvPr/>
        </p:nvSpPr>
        <p:spPr>
          <a:xfrm>
            <a:off x="755576" y="1412776"/>
            <a:ext cx="770485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/>
              <a:t>GISC Moscow </a:t>
            </a:r>
            <a:r>
              <a:rPr lang="en-US" sz="2000" dirty="0" smtClean="0"/>
              <a:t>monitors:</a:t>
            </a:r>
          </a:p>
          <a:p>
            <a:pPr marL="285750" indent="-285750">
              <a:buFontTx/>
              <a:buChar char="-"/>
            </a:pPr>
            <a:r>
              <a:rPr lang="en-US" sz="2000" dirty="0" smtClean="0"/>
              <a:t>the </a:t>
            </a:r>
            <a:r>
              <a:rPr lang="en-US" sz="2000" dirty="0"/>
              <a:t>functioning of GISC hardware/software </a:t>
            </a:r>
            <a:r>
              <a:rPr lang="en-US" sz="2000" dirty="0" smtClean="0"/>
              <a:t>portal;</a:t>
            </a:r>
          </a:p>
          <a:p>
            <a:pPr marL="285750" indent="-285750">
              <a:buFontTx/>
              <a:buChar char="-"/>
            </a:pPr>
            <a:r>
              <a:rPr lang="en-US" sz="2000" dirty="0" smtClean="0"/>
              <a:t>communications </a:t>
            </a:r>
            <a:r>
              <a:rPr lang="en-US" sz="2000" dirty="0"/>
              <a:t>status (RMDCN IPVPN </a:t>
            </a:r>
            <a:r>
              <a:rPr lang="en-US" sz="2000" dirty="0" smtClean="0"/>
              <a:t>health);</a:t>
            </a:r>
          </a:p>
          <a:p>
            <a:pPr marL="285750" indent="-285750">
              <a:buFontTx/>
              <a:buChar char="-"/>
            </a:pPr>
            <a:r>
              <a:rPr lang="en-US" sz="2000" dirty="0" smtClean="0"/>
              <a:t>status </a:t>
            </a:r>
            <a:r>
              <a:rPr lang="en-US" sz="2000" dirty="0"/>
              <a:t>of metadata catalogue synchronization with other </a:t>
            </a:r>
            <a:r>
              <a:rPr lang="en-US" sz="2000" dirty="0" smtClean="0"/>
              <a:t>GISCs</a:t>
            </a:r>
            <a:r>
              <a:rPr lang="en-US" sz="2000" dirty="0"/>
              <a:t>;</a:t>
            </a:r>
            <a:endParaRPr lang="en-US" sz="2000" dirty="0" smtClean="0"/>
          </a:p>
          <a:p>
            <a:pPr marL="285750" indent="-285750">
              <a:buFontTx/>
              <a:buChar char="-"/>
            </a:pPr>
            <a:r>
              <a:rPr lang="en-US" sz="2000" dirty="0" smtClean="0"/>
              <a:t>24h </a:t>
            </a:r>
            <a:r>
              <a:rPr lang="en-US" sz="2000" dirty="0"/>
              <a:t>data cache </a:t>
            </a:r>
            <a:r>
              <a:rPr lang="en-US" sz="2000" dirty="0" smtClean="0"/>
              <a:t>volume. </a:t>
            </a:r>
          </a:p>
          <a:p>
            <a:endParaRPr lang="en-US" sz="2000" dirty="0"/>
          </a:p>
          <a:p>
            <a:pPr algn="r"/>
            <a:r>
              <a:rPr lang="en-US" sz="2000" dirty="0" smtClean="0"/>
              <a:t>The </a:t>
            </a:r>
            <a:r>
              <a:rPr lang="en-US" sz="2000" dirty="0"/>
              <a:t>monitoring results are provided in the form of JSON files </a:t>
            </a:r>
            <a:endParaRPr lang="en-US" sz="2000" dirty="0" smtClean="0"/>
          </a:p>
          <a:p>
            <a:pPr algn="r"/>
            <a:r>
              <a:rPr lang="en-US" sz="2000" dirty="0" smtClean="0"/>
              <a:t>to </a:t>
            </a:r>
            <a:r>
              <a:rPr lang="en-US" sz="2000" dirty="0"/>
              <a:t>WMO WIS Monitoring </a:t>
            </a:r>
            <a:r>
              <a:rPr lang="en-US" sz="2000" dirty="0" smtClean="0"/>
              <a:t>Site: </a:t>
            </a:r>
            <a:endParaRPr lang="en-US" sz="2000" dirty="0" smtClean="0"/>
          </a:p>
          <a:p>
            <a:pPr algn="r"/>
            <a:r>
              <a:rPr lang="en-US" sz="2000" u="sng" dirty="0" smtClean="0">
                <a:hlinkClick r:id="rId2"/>
              </a:rPr>
              <a:t>http</a:t>
            </a:r>
            <a:r>
              <a:rPr lang="en-US" sz="2000" u="sng" dirty="0">
                <a:hlinkClick r:id="rId2"/>
              </a:rPr>
              <a:t>://</a:t>
            </a:r>
            <a:r>
              <a:rPr lang="en-US" sz="2000" u="sng" dirty="0" smtClean="0">
                <a:hlinkClick r:id="rId2"/>
              </a:rPr>
              <a:t>www.wis-jma.go.jp/wcd/v1/top.html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831003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1215" y="188641"/>
            <a:ext cx="8981570" cy="504055"/>
          </a:xfrm>
          <a:solidFill>
            <a:schemeClr val="accent5">
              <a:lumMod val="60000"/>
              <a:lumOff val="40000"/>
            </a:schemeClr>
          </a:solidFill>
        </p:spPr>
        <p:txBody>
          <a:bodyPr>
            <a:noAutofit/>
          </a:bodyPr>
          <a:lstStyle/>
          <a:p>
            <a:r>
              <a:rPr lang="en-US" sz="3200" b="1" dirty="0"/>
              <a:t>Traffic size and volumes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35" name="Группа 34"/>
          <p:cNvGrpSpPr/>
          <p:nvPr/>
        </p:nvGrpSpPr>
        <p:grpSpPr>
          <a:xfrm>
            <a:off x="35496" y="44624"/>
            <a:ext cx="9073008" cy="6800036"/>
            <a:chOff x="35496" y="44624"/>
            <a:chExt cx="9073008" cy="6800036"/>
          </a:xfrm>
        </p:grpSpPr>
        <p:sp>
          <p:nvSpPr>
            <p:cNvPr id="37" name="Прямоугольник 36"/>
            <p:cNvSpPr/>
            <p:nvPr/>
          </p:nvSpPr>
          <p:spPr>
            <a:xfrm flipH="1">
              <a:off x="35496" y="44624"/>
              <a:ext cx="45719" cy="679790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8" name="Прямоугольник 37"/>
            <p:cNvSpPr/>
            <p:nvPr/>
          </p:nvSpPr>
          <p:spPr>
            <a:xfrm flipH="1">
              <a:off x="179512" y="44624"/>
              <a:ext cx="8784976" cy="72008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9" name="Прямоугольник 38"/>
            <p:cNvSpPr/>
            <p:nvPr/>
          </p:nvSpPr>
          <p:spPr>
            <a:xfrm flipH="1">
              <a:off x="9062785" y="46760"/>
              <a:ext cx="45719" cy="679790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grpSp>
          <p:nvGrpSpPr>
            <p:cNvPr id="40" name="Группа 39"/>
            <p:cNvGrpSpPr/>
            <p:nvPr/>
          </p:nvGrpSpPr>
          <p:grpSpPr>
            <a:xfrm rot="5400000">
              <a:off x="8761572" y="-19857"/>
              <a:ext cx="274970" cy="403932"/>
              <a:chOff x="467544" y="4168130"/>
              <a:chExt cx="954363" cy="1421110"/>
            </a:xfrm>
          </p:grpSpPr>
          <p:sp>
            <p:nvSpPr>
              <p:cNvPr id="50" name="Прямоугольник 49"/>
              <p:cNvSpPr/>
              <p:nvPr/>
            </p:nvSpPr>
            <p:spPr>
              <a:xfrm>
                <a:off x="477069" y="4168130"/>
                <a:ext cx="432048" cy="432048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51" name="Прямоугольник 50"/>
              <p:cNvSpPr/>
              <p:nvPr/>
            </p:nvSpPr>
            <p:spPr>
              <a:xfrm>
                <a:off x="981153" y="5157192"/>
                <a:ext cx="432048" cy="432048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52" name="Прямоугольник 51"/>
              <p:cNvSpPr/>
              <p:nvPr/>
            </p:nvSpPr>
            <p:spPr>
              <a:xfrm>
                <a:off x="468835" y="4668479"/>
                <a:ext cx="432048" cy="432048"/>
              </a:xfrm>
              <a:prstGeom prst="rect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53" name="Прямоугольник 52"/>
              <p:cNvSpPr/>
              <p:nvPr/>
            </p:nvSpPr>
            <p:spPr>
              <a:xfrm>
                <a:off x="467544" y="5157192"/>
                <a:ext cx="432048" cy="432048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54" name="Прямоугольник 53"/>
              <p:cNvSpPr/>
              <p:nvPr/>
            </p:nvSpPr>
            <p:spPr>
              <a:xfrm>
                <a:off x="989859" y="4668479"/>
                <a:ext cx="432048" cy="432048"/>
              </a:xfrm>
              <a:prstGeom prst="rect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55" name="Прямоугольник 54"/>
              <p:cNvSpPr/>
              <p:nvPr/>
            </p:nvSpPr>
            <p:spPr>
              <a:xfrm>
                <a:off x="981125" y="4168130"/>
                <a:ext cx="432048" cy="432048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56" name="Прямоугольник 55"/>
              <p:cNvSpPr/>
              <p:nvPr/>
            </p:nvSpPr>
            <p:spPr>
              <a:xfrm>
                <a:off x="755576" y="4941168"/>
                <a:ext cx="432048" cy="43204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57" name="Прямоугольник 56"/>
              <p:cNvSpPr/>
              <p:nvPr/>
            </p:nvSpPr>
            <p:spPr>
              <a:xfrm>
                <a:off x="755576" y="4437112"/>
                <a:ext cx="432048" cy="432048"/>
              </a:xfrm>
              <a:prstGeom prst="rect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grpSp>
          <p:nvGrpSpPr>
            <p:cNvPr id="41" name="Группа 40"/>
            <p:cNvGrpSpPr/>
            <p:nvPr/>
          </p:nvGrpSpPr>
          <p:grpSpPr>
            <a:xfrm rot="5400000">
              <a:off x="99977" y="-19857"/>
              <a:ext cx="274970" cy="403932"/>
              <a:chOff x="467544" y="4168130"/>
              <a:chExt cx="954363" cy="1421110"/>
            </a:xfrm>
          </p:grpSpPr>
          <p:sp>
            <p:nvSpPr>
              <p:cNvPr id="42" name="Прямоугольник 41"/>
              <p:cNvSpPr/>
              <p:nvPr/>
            </p:nvSpPr>
            <p:spPr>
              <a:xfrm>
                <a:off x="477069" y="4168130"/>
                <a:ext cx="432048" cy="432048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43" name="Прямоугольник 42"/>
              <p:cNvSpPr/>
              <p:nvPr/>
            </p:nvSpPr>
            <p:spPr>
              <a:xfrm>
                <a:off x="981153" y="5157192"/>
                <a:ext cx="432048" cy="432048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44" name="Прямоугольник 43"/>
              <p:cNvSpPr/>
              <p:nvPr/>
            </p:nvSpPr>
            <p:spPr>
              <a:xfrm>
                <a:off x="468835" y="4668479"/>
                <a:ext cx="432048" cy="432048"/>
              </a:xfrm>
              <a:prstGeom prst="rect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45" name="Прямоугольник 44"/>
              <p:cNvSpPr/>
              <p:nvPr/>
            </p:nvSpPr>
            <p:spPr>
              <a:xfrm>
                <a:off x="467544" y="5157192"/>
                <a:ext cx="432048" cy="432048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46" name="Прямоугольник 45"/>
              <p:cNvSpPr/>
              <p:nvPr/>
            </p:nvSpPr>
            <p:spPr>
              <a:xfrm>
                <a:off x="989859" y="4668479"/>
                <a:ext cx="432048" cy="432048"/>
              </a:xfrm>
              <a:prstGeom prst="rect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47" name="Прямоугольник 46"/>
              <p:cNvSpPr/>
              <p:nvPr/>
            </p:nvSpPr>
            <p:spPr>
              <a:xfrm>
                <a:off x="981125" y="4168130"/>
                <a:ext cx="432048" cy="432048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48" name="Прямоугольник 47"/>
              <p:cNvSpPr/>
              <p:nvPr/>
            </p:nvSpPr>
            <p:spPr>
              <a:xfrm>
                <a:off x="755576" y="4941168"/>
                <a:ext cx="432048" cy="43204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49" name="Прямоугольник 48"/>
              <p:cNvSpPr/>
              <p:nvPr/>
            </p:nvSpPr>
            <p:spPr>
              <a:xfrm>
                <a:off x="755576" y="4437112"/>
                <a:ext cx="432048" cy="432048"/>
              </a:xfrm>
              <a:prstGeom prst="rect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</p:grpSp>
      <p:sp>
        <p:nvSpPr>
          <p:cNvPr id="4" name="Прямоугольник 3"/>
          <p:cNvSpPr/>
          <p:nvPr/>
        </p:nvSpPr>
        <p:spPr>
          <a:xfrm>
            <a:off x="827584" y="1700808"/>
            <a:ext cx="756084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smtClean="0"/>
              <a:t>Metadata </a:t>
            </a:r>
            <a:r>
              <a:rPr lang="en-US" sz="2000" dirty="0"/>
              <a:t>Catalogue status:</a:t>
            </a:r>
            <a:endParaRPr lang="ru-RU" sz="2000" dirty="0"/>
          </a:p>
          <a:p>
            <a:r>
              <a:rPr lang="en-US" sz="2000" dirty="0"/>
              <a:t>•	Number of Metadata in WIS-CATALOGUE: ~ 99380 records</a:t>
            </a:r>
            <a:endParaRPr lang="ru-RU" sz="2000" dirty="0"/>
          </a:p>
          <a:p>
            <a:r>
              <a:rPr lang="en-US" sz="2000" dirty="0"/>
              <a:t>•	Number of Metadata in WIS-GISC-MOSCOW: 3432 </a:t>
            </a:r>
            <a:r>
              <a:rPr lang="en-US" sz="2000" dirty="0" smtClean="0"/>
              <a:t>records</a:t>
            </a:r>
          </a:p>
          <a:p>
            <a:endParaRPr lang="ru-RU" sz="2000" dirty="0"/>
          </a:p>
          <a:p>
            <a:r>
              <a:rPr lang="en-US" sz="2000" dirty="0" smtClean="0"/>
              <a:t>24h </a:t>
            </a:r>
            <a:r>
              <a:rPr lang="en-US" sz="2000" dirty="0"/>
              <a:t>Cache  status:</a:t>
            </a:r>
            <a:endParaRPr lang="ru-RU" sz="2000" dirty="0"/>
          </a:p>
          <a:p>
            <a:r>
              <a:rPr lang="en-US" sz="2000" dirty="0"/>
              <a:t>•	Number of product instances: 564 434</a:t>
            </a:r>
            <a:endParaRPr lang="ru-RU" sz="2000" dirty="0"/>
          </a:p>
          <a:p>
            <a:r>
              <a:rPr lang="en-US" sz="2000" dirty="0"/>
              <a:t>•	Size of cache: 12,6 Gb</a:t>
            </a:r>
            <a:endParaRPr lang="ru-RU" sz="2000" dirty="0"/>
          </a:p>
          <a:p>
            <a:r>
              <a:rPr lang="en-US" sz="2000" dirty="0"/>
              <a:t>•	Number of product instances missing metadata: 394 309</a:t>
            </a:r>
            <a:endParaRPr lang="ru-RU" sz="2000" dirty="0"/>
          </a:p>
          <a:p>
            <a:r>
              <a:rPr lang="en-US" sz="2000" dirty="0"/>
              <a:t>•	Size of product instances missing metadata: 10,4 Gb</a:t>
            </a:r>
            <a:endParaRPr lang="ru-RU" sz="2000" dirty="0"/>
          </a:p>
          <a:p>
            <a:r>
              <a:rPr lang="en-US" sz="2000" dirty="0"/>
              <a:t>•	Number of unique products missing metadata: 1 535</a:t>
            </a:r>
            <a:endParaRPr lang="ru-RU" sz="2000" dirty="0"/>
          </a:p>
          <a:p>
            <a:r>
              <a:rPr lang="en-US" sz="2000" dirty="0"/>
              <a:t>•	Number of unique products missing metadata </a:t>
            </a:r>
            <a:r>
              <a:rPr lang="en-US" sz="2000" dirty="0" err="1"/>
              <a:t>AoR</a:t>
            </a:r>
            <a:r>
              <a:rPr lang="en-US" sz="2000" dirty="0"/>
              <a:t>: 0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224660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1215" y="188641"/>
            <a:ext cx="8981570" cy="504055"/>
          </a:xfrm>
          <a:solidFill>
            <a:schemeClr val="accent5">
              <a:lumMod val="60000"/>
              <a:lumOff val="40000"/>
            </a:schemeClr>
          </a:solidFill>
        </p:spPr>
        <p:txBody>
          <a:bodyPr>
            <a:noAutofit/>
          </a:bodyPr>
          <a:lstStyle/>
          <a:p>
            <a:r>
              <a:rPr lang="en-US" sz="3200" b="1" dirty="0"/>
              <a:t>Outlook (planned changes/improvements)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35" name="Группа 34"/>
          <p:cNvGrpSpPr/>
          <p:nvPr/>
        </p:nvGrpSpPr>
        <p:grpSpPr>
          <a:xfrm>
            <a:off x="35496" y="44624"/>
            <a:ext cx="9073008" cy="6800036"/>
            <a:chOff x="35496" y="44624"/>
            <a:chExt cx="9073008" cy="6800036"/>
          </a:xfrm>
        </p:grpSpPr>
        <p:sp>
          <p:nvSpPr>
            <p:cNvPr id="36" name="Прямоугольник 35"/>
            <p:cNvSpPr/>
            <p:nvPr/>
          </p:nvSpPr>
          <p:spPr>
            <a:xfrm flipH="1">
              <a:off x="35496" y="44624"/>
              <a:ext cx="45719" cy="679790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8" name="Прямоугольник 37"/>
            <p:cNvSpPr/>
            <p:nvPr/>
          </p:nvSpPr>
          <p:spPr>
            <a:xfrm flipH="1">
              <a:off x="179512" y="44624"/>
              <a:ext cx="8784976" cy="72008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9" name="Прямоугольник 38"/>
            <p:cNvSpPr/>
            <p:nvPr/>
          </p:nvSpPr>
          <p:spPr>
            <a:xfrm flipH="1">
              <a:off x="9062785" y="46760"/>
              <a:ext cx="45719" cy="679790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grpSp>
          <p:nvGrpSpPr>
            <p:cNvPr id="40" name="Группа 39"/>
            <p:cNvGrpSpPr/>
            <p:nvPr/>
          </p:nvGrpSpPr>
          <p:grpSpPr>
            <a:xfrm rot="5400000">
              <a:off x="8761572" y="-19857"/>
              <a:ext cx="274970" cy="403932"/>
              <a:chOff x="467544" y="4168130"/>
              <a:chExt cx="954363" cy="1421110"/>
            </a:xfrm>
          </p:grpSpPr>
          <p:sp>
            <p:nvSpPr>
              <p:cNvPr id="50" name="Прямоугольник 49"/>
              <p:cNvSpPr/>
              <p:nvPr/>
            </p:nvSpPr>
            <p:spPr>
              <a:xfrm>
                <a:off x="477069" y="4168130"/>
                <a:ext cx="432048" cy="432048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51" name="Прямоугольник 50"/>
              <p:cNvSpPr/>
              <p:nvPr/>
            </p:nvSpPr>
            <p:spPr>
              <a:xfrm>
                <a:off x="981153" y="5157192"/>
                <a:ext cx="432048" cy="432048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52" name="Прямоугольник 51"/>
              <p:cNvSpPr/>
              <p:nvPr/>
            </p:nvSpPr>
            <p:spPr>
              <a:xfrm>
                <a:off x="468835" y="4668479"/>
                <a:ext cx="432048" cy="432048"/>
              </a:xfrm>
              <a:prstGeom prst="rect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53" name="Прямоугольник 52"/>
              <p:cNvSpPr/>
              <p:nvPr/>
            </p:nvSpPr>
            <p:spPr>
              <a:xfrm>
                <a:off x="467544" y="5157192"/>
                <a:ext cx="432048" cy="432048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54" name="Прямоугольник 53"/>
              <p:cNvSpPr/>
              <p:nvPr/>
            </p:nvSpPr>
            <p:spPr>
              <a:xfrm>
                <a:off x="989859" y="4668479"/>
                <a:ext cx="432048" cy="432048"/>
              </a:xfrm>
              <a:prstGeom prst="rect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55" name="Прямоугольник 54"/>
              <p:cNvSpPr/>
              <p:nvPr/>
            </p:nvSpPr>
            <p:spPr>
              <a:xfrm>
                <a:off x="981125" y="4168130"/>
                <a:ext cx="432048" cy="432048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56" name="Прямоугольник 55"/>
              <p:cNvSpPr/>
              <p:nvPr/>
            </p:nvSpPr>
            <p:spPr>
              <a:xfrm>
                <a:off x="755576" y="4941168"/>
                <a:ext cx="432048" cy="43204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57" name="Прямоугольник 56"/>
              <p:cNvSpPr/>
              <p:nvPr/>
            </p:nvSpPr>
            <p:spPr>
              <a:xfrm>
                <a:off x="755576" y="4437112"/>
                <a:ext cx="432048" cy="432048"/>
              </a:xfrm>
              <a:prstGeom prst="rect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grpSp>
          <p:nvGrpSpPr>
            <p:cNvPr id="41" name="Группа 40"/>
            <p:cNvGrpSpPr/>
            <p:nvPr/>
          </p:nvGrpSpPr>
          <p:grpSpPr>
            <a:xfrm rot="5400000">
              <a:off x="99977" y="-19857"/>
              <a:ext cx="274970" cy="403932"/>
              <a:chOff x="467544" y="4168130"/>
              <a:chExt cx="954363" cy="1421110"/>
            </a:xfrm>
          </p:grpSpPr>
          <p:sp>
            <p:nvSpPr>
              <p:cNvPr id="42" name="Прямоугольник 41"/>
              <p:cNvSpPr/>
              <p:nvPr/>
            </p:nvSpPr>
            <p:spPr>
              <a:xfrm>
                <a:off x="477069" y="4168130"/>
                <a:ext cx="432048" cy="432048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43" name="Прямоугольник 42"/>
              <p:cNvSpPr/>
              <p:nvPr/>
            </p:nvSpPr>
            <p:spPr>
              <a:xfrm>
                <a:off x="981153" y="5157192"/>
                <a:ext cx="432048" cy="432048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44" name="Прямоугольник 43"/>
              <p:cNvSpPr/>
              <p:nvPr/>
            </p:nvSpPr>
            <p:spPr>
              <a:xfrm>
                <a:off x="468835" y="4668479"/>
                <a:ext cx="432048" cy="432048"/>
              </a:xfrm>
              <a:prstGeom prst="rect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45" name="Прямоугольник 44"/>
              <p:cNvSpPr/>
              <p:nvPr/>
            </p:nvSpPr>
            <p:spPr>
              <a:xfrm>
                <a:off x="467544" y="5157192"/>
                <a:ext cx="432048" cy="432048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46" name="Прямоугольник 45"/>
              <p:cNvSpPr/>
              <p:nvPr/>
            </p:nvSpPr>
            <p:spPr>
              <a:xfrm>
                <a:off x="989859" y="4668479"/>
                <a:ext cx="432048" cy="432048"/>
              </a:xfrm>
              <a:prstGeom prst="rect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47" name="Прямоугольник 46"/>
              <p:cNvSpPr/>
              <p:nvPr/>
            </p:nvSpPr>
            <p:spPr>
              <a:xfrm>
                <a:off x="981125" y="4168130"/>
                <a:ext cx="432048" cy="432048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48" name="Прямоугольник 47"/>
              <p:cNvSpPr/>
              <p:nvPr/>
            </p:nvSpPr>
            <p:spPr>
              <a:xfrm>
                <a:off x="755576" y="4941168"/>
                <a:ext cx="432048" cy="43204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49" name="Прямоугольник 48"/>
              <p:cNvSpPr/>
              <p:nvPr/>
            </p:nvSpPr>
            <p:spPr>
              <a:xfrm>
                <a:off x="755576" y="4437112"/>
                <a:ext cx="432048" cy="432048"/>
              </a:xfrm>
              <a:prstGeom prst="rect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</p:grpSp>
      <p:sp>
        <p:nvSpPr>
          <p:cNvPr id="4" name="Прямоугольник 3"/>
          <p:cNvSpPr/>
          <p:nvPr/>
        </p:nvSpPr>
        <p:spPr>
          <a:xfrm>
            <a:off x="971600" y="1484784"/>
            <a:ext cx="7200800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dirty="0" smtClean="0"/>
              <a:t>1. GISC </a:t>
            </a:r>
            <a:r>
              <a:rPr lang="en-US" sz="2000" dirty="0"/>
              <a:t>Moscow is planning to establish direct connection with GISC Tokyo, GISC Melbourne via RMDCN connection and with GISC Washington via Internet.</a:t>
            </a:r>
            <a:endParaRPr lang="ru-RU" sz="2000" dirty="0"/>
          </a:p>
          <a:p>
            <a:pPr algn="just"/>
            <a:endParaRPr lang="en-US" sz="2000" dirty="0" smtClean="0"/>
          </a:p>
          <a:p>
            <a:pPr algn="just"/>
            <a:r>
              <a:rPr lang="en-US" sz="2000" dirty="0" smtClean="0"/>
              <a:t>2. GISC </a:t>
            </a:r>
            <a:r>
              <a:rPr lang="en-US" sz="2000" dirty="0"/>
              <a:t>Moscow continues work with NCs Azerbaijan, Republic of Moldova, Tajikistan, Turkmenistan and Uzbekistan to </a:t>
            </a:r>
            <a:r>
              <a:rPr lang="en-US" sz="2000" dirty="0" smtClean="0"/>
              <a:t>provide connection </a:t>
            </a:r>
            <a:r>
              <a:rPr lang="en-US" sz="2000" dirty="0"/>
              <a:t>to backup GISC Offenbach.</a:t>
            </a:r>
            <a:endParaRPr lang="ru-RU" sz="2000" dirty="0"/>
          </a:p>
          <a:p>
            <a:pPr algn="just"/>
            <a:endParaRPr lang="en-US" sz="2000" dirty="0" smtClean="0"/>
          </a:p>
          <a:p>
            <a:pPr algn="just"/>
            <a:r>
              <a:rPr lang="en-US" sz="2000" dirty="0" smtClean="0"/>
              <a:t>3. The </a:t>
            </a:r>
            <a:r>
              <a:rPr lang="en-US" sz="2000" dirty="0"/>
              <a:t>certification of NCs in the area of responsibility of GISC Moscow is scheduled to be completed in Q1/2019</a:t>
            </a:r>
            <a:r>
              <a:rPr lang="en-US" sz="2000" dirty="0" smtClean="0"/>
              <a:t>.</a:t>
            </a:r>
          </a:p>
          <a:p>
            <a:pPr algn="just"/>
            <a:endParaRPr lang="en-US" sz="2000" dirty="0"/>
          </a:p>
          <a:p>
            <a:pPr algn="just"/>
            <a:r>
              <a:rPr lang="en-US" sz="2000" dirty="0" smtClean="0"/>
              <a:t>4. GISC </a:t>
            </a:r>
            <a:r>
              <a:rPr lang="en-US" sz="2000" dirty="0"/>
              <a:t>Moscow </a:t>
            </a:r>
            <a:r>
              <a:rPr lang="en-US" sz="2000" dirty="0" smtClean="0"/>
              <a:t>makes every effort </a:t>
            </a:r>
            <a:r>
              <a:rPr lang="en-US" sz="2000" smtClean="0"/>
              <a:t>to hold </a:t>
            </a:r>
            <a:r>
              <a:rPr lang="en-US" sz="2000" dirty="0"/>
              <a:t>the re-audit in Q1/2019.</a:t>
            </a:r>
            <a:endParaRPr lang="ru-RU" sz="2000" dirty="0"/>
          </a:p>
          <a:p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109003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84</TotalTime>
  <Words>439</Words>
  <Application>Microsoft Office PowerPoint</Application>
  <PresentationFormat>Экран (4:3)</PresentationFormat>
  <Paragraphs>96</Paragraphs>
  <Slides>10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Презентация PowerPoint</vt:lpstr>
      <vt:lpstr>GISC Moscow Connectivity</vt:lpstr>
      <vt:lpstr>GISC Moscow AoR</vt:lpstr>
      <vt:lpstr>AMDCN connectivity</vt:lpstr>
      <vt:lpstr>Training</vt:lpstr>
      <vt:lpstr>Operational issues considered</vt:lpstr>
      <vt:lpstr>GISC back-up and activities</vt:lpstr>
      <vt:lpstr>Monitoring activity &amp; volume</vt:lpstr>
      <vt:lpstr>Traffic size and volumes</vt:lpstr>
      <vt:lpstr>Outlook (planned changes/improvements)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rdm</dc:creator>
  <cp:lastModifiedBy>Цуканов</cp:lastModifiedBy>
  <cp:revision>9</cp:revision>
  <dcterms:created xsi:type="dcterms:W3CDTF">2017-08-16T05:32:45Z</dcterms:created>
  <dcterms:modified xsi:type="dcterms:W3CDTF">2018-09-18T07:16:08Z</dcterms:modified>
</cp:coreProperties>
</file>