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5"/>
  </p:notesMasterIdLst>
  <p:sldIdLst>
    <p:sldId id="256" r:id="rId2"/>
    <p:sldId id="287" r:id="rId3"/>
    <p:sldId id="279" r:id="rId4"/>
    <p:sldId id="290" r:id="rId5"/>
    <p:sldId id="295" r:id="rId6"/>
    <p:sldId id="292" r:id="rId7"/>
    <p:sldId id="293" r:id="rId8"/>
    <p:sldId id="285" r:id="rId9"/>
    <p:sldId id="296" r:id="rId10"/>
    <p:sldId id="297" r:id="rId11"/>
    <p:sldId id="291" r:id="rId12"/>
    <p:sldId id="294" r:id="rId13"/>
    <p:sldId id="288" r:id="rId14"/>
  </p:sldIdLst>
  <p:sldSz cx="9144000" cy="6858000" type="screen4x3"/>
  <p:notesSz cx="6858000" cy="9144000"/>
  <p:defaultTextStyle>
    <a:defPPr>
      <a:defRPr lang="zh-CN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3333FF"/>
    <a:srgbClr val="FF00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度样式 2 - 强调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EB344D84-9AFB-497E-A393-DC336BA19D2E}" styleName="中度样式 3 - 强调 3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85BE263C-DBD7-4A20-BB59-AAB30ACAA65A}" styleName="中度样式 3 - 强调 2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EB9631B5-78F2-41C9-869B-9F39066F8104}" styleName="中度样式 3 - 强调 4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74C1A8A3-306A-4EB7-A6B1-4F7E0EB9C5D6}" styleName="中度样式 3 - 强调 5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2A488322-F2BA-4B5B-9748-0D474271808F}" styleName="中度样式 3 - 强调 6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46F890A9-2807-4EBB-B81D-B2AA78EC7F39}" styleName="深色样式 2 - 强调 5/强调 6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accent5">
              <a:tint val="20000"/>
            </a:schemeClr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firstRow>
  </a:tblStyle>
  <a:tblStyle styleId="{17292A2E-F333-43FB-9621-5CBBE7FDCDCB}" styleName="浅色样式 2 - 强调 4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</a:tcBdr>
      </a:tcStyle>
    </a:band1H>
    <a:band1V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</a:tcBdr>
      </a:tcStyle>
    </a:band1V>
    <a:band2V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4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4"/>
        </a:fillRef>
      </a:tcStyle>
    </a:firstRow>
  </a:tblStyle>
  <a:tblStyle styleId="{72833802-FEF1-4C79-8D5D-14CF1EAF98D9}" styleName="浅色样式 2 - 强调 2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</a:tcBdr>
      </a:tcStyle>
    </a:band1H>
    <a:band1V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</a:tcBdr>
      </a:tcStyle>
    </a:band1V>
    <a:band2V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2"/>
        </a:fillRef>
      </a:tcStyle>
    </a:firstRow>
  </a:tblStyle>
  <a:tblStyle styleId="{69012ECD-51FC-41F1-AA8D-1B2483CD663E}" styleName="浅色样式 2 - 强调 1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</a:tcStyle>
    </a:band1H>
    <a:band1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1V>
    <a:band2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1"/>
        </a:fillRef>
      </a:tcStyle>
    </a:firstRow>
  </a:tblStyle>
  <a:tblStyle styleId="{5A111915-BE36-4E01-A7E5-04B1672EAD32}" styleName="浅色样式 2 - 强调 5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</a:tcBdr>
      </a:tcStyle>
    </a:band1H>
    <a:band1V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</a:tcBdr>
      </a:tcStyle>
    </a:band1V>
    <a:band2V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5"/>
        </a:fillRef>
      </a:tcStyle>
    </a:firstRow>
  </a:tblStyle>
  <a:tblStyle styleId="{912C8C85-51F0-491E-9774-3900AFEF0FD7}" styleName="浅色样式 2 - 强调 6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</a:tcBdr>
      </a:tcStyle>
    </a:band1H>
    <a:band1V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</a:tcBdr>
      </a:tcStyle>
    </a:band1V>
    <a:band2V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6"/>
        </a:fillRef>
      </a:tcStyle>
    </a:firstRow>
  </a:tblStyle>
  <a:tblStyle styleId="{F2DE63D5-997A-4646-A377-4702673A728D}" styleName="浅色样式 2 - 强调 3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</a:tcBdr>
      </a:tcStyle>
    </a:band1H>
    <a:band1V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</a:tcBdr>
      </a:tcStyle>
    </a:band1V>
    <a:band2V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3"/>
        </a:fillRef>
      </a:tcStyle>
    </a:firstRow>
  </a:tblStyle>
  <a:tblStyle styleId="{10A1B5D5-9B99-4C35-A422-299274C87663}" styleName="中度样式 1 - 强调 6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6">
              <a:tint val="20000"/>
            </a:schemeClr>
          </a:solidFill>
        </a:fill>
      </a:tcStyle>
    </a:band1H>
    <a:band1V>
      <a:tcStyle>
        <a:tcBdr/>
        <a:fill>
          <a:solidFill>
            <a:schemeClr val="accent6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firstRow>
  </a:tblStyle>
  <a:tblStyle styleId="{E8B1032C-EA38-4F05-BA0D-38AFFFC7BED3}" styleName="浅色样式 3 - 强调 6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 w="12700" cmpd="sng">
              <a:solidFill>
                <a:schemeClr val="accent6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20000"/>
            </a:schemeClr>
          </a:solidFill>
        </a:fill>
      </a:tcStyle>
    </a:band1H>
    <a:band1V>
      <a:tcStyle>
        <a:tcBdr/>
        <a:fill>
          <a:solidFill>
            <a:schemeClr val="accent6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6"/>
              </a:solidFill>
            </a:ln>
          </a:bottom>
        </a:tcBdr>
        <a:fill>
          <a:noFill/>
        </a:fill>
      </a:tcStyle>
    </a:firstRow>
  </a:tblStyle>
  <a:tblStyle styleId="{16D9F66E-5EB9-4882-86FB-DCBF35E3C3E4}" styleName="中度样式 4 - 强调 6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 w="12700" cmpd="sng">
              <a:solidFill>
                <a:schemeClr val="accent6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6"/>
              </a:solidFill>
            </a:ln>
          </a:top>
        </a:tcBdr>
        <a:fill>
          <a:solidFill>
            <a:schemeClr val="accent6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6">
              <a:tint val="20000"/>
            </a:schemeClr>
          </a:solidFill>
        </a:fill>
      </a:tcStyle>
    </a:firstRow>
  </a:tblStyle>
  <a:tblStyle styleId="{22838BEF-8BB2-4498-84A7-C5851F593DF1}" styleName="中度样式 4 - 强调 5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 w="12700" cmpd="sng">
              <a:solidFill>
                <a:schemeClr val="accent5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5"/>
              </a:solidFill>
            </a:ln>
          </a:top>
        </a:tcBdr>
        <a:fill>
          <a:solidFill>
            <a:schemeClr val="accent5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5">
              <a:tint val="20000"/>
            </a:schemeClr>
          </a:solidFill>
        </a:fill>
      </a:tcStyle>
    </a:firstRow>
  </a:tblStyle>
  <a:tblStyle styleId="{BDBED569-4797-4DF1-A0F4-6AAB3CD982D8}" styleName="浅色样式 3 - 强调 5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 w="12700" cmpd="sng">
              <a:solidFill>
                <a:schemeClr val="accent5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20000"/>
            </a:schemeClr>
          </a:solidFill>
        </a:fill>
      </a:tcStyle>
    </a:band1H>
    <a:band1V>
      <a:tcStyle>
        <a:tcBdr/>
        <a:fill>
          <a:solidFill>
            <a:schemeClr val="accent5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5"/>
              </a:solidFill>
            </a:ln>
          </a:bottom>
        </a:tcBdr>
        <a:fill>
          <a:noFill/>
        </a:fill>
      </a:tcStyle>
    </a:firstRow>
  </a:tblStyle>
  <a:tblStyle styleId="{7DF18680-E054-41AD-8BC1-D1AEF772440D}" styleName="中度样式 2 - 强调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558" autoAdjust="0"/>
    <p:restoredTop sz="91505" autoAdjust="0"/>
  </p:normalViewPr>
  <p:slideViewPr>
    <p:cSldViewPr>
      <p:cViewPr varScale="1">
        <p:scale>
          <a:sx n="58" d="100"/>
          <a:sy n="58" d="100"/>
        </p:scale>
        <p:origin x="1320" y="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  <a:ea typeface="+mn-ea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  <a:ea typeface="+mn-ea"/>
              </a:defRPr>
            </a:lvl1pPr>
          </a:lstStyle>
          <a:p>
            <a:pPr>
              <a:defRPr/>
            </a:pPr>
            <a:fld id="{2095920B-275C-4D21-9AF5-4036B52D9DEF}" type="datetimeFigureOut">
              <a:rPr lang="zh-CN" altLang="en-US"/>
              <a:pPr>
                <a:defRPr/>
              </a:pPr>
              <a:t>2018/9/18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zh-CN" altLang="en-US" noProof="0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rmAutofit/>
          </a:bodyPr>
          <a:lstStyle/>
          <a:p>
            <a:pPr lvl="0"/>
            <a:r>
              <a:rPr lang="zh-CN" altLang="en-US" noProof="0" smtClean="0"/>
              <a:t>单击此处编辑母版文本样式</a:t>
            </a:r>
          </a:p>
          <a:p>
            <a:pPr lvl="1"/>
            <a:r>
              <a:rPr lang="zh-CN" altLang="en-US" noProof="0" smtClean="0"/>
              <a:t>第二级</a:t>
            </a:r>
          </a:p>
          <a:p>
            <a:pPr lvl="2"/>
            <a:r>
              <a:rPr lang="zh-CN" altLang="en-US" noProof="0" smtClean="0"/>
              <a:t>第三级</a:t>
            </a:r>
          </a:p>
          <a:p>
            <a:pPr lvl="3"/>
            <a:r>
              <a:rPr lang="zh-CN" altLang="en-US" noProof="0" smtClean="0"/>
              <a:t>第四级</a:t>
            </a:r>
          </a:p>
          <a:p>
            <a:pPr lvl="4"/>
            <a:r>
              <a:rPr lang="zh-CN" altLang="en-US" noProof="0" smtClean="0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  <a:ea typeface="+mn-ea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 smtClean="0">
                <a:latin typeface="Calibri" panose="020F0502020204030204" pitchFamily="34" charset="0"/>
              </a:defRPr>
            </a:lvl1pPr>
          </a:lstStyle>
          <a:p>
            <a:pPr>
              <a:defRPr/>
            </a:pPr>
            <a:fld id="{24CBD6C1-AA1D-49E6-80BB-5FB7C5F06067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89677827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幻灯片图像占位符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5123" name="备注占位符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>
              <a:spcBef>
                <a:spcPct val="0"/>
              </a:spcBef>
            </a:pPr>
            <a:r>
              <a:rPr lang="en-US" altLang="zh-CN" b="1" smtClean="0">
                <a:latin typeface="Arial" panose="020B0604020202020204" pitchFamily="34" charset="0"/>
                <a:cs typeface="Arial" panose="020B0604020202020204" pitchFamily="34" charset="0"/>
              </a:rPr>
              <a:t>CMA fulfills the following international roles, each designated as GlSC or DCPC duties within the framework of WIS:</a:t>
            </a:r>
            <a:endParaRPr lang="zh-CN" altLang="en-US" b="1" smtClean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124" name="灯片编号占位符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0"/>
              </a:spcBef>
            </a:pPr>
            <a:fld id="{070FA253-0A9B-4015-B099-C9DFA7D128D8}" type="slidenum">
              <a:rPr lang="zh-CN" altLang="en-US"/>
              <a:pPr>
                <a:spcBef>
                  <a:spcPct val="0"/>
                </a:spcBef>
              </a:pPr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8813196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幻灯片图像占位符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7171" name="备注占位符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altLang="zh-CN" smtClean="0"/>
          </a:p>
        </p:txBody>
      </p:sp>
      <p:sp>
        <p:nvSpPr>
          <p:cNvPr id="7172" name="灯片编号占位符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0"/>
              </a:spcBef>
            </a:pPr>
            <a:fld id="{41488B41-AA96-416B-97E5-9644335033ED}" type="slidenum">
              <a:rPr lang="zh-CN" altLang="en-US"/>
              <a:pPr>
                <a:spcBef>
                  <a:spcPct val="0"/>
                </a:spcBef>
              </a:pPr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8145682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E538EAA-4BB4-4752-AF29-79E36724261F}" type="datetimeFigureOut">
              <a:rPr lang="zh-CN" altLang="en-US"/>
              <a:pPr>
                <a:defRPr/>
              </a:pPr>
              <a:t>2018/9/18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3DA03D8-D047-427E-8E63-0A64DFFC25C5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9596092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2FB5422-A7D4-4193-9F6D-0A550E4494A6}" type="datetimeFigureOut">
              <a:rPr lang="zh-CN" altLang="en-US"/>
              <a:pPr>
                <a:defRPr/>
              </a:pPr>
              <a:t>2018/9/18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E2FB95D-FBCF-42A7-AF5D-F675A89F1D4F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8444769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F8A3E9D-6F4C-47F5-BD89-DD1EC5E6FEDD}" type="datetimeFigureOut">
              <a:rPr lang="zh-CN" altLang="en-US"/>
              <a:pPr>
                <a:defRPr/>
              </a:pPr>
              <a:t>2018/9/18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9DAD08B-5175-402F-9048-BE6F92EF1DA5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6121061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1FD7BD2-A187-4513-B9CB-4AF0350563CD}" type="datetimeFigureOut">
              <a:rPr lang="zh-CN" altLang="en-US"/>
              <a:pPr>
                <a:defRPr/>
              </a:pPr>
              <a:t>2018/9/18</a:t>
            </a:fld>
            <a:endParaRPr lang="zh-CN" altLang="en-US"/>
          </a:p>
        </p:txBody>
      </p:sp>
      <p:sp>
        <p:nvSpPr>
          <p:cNvPr id="6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EEBB38C-423E-4A83-B49F-BE9FF9107C6D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6557741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72137F0-5BC7-4AB5-A284-29034D731AA0}" type="datetimeFigureOut">
              <a:rPr lang="zh-CN" altLang="en-US"/>
              <a:pPr>
                <a:defRPr/>
              </a:pPr>
              <a:t>2018/9/18</a:t>
            </a:fld>
            <a:endParaRPr lang="zh-CN" altLang="en-US"/>
          </a:p>
        </p:txBody>
      </p:sp>
      <p:sp>
        <p:nvSpPr>
          <p:cNvPr id="8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9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1C4F6F0-E898-44EE-A5DB-0EEAB1531152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6240156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33FF90C-88C9-4955-8C8E-B78308B1B518}" type="datetimeFigureOut">
              <a:rPr lang="zh-CN" altLang="en-US"/>
              <a:pPr>
                <a:defRPr/>
              </a:pPr>
              <a:t>2018/9/18</a:t>
            </a:fld>
            <a:endParaRPr lang="zh-CN" altLang="en-US"/>
          </a:p>
        </p:txBody>
      </p:sp>
      <p:sp>
        <p:nvSpPr>
          <p:cNvPr id="4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5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E7EE03F-30D8-4152-B3AA-CBA152EA4BE6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9025960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34ACC32-4080-4D42-8AAB-8A90A83C0471}" type="datetimeFigureOut">
              <a:rPr lang="zh-CN" altLang="en-US"/>
              <a:pPr>
                <a:defRPr/>
              </a:pPr>
              <a:t>2018/9/18</a:t>
            </a:fld>
            <a:endParaRPr lang="zh-CN" altLang="en-US"/>
          </a:p>
        </p:txBody>
      </p:sp>
      <p:sp>
        <p:nvSpPr>
          <p:cNvPr id="3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4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22D4525-B51F-4857-8208-A76FCDDE7B8A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5974598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41C56E3-4E64-4AB8-B878-3FC6E720E262}" type="datetimeFigureOut">
              <a:rPr lang="zh-CN" altLang="en-US"/>
              <a:pPr>
                <a:defRPr/>
              </a:pPr>
              <a:t>2018/9/18</a:t>
            </a:fld>
            <a:endParaRPr lang="zh-CN" altLang="en-US"/>
          </a:p>
        </p:txBody>
      </p:sp>
      <p:sp>
        <p:nvSpPr>
          <p:cNvPr id="6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6549316-7894-4C0E-900A-B1CFC8AABC44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9602139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zh-CN" altLang="en-US" noProof="0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D8FC73D-C51B-47C3-8CA6-F8F48B974BB2}" type="datetimeFigureOut">
              <a:rPr lang="zh-CN" altLang="en-US"/>
              <a:pPr>
                <a:defRPr/>
              </a:pPr>
              <a:t>2018/9/18</a:t>
            </a:fld>
            <a:endParaRPr lang="zh-CN" altLang="en-US"/>
          </a:p>
        </p:txBody>
      </p:sp>
      <p:sp>
        <p:nvSpPr>
          <p:cNvPr id="6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A894822-4358-4002-94FE-8EA4E23F9ABC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7017999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305D0E4-B3D4-482E-8474-30FDA7B5A375}" type="datetimeFigureOut">
              <a:rPr lang="zh-CN" altLang="en-US"/>
              <a:pPr>
                <a:defRPr/>
              </a:pPr>
              <a:t>2018/9/18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DAD0A3F-A12C-41B3-81BC-C04A43AEDA40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9420378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A743D53-B0C9-46D2-A469-F74FD8CE2235}" type="datetimeFigureOut">
              <a:rPr lang="zh-CN" altLang="en-US"/>
              <a:pPr>
                <a:defRPr/>
              </a:pPr>
              <a:t>2018/9/18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84A8987-B855-473C-8D13-51706B36B0D9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692093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标题占位符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smtClean="0"/>
              <a:t>单击此处编辑母版标题样式</a:t>
            </a:r>
          </a:p>
        </p:txBody>
      </p:sp>
      <p:sp>
        <p:nvSpPr>
          <p:cNvPr id="1027" name="文本占位符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</a:defRPr>
            </a:lvl1pPr>
          </a:lstStyle>
          <a:p>
            <a:pPr>
              <a:defRPr/>
            </a:pPr>
            <a:fld id="{25E027B9-C92E-43AE-AFC7-638AB33CF808}" type="datetimeFigureOut">
              <a:rPr lang="zh-CN" altLang="en-US"/>
              <a:pPr>
                <a:defRPr/>
              </a:pPr>
              <a:t>2018/9/18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 eaLnBrk="1" hangingPunct="1">
              <a:defRPr sz="1200" smtClean="0">
                <a:solidFill>
                  <a:srgbClr val="898989"/>
                </a:solidFill>
                <a:ea typeface="华文仿宋" panose="02010600040101010101" pitchFamily="2" charset="-122"/>
              </a:defRPr>
            </a:lvl1pPr>
          </a:lstStyle>
          <a:p>
            <a:pPr>
              <a:defRPr/>
            </a:pPr>
            <a:fld id="{6E8E6791-824B-4E88-B3CA-F434D5A2DACF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pitchFamily="34" charset="0"/>
          <a:ea typeface="华文仿宋" pitchFamily="2" charset="-122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pitchFamily="34" charset="0"/>
          <a:ea typeface="华文仿宋" pitchFamily="2" charset="-122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pitchFamily="34" charset="0"/>
          <a:ea typeface="华文仿宋" pitchFamily="2" charset="-122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pitchFamily="34" charset="0"/>
          <a:ea typeface="华文仿宋" pitchFamily="2" charset="-122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pitchFamily="34" charset="0"/>
          <a:ea typeface="华文仿宋" pitchFamily="2" charset="-122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pitchFamily="34" charset="0"/>
          <a:ea typeface="华文仿宋" pitchFamily="2" charset="-122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pitchFamily="34" charset="0"/>
          <a:ea typeface="华文仿宋" pitchFamily="2" charset="-122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pitchFamily="34" charset="0"/>
          <a:ea typeface="华文仿宋" pitchFamily="2" charset="-122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hyperlink" Target="http://gisc.wis.cma.cn/wis/provider?verb=GetRecord&amp;identifier=urn:x-wmo:md:int.wmo.wis::IUSN59BABJ&amp;metadataPrefix=iso19139" TargetMode="External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标题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pPr eaLnBrk="1" hangingPunct="1"/>
            <a:r>
              <a:rPr lang="en-US" altLang="zh-CN" smtClean="0"/>
              <a:t>Status report of GISC Beijing</a:t>
            </a:r>
            <a:endParaRPr lang="zh-CN" altLang="en-US" smtClean="0"/>
          </a:p>
        </p:txBody>
      </p:sp>
      <p:sp>
        <p:nvSpPr>
          <p:cNvPr id="4" name="副标题 2"/>
          <p:cNvSpPr>
            <a:spLocks noGrp="1"/>
          </p:cNvSpPr>
          <p:nvPr>
            <p:ph type="subTitle" idx="1"/>
          </p:nvPr>
        </p:nvSpPr>
        <p:spPr>
          <a:xfrm>
            <a:off x="1403350" y="4076700"/>
            <a:ext cx="6873875" cy="1752600"/>
          </a:xfrm>
        </p:spPr>
        <p:txBody>
          <a:bodyPr>
            <a:normAutofit/>
          </a:bodyPr>
          <a:lstStyle/>
          <a:p>
            <a:pPr>
              <a:buFont typeface="Arial" charset="0"/>
              <a:buNone/>
              <a:defRPr/>
            </a:pPr>
            <a:r>
              <a:rPr lang="en-US" altLang="ja-JP" sz="2600" dirty="0" smtClean="0"/>
              <a:t>GISC Beijing/CMA</a:t>
            </a:r>
          </a:p>
          <a:p>
            <a:pPr>
              <a:buFont typeface="Arial" charset="0"/>
              <a:buNone/>
              <a:defRPr/>
            </a:pPr>
            <a:endParaRPr lang="en-US" altLang="ja-JP" sz="2600" dirty="0" smtClean="0"/>
          </a:p>
          <a:p>
            <a:pPr>
              <a:buFont typeface="Arial" charset="0"/>
              <a:buNone/>
              <a:defRPr/>
            </a:pPr>
            <a:r>
              <a:rPr lang="en-US" altLang="ja-JP" sz="2600" dirty="0" smtClean="0"/>
              <a:t>TT-GISC, 18</a:t>
            </a:r>
            <a:r>
              <a:rPr lang="en-US" altLang="ja-JP" sz="2600" baseline="30000" dirty="0" smtClean="0"/>
              <a:t>th</a:t>
            </a:r>
            <a:r>
              <a:rPr lang="en-US" altLang="ja-JP" sz="2600" dirty="0" smtClean="0"/>
              <a:t> Sept. 2018, Casablanca</a:t>
            </a:r>
            <a:r>
              <a:rPr lang="en-US" altLang="ja-JP" dirty="0" smtClean="0"/>
              <a:t> </a:t>
            </a:r>
            <a:endParaRPr kumimoji="1" lang="ja-JP" altLang="en-US" dirty="0" smtClean="0"/>
          </a:p>
          <a:p>
            <a:pPr>
              <a:buFont typeface="Arial" charset="0"/>
              <a:buNone/>
              <a:defRPr/>
            </a:pPr>
            <a:endParaRPr lang="zh-CN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标题 1"/>
          <p:cNvSpPr>
            <a:spLocks noGrp="1"/>
          </p:cNvSpPr>
          <p:nvPr>
            <p:ph type="title"/>
          </p:nvPr>
        </p:nvSpPr>
        <p:spPr>
          <a:xfrm>
            <a:off x="107950" y="115888"/>
            <a:ext cx="8229600" cy="635000"/>
          </a:xfrm>
        </p:spPr>
        <p:txBody>
          <a:bodyPr/>
          <a:lstStyle/>
          <a:p>
            <a:pPr algn="l" eaLnBrk="1" hangingPunct="1"/>
            <a:r>
              <a:rPr lang="en-US" altLang="zh-CN" sz="3600" smtClean="0"/>
              <a:t>WIS implementation of GISC Beijing</a:t>
            </a:r>
            <a:endParaRPr lang="zh-CN" altLang="en-US" sz="3600" smtClean="0"/>
          </a:p>
        </p:txBody>
      </p:sp>
      <p:cxnSp>
        <p:nvCxnSpPr>
          <p:cNvPr id="5" name="直接连接符 4"/>
          <p:cNvCxnSpPr/>
          <p:nvPr/>
        </p:nvCxnSpPr>
        <p:spPr>
          <a:xfrm>
            <a:off x="179388" y="836613"/>
            <a:ext cx="8713787" cy="0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80" name="TextBox 79"/>
          <p:cNvSpPr txBox="1"/>
          <p:nvPr/>
        </p:nvSpPr>
        <p:spPr>
          <a:xfrm>
            <a:off x="179388" y="981075"/>
            <a:ext cx="3960812" cy="5354638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eaLnBrk="1" hangingPunct="1">
              <a:defRPr/>
            </a:pPr>
            <a:r>
              <a:rPr lang="en-US" altLang="zh-CN" dirty="0">
                <a:latin typeface="Arial" charset="0"/>
              </a:rPr>
              <a:t>GISC Beijing’s responsible area:</a:t>
            </a:r>
          </a:p>
          <a:p>
            <a:pPr eaLnBrk="1" hangingPunct="1">
              <a:defRPr/>
            </a:pPr>
            <a:endParaRPr lang="en-US" altLang="zh-CN" dirty="0">
              <a:latin typeface="Arial" charset="0"/>
            </a:endParaRPr>
          </a:p>
          <a:p>
            <a:pPr eaLnBrk="1" hangingPunct="1">
              <a:defRPr/>
            </a:pPr>
            <a:r>
              <a:rPr lang="en-US" altLang="zh-CN" dirty="0">
                <a:latin typeface="Arial" charset="0"/>
              </a:rPr>
              <a:t>NCs (7): </a:t>
            </a:r>
          </a:p>
          <a:p>
            <a:pPr marL="361950" eaLnBrk="1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Tx/>
              <a:buBlip>
                <a:blip r:embed="rId3"/>
              </a:buBlip>
              <a:defRPr/>
            </a:pPr>
            <a:r>
              <a:rPr lang="en-US" altLang="zh-CN" sz="1600" dirty="0">
                <a:latin typeface="+mn-lt"/>
                <a:ea typeface="+mn-ea"/>
              </a:rPr>
              <a:t>  China</a:t>
            </a:r>
          </a:p>
          <a:p>
            <a:pPr marL="361950" eaLnBrk="1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Tx/>
              <a:buBlip>
                <a:blip r:embed="rId3"/>
              </a:buBlip>
              <a:defRPr/>
            </a:pPr>
            <a:r>
              <a:rPr lang="en-US" altLang="zh-CN" sz="1600" dirty="0">
                <a:latin typeface="+mn-lt"/>
                <a:ea typeface="+mn-ea"/>
              </a:rPr>
              <a:t>  Mongolia</a:t>
            </a:r>
          </a:p>
          <a:p>
            <a:pPr marL="361950" eaLnBrk="1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Tx/>
              <a:buBlip>
                <a:blip r:embed="rId3"/>
              </a:buBlip>
              <a:defRPr/>
            </a:pPr>
            <a:r>
              <a:rPr lang="en-US" altLang="zh-CN" sz="1600" dirty="0">
                <a:latin typeface="+mn-lt"/>
                <a:ea typeface="+mn-ea"/>
              </a:rPr>
              <a:t>  Nepal</a:t>
            </a:r>
          </a:p>
          <a:p>
            <a:pPr marL="361950" eaLnBrk="1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Tx/>
              <a:buBlip>
                <a:blip r:embed="rId3"/>
              </a:buBlip>
              <a:defRPr/>
            </a:pPr>
            <a:r>
              <a:rPr lang="en-US" altLang="zh-CN" sz="1600" dirty="0">
                <a:latin typeface="+mn-lt"/>
                <a:ea typeface="+mn-ea"/>
              </a:rPr>
              <a:t>  Pakistan</a:t>
            </a:r>
          </a:p>
          <a:p>
            <a:pPr marL="361950" eaLnBrk="1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Tx/>
              <a:buBlip>
                <a:blip r:embed="rId3"/>
              </a:buBlip>
              <a:defRPr/>
            </a:pPr>
            <a:r>
              <a:rPr lang="en-US" altLang="zh-CN" sz="1600" dirty="0">
                <a:latin typeface="+mn-lt"/>
                <a:ea typeface="+mn-ea"/>
              </a:rPr>
              <a:t>  Hong Kong, China</a:t>
            </a:r>
          </a:p>
          <a:p>
            <a:pPr marL="361950" eaLnBrk="1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Tx/>
              <a:buBlip>
                <a:blip r:embed="rId3"/>
              </a:buBlip>
              <a:defRPr/>
            </a:pPr>
            <a:r>
              <a:rPr lang="en-US" altLang="zh-CN" sz="1600" dirty="0">
                <a:latin typeface="+mn-lt"/>
                <a:ea typeface="+mn-ea"/>
              </a:rPr>
              <a:t>  Macao, China</a:t>
            </a:r>
          </a:p>
          <a:p>
            <a:pPr marL="361950" eaLnBrk="1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Tx/>
              <a:buBlip>
                <a:blip r:embed="rId3"/>
              </a:buBlip>
              <a:defRPr/>
            </a:pPr>
            <a:r>
              <a:rPr lang="en-US" altLang="zh-CN" sz="1600" dirty="0">
                <a:latin typeface="+mn-lt"/>
                <a:ea typeface="+mn-ea"/>
              </a:rPr>
              <a:t>  Democratic People’s Republic of Korea. (new in Nov. 2015)</a:t>
            </a:r>
          </a:p>
          <a:p>
            <a:pPr eaLnBrk="1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1600" dirty="0">
                <a:latin typeface="+mn-lt"/>
                <a:ea typeface="+mn-ea"/>
              </a:rPr>
              <a:t>DCPCs (6):</a:t>
            </a:r>
          </a:p>
          <a:p>
            <a:pPr marL="361950" eaLnBrk="1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Tx/>
              <a:buBlip>
                <a:blip r:embed="rId3"/>
              </a:buBlip>
              <a:defRPr/>
            </a:pPr>
            <a:r>
              <a:rPr lang="en-GB" altLang="zh-CN" sz="1600" dirty="0">
                <a:latin typeface="Arial" charset="0"/>
                <a:ea typeface="宋体" charset="-122"/>
              </a:rPr>
              <a:t>  WWIS ( Hong Kong, China )</a:t>
            </a:r>
          </a:p>
          <a:p>
            <a:pPr marL="361950" eaLnBrk="1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Tx/>
              <a:buBlip>
                <a:blip r:embed="rId3"/>
              </a:buBlip>
              <a:defRPr/>
            </a:pPr>
            <a:r>
              <a:rPr lang="en-GB" altLang="zh-CN" sz="1600" dirty="0">
                <a:latin typeface="Arial" charset="0"/>
                <a:ea typeface="宋体" charset="-122"/>
              </a:rPr>
              <a:t>  5 CMA’s internal DCPCs</a:t>
            </a:r>
            <a:endParaRPr lang="en-US" altLang="zh-CN" sz="1600" dirty="0">
              <a:latin typeface="Arial" charset="0"/>
              <a:ea typeface="宋体" charset="-122"/>
            </a:endParaRPr>
          </a:p>
          <a:p>
            <a:pPr marL="361950" eaLnBrk="1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Tx/>
              <a:buBlip>
                <a:blip r:embed="rId3"/>
              </a:buBlip>
              <a:defRPr/>
            </a:pPr>
            <a:endParaRPr lang="en-US" altLang="zh-CN" sz="1600" dirty="0">
              <a:latin typeface="+mn-lt"/>
              <a:ea typeface="+mn-ea"/>
            </a:endParaRPr>
          </a:p>
        </p:txBody>
      </p:sp>
      <p:sp>
        <p:nvSpPr>
          <p:cNvPr id="81" name="TextBox 80"/>
          <p:cNvSpPr txBox="1"/>
          <p:nvPr/>
        </p:nvSpPr>
        <p:spPr>
          <a:xfrm>
            <a:off x="4140200" y="1865313"/>
            <a:ext cx="4932363" cy="3508375"/>
          </a:xfrm>
          <a:prstGeom prst="rect">
            <a:avLst/>
          </a:prstGeom>
          <a:solidFill>
            <a:schemeClr val="bg1"/>
          </a:solidFill>
        </p:spPr>
        <p:txBody>
          <a:bodyPr>
            <a:spAutoFit/>
          </a:bodyPr>
          <a:lstStyle/>
          <a:p>
            <a:pPr eaLnBrk="1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2000" dirty="0">
                <a:latin typeface="+mn-lt"/>
                <a:ea typeface="+mn-ea"/>
              </a:rPr>
              <a:t>International roles of CMA in WIS:</a:t>
            </a:r>
          </a:p>
          <a:p>
            <a:pPr eaLnBrk="1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Tx/>
              <a:buBlip>
                <a:blip r:embed="rId3"/>
              </a:buBlip>
              <a:defRPr/>
            </a:pPr>
            <a:r>
              <a:rPr lang="en-US" altLang="zh-CN" sz="1600" dirty="0">
                <a:latin typeface="+mn-lt"/>
                <a:ea typeface="+mn-ea"/>
              </a:rPr>
              <a:t>   </a:t>
            </a:r>
            <a:r>
              <a:rPr lang="en-US" altLang="zh-CN" sz="1600" dirty="0">
                <a:latin typeface="Arial" charset="0"/>
                <a:ea typeface="宋体" charset="-122"/>
              </a:rPr>
              <a:t>NC China </a:t>
            </a:r>
          </a:p>
          <a:p>
            <a:pPr eaLnBrk="1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Tx/>
              <a:buBlip>
                <a:blip r:embed="rId3"/>
              </a:buBlip>
              <a:defRPr/>
            </a:pPr>
            <a:r>
              <a:rPr lang="en-US" altLang="zh-CN" sz="1600" dirty="0">
                <a:latin typeface="+mn-lt"/>
                <a:ea typeface="+mn-ea"/>
              </a:rPr>
              <a:t>   GISC Beijing</a:t>
            </a:r>
          </a:p>
          <a:p>
            <a:pPr eaLnBrk="1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Tx/>
              <a:buBlip>
                <a:blip r:embed="rId3"/>
              </a:buBlip>
              <a:defRPr/>
            </a:pPr>
            <a:r>
              <a:rPr lang="en-US" altLang="zh-CN" sz="1600" dirty="0">
                <a:latin typeface="+mn-lt"/>
                <a:ea typeface="+mn-ea"/>
              </a:rPr>
              <a:t>   RTH Beijing (DCPC)</a:t>
            </a:r>
          </a:p>
          <a:p>
            <a:pPr eaLnBrk="1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Tx/>
              <a:buBlip>
                <a:blip r:embed="rId3"/>
              </a:buBlip>
              <a:defRPr/>
            </a:pPr>
            <a:r>
              <a:rPr lang="en-US" altLang="zh-CN" sz="1600" dirty="0">
                <a:latin typeface="+mn-lt"/>
                <a:ea typeface="+mn-ea"/>
              </a:rPr>
              <a:t>   RCC Beijing (DCPC)</a:t>
            </a:r>
          </a:p>
          <a:p>
            <a:pPr eaLnBrk="1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Tx/>
              <a:buBlip>
                <a:blip r:embed="rId3"/>
              </a:buBlip>
              <a:defRPr/>
            </a:pPr>
            <a:r>
              <a:rPr lang="en-US" altLang="zh-CN" sz="1600" dirty="0">
                <a:latin typeface="+mn-lt"/>
                <a:ea typeface="+mn-ea"/>
              </a:rPr>
              <a:t>   RSMC Beijing – Geographical (DCPC)  </a:t>
            </a:r>
          </a:p>
          <a:p>
            <a:pPr eaLnBrk="1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Tx/>
              <a:buBlip>
                <a:blip r:embed="rId3"/>
              </a:buBlip>
              <a:defRPr/>
            </a:pPr>
            <a:r>
              <a:rPr lang="en-US" altLang="zh-CN" sz="1600" dirty="0">
                <a:latin typeface="+mn-lt"/>
                <a:ea typeface="+mn-ea"/>
              </a:rPr>
              <a:t>   RSMC Beijing – Activity – ATM (DCPC)</a:t>
            </a:r>
          </a:p>
          <a:p>
            <a:pPr eaLnBrk="1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Tx/>
              <a:buBlip>
                <a:blip r:embed="rId3"/>
              </a:buBlip>
              <a:defRPr/>
            </a:pPr>
            <a:r>
              <a:rPr lang="en-US" altLang="zh-CN" sz="1600" dirty="0">
                <a:latin typeface="+mn-lt"/>
                <a:ea typeface="+mn-ea"/>
              </a:rPr>
              <a:t>   National Satellite Meteorological Center (DCPC)</a:t>
            </a:r>
          </a:p>
          <a:p>
            <a:pPr eaLnBrk="1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endParaRPr lang="en-US" altLang="zh-CN" sz="1600" dirty="0">
              <a:latin typeface="+mn-lt"/>
              <a:ea typeface="+mn-ea"/>
            </a:endParaRPr>
          </a:p>
        </p:txBody>
      </p:sp>
      <p:cxnSp>
        <p:nvCxnSpPr>
          <p:cNvPr id="85" name="直接连接符 84"/>
          <p:cNvCxnSpPr/>
          <p:nvPr/>
        </p:nvCxnSpPr>
        <p:spPr>
          <a:xfrm>
            <a:off x="4076700" y="1076325"/>
            <a:ext cx="0" cy="4800600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" dur="500"/>
                                        <p:tgtEl>
                                          <p:spTgt spid="81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" dur="500"/>
                                        <p:tgtEl>
                                          <p:spTgt spid="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1" dur="500"/>
                                        <p:tgtEl>
                                          <p:spTgt spid="8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4" dur="500"/>
                                        <p:tgtEl>
                                          <p:spTgt spid="8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8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0" dur="500"/>
                                        <p:tgtEl>
                                          <p:spTgt spid="8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3" dur="500"/>
                                        <p:tgtEl>
                                          <p:spTgt spid="8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6" dur="500"/>
                                        <p:tgtEl>
                                          <p:spTgt spid="8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9" dur="500"/>
                                        <p:tgtEl>
                                          <p:spTgt spid="8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0" grpId="0"/>
      <p:bldP spid="81" grpId="0" build="allAtOnce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标题 15"/>
          <p:cNvSpPr txBox="1">
            <a:spLocks/>
          </p:cNvSpPr>
          <p:nvPr/>
        </p:nvSpPr>
        <p:spPr>
          <a:xfrm>
            <a:off x="34925" y="188913"/>
            <a:ext cx="8043863" cy="571500"/>
          </a:xfrm>
          <a:prstGeom prst="rect">
            <a:avLst/>
          </a:prstGeom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3600" dirty="0">
                <a:latin typeface="+mj-lt"/>
                <a:ea typeface="+mj-ea"/>
                <a:cs typeface="+mj-cs"/>
              </a:rPr>
              <a:t>Data Communication Network</a:t>
            </a:r>
            <a:endParaRPr lang="zh-CN" altLang="en-US" sz="3600" dirty="0">
              <a:latin typeface="+mj-lt"/>
              <a:ea typeface="+mj-ea"/>
              <a:cs typeface="+mj-cs"/>
            </a:endParaRPr>
          </a:p>
        </p:txBody>
      </p:sp>
      <p:sp>
        <p:nvSpPr>
          <p:cNvPr id="107" name="圆柱形 106"/>
          <p:cNvSpPr/>
          <p:nvPr/>
        </p:nvSpPr>
        <p:spPr bwMode="auto">
          <a:xfrm>
            <a:off x="1908175" y="1782763"/>
            <a:ext cx="500063" cy="222250"/>
          </a:xfrm>
          <a:prstGeom prst="can">
            <a:avLst>
              <a:gd name="adj" fmla="val 35000"/>
            </a:avLst>
          </a:prstGeom>
          <a:solidFill>
            <a:sysClr val="window" lastClr="FFFFFF"/>
          </a:solidFill>
          <a:ln w="12700" cap="flat" cmpd="sng" algn="ctr">
            <a:solidFill>
              <a:srgbClr val="F79646">
                <a:lumMod val="75000"/>
              </a:srgbClr>
            </a:solidFill>
            <a:prstDash val="solid"/>
          </a:ln>
          <a:effectLst/>
        </p:spPr>
        <p:txBody>
          <a:bodyPr anchor="ctr"/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en-US" altLang="zh-CN" kern="0" dirty="0">
                <a:solidFill>
                  <a:prstClr val="white"/>
                </a:solidFill>
                <a:latin typeface="Arial Unicode MS" panose="020B0604020202020204" pitchFamily="34" charset="-122"/>
                <a:ea typeface="Arial Unicode MS" panose="020B0604020202020204" pitchFamily="34" charset="-122"/>
                <a:cs typeface="Arial Unicode MS" panose="020B0604020202020204" pitchFamily="34" charset="-122"/>
              </a:rPr>
              <a:t>0</a:t>
            </a:r>
            <a:endParaRPr lang="zh-CN" altLang="en-US" kern="0" dirty="0">
              <a:solidFill>
                <a:prstClr val="white"/>
              </a:solidFill>
              <a:latin typeface="Arial Unicode MS" panose="020B0604020202020204" pitchFamily="34" charset="-122"/>
              <a:ea typeface="Arial Unicode MS" panose="020B0604020202020204" pitchFamily="34" charset="-122"/>
              <a:cs typeface="Arial Unicode MS" panose="020B0604020202020204" pitchFamily="34" charset="-122"/>
            </a:endParaRPr>
          </a:p>
        </p:txBody>
      </p:sp>
      <p:sp>
        <p:nvSpPr>
          <p:cNvPr id="111" name="圆柱形 110"/>
          <p:cNvSpPr/>
          <p:nvPr/>
        </p:nvSpPr>
        <p:spPr bwMode="auto">
          <a:xfrm>
            <a:off x="6289675" y="4437063"/>
            <a:ext cx="652463" cy="285750"/>
          </a:xfrm>
          <a:prstGeom prst="can">
            <a:avLst>
              <a:gd name="adj" fmla="val 35000"/>
            </a:avLst>
          </a:prstGeom>
          <a:solidFill>
            <a:sysClr val="window" lastClr="FFFFFF"/>
          </a:solidFill>
          <a:ln w="12700" cap="flat" cmpd="sng" algn="ctr">
            <a:solidFill>
              <a:srgbClr val="F79646">
                <a:lumMod val="75000"/>
              </a:srgbClr>
            </a:solidFill>
            <a:prstDash val="solid"/>
          </a:ln>
          <a:effectLst/>
        </p:spPr>
        <p:txBody>
          <a:bodyPr anchor="ctr"/>
          <a:lstStyle/>
          <a:p>
            <a:pPr algn="ctr" eaLnBrk="1" fontAlgn="auto" hangingPunct="1">
              <a:spcAft>
                <a:spcPts val="0"/>
              </a:spcAft>
              <a:defRPr/>
            </a:pPr>
            <a:endParaRPr lang="zh-CN" altLang="en-US" kern="0" dirty="0">
              <a:solidFill>
                <a:prstClr val="white"/>
              </a:solidFill>
              <a:latin typeface="Arial Unicode MS" panose="020B0604020202020204" pitchFamily="34" charset="-122"/>
              <a:ea typeface="Arial Unicode MS" panose="020B0604020202020204" pitchFamily="34" charset="-122"/>
              <a:cs typeface="Arial Unicode MS" panose="020B0604020202020204" pitchFamily="34" charset="-122"/>
            </a:endParaRPr>
          </a:p>
        </p:txBody>
      </p:sp>
      <p:cxnSp>
        <p:nvCxnSpPr>
          <p:cNvPr id="6149" name="直接连接符 111"/>
          <p:cNvCxnSpPr>
            <a:cxnSpLocks noChangeShapeType="1"/>
          </p:cNvCxnSpPr>
          <p:nvPr/>
        </p:nvCxnSpPr>
        <p:spPr bwMode="auto">
          <a:xfrm flipH="1">
            <a:off x="6565900" y="4256088"/>
            <a:ext cx="22225" cy="703262"/>
          </a:xfrm>
          <a:prstGeom prst="line">
            <a:avLst/>
          </a:prstGeom>
          <a:noFill/>
          <a:ln w="19050" algn="ctr">
            <a:solidFill>
              <a:srgbClr val="00B0F0"/>
            </a:solidFill>
            <a:prstDash val="sysDot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117" name="矩形 116"/>
          <p:cNvSpPr/>
          <p:nvPr/>
        </p:nvSpPr>
        <p:spPr bwMode="auto">
          <a:xfrm>
            <a:off x="1547813" y="1341438"/>
            <a:ext cx="1252537" cy="277812"/>
          </a:xfrm>
          <a:prstGeom prst="rect">
            <a:avLst/>
          </a:prstGeom>
          <a:solidFill>
            <a:srgbClr val="F79646">
              <a:lumMod val="40000"/>
              <a:lumOff val="60000"/>
            </a:srgbClr>
          </a:solidFill>
          <a:ln w="9525" cap="flat" cmpd="sng" algn="ctr">
            <a:solidFill>
              <a:sysClr val="windowText" lastClr="000000"/>
            </a:solidFill>
            <a:prstDash val="solid"/>
          </a:ln>
          <a:effectLst>
            <a:outerShdw blurRad="40000" dist="23000" dir="5400000" rotWithShape="0">
              <a:srgbClr val="000000">
                <a:alpha val="35000"/>
              </a:srgbClr>
            </a:outerShdw>
          </a:effectLst>
        </p:spPr>
        <p:txBody>
          <a:bodyPr anchor="ctr"/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en-US" altLang="zh-CN" sz="1400" kern="0" dirty="0">
                <a:latin typeface="Arial Unicode MS" panose="020B0604020202020204" pitchFamily="34" charset="-122"/>
                <a:ea typeface="Arial Unicode MS" panose="020B0604020202020204" pitchFamily="34" charset="-122"/>
                <a:cs typeface="Arial Unicode MS" panose="020B0604020202020204" pitchFamily="34" charset="-122"/>
              </a:rPr>
              <a:t>Offenbach</a:t>
            </a:r>
            <a:endParaRPr lang="zh-CN" altLang="en-US" sz="1400" kern="0" dirty="0">
              <a:latin typeface="Arial Unicode MS" panose="020B0604020202020204" pitchFamily="34" charset="-122"/>
              <a:ea typeface="Arial Unicode MS" panose="020B0604020202020204" pitchFamily="34" charset="-122"/>
              <a:cs typeface="Arial Unicode MS" panose="020B0604020202020204" pitchFamily="34" charset="-122"/>
            </a:endParaRPr>
          </a:p>
        </p:txBody>
      </p:sp>
      <p:sp>
        <p:nvSpPr>
          <p:cNvPr id="128" name="矩形 127"/>
          <p:cNvSpPr/>
          <p:nvPr/>
        </p:nvSpPr>
        <p:spPr bwMode="auto">
          <a:xfrm>
            <a:off x="2843213" y="1341438"/>
            <a:ext cx="842962" cy="277812"/>
          </a:xfrm>
          <a:prstGeom prst="rect">
            <a:avLst/>
          </a:prstGeom>
          <a:solidFill>
            <a:srgbClr val="F79646">
              <a:lumMod val="40000"/>
              <a:lumOff val="60000"/>
            </a:srgbClr>
          </a:solidFill>
          <a:ln w="9525" cap="flat" cmpd="sng" algn="ctr">
            <a:solidFill>
              <a:sysClr val="windowText" lastClr="000000"/>
            </a:solidFill>
            <a:prstDash val="solid"/>
          </a:ln>
          <a:effectLst>
            <a:outerShdw blurRad="40000" dist="23000" dir="5400000" rotWithShape="0">
              <a:srgbClr val="000000">
                <a:alpha val="35000"/>
              </a:srgbClr>
            </a:outerShdw>
          </a:effectLst>
        </p:spPr>
        <p:txBody>
          <a:bodyPr anchor="ctr"/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en-US" altLang="zh-CN" sz="1400" kern="0" dirty="0">
                <a:latin typeface="Arial Unicode MS" panose="020B0604020202020204" pitchFamily="34" charset="-122"/>
                <a:ea typeface="Arial Unicode MS" panose="020B0604020202020204" pitchFamily="34" charset="-122"/>
                <a:cs typeface="Arial Unicode MS" panose="020B0604020202020204" pitchFamily="34" charset="-122"/>
              </a:rPr>
              <a:t>Tokyo</a:t>
            </a:r>
            <a:endParaRPr lang="zh-CN" altLang="en-US" sz="1400" kern="0" dirty="0">
              <a:latin typeface="Arial Unicode MS" panose="020B0604020202020204" pitchFamily="34" charset="-122"/>
              <a:ea typeface="Arial Unicode MS" panose="020B0604020202020204" pitchFamily="34" charset="-122"/>
              <a:cs typeface="Arial Unicode MS" panose="020B0604020202020204" pitchFamily="34" charset="-122"/>
            </a:endParaRPr>
          </a:p>
        </p:txBody>
      </p:sp>
      <p:sp>
        <p:nvSpPr>
          <p:cNvPr id="129" name="矩形 128"/>
          <p:cNvSpPr/>
          <p:nvPr/>
        </p:nvSpPr>
        <p:spPr bwMode="auto">
          <a:xfrm>
            <a:off x="4597400" y="1341438"/>
            <a:ext cx="1049338" cy="277812"/>
          </a:xfrm>
          <a:prstGeom prst="rect">
            <a:avLst/>
          </a:prstGeom>
          <a:solidFill>
            <a:srgbClr val="F79646">
              <a:lumMod val="40000"/>
              <a:lumOff val="60000"/>
            </a:srgbClr>
          </a:solidFill>
          <a:ln w="9525" cap="flat" cmpd="sng" algn="ctr">
            <a:solidFill>
              <a:sysClr val="windowText" lastClr="000000"/>
            </a:solidFill>
            <a:prstDash val="solid"/>
          </a:ln>
          <a:effectLst>
            <a:outerShdw blurRad="40000" dist="23000" dir="5400000" rotWithShape="0">
              <a:srgbClr val="000000">
                <a:alpha val="35000"/>
              </a:srgbClr>
            </a:outerShdw>
          </a:effectLst>
        </p:spPr>
        <p:txBody>
          <a:bodyPr anchor="ctr"/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en-US" altLang="zh-CN" sz="1400" kern="0" dirty="0">
                <a:latin typeface="Arial Unicode MS" panose="020B0604020202020204" pitchFamily="34" charset="-122"/>
                <a:ea typeface="Arial Unicode MS" panose="020B0604020202020204" pitchFamily="34" charset="-122"/>
                <a:cs typeface="Arial Unicode MS" panose="020B0604020202020204" pitchFamily="34" charset="-122"/>
              </a:rPr>
              <a:t>Moscow</a:t>
            </a:r>
            <a:endParaRPr lang="zh-CN" altLang="en-US" sz="1400" kern="0" dirty="0">
              <a:latin typeface="Arial Unicode MS" panose="020B0604020202020204" pitchFamily="34" charset="-122"/>
              <a:ea typeface="Arial Unicode MS" panose="020B0604020202020204" pitchFamily="34" charset="-122"/>
              <a:cs typeface="Arial Unicode MS" panose="020B0604020202020204" pitchFamily="34" charset="-122"/>
            </a:endParaRPr>
          </a:p>
        </p:txBody>
      </p:sp>
      <p:sp>
        <p:nvSpPr>
          <p:cNvPr id="134" name="矩形 133"/>
          <p:cNvSpPr/>
          <p:nvPr/>
        </p:nvSpPr>
        <p:spPr bwMode="auto">
          <a:xfrm>
            <a:off x="5703888" y="1341438"/>
            <a:ext cx="1238250" cy="277812"/>
          </a:xfrm>
          <a:prstGeom prst="rect">
            <a:avLst/>
          </a:prstGeom>
          <a:solidFill>
            <a:srgbClr val="F79646">
              <a:lumMod val="40000"/>
              <a:lumOff val="60000"/>
            </a:srgbClr>
          </a:solidFill>
          <a:ln w="9525" cap="flat" cmpd="sng" algn="ctr">
            <a:solidFill>
              <a:sysClr val="windowText" lastClr="000000"/>
            </a:solidFill>
            <a:prstDash val="solid"/>
          </a:ln>
          <a:effectLst>
            <a:outerShdw blurRad="40000" dist="23000" dir="5400000" rotWithShape="0">
              <a:srgbClr val="000000">
                <a:alpha val="35000"/>
              </a:srgbClr>
            </a:outerShdw>
          </a:effectLst>
        </p:spPr>
        <p:txBody>
          <a:bodyPr anchor="ctr"/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en-US" altLang="zh-CN" sz="1400" kern="0" dirty="0">
                <a:latin typeface="Arial Unicode MS" panose="020B0604020202020204" pitchFamily="34" charset="-122"/>
                <a:ea typeface="Arial Unicode MS" panose="020B0604020202020204" pitchFamily="34" charset="-122"/>
                <a:cs typeface="Arial Unicode MS" panose="020B0604020202020204" pitchFamily="34" charset="-122"/>
              </a:rPr>
              <a:t>New</a:t>
            </a:r>
            <a:r>
              <a:rPr lang="en-US" altLang="zh-CN" kern="0" dirty="0">
                <a:latin typeface="+mn-ea"/>
                <a:ea typeface="宋体" charset="-122"/>
                <a:cs typeface="Arial Unicode MS" panose="020B0604020202020204" pitchFamily="34" charset="-122"/>
              </a:rPr>
              <a:t> </a:t>
            </a:r>
            <a:r>
              <a:rPr lang="en-US" altLang="zh-CN" sz="1400" kern="0" dirty="0">
                <a:latin typeface="Arial Unicode MS" panose="020B0604020202020204" pitchFamily="34" charset="-122"/>
                <a:ea typeface="Arial Unicode MS" panose="020B0604020202020204" pitchFamily="34" charset="-122"/>
                <a:cs typeface="Arial Unicode MS" panose="020B0604020202020204" pitchFamily="34" charset="-122"/>
              </a:rPr>
              <a:t>Delhi</a:t>
            </a:r>
            <a:endParaRPr lang="zh-CN" altLang="en-US" sz="1400" kern="0" dirty="0">
              <a:latin typeface="Arial Unicode MS" panose="020B0604020202020204" pitchFamily="34" charset="-122"/>
              <a:ea typeface="Arial Unicode MS" panose="020B0604020202020204" pitchFamily="34" charset="-122"/>
              <a:cs typeface="Arial Unicode MS" panose="020B0604020202020204" pitchFamily="34" charset="-122"/>
            </a:endParaRPr>
          </a:p>
        </p:txBody>
      </p:sp>
      <p:sp>
        <p:nvSpPr>
          <p:cNvPr id="135" name="云形 134"/>
          <p:cNvSpPr/>
          <p:nvPr/>
        </p:nvSpPr>
        <p:spPr bwMode="auto">
          <a:xfrm>
            <a:off x="1476375" y="2420938"/>
            <a:ext cx="6413500" cy="763587"/>
          </a:xfrm>
          <a:prstGeom prst="cloud">
            <a:avLst/>
          </a:prstGeom>
          <a:ln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1600" b="1" kern="0" spc="300" dirty="0">
                <a:solidFill>
                  <a:prstClr val="black"/>
                </a:solidFill>
                <a:latin typeface="Arial Unicode MS" panose="020B0604020202020204" pitchFamily="34" charset="-122"/>
                <a:ea typeface="Arial Unicode MS" panose="020B0604020202020204" pitchFamily="34" charset="-122"/>
                <a:cs typeface="Arial Unicode MS" panose="020B0604020202020204" pitchFamily="34" charset="-122"/>
              </a:rPr>
              <a:t>RMDCN</a:t>
            </a: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1600" b="1" kern="0" spc="300" dirty="0">
                <a:solidFill>
                  <a:prstClr val="black"/>
                </a:solidFill>
                <a:latin typeface="Arial Unicode MS" panose="020B0604020202020204" pitchFamily="34" charset="-122"/>
                <a:ea typeface="Arial Unicode MS" panose="020B0604020202020204" pitchFamily="34" charset="-122"/>
                <a:cs typeface="Arial Unicode MS" panose="020B0604020202020204" pitchFamily="34" charset="-122"/>
              </a:rPr>
              <a:t>MPLS VPN</a:t>
            </a:r>
            <a:endParaRPr lang="zh-CN" altLang="en-US" sz="1600" b="1" kern="0" spc="300" dirty="0">
              <a:solidFill>
                <a:prstClr val="black"/>
              </a:solidFill>
              <a:latin typeface="Arial Unicode MS" panose="020B0604020202020204" pitchFamily="34" charset="-122"/>
              <a:ea typeface="Arial Unicode MS" panose="020B0604020202020204" pitchFamily="34" charset="-122"/>
              <a:cs typeface="Arial Unicode MS" panose="020B0604020202020204" pitchFamily="34" charset="-122"/>
            </a:endParaRPr>
          </a:p>
        </p:txBody>
      </p:sp>
      <p:grpSp>
        <p:nvGrpSpPr>
          <p:cNvPr id="6155" name="组合 46"/>
          <p:cNvGrpSpPr>
            <a:grpSpLocks/>
          </p:cNvGrpSpPr>
          <p:nvPr/>
        </p:nvGrpSpPr>
        <p:grpSpPr bwMode="auto">
          <a:xfrm>
            <a:off x="2130425" y="4256088"/>
            <a:ext cx="214313" cy="1055687"/>
            <a:chOff x="1428728" y="3857628"/>
            <a:chExt cx="214314" cy="1357322"/>
          </a:xfrm>
        </p:grpSpPr>
        <p:sp>
          <p:nvSpPr>
            <p:cNvPr id="137" name="圆柱形 136"/>
            <p:cNvSpPr/>
            <p:nvPr/>
          </p:nvSpPr>
          <p:spPr>
            <a:xfrm rot="10800000">
              <a:off x="1428728" y="4071941"/>
              <a:ext cx="214314" cy="857256"/>
            </a:xfrm>
            <a:prstGeom prst="can">
              <a:avLst>
                <a:gd name="adj" fmla="val 49889"/>
              </a:avLst>
            </a:prstGeom>
            <a:solidFill>
              <a:srgbClr val="F79646">
                <a:lumMod val="40000"/>
                <a:lumOff val="60000"/>
              </a:srgbClr>
            </a:solidFill>
            <a:ln w="9525" cap="flat" cmpd="sng" algn="ctr">
              <a:solidFill>
                <a:srgbClr val="F79646">
                  <a:lumMod val="75000"/>
                </a:srgbClr>
              </a:solidFill>
              <a:prstDash val="solid"/>
            </a:ln>
            <a:effectLst>
              <a:outerShdw blurRad="40000" dist="23000" dir="5400000" rotWithShape="0">
                <a:srgbClr val="000000">
                  <a:alpha val="35000"/>
                </a:srgbClr>
              </a:outerShdw>
            </a:effectLst>
          </p:spPr>
          <p:txBody>
            <a:bodyPr anchor="ctr"/>
            <a:lstStyle/>
            <a:p>
              <a:pPr algn="ctr" eaLnBrk="1" fontAlgn="auto" hangingPunct="1">
                <a:spcAft>
                  <a:spcPts val="0"/>
                </a:spcAft>
                <a:defRPr/>
              </a:pPr>
              <a:endParaRPr lang="zh-CN" altLang="en-US" b="1" kern="0" dirty="0">
                <a:solidFill>
                  <a:prstClr val="white"/>
                </a:solidFill>
                <a:latin typeface="Arial Unicode MS" panose="020B0604020202020204" pitchFamily="34" charset="-122"/>
                <a:ea typeface="Arial Unicode MS" panose="020B0604020202020204" pitchFamily="34" charset="-122"/>
                <a:cs typeface="Arial Unicode MS" panose="020B0604020202020204" pitchFamily="34" charset="-122"/>
              </a:endParaRPr>
            </a:p>
          </p:txBody>
        </p:sp>
        <p:cxnSp>
          <p:nvCxnSpPr>
            <p:cNvPr id="6246" name="直接连接符 45"/>
            <p:cNvCxnSpPr>
              <a:cxnSpLocks noChangeShapeType="1"/>
            </p:cNvCxnSpPr>
            <p:nvPr/>
          </p:nvCxnSpPr>
          <p:spPr bwMode="auto">
            <a:xfrm rot="5400000">
              <a:off x="864353" y="4536290"/>
              <a:ext cx="1357322" cy="0"/>
            </a:xfrm>
            <a:prstGeom prst="line">
              <a:avLst/>
            </a:prstGeom>
            <a:noFill/>
            <a:ln w="12700" algn="ctr">
              <a:solidFill>
                <a:srgbClr val="000000"/>
              </a:solidFill>
              <a:prstDash val="dash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</p:grpSp>
      <p:grpSp>
        <p:nvGrpSpPr>
          <p:cNvPr id="6156" name="组合 47"/>
          <p:cNvGrpSpPr>
            <a:grpSpLocks/>
          </p:cNvGrpSpPr>
          <p:nvPr/>
        </p:nvGrpSpPr>
        <p:grpSpPr bwMode="auto">
          <a:xfrm>
            <a:off x="3101975" y="4256088"/>
            <a:ext cx="214313" cy="1055687"/>
            <a:chOff x="1428728" y="3857628"/>
            <a:chExt cx="214314" cy="1357322"/>
          </a:xfrm>
        </p:grpSpPr>
        <p:sp>
          <p:nvSpPr>
            <p:cNvPr id="140" name="圆柱形 139"/>
            <p:cNvSpPr/>
            <p:nvPr/>
          </p:nvSpPr>
          <p:spPr>
            <a:xfrm rot="10800000">
              <a:off x="1428728" y="4071941"/>
              <a:ext cx="214314" cy="857256"/>
            </a:xfrm>
            <a:prstGeom prst="can">
              <a:avLst>
                <a:gd name="adj" fmla="val 49889"/>
              </a:avLst>
            </a:prstGeom>
            <a:solidFill>
              <a:srgbClr val="F79646">
                <a:lumMod val="40000"/>
                <a:lumOff val="60000"/>
              </a:srgbClr>
            </a:solidFill>
            <a:ln w="9525" cap="flat" cmpd="sng" algn="ctr">
              <a:solidFill>
                <a:srgbClr val="F79646">
                  <a:lumMod val="75000"/>
                </a:srgbClr>
              </a:solidFill>
              <a:prstDash val="solid"/>
            </a:ln>
            <a:effectLst>
              <a:outerShdw blurRad="40000" dist="23000" dir="5400000" rotWithShape="0">
                <a:srgbClr val="000000">
                  <a:alpha val="35000"/>
                </a:srgbClr>
              </a:outerShdw>
            </a:effectLst>
          </p:spPr>
          <p:txBody>
            <a:bodyPr anchor="ctr"/>
            <a:lstStyle/>
            <a:p>
              <a:pPr algn="ctr" eaLnBrk="1" fontAlgn="auto" hangingPunct="1">
                <a:spcAft>
                  <a:spcPts val="0"/>
                </a:spcAft>
                <a:defRPr/>
              </a:pPr>
              <a:endParaRPr lang="zh-CN" altLang="en-US" b="1" kern="0" dirty="0">
                <a:solidFill>
                  <a:prstClr val="white"/>
                </a:solidFill>
                <a:latin typeface="Arial Unicode MS" panose="020B0604020202020204" pitchFamily="34" charset="-122"/>
                <a:ea typeface="Arial Unicode MS" panose="020B0604020202020204" pitchFamily="34" charset="-122"/>
                <a:cs typeface="Arial Unicode MS" panose="020B0604020202020204" pitchFamily="34" charset="-122"/>
              </a:endParaRPr>
            </a:p>
          </p:txBody>
        </p:sp>
        <p:cxnSp>
          <p:nvCxnSpPr>
            <p:cNvPr id="6244" name="直接连接符 140"/>
            <p:cNvCxnSpPr>
              <a:cxnSpLocks noChangeShapeType="1"/>
            </p:cNvCxnSpPr>
            <p:nvPr/>
          </p:nvCxnSpPr>
          <p:spPr bwMode="auto">
            <a:xfrm rot="5400000">
              <a:off x="864362" y="4536290"/>
              <a:ext cx="1357322" cy="0"/>
            </a:xfrm>
            <a:prstGeom prst="line">
              <a:avLst/>
            </a:prstGeom>
            <a:noFill/>
            <a:ln w="12700" algn="ctr">
              <a:solidFill>
                <a:srgbClr val="000000"/>
              </a:solidFill>
              <a:prstDash val="dash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</p:grpSp>
      <p:grpSp>
        <p:nvGrpSpPr>
          <p:cNvPr id="6157" name="组合 50"/>
          <p:cNvGrpSpPr>
            <a:grpSpLocks/>
          </p:cNvGrpSpPr>
          <p:nvPr/>
        </p:nvGrpSpPr>
        <p:grpSpPr bwMode="auto">
          <a:xfrm>
            <a:off x="3994150" y="4256088"/>
            <a:ext cx="214313" cy="1055687"/>
            <a:chOff x="1428728" y="3857628"/>
            <a:chExt cx="214314" cy="1357322"/>
          </a:xfrm>
        </p:grpSpPr>
        <p:sp>
          <p:nvSpPr>
            <p:cNvPr id="143" name="圆柱形 142"/>
            <p:cNvSpPr/>
            <p:nvPr/>
          </p:nvSpPr>
          <p:spPr>
            <a:xfrm rot="10800000">
              <a:off x="1428728" y="4071941"/>
              <a:ext cx="214314" cy="857256"/>
            </a:xfrm>
            <a:prstGeom prst="can">
              <a:avLst>
                <a:gd name="adj" fmla="val 49889"/>
              </a:avLst>
            </a:prstGeom>
            <a:solidFill>
              <a:srgbClr val="F79646">
                <a:lumMod val="40000"/>
                <a:lumOff val="60000"/>
              </a:srgbClr>
            </a:solidFill>
            <a:ln w="9525" cap="flat" cmpd="sng" algn="ctr">
              <a:solidFill>
                <a:srgbClr val="F79646">
                  <a:lumMod val="75000"/>
                </a:srgbClr>
              </a:solidFill>
              <a:prstDash val="solid"/>
            </a:ln>
            <a:effectLst>
              <a:outerShdw blurRad="40000" dist="23000" dir="5400000" rotWithShape="0">
                <a:srgbClr val="000000">
                  <a:alpha val="35000"/>
                </a:srgbClr>
              </a:outerShdw>
            </a:effectLst>
          </p:spPr>
          <p:txBody>
            <a:bodyPr anchor="ctr"/>
            <a:lstStyle/>
            <a:p>
              <a:pPr algn="ctr" eaLnBrk="1" fontAlgn="auto" hangingPunct="1">
                <a:spcAft>
                  <a:spcPts val="0"/>
                </a:spcAft>
                <a:defRPr/>
              </a:pPr>
              <a:endParaRPr lang="zh-CN" altLang="en-US" b="1" kern="0" dirty="0">
                <a:solidFill>
                  <a:prstClr val="white"/>
                </a:solidFill>
                <a:latin typeface="Arial Unicode MS" panose="020B0604020202020204" pitchFamily="34" charset="-122"/>
                <a:ea typeface="Arial Unicode MS" panose="020B0604020202020204" pitchFamily="34" charset="-122"/>
                <a:cs typeface="Arial Unicode MS" panose="020B0604020202020204" pitchFamily="34" charset="-122"/>
              </a:endParaRPr>
            </a:p>
          </p:txBody>
        </p:sp>
        <p:cxnSp>
          <p:nvCxnSpPr>
            <p:cNvPr id="6242" name="直接连接符 143"/>
            <p:cNvCxnSpPr>
              <a:cxnSpLocks noChangeShapeType="1"/>
            </p:cNvCxnSpPr>
            <p:nvPr/>
          </p:nvCxnSpPr>
          <p:spPr bwMode="auto">
            <a:xfrm rot="5400000">
              <a:off x="864371" y="4536290"/>
              <a:ext cx="1357322" cy="0"/>
            </a:xfrm>
            <a:prstGeom prst="line">
              <a:avLst/>
            </a:prstGeom>
            <a:noFill/>
            <a:ln w="12700" algn="ctr">
              <a:solidFill>
                <a:srgbClr val="000000"/>
              </a:solidFill>
              <a:prstDash val="dash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</p:grpSp>
      <p:grpSp>
        <p:nvGrpSpPr>
          <p:cNvPr id="6158" name="组合 53"/>
          <p:cNvGrpSpPr>
            <a:grpSpLocks/>
          </p:cNvGrpSpPr>
          <p:nvPr/>
        </p:nvGrpSpPr>
        <p:grpSpPr bwMode="auto">
          <a:xfrm>
            <a:off x="4864100" y="4256088"/>
            <a:ext cx="214313" cy="1055687"/>
            <a:chOff x="1428728" y="3857628"/>
            <a:chExt cx="214314" cy="1357322"/>
          </a:xfrm>
        </p:grpSpPr>
        <p:sp>
          <p:nvSpPr>
            <p:cNvPr id="147" name="圆柱形 146"/>
            <p:cNvSpPr/>
            <p:nvPr/>
          </p:nvSpPr>
          <p:spPr>
            <a:xfrm rot="10800000">
              <a:off x="1428728" y="4071941"/>
              <a:ext cx="214314" cy="857256"/>
            </a:xfrm>
            <a:prstGeom prst="can">
              <a:avLst>
                <a:gd name="adj" fmla="val 49889"/>
              </a:avLst>
            </a:prstGeom>
            <a:solidFill>
              <a:srgbClr val="F79646">
                <a:lumMod val="40000"/>
                <a:lumOff val="60000"/>
              </a:srgbClr>
            </a:solidFill>
            <a:ln w="9525" cap="flat" cmpd="sng" algn="ctr">
              <a:solidFill>
                <a:srgbClr val="F79646">
                  <a:lumMod val="75000"/>
                </a:srgbClr>
              </a:solidFill>
              <a:prstDash val="solid"/>
            </a:ln>
            <a:effectLst>
              <a:outerShdw blurRad="40000" dist="23000" dir="5400000" rotWithShape="0">
                <a:srgbClr val="000000">
                  <a:alpha val="35000"/>
                </a:srgbClr>
              </a:outerShdw>
            </a:effectLst>
          </p:spPr>
          <p:txBody>
            <a:bodyPr anchor="ctr"/>
            <a:lstStyle/>
            <a:p>
              <a:pPr algn="ctr" eaLnBrk="1" fontAlgn="auto" hangingPunct="1">
                <a:spcAft>
                  <a:spcPts val="0"/>
                </a:spcAft>
                <a:defRPr/>
              </a:pPr>
              <a:endParaRPr lang="zh-CN" altLang="en-US" b="1" kern="0" dirty="0">
                <a:solidFill>
                  <a:prstClr val="white"/>
                </a:solidFill>
                <a:latin typeface="Arial Unicode MS" panose="020B0604020202020204" pitchFamily="34" charset="-122"/>
                <a:ea typeface="Arial Unicode MS" panose="020B0604020202020204" pitchFamily="34" charset="-122"/>
                <a:cs typeface="Arial Unicode MS" panose="020B0604020202020204" pitchFamily="34" charset="-122"/>
              </a:endParaRPr>
            </a:p>
          </p:txBody>
        </p:sp>
        <p:cxnSp>
          <p:nvCxnSpPr>
            <p:cNvPr id="6240" name="直接连接符 148"/>
            <p:cNvCxnSpPr>
              <a:cxnSpLocks noChangeShapeType="1"/>
            </p:cNvCxnSpPr>
            <p:nvPr/>
          </p:nvCxnSpPr>
          <p:spPr bwMode="auto">
            <a:xfrm rot="5400000">
              <a:off x="864380" y="4536290"/>
              <a:ext cx="1357322" cy="0"/>
            </a:xfrm>
            <a:prstGeom prst="line">
              <a:avLst/>
            </a:prstGeom>
            <a:noFill/>
            <a:ln w="12700" algn="ctr">
              <a:solidFill>
                <a:srgbClr val="000000"/>
              </a:solidFill>
              <a:prstDash val="dash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</p:grpSp>
      <p:sp>
        <p:nvSpPr>
          <p:cNvPr id="150" name="圆柱形 149"/>
          <p:cNvSpPr/>
          <p:nvPr/>
        </p:nvSpPr>
        <p:spPr bwMode="auto">
          <a:xfrm>
            <a:off x="512763" y="1782763"/>
            <a:ext cx="530225" cy="222250"/>
          </a:xfrm>
          <a:prstGeom prst="can">
            <a:avLst>
              <a:gd name="adj" fmla="val 35000"/>
            </a:avLst>
          </a:prstGeom>
          <a:solidFill>
            <a:sysClr val="window" lastClr="FFFFFF"/>
          </a:solidFill>
          <a:ln w="12700" cap="flat" cmpd="sng" algn="ctr">
            <a:solidFill>
              <a:srgbClr val="F79646">
                <a:lumMod val="75000"/>
              </a:srgbClr>
            </a:solidFill>
            <a:prstDash val="solid"/>
          </a:ln>
          <a:effectLst/>
        </p:spPr>
        <p:txBody>
          <a:bodyPr anchor="ctr"/>
          <a:lstStyle/>
          <a:p>
            <a:pPr algn="ctr" eaLnBrk="1" fontAlgn="auto" hangingPunct="1">
              <a:spcAft>
                <a:spcPts val="0"/>
              </a:spcAft>
              <a:defRPr/>
            </a:pPr>
            <a:endParaRPr lang="zh-CN" altLang="en-US" kern="0" dirty="0">
              <a:solidFill>
                <a:prstClr val="white"/>
              </a:solidFill>
              <a:latin typeface="Arial Unicode MS" panose="020B0604020202020204" pitchFamily="34" charset="-122"/>
              <a:ea typeface="Arial Unicode MS" panose="020B0604020202020204" pitchFamily="34" charset="-122"/>
              <a:cs typeface="Arial Unicode MS" panose="020B0604020202020204" pitchFamily="34" charset="-122"/>
            </a:endParaRPr>
          </a:p>
        </p:txBody>
      </p:sp>
      <p:sp>
        <p:nvSpPr>
          <p:cNvPr id="151" name="圆柱形 150"/>
          <p:cNvSpPr/>
          <p:nvPr/>
        </p:nvSpPr>
        <p:spPr bwMode="auto">
          <a:xfrm>
            <a:off x="3063875" y="1782763"/>
            <a:ext cx="500063" cy="222250"/>
          </a:xfrm>
          <a:prstGeom prst="can">
            <a:avLst>
              <a:gd name="adj" fmla="val 35000"/>
            </a:avLst>
          </a:prstGeom>
          <a:solidFill>
            <a:sysClr val="window" lastClr="FFFFFF"/>
          </a:solidFill>
          <a:ln w="12700" cap="flat" cmpd="sng" algn="ctr">
            <a:solidFill>
              <a:srgbClr val="F79646">
                <a:lumMod val="75000"/>
              </a:srgbClr>
            </a:solidFill>
            <a:prstDash val="solid"/>
          </a:ln>
          <a:effectLst/>
        </p:spPr>
        <p:txBody>
          <a:bodyPr anchor="ctr"/>
          <a:lstStyle/>
          <a:p>
            <a:pPr algn="ctr" eaLnBrk="1" fontAlgn="auto" hangingPunct="1">
              <a:spcAft>
                <a:spcPts val="0"/>
              </a:spcAft>
              <a:defRPr/>
            </a:pPr>
            <a:endParaRPr lang="zh-CN" altLang="en-US" kern="0" dirty="0">
              <a:solidFill>
                <a:prstClr val="white"/>
              </a:solidFill>
              <a:latin typeface="Arial Unicode MS" panose="020B0604020202020204" pitchFamily="34" charset="-122"/>
              <a:ea typeface="Arial Unicode MS" panose="020B0604020202020204" pitchFamily="34" charset="-122"/>
              <a:cs typeface="Arial Unicode MS" panose="020B0604020202020204" pitchFamily="34" charset="-122"/>
            </a:endParaRPr>
          </a:p>
        </p:txBody>
      </p:sp>
      <p:sp>
        <p:nvSpPr>
          <p:cNvPr id="152" name="圆柱形 151"/>
          <p:cNvSpPr/>
          <p:nvPr/>
        </p:nvSpPr>
        <p:spPr bwMode="auto">
          <a:xfrm>
            <a:off x="6038850" y="1782763"/>
            <a:ext cx="500063" cy="222250"/>
          </a:xfrm>
          <a:prstGeom prst="can">
            <a:avLst>
              <a:gd name="adj" fmla="val 35000"/>
            </a:avLst>
          </a:prstGeom>
          <a:solidFill>
            <a:sysClr val="window" lastClr="FFFFFF"/>
          </a:solidFill>
          <a:ln w="12700" cap="flat" cmpd="sng" algn="ctr">
            <a:solidFill>
              <a:srgbClr val="F79646">
                <a:lumMod val="75000"/>
              </a:srgbClr>
            </a:solidFill>
            <a:prstDash val="solid"/>
          </a:ln>
          <a:effectLst/>
        </p:spPr>
        <p:txBody>
          <a:bodyPr anchor="ctr"/>
          <a:lstStyle/>
          <a:p>
            <a:pPr algn="ctr" eaLnBrk="1" fontAlgn="auto" hangingPunct="1">
              <a:spcAft>
                <a:spcPts val="0"/>
              </a:spcAft>
              <a:defRPr/>
            </a:pPr>
            <a:endParaRPr lang="zh-CN" altLang="en-US" kern="0" dirty="0">
              <a:solidFill>
                <a:prstClr val="white"/>
              </a:solidFill>
              <a:latin typeface="Arial Unicode MS" panose="020B0604020202020204" pitchFamily="34" charset="-122"/>
              <a:ea typeface="Arial Unicode MS" panose="020B0604020202020204" pitchFamily="34" charset="-122"/>
              <a:cs typeface="Arial Unicode MS" panose="020B0604020202020204" pitchFamily="34" charset="-122"/>
            </a:endParaRPr>
          </a:p>
        </p:txBody>
      </p:sp>
      <p:sp>
        <p:nvSpPr>
          <p:cNvPr id="154" name="圆柱形 153"/>
          <p:cNvSpPr/>
          <p:nvPr/>
        </p:nvSpPr>
        <p:spPr bwMode="auto">
          <a:xfrm>
            <a:off x="4868863" y="1782763"/>
            <a:ext cx="500062" cy="222250"/>
          </a:xfrm>
          <a:prstGeom prst="can">
            <a:avLst>
              <a:gd name="adj" fmla="val 35000"/>
            </a:avLst>
          </a:prstGeom>
          <a:solidFill>
            <a:sysClr val="window" lastClr="FFFFFF"/>
          </a:solidFill>
          <a:ln w="12700" cap="flat" cmpd="sng" algn="ctr">
            <a:solidFill>
              <a:srgbClr val="F79646">
                <a:lumMod val="75000"/>
              </a:srgbClr>
            </a:solidFill>
            <a:prstDash val="solid"/>
          </a:ln>
          <a:effectLst/>
        </p:spPr>
        <p:txBody>
          <a:bodyPr anchor="ctr"/>
          <a:lstStyle/>
          <a:p>
            <a:pPr algn="ctr" eaLnBrk="1" fontAlgn="auto" hangingPunct="1">
              <a:spcAft>
                <a:spcPts val="0"/>
              </a:spcAft>
              <a:defRPr/>
            </a:pPr>
            <a:endParaRPr lang="zh-CN" altLang="en-US" kern="0" dirty="0">
              <a:solidFill>
                <a:prstClr val="white"/>
              </a:solidFill>
              <a:latin typeface="Arial Unicode MS" panose="020B0604020202020204" pitchFamily="34" charset="-122"/>
              <a:ea typeface="Arial Unicode MS" panose="020B0604020202020204" pitchFamily="34" charset="-122"/>
              <a:cs typeface="Arial Unicode MS" panose="020B0604020202020204" pitchFamily="34" charset="-122"/>
            </a:endParaRPr>
          </a:p>
        </p:txBody>
      </p:sp>
      <p:sp>
        <p:nvSpPr>
          <p:cNvPr id="157" name="圆柱形 156"/>
          <p:cNvSpPr/>
          <p:nvPr/>
        </p:nvSpPr>
        <p:spPr bwMode="auto">
          <a:xfrm>
            <a:off x="2357438" y="3295650"/>
            <a:ext cx="4510087" cy="320675"/>
          </a:xfrm>
          <a:prstGeom prst="can">
            <a:avLst>
              <a:gd name="adj" fmla="val 35000"/>
            </a:avLst>
          </a:prstGeom>
          <a:solidFill>
            <a:sysClr val="window" lastClr="FFFFFF"/>
          </a:solidFill>
          <a:ln w="12700" cap="flat" cmpd="sng" algn="ctr">
            <a:solidFill>
              <a:srgbClr val="F79646">
                <a:lumMod val="75000"/>
              </a:srgbClr>
            </a:solidFill>
            <a:prstDash val="solid"/>
          </a:ln>
          <a:effectLst/>
        </p:spPr>
        <p:txBody>
          <a:bodyPr anchor="ctr"/>
          <a:lstStyle/>
          <a:p>
            <a:pPr algn="ctr" eaLnBrk="1" fontAlgn="auto" hangingPunct="1">
              <a:spcAft>
                <a:spcPts val="0"/>
              </a:spcAft>
              <a:defRPr/>
            </a:pPr>
            <a:endParaRPr lang="zh-CN" altLang="en-US" kern="0" dirty="0">
              <a:solidFill>
                <a:prstClr val="white"/>
              </a:solidFill>
              <a:latin typeface="Arial Unicode MS" panose="020B0604020202020204" pitchFamily="34" charset="-122"/>
              <a:ea typeface="Arial Unicode MS" panose="020B0604020202020204" pitchFamily="34" charset="-122"/>
              <a:cs typeface="Arial Unicode MS" panose="020B0604020202020204" pitchFamily="34" charset="-122"/>
            </a:endParaRPr>
          </a:p>
        </p:txBody>
      </p:sp>
      <p:cxnSp>
        <p:nvCxnSpPr>
          <p:cNvPr id="6164" name="曲线连接符 158"/>
          <p:cNvCxnSpPr>
            <a:cxnSpLocks noChangeShapeType="1"/>
            <a:stCxn id="117" idx="2"/>
          </p:cNvCxnSpPr>
          <p:nvPr/>
        </p:nvCxnSpPr>
        <p:spPr bwMode="auto">
          <a:xfrm rot="16200000" flipH="1">
            <a:off x="1489869" y="2302669"/>
            <a:ext cx="2247900" cy="881062"/>
          </a:xfrm>
          <a:prstGeom prst="curvedConnector3">
            <a:avLst>
              <a:gd name="adj1" fmla="val 50000"/>
            </a:avLst>
          </a:prstGeom>
          <a:noFill/>
          <a:ln w="19050" algn="ctr">
            <a:solidFill>
              <a:srgbClr val="00B0F0"/>
            </a:solidFill>
            <a:prstDash val="sysDot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6165" name="曲线连接符 160"/>
          <p:cNvCxnSpPr>
            <a:cxnSpLocks noChangeShapeType="1"/>
            <a:stCxn id="129" idx="2"/>
          </p:cNvCxnSpPr>
          <p:nvPr/>
        </p:nvCxnSpPr>
        <p:spPr bwMode="auto">
          <a:xfrm rot="5400000">
            <a:off x="3691732" y="2437606"/>
            <a:ext cx="2247900" cy="611187"/>
          </a:xfrm>
          <a:prstGeom prst="curvedConnector3">
            <a:avLst>
              <a:gd name="adj1" fmla="val 50000"/>
            </a:avLst>
          </a:prstGeom>
          <a:noFill/>
          <a:ln w="19050" algn="ctr">
            <a:solidFill>
              <a:srgbClr val="00B0F0"/>
            </a:solidFill>
            <a:prstDash val="sysDot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6166" name="曲线连接符 162"/>
          <p:cNvCxnSpPr>
            <a:cxnSpLocks noChangeShapeType="1"/>
            <a:stCxn id="198" idx="2"/>
          </p:cNvCxnSpPr>
          <p:nvPr/>
        </p:nvCxnSpPr>
        <p:spPr bwMode="auto">
          <a:xfrm rot="16200000" flipH="1">
            <a:off x="611982" y="1756568"/>
            <a:ext cx="2247900" cy="1973263"/>
          </a:xfrm>
          <a:prstGeom prst="curvedConnector3">
            <a:avLst>
              <a:gd name="adj1" fmla="val 50000"/>
            </a:avLst>
          </a:prstGeom>
          <a:noFill/>
          <a:ln w="19050" algn="ctr">
            <a:solidFill>
              <a:srgbClr val="00B0F0"/>
            </a:solidFill>
            <a:prstDash val="sysDot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6167" name="曲线连接符 164"/>
          <p:cNvCxnSpPr>
            <a:cxnSpLocks noChangeShapeType="1"/>
            <a:stCxn id="134" idx="2"/>
          </p:cNvCxnSpPr>
          <p:nvPr/>
        </p:nvCxnSpPr>
        <p:spPr bwMode="auto">
          <a:xfrm rot="5400000">
            <a:off x="4652169" y="2196306"/>
            <a:ext cx="2247900" cy="1093788"/>
          </a:xfrm>
          <a:prstGeom prst="curvedConnector3">
            <a:avLst>
              <a:gd name="adj1" fmla="val 50000"/>
            </a:avLst>
          </a:prstGeom>
          <a:noFill/>
          <a:ln w="19050" algn="ctr">
            <a:solidFill>
              <a:srgbClr val="00B0F0"/>
            </a:solidFill>
            <a:prstDash val="sysDot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167" name="圆柱形 166"/>
          <p:cNvSpPr/>
          <p:nvPr/>
        </p:nvSpPr>
        <p:spPr bwMode="auto">
          <a:xfrm>
            <a:off x="4787900" y="5727700"/>
            <a:ext cx="571500" cy="222250"/>
          </a:xfrm>
          <a:prstGeom prst="can">
            <a:avLst>
              <a:gd name="adj" fmla="val 35000"/>
            </a:avLst>
          </a:prstGeom>
          <a:solidFill>
            <a:sysClr val="window" lastClr="FFFFFF"/>
          </a:solidFill>
          <a:ln w="12700" cap="flat" cmpd="sng" algn="ctr">
            <a:solidFill>
              <a:srgbClr val="F79646">
                <a:lumMod val="75000"/>
              </a:srgbClr>
            </a:solidFill>
            <a:prstDash val="solid"/>
          </a:ln>
          <a:effectLst/>
        </p:spPr>
        <p:txBody>
          <a:bodyPr anchor="ctr"/>
          <a:lstStyle/>
          <a:p>
            <a:pPr algn="ctr" eaLnBrk="1" fontAlgn="auto" hangingPunct="1">
              <a:spcAft>
                <a:spcPts val="0"/>
              </a:spcAft>
              <a:defRPr/>
            </a:pPr>
            <a:endParaRPr lang="zh-CN" altLang="en-US" kern="0" dirty="0">
              <a:solidFill>
                <a:prstClr val="white"/>
              </a:solidFill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169" name="矩形 168"/>
          <p:cNvSpPr/>
          <p:nvPr/>
        </p:nvSpPr>
        <p:spPr bwMode="auto">
          <a:xfrm>
            <a:off x="4284663" y="6030913"/>
            <a:ext cx="1092200" cy="277812"/>
          </a:xfrm>
          <a:prstGeom prst="rect">
            <a:avLst/>
          </a:prstGeom>
          <a:solidFill>
            <a:srgbClr val="F79646">
              <a:lumMod val="40000"/>
              <a:lumOff val="60000"/>
            </a:srgbClr>
          </a:solidFill>
          <a:ln w="9525" cap="flat" cmpd="sng" algn="ctr">
            <a:solidFill>
              <a:sysClr val="windowText" lastClr="000000"/>
            </a:solidFill>
            <a:prstDash val="solid"/>
          </a:ln>
          <a:effectLst>
            <a:outerShdw blurRad="40000" dist="23000" dir="5400000" rotWithShape="0">
              <a:srgbClr val="000000">
                <a:alpha val="35000"/>
              </a:srgbClr>
            </a:outerShdw>
          </a:effectLst>
        </p:spPr>
        <p:txBody>
          <a:bodyPr anchor="ctr"/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en-US" altLang="zh-CN" sz="1400" kern="0" dirty="0">
                <a:latin typeface="Arial Unicode MS" panose="020B0604020202020204" pitchFamily="34" charset="-122"/>
                <a:ea typeface="Arial Unicode MS" panose="020B0604020202020204" pitchFamily="34" charset="-122"/>
                <a:cs typeface="Arial Unicode MS" panose="020B0604020202020204" pitchFamily="34" charset="-122"/>
              </a:rPr>
              <a:t>Australia</a:t>
            </a:r>
            <a:endParaRPr lang="zh-CN" altLang="en-US" sz="1400" kern="0" dirty="0">
              <a:latin typeface="Arial Unicode MS" panose="020B0604020202020204" pitchFamily="34" charset="-122"/>
              <a:ea typeface="Arial Unicode MS" panose="020B0604020202020204" pitchFamily="34" charset="-122"/>
              <a:cs typeface="Arial Unicode MS" panose="020B0604020202020204" pitchFamily="34" charset="-122"/>
            </a:endParaRPr>
          </a:p>
        </p:txBody>
      </p:sp>
      <p:sp>
        <p:nvSpPr>
          <p:cNvPr id="181" name="矩形 180"/>
          <p:cNvSpPr/>
          <p:nvPr/>
        </p:nvSpPr>
        <p:spPr bwMode="auto">
          <a:xfrm>
            <a:off x="5488850" y="6027920"/>
            <a:ext cx="1099374" cy="277813"/>
          </a:xfrm>
          <a:prstGeom prst="rect">
            <a:avLst/>
          </a:prstGeom>
          <a:ln/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en-US" altLang="zh-CN" sz="1400" kern="0" dirty="0">
                <a:latin typeface="Arial Unicode MS" panose="020B0604020202020204" pitchFamily="34" charset="-122"/>
                <a:ea typeface="Arial Unicode MS" panose="020B0604020202020204" pitchFamily="34" charset="-122"/>
                <a:cs typeface="Arial Unicode MS" panose="020B0604020202020204" pitchFamily="34" charset="-122"/>
              </a:rPr>
              <a:t>Pakistan</a:t>
            </a:r>
            <a:endParaRPr lang="zh-CN" altLang="en-US" sz="1400" kern="0" dirty="0">
              <a:latin typeface="Arial Unicode MS" panose="020B0604020202020204" pitchFamily="34" charset="-122"/>
              <a:ea typeface="Arial Unicode MS" panose="020B0604020202020204" pitchFamily="34" charset="-122"/>
              <a:cs typeface="Arial Unicode MS" panose="020B0604020202020204" pitchFamily="34" charset="-122"/>
            </a:endParaRPr>
          </a:p>
        </p:txBody>
      </p:sp>
      <p:sp>
        <p:nvSpPr>
          <p:cNvPr id="183" name="圆柱形 182"/>
          <p:cNvSpPr/>
          <p:nvPr/>
        </p:nvSpPr>
        <p:spPr bwMode="auto">
          <a:xfrm>
            <a:off x="6670675" y="5732463"/>
            <a:ext cx="571500" cy="222250"/>
          </a:xfrm>
          <a:prstGeom prst="can">
            <a:avLst>
              <a:gd name="adj" fmla="val 35000"/>
            </a:avLst>
          </a:prstGeom>
          <a:solidFill>
            <a:sysClr val="window" lastClr="FFFFFF"/>
          </a:solidFill>
          <a:ln w="12700" cap="flat" cmpd="sng" algn="ctr">
            <a:solidFill>
              <a:srgbClr val="F79646">
                <a:lumMod val="75000"/>
              </a:srgbClr>
            </a:solidFill>
            <a:prstDash val="solid"/>
          </a:ln>
          <a:effectLst/>
        </p:spPr>
        <p:txBody>
          <a:bodyPr anchor="ctr"/>
          <a:lstStyle/>
          <a:p>
            <a:pPr algn="ctr" eaLnBrk="1" fontAlgn="auto" hangingPunct="1">
              <a:spcAft>
                <a:spcPts val="0"/>
              </a:spcAft>
              <a:defRPr/>
            </a:pPr>
            <a:endParaRPr lang="zh-CN" altLang="en-US" kern="0" dirty="0">
              <a:solidFill>
                <a:prstClr val="white"/>
              </a:solidFill>
              <a:latin typeface="黑体" pitchFamily="49" charset="-122"/>
              <a:ea typeface="黑体" pitchFamily="49" charset="-122"/>
            </a:endParaRPr>
          </a:p>
        </p:txBody>
      </p:sp>
      <p:cxnSp>
        <p:nvCxnSpPr>
          <p:cNvPr id="6174" name="曲线连接符 184"/>
          <p:cNvCxnSpPr>
            <a:cxnSpLocks noChangeShapeType="1"/>
            <a:stCxn id="207" idx="1"/>
            <a:endCxn id="169" idx="0"/>
          </p:cNvCxnSpPr>
          <p:nvPr/>
        </p:nvCxnSpPr>
        <p:spPr bwMode="auto">
          <a:xfrm rot="5400000">
            <a:off x="5399088" y="4824413"/>
            <a:ext cx="638175" cy="1774825"/>
          </a:xfrm>
          <a:prstGeom prst="curvedConnector3">
            <a:avLst>
              <a:gd name="adj1" fmla="val 50000"/>
            </a:avLst>
          </a:prstGeom>
          <a:noFill/>
          <a:ln w="19050" algn="ctr">
            <a:solidFill>
              <a:srgbClr val="00B0F0"/>
            </a:solidFill>
            <a:prstDash val="sysDot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187" name="圆柱形 186"/>
          <p:cNvSpPr/>
          <p:nvPr/>
        </p:nvSpPr>
        <p:spPr bwMode="auto">
          <a:xfrm>
            <a:off x="7524750" y="5727700"/>
            <a:ext cx="571500" cy="222250"/>
          </a:xfrm>
          <a:prstGeom prst="can">
            <a:avLst>
              <a:gd name="adj" fmla="val 35000"/>
            </a:avLst>
          </a:prstGeom>
          <a:solidFill>
            <a:sysClr val="window" lastClr="FFFFFF"/>
          </a:solidFill>
          <a:ln w="12700" cap="flat" cmpd="sng" algn="ctr">
            <a:solidFill>
              <a:srgbClr val="F79646">
                <a:lumMod val="75000"/>
              </a:srgbClr>
            </a:solidFill>
            <a:prstDash val="solid"/>
          </a:ln>
          <a:effectLst/>
        </p:spPr>
        <p:txBody>
          <a:bodyPr anchor="ctr"/>
          <a:lstStyle/>
          <a:p>
            <a:pPr algn="ctr" eaLnBrk="1" fontAlgn="auto" hangingPunct="1">
              <a:spcAft>
                <a:spcPts val="0"/>
              </a:spcAft>
              <a:defRPr/>
            </a:pPr>
            <a:endParaRPr lang="zh-CN" altLang="en-US" kern="0" dirty="0">
              <a:solidFill>
                <a:prstClr val="white"/>
              </a:solidFill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189" name="TextBox 161"/>
          <p:cNvSpPr txBox="1">
            <a:spLocks noChangeArrowheads="1"/>
          </p:cNvSpPr>
          <p:nvPr/>
        </p:nvSpPr>
        <p:spPr bwMode="auto">
          <a:xfrm>
            <a:off x="2271713" y="4652963"/>
            <a:ext cx="782637" cy="277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fontAlgn="auto" hangingPunct="1">
              <a:spcAft>
                <a:spcPts val="0"/>
              </a:spcAft>
              <a:defRPr/>
            </a:pPr>
            <a:r>
              <a:rPr lang="en-US" altLang="zh-CN" sz="1200" kern="0" dirty="0" smtClean="0">
                <a:solidFill>
                  <a:srgbClr val="000000"/>
                </a:solidFill>
                <a:latin typeface="Arial Unicode MS" panose="020B0604020202020204" pitchFamily="34" charset="-122"/>
                <a:ea typeface="Arial Unicode MS" panose="020B0604020202020204" pitchFamily="34" charset="-122"/>
                <a:cs typeface="Arial Unicode MS" panose="020B0604020202020204" pitchFamily="34" charset="-122"/>
              </a:rPr>
              <a:t>64Kbps</a:t>
            </a:r>
            <a:endParaRPr lang="zh-CN" altLang="en-US" sz="1200" kern="0" dirty="0" smtClean="0">
              <a:solidFill>
                <a:srgbClr val="000000"/>
              </a:solidFill>
              <a:latin typeface="Arial Unicode MS" panose="020B0604020202020204" pitchFamily="34" charset="-122"/>
              <a:ea typeface="Arial Unicode MS" panose="020B0604020202020204" pitchFamily="34" charset="-122"/>
              <a:cs typeface="Arial Unicode MS" panose="020B0604020202020204" pitchFamily="34" charset="-122"/>
            </a:endParaRPr>
          </a:p>
        </p:txBody>
      </p:sp>
      <p:sp>
        <p:nvSpPr>
          <p:cNvPr id="190" name="TextBox 166"/>
          <p:cNvSpPr txBox="1">
            <a:spLocks noChangeArrowheads="1"/>
          </p:cNvSpPr>
          <p:nvPr/>
        </p:nvSpPr>
        <p:spPr bwMode="auto">
          <a:xfrm>
            <a:off x="6213475" y="4487863"/>
            <a:ext cx="858838" cy="276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fontAlgn="auto" hangingPunct="1">
              <a:spcAft>
                <a:spcPts val="0"/>
              </a:spcAft>
              <a:defRPr/>
            </a:pPr>
            <a:r>
              <a:rPr lang="en-US" altLang="zh-CN" sz="1200" kern="0" dirty="0" smtClean="0">
                <a:solidFill>
                  <a:srgbClr val="000000"/>
                </a:solidFill>
                <a:latin typeface="Arial Unicode MS" panose="020B0604020202020204" pitchFamily="34" charset="-122"/>
                <a:ea typeface="Arial Unicode MS" panose="020B0604020202020204" pitchFamily="34" charset="-122"/>
                <a:cs typeface="Arial Unicode MS" panose="020B0604020202020204" pitchFamily="34" charset="-122"/>
              </a:rPr>
              <a:t>75</a:t>
            </a:r>
            <a:r>
              <a:rPr lang="en-US" altLang="zh-CN" sz="1200" kern="0" dirty="0" smtClean="0">
                <a:solidFill>
                  <a:srgbClr val="000000"/>
                </a:solidFill>
                <a:latin typeface="Arial Unicode MS" panose="020B0604020202020204" pitchFamily="34" charset="-122"/>
                <a:ea typeface="Arial Unicode MS" panose="020B0604020202020204" pitchFamily="34" charset="-122"/>
                <a:cs typeface="Arial Unicode MS" panose="020B0604020202020204" pitchFamily="34" charset="-122"/>
              </a:rPr>
              <a:t>0Mbps</a:t>
            </a:r>
            <a:endParaRPr lang="zh-CN" altLang="en-US" sz="1200" kern="0" dirty="0" smtClean="0">
              <a:solidFill>
                <a:srgbClr val="000000"/>
              </a:solidFill>
              <a:latin typeface="Arial Unicode MS" panose="020B0604020202020204" pitchFamily="34" charset="-122"/>
              <a:ea typeface="Arial Unicode MS" panose="020B0604020202020204" pitchFamily="34" charset="-122"/>
              <a:cs typeface="Arial Unicode MS" panose="020B0604020202020204" pitchFamily="34" charset="-122"/>
            </a:endParaRPr>
          </a:p>
        </p:txBody>
      </p:sp>
      <p:sp>
        <p:nvSpPr>
          <p:cNvPr id="196" name="TextBox 171"/>
          <p:cNvSpPr txBox="1">
            <a:spLocks noChangeArrowheads="1"/>
          </p:cNvSpPr>
          <p:nvPr/>
        </p:nvSpPr>
        <p:spPr bwMode="auto">
          <a:xfrm>
            <a:off x="4195763" y="3349625"/>
            <a:ext cx="917575" cy="338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fontAlgn="auto" hangingPunct="1">
              <a:spcAft>
                <a:spcPts val="0"/>
              </a:spcAft>
              <a:defRPr/>
            </a:pPr>
            <a:r>
              <a:rPr lang="en-US" altLang="zh-CN" sz="1600" kern="0" dirty="0" smtClean="0">
                <a:solidFill>
                  <a:srgbClr val="000000"/>
                </a:solidFill>
                <a:latin typeface="Arial Unicode MS" panose="020B0604020202020204" pitchFamily="34" charset="-122"/>
                <a:ea typeface="Arial Unicode MS" panose="020B0604020202020204" pitchFamily="34" charset="-122"/>
                <a:cs typeface="Arial Unicode MS" panose="020B0604020202020204" pitchFamily="34" charset="-122"/>
              </a:rPr>
              <a:t>16Mbps</a:t>
            </a:r>
            <a:endParaRPr lang="zh-CN" altLang="en-US" sz="1600" kern="0" dirty="0" smtClean="0">
              <a:solidFill>
                <a:srgbClr val="000000"/>
              </a:solidFill>
              <a:latin typeface="Arial Unicode MS" panose="020B0604020202020204" pitchFamily="34" charset="-122"/>
              <a:ea typeface="Arial Unicode MS" panose="020B0604020202020204" pitchFamily="34" charset="-122"/>
              <a:cs typeface="Arial Unicode MS" panose="020B0604020202020204" pitchFamily="34" charset="-122"/>
            </a:endParaRPr>
          </a:p>
        </p:txBody>
      </p:sp>
      <p:sp>
        <p:nvSpPr>
          <p:cNvPr id="198" name="矩形 197"/>
          <p:cNvSpPr/>
          <p:nvPr/>
        </p:nvSpPr>
        <p:spPr bwMode="auto">
          <a:xfrm>
            <a:off x="34925" y="1341438"/>
            <a:ext cx="1428750" cy="277812"/>
          </a:xfrm>
          <a:prstGeom prst="rect">
            <a:avLst/>
          </a:prstGeom>
          <a:solidFill>
            <a:srgbClr val="F79646">
              <a:lumMod val="40000"/>
              <a:lumOff val="60000"/>
            </a:srgbClr>
          </a:solidFill>
          <a:ln w="9525" cap="flat" cmpd="sng" algn="ctr">
            <a:solidFill>
              <a:sysClr val="windowText" lastClr="000000"/>
            </a:solidFill>
            <a:prstDash val="solid"/>
          </a:ln>
          <a:effectLst>
            <a:outerShdw blurRad="40000" dist="23000" dir="5400000" rotWithShape="0">
              <a:srgbClr val="000000">
                <a:alpha val="35000"/>
              </a:srgbClr>
            </a:outerShdw>
          </a:effectLst>
        </p:spPr>
        <p:txBody>
          <a:bodyPr anchor="ctr"/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en-US" altLang="zh-CN" sz="1400" kern="0" dirty="0">
                <a:latin typeface="Arial Unicode MS" panose="020B0604020202020204" pitchFamily="34" charset="-122"/>
                <a:ea typeface="Arial Unicode MS" panose="020B0604020202020204" pitchFamily="34" charset="-122"/>
                <a:cs typeface="Arial Unicode MS" panose="020B0604020202020204" pitchFamily="34" charset="-122"/>
              </a:rPr>
              <a:t>EUMETSAT</a:t>
            </a:r>
            <a:endParaRPr lang="zh-CN" altLang="en-US" sz="1400" kern="0" dirty="0">
              <a:latin typeface="Arial Unicode MS" panose="020B0604020202020204" pitchFamily="34" charset="-122"/>
              <a:ea typeface="Arial Unicode MS" panose="020B0604020202020204" pitchFamily="34" charset="-122"/>
              <a:cs typeface="Arial Unicode MS" panose="020B0604020202020204" pitchFamily="34" charset="-122"/>
            </a:endParaRPr>
          </a:p>
        </p:txBody>
      </p:sp>
      <p:cxnSp>
        <p:nvCxnSpPr>
          <p:cNvPr id="6180" name="曲线连接符 95"/>
          <p:cNvCxnSpPr>
            <a:cxnSpLocks noChangeShapeType="1"/>
            <a:endCxn id="207" idx="1"/>
          </p:cNvCxnSpPr>
          <p:nvPr/>
        </p:nvCxnSpPr>
        <p:spPr bwMode="auto">
          <a:xfrm rot="16200000" flipV="1">
            <a:off x="6563519" y="5434807"/>
            <a:ext cx="630237" cy="546100"/>
          </a:xfrm>
          <a:prstGeom prst="curvedConnector3">
            <a:avLst>
              <a:gd name="adj1" fmla="val 50000"/>
            </a:avLst>
          </a:prstGeom>
          <a:noFill/>
          <a:ln w="19050" algn="ctr">
            <a:solidFill>
              <a:srgbClr val="00B0F0"/>
            </a:solidFill>
            <a:prstDash val="sysDot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202" name="矩形 201"/>
          <p:cNvSpPr/>
          <p:nvPr/>
        </p:nvSpPr>
        <p:spPr bwMode="auto">
          <a:xfrm>
            <a:off x="7667625" y="6030913"/>
            <a:ext cx="685800" cy="277812"/>
          </a:xfrm>
          <a:prstGeom prst="rect">
            <a:avLst/>
          </a:prstGeom>
          <a:solidFill>
            <a:srgbClr val="F79646">
              <a:lumMod val="40000"/>
              <a:lumOff val="60000"/>
            </a:srgbClr>
          </a:solidFill>
          <a:ln w="9525" cap="flat" cmpd="sng" algn="ctr">
            <a:solidFill>
              <a:sysClr val="windowText" lastClr="000000"/>
            </a:solidFill>
            <a:prstDash val="solid"/>
          </a:ln>
          <a:effectLst>
            <a:outerShdw blurRad="40000" dist="23000" dir="5400000" rotWithShape="0">
              <a:srgbClr val="000000">
                <a:alpha val="35000"/>
              </a:srgbClr>
            </a:outerShdw>
          </a:effectLst>
        </p:spPr>
        <p:txBody>
          <a:bodyPr anchor="ctr"/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en-US" altLang="zh-CN" sz="1400" kern="0" dirty="0">
                <a:latin typeface="Arial Unicode MS" panose="020B0604020202020204" pitchFamily="34" charset="-122"/>
                <a:ea typeface="Arial Unicode MS" panose="020B0604020202020204" pitchFamily="34" charset="-122"/>
                <a:cs typeface="Arial Unicode MS" panose="020B0604020202020204" pitchFamily="34" charset="-122"/>
              </a:rPr>
              <a:t>USA</a:t>
            </a:r>
            <a:endParaRPr lang="zh-CN" altLang="en-US" sz="1400" kern="0" dirty="0">
              <a:latin typeface="Arial Unicode MS" panose="020B0604020202020204" pitchFamily="34" charset="-122"/>
              <a:ea typeface="Arial Unicode MS" panose="020B0604020202020204" pitchFamily="34" charset="-122"/>
              <a:cs typeface="Arial Unicode MS" panose="020B0604020202020204" pitchFamily="34" charset="-122"/>
            </a:endParaRPr>
          </a:p>
        </p:txBody>
      </p:sp>
      <p:cxnSp>
        <p:nvCxnSpPr>
          <p:cNvPr id="6182" name="曲线连接符 203"/>
          <p:cNvCxnSpPr>
            <a:cxnSpLocks noChangeShapeType="1"/>
            <a:stCxn id="128" idx="2"/>
          </p:cNvCxnSpPr>
          <p:nvPr/>
        </p:nvCxnSpPr>
        <p:spPr bwMode="auto">
          <a:xfrm rot="16200000" flipH="1">
            <a:off x="2206626" y="2678112"/>
            <a:ext cx="2247900" cy="130175"/>
          </a:xfrm>
          <a:prstGeom prst="curvedConnector3">
            <a:avLst>
              <a:gd name="adj1" fmla="val 50000"/>
            </a:avLst>
          </a:prstGeom>
          <a:noFill/>
          <a:ln w="19050" algn="ctr">
            <a:solidFill>
              <a:srgbClr val="00B0F0"/>
            </a:solidFill>
            <a:prstDash val="sysDot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205" name="矩形 204"/>
          <p:cNvSpPr/>
          <p:nvPr/>
        </p:nvSpPr>
        <p:spPr bwMode="auto">
          <a:xfrm>
            <a:off x="106363" y="3867150"/>
            <a:ext cx="6908800" cy="388938"/>
          </a:xfrm>
          <a:prstGeom prst="rect">
            <a:avLst/>
          </a:prstGeom>
          <a:solidFill>
            <a:srgbClr val="F79646">
              <a:lumMod val="40000"/>
              <a:lumOff val="60000"/>
            </a:srgbClr>
          </a:solidFill>
          <a:ln w="9525" cap="flat" cmpd="sng" algn="ctr">
            <a:solidFill>
              <a:sysClr val="windowText" lastClr="000000"/>
            </a:solidFill>
            <a:prstDash val="solid"/>
          </a:ln>
          <a:effectLst>
            <a:outerShdw blurRad="40000" dist="23000" dir="5400000" rotWithShape="0">
              <a:srgbClr val="000000">
                <a:alpha val="35000"/>
              </a:srgbClr>
            </a:outerShdw>
          </a:effectLst>
        </p:spPr>
        <p:txBody>
          <a:bodyPr anchor="ctr"/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en-US" altLang="zh-CN" kern="0" dirty="0">
                <a:latin typeface="Arial Unicode MS" panose="020B0604020202020204" pitchFamily="34" charset="-122"/>
                <a:ea typeface="Arial Unicode MS" panose="020B0604020202020204" pitchFamily="34" charset="-122"/>
                <a:cs typeface="Arial Unicode MS" panose="020B0604020202020204" pitchFamily="34" charset="-122"/>
              </a:rPr>
              <a:t>Beijing (main site)</a:t>
            </a:r>
            <a:endParaRPr lang="zh-CN" altLang="en-US" kern="0" dirty="0">
              <a:latin typeface="Arial Unicode MS" panose="020B0604020202020204" pitchFamily="34" charset="-122"/>
              <a:ea typeface="Arial Unicode MS" panose="020B0604020202020204" pitchFamily="34" charset="-122"/>
              <a:cs typeface="Arial Unicode MS" panose="020B0604020202020204" pitchFamily="34" charset="-122"/>
            </a:endParaRPr>
          </a:p>
        </p:txBody>
      </p:sp>
      <p:sp>
        <p:nvSpPr>
          <p:cNvPr id="207" name="云形 206"/>
          <p:cNvSpPr/>
          <p:nvPr/>
        </p:nvSpPr>
        <p:spPr bwMode="auto">
          <a:xfrm rot="165387">
            <a:off x="5726113" y="4840288"/>
            <a:ext cx="1785937" cy="554037"/>
          </a:xfrm>
          <a:prstGeom prst="cloud">
            <a:avLst/>
          </a:prstGeom>
          <a:ln/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1400" kern="0" spc="-150" dirty="0">
              <a:solidFill>
                <a:prstClr val="black"/>
              </a:solidFill>
            </a:endParaRPr>
          </a:p>
        </p:txBody>
      </p:sp>
      <p:sp>
        <p:nvSpPr>
          <p:cNvPr id="208" name="TextBox 88"/>
          <p:cNvSpPr txBox="1">
            <a:spLocks noChangeArrowheads="1"/>
          </p:cNvSpPr>
          <p:nvPr/>
        </p:nvSpPr>
        <p:spPr bwMode="auto">
          <a:xfrm>
            <a:off x="5778500" y="4903788"/>
            <a:ext cx="1704975" cy="396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fontAlgn="auto" hangingPunct="1">
              <a:lnSpc>
                <a:spcPct val="110000"/>
              </a:lnSpc>
              <a:spcAft>
                <a:spcPts val="0"/>
              </a:spcAft>
              <a:defRPr/>
            </a:pPr>
            <a:r>
              <a:rPr lang="en-US" altLang="zh-CN" kern="0" dirty="0" smtClean="0">
                <a:solidFill>
                  <a:prstClr val="black"/>
                </a:solidFill>
                <a:latin typeface="Arial Unicode MS" panose="020B0604020202020204" pitchFamily="34" charset="-122"/>
                <a:ea typeface="Arial Unicode MS" panose="020B0604020202020204" pitchFamily="34" charset="-122"/>
                <a:cs typeface="Arial Unicode MS" panose="020B0604020202020204" pitchFamily="34" charset="-122"/>
              </a:rPr>
              <a:t>Internet</a:t>
            </a:r>
          </a:p>
        </p:txBody>
      </p:sp>
      <p:sp>
        <p:nvSpPr>
          <p:cNvPr id="209" name="矩形 208"/>
          <p:cNvSpPr/>
          <p:nvPr/>
        </p:nvSpPr>
        <p:spPr bwMode="auto">
          <a:xfrm>
            <a:off x="7015163" y="1341438"/>
            <a:ext cx="1157287" cy="277812"/>
          </a:xfrm>
          <a:prstGeom prst="rect">
            <a:avLst/>
          </a:prstGeom>
          <a:solidFill>
            <a:srgbClr val="F79646">
              <a:lumMod val="40000"/>
              <a:lumOff val="60000"/>
            </a:srgbClr>
          </a:solidFill>
          <a:ln w="9525" cap="flat" cmpd="sng" algn="ctr">
            <a:solidFill>
              <a:sysClr val="windowText" lastClr="000000"/>
            </a:solidFill>
            <a:prstDash val="solid"/>
          </a:ln>
          <a:effectLst>
            <a:outerShdw blurRad="40000" dist="23000" dir="5400000" rotWithShape="0">
              <a:srgbClr val="000000">
                <a:alpha val="35000"/>
              </a:srgbClr>
            </a:outerShdw>
          </a:effectLst>
        </p:spPr>
        <p:txBody>
          <a:bodyPr anchor="ctr"/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en-US" altLang="zh-CN" sz="1400" kern="0" dirty="0">
                <a:latin typeface="Arial Unicode MS" panose="020B0604020202020204" pitchFamily="34" charset="-122"/>
                <a:ea typeface="Arial Unicode MS" panose="020B0604020202020204" pitchFamily="34" charset="-122"/>
                <a:cs typeface="Arial Unicode MS" panose="020B0604020202020204" pitchFamily="34" charset="-122"/>
              </a:rPr>
              <a:t>Toulouse</a:t>
            </a:r>
            <a:endParaRPr lang="zh-CN" altLang="en-US" sz="1400" kern="0" dirty="0">
              <a:latin typeface="Arial Unicode MS" panose="020B0604020202020204" pitchFamily="34" charset="-122"/>
              <a:ea typeface="Arial Unicode MS" panose="020B0604020202020204" pitchFamily="34" charset="-122"/>
              <a:cs typeface="Arial Unicode MS" panose="020B0604020202020204" pitchFamily="34" charset="-122"/>
            </a:endParaRPr>
          </a:p>
        </p:txBody>
      </p:sp>
      <p:sp>
        <p:nvSpPr>
          <p:cNvPr id="210" name="圆柱形 209"/>
          <p:cNvSpPr/>
          <p:nvPr/>
        </p:nvSpPr>
        <p:spPr bwMode="auto">
          <a:xfrm>
            <a:off x="7307263" y="1782763"/>
            <a:ext cx="503237" cy="233362"/>
          </a:xfrm>
          <a:prstGeom prst="can">
            <a:avLst>
              <a:gd name="adj" fmla="val 35000"/>
            </a:avLst>
          </a:prstGeom>
          <a:solidFill>
            <a:sysClr val="window" lastClr="FFFFFF"/>
          </a:solidFill>
          <a:ln w="12700" cap="flat" cmpd="sng" algn="ctr">
            <a:solidFill>
              <a:srgbClr val="F79646">
                <a:lumMod val="75000"/>
              </a:srgbClr>
            </a:solidFill>
            <a:prstDash val="solid"/>
          </a:ln>
          <a:effectLst/>
        </p:spPr>
        <p:txBody>
          <a:bodyPr anchor="ctr"/>
          <a:lstStyle/>
          <a:p>
            <a:pPr algn="ctr" eaLnBrk="1" fontAlgn="auto" hangingPunct="1">
              <a:spcAft>
                <a:spcPts val="0"/>
              </a:spcAft>
              <a:defRPr/>
            </a:pPr>
            <a:endParaRPr lang="zh-CN" altLang="en-US" kern="0" dirty="0">
              <a:solidFill>
                <a:prstClr val="white"/>
              </a:solidFill>
              <a:latin typeface="Arial Unicode MS" panose="020B0604020202020204" pitchFamily="34" charset="-122"/>
              <a:ea typeface="Arial Unicode MS" panose="020B0604020202020204" pitchFamily="34" charset="-122"/>
              <a:cs typeface="Arial Unicode MS" panose="020B0604020202020204" pitchFamily="34" charset="-122"/>
            </a:endParaRPr>
          </a:p>
        </p:txBody>
      </p:sp>
      <p:cxnSp>
        <p:nvCxnSpPr>
          <p:cNvPr id="6188" name="曲线连接符 210"/>
          <p:cNvCxnSpPr>
            <a:cxnSpLocks noChangeShapeType="1"/>
            <a:stCxn id="209" idx="2"/>
          </p:cNvCxnSpPr>
          <p:nvPr/>
        </p:nvCxnSpPr>
        <p:spPr bwMode="auto">
          <a:xfrm rot="5400000">
            <a:off x="5734051" y="2008187"/>
            <a:ext cx="2247900" cy="1470025"/>
          </a:xfrm>
          <a:prstGeom prst="curvedConnector3">
            <a:avLst>
              <a:gd name="adj1" fmla="val 50000"/>
            </a:avLst>
          </a:prstGeom>
          <a:noFill/>
          <a:ln w="19050" algn="ctr">
            <a:solidFill>
              <a:srgbClr val="00B0F0"/>
            </a:solidFill>
            <a:prstDash val="sysDot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213" name="矩形 212"/>
          <p:cNvSpPr/>
          <p:nvPr/>
        </p:nvSpPr>
        <p:spPr bwMode="auto">
          <a:xfrm>
            <a:off x="6707637" y="6023236"/>
            <a:ext cx="888699" cy="277812"/>
          </a:xfrm>
          <a:prstGeom prst="rect">
            <a:avLst/>
          </a:prstGeom>
          <a:ln/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en-US" altLang="zh-CN" sz="1400" kern="0" dirty="0">
                <a:latin typeface="Arial Unicode MS" panose="020B0604020202020204" pitchFamily="34" charset="-122"/>
                <a:ea typeface="Arial Unicode MS" panose="020B0604020202020204" pitchFamily="34" charset="-122"/>
                <a:cs typeface="Arial Unicode MS" panose="020B0604020202020204" pitchFamily="34" charset="-122"/>
              </a:rPr>
              <a:t>Nepal</a:t>
            </a:r>
            <a:endParaRPr lang="zh-CN" altLang="en-US" sz="1400" kern="0" dirty="0">
              <a:latin typeface="Arial Unicode MS" panose="020B0604020202020204" pitchFamily="34" charset="-122"/>
              <a:ea typeface="Arial Unicode MS" panose="020B0604020202020204" pitchFamily="34" charset="-122"/>
              <a:cs typeface="Arial Unicode MS" panose="020B0604020202020204" pitchFamily="34" charset="-122"/>
            </a:endParaRPr>
          </a:p>
        </p:txBody>
      </p:sp>
      <p:sp>
        <p:nvSpPr>
          <p:cNvPr id="214" name="圆柱形 213"/>
          <p:cNvSpPr/>
          <p:nvPr/>
        </p:nvSpPr>
        <p:spPr bwMode="auto">
          <a:xfrm>
            <a:off x="5867400" y="5732463"/>
            <a:ext cx="571500" cy="222250"/>
          </a:xfrm>
          <a:prstGeom prst="can">
            <a:avLst>
              <a:gd name="adj" fmla="val 35000"/>
            </a:avLst>
          </a:prstGeom>
          <a:solidFill>
            <a:sysClr val="window" lastClr="FFFFFF"/>
          </a:solidFill>
          <a:ln w="12700" cap="flat" cmpd="sng" algn="ctr">
            <a:solidFill>
              <a:srgbClr val="F79646">
                <a:lumMod val="75000"/>
              </a:srgbClr>
            </a:solidFill>
            <a:prstDash val="solid"/>
          </a:ln>
          <a:effectLst/>
        </p:spPr>
        <p:txBody>
          <a:bodyPr anchor="ctr"/>
          <a:lstStyle/>
          <a:p>
            <a:pPr algn="ctr" eaLnBrk="1" fontAlgn="auto" hangingPunct="1">
              <a:spcAft>
                <a:spcPts val="0"/>
              </a:spcAft>
              <a:defRPr/>
            </a:pPr>
            <a:endParaRPr lang="zh-CN" altLang="en-US" kern="0" dirty="0">
              <a:solidFill>
                <a:prstClr val="white"/>
              </a:solidFill>
              <a:latin typeface="黑体" pitchFamily="49" charset="-122"/>
              <a:ea typeface="黑体" pitchFamily="49" charset="-122"/>
            </a:endParaRPr>
          </a:p>
        </p:txBody>
      </p:sp>
      <p:cxnSp>
        <p:nvCxnSpPr>
          <p:cNvPr id="6193" name="形状 139"/>
          <p:cNvCxnSpPr>
            <a:cxnSpLocks noChangeShapeType="1"/>
            <a:stCxn id="207" idx="1"/>
            <a:endCxn id="202" idx="0"/>
          </p:cNvCxnSpPr>
          <p:nvPr/>
        </p:nvCxnSpPr>
        <p:spPr bwMode="auto">
          <a:xfrm rot="16200000" flipH="1">
            <a:off x="6988969" y="5009357"/>
            <a:ext cx="638175" cy="1404937"/>
          </a:xfrm>
          <a:prstGeom prst="curvedConnector3">
            <a:avLst>
              <a:gd name="adj1" fmla="val 50000"/>
            </a:avLst>
          </a:prstGeom>
          <a:noFill/>
          <a:ln w="19050" algn="ctr">
            <a:solidFill>
              <a:srgbClr val="00B0F0"/>
            </a:solidFill>
            <a:prstDash val="sysDot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6194" name="形状 139"/>
          <p:cNvCxnSpPr>
            <a:cxnSpLocks noChangeShapeType="1"/>
            <a:endCxn id="207" idx="1"/>
          </p:cNvCxnSpPr>
          <p:nvPr/>
        </p:nvCxnSpPr>
        <p:spPr bwMode="auto">
          <a:xfrm rot="5400000" flipH="1" flipV="1">
            <a:off x="6004719" y="5426869"/>
            <a:ext cx="635000" cy="566738"/>
          </a:xfrm>
          <a:prstGeom prst="curvedConnector3">
            <a:avLst>
              <a:gd name="adj1" fmla="val 50000"/>
            </a:avLst>
          </a:prstGeom>
          <a:noFill/>
          <a:ln w="19050" algn="ctr">
            <a:solidFill>
              <a:srgbClr val="00B0F0"/>
            </a:solidFill>
            <a:prstDash val="sysDot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220" name="矩形 219"/>
          <p:cNvSpPr/>
          <p:nvPr/>
        </p:nvSpPr>
        <p:spPr bwMode="auto">
          <a:xfrm>
            <a:off x="8243888" y="1341438"/>
            <a:ext cx="865187" cy="277812"/>
          </a:xfrm>
          <a:prstGeom prst="rect">
            <a:avLst/>
          </a:prstGeom>
          <a:solidFill>
            <a:srgbClr val="F79646">
              <a:lumMod val="40000"/>
              <a:lumOff val="60000"/>
            </a:srgbClr>
          </a:solidFill>
          <a:ln w="9525" cap="flat" cmpd="sng" algn="ctr">
            <a:solidFill>
              <a:sysClr val="windowText" lastClr="000000"/>
            </a:solidFill>
            <a:prstDash val="solid"/>
          </a:ln>
          <a:effectLst>
            <a:outerShdw blurRad="40000" dist="23000" dir="5400000" rotWithShape="0">
              <a:srgbClr val="000000">
                <a:alpha val="35000"/>
              </a:srgbClr>
            </a:outerShdw>
          </a:effectLst>
        </p:spPr>
        <p:txBody>
          <a:bodyPr anchor="ctr"/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en-US" altLang="zh-CN" sz="1400" kern="0" dirty="0">
                <a:latin typeface="Arial Unicode MS" panose="020B0604020202020204" pitchFamily="34" charset="-122"/>
                <a:ea typeface="Arial Unicode MS" panose="020B0604020202020204" pitchFamily="34" charset="-122"/>
                <a:cs typeface="Arial Unicode MS" panose="020B0604020202020204" pitchFamily="34" charset="-122"/>
              </a:rPr>
              <a:t>Seoul</a:t>
            </a:r>
            <a:endParaRPr lang="zh-CN" altLang="en-US" sz="1400" kern="0" dirty="0">
              <a:latin typeface="Arial Unicode MS" panose="020B0604020202020204" pitchFamily="34" charset="-122"/>
              <a:ea typeface="Arial Unicode MS" panose="020B0604020202020204" pitchFamily="34" charset="-122"/>
              <a:cs typeface="Arial Unicode MS" panose="020B0604020202020204" pitchFamily="34" charset="-122"/>
            </a:endParaRPr>
          </a:p>
        </p:txBody>
      </p:sp>
      <p:sp>
        <p:nvSpPr>
          <p:cNvPr id="221" name="圆柱形 220"/>
          <p:cNvSpPr/>
          <p:nvPr/>
        </p:nvSpPr>
        <p:spPr bwMode="auto">
          <a:xfrm>
            <a:off x="8393113" y="1782763"/>
            <a:ext cx="500062" cy="233362"/>
          </a:xfrm>
          <a:prstGeom prst="can">
            <a:avLst>
              <a:gd name="adj" fmla="val 35000"/>
            </a:avLst>
          </a:prstGeom>
          <a:solidFill>
            <a:sysClr val="window" lastClr="FFFFFF"/>
          </a:solidFill>
          <a:ln w="12700" cap="flat" cmpd="sng" algn="ctr">
            <a:solidFill>
              <a:srgbClr val="F79646">
                <a:lumMod val="75000"/>
              </a:srgbClr>
            </a:solidFill>
            <a:prstDash val="solid"/>
          </a:ln>
          <a:effectLst/>
        </p:spPr>
        <p:txBody>
          <a:bodyPr anchor="ctr"/>
          <a:lstStyle/>
          <a:p>
            <a:pPr algn="ctr" eaLnBrk="1" fontAlgn="auto" hangingPunct="1">
              <a:spcAft>
                <a:spcPts val="0"/>
              </a:spcAft>
              <a:defRPr/>
            </a:pPr>
            <a:endParaRPr lang="zh-CN" altLang="en-US" kern="0" dirty="0">
              <a:solidFill>
                <a:prstClr val="white"/>
              </a:solidFill>
              <a:latin typeface="Arial Unicode MS" panose="020B0604020202020204" pitchFamily="34" charset="-122"/>
              <a:ea typeface="Arial Unicode MS" panose="020B0604020202020204" pitchFamily="34" charset="-122"/>
              <a:cs typeface="Arial Unicode MS" panose="020B0604020202020204" pitchFamily="34" charset="-122"/>
            </a:endParaRPr>
          </a:p>
        </p:txBody>
      </p:sp>
      <p:cxnSp>
        <p:nvCxnSpPr>
          <p:cNvPr id="6197" name="曲线连接符 221"/>
          <p:cNvCxnSpPr>
            <a:cxnSpLocks noChangeShapeType="1"/>
            <a:stCxn id="220" idx="2"/>
          </p:cNvCxnSpPr>
          <p:nvPr/>
        </p:nvCxnSpPr>
        <p:spPr bwMode="auto">
          <a:xfrm rot="5400000">
            <a:off x="6502401" y="1693862"/>
            <a:ext cx="2247900" cy="2098675"/>
          </a:xfrm>
          <a:prstGeom prst="curvedConnector3">
            <a:avLst>
              <a:gd name="adj1" fmla="val 50000"/>
            </a:avLst>
          </a:prstGeom>
          <a:noFill/>
          <a:ln w="19050" algn="ctr">
            <a:solidFill>
              <a:srgbClr val="00B0F0"/>
            </a:solidFill>
            <a:prstDash val="sysDot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225" name="矩形 224"/>
          <p:cNvSpPr/>
          <p:nvPr/>
        </p:nvSpPr>
        <p:spPr bwMode="auto">
          <a:xfrm>
            <a:off x="3709988" y="1341438"/>
            <a:ext cx="862012" cy="277812"/>
          </a:xfrm>
          <a:prstGeom prst="rect">
            <a:avLst/>
          </a:prstGeom>
          <a:solidFill>
            <a:schemeClr val="bg1">
              <a:lumMod val="85000"/>
            </a:schemeClr>
          </a:solidFill>
          <a:ln w="9525" cap="flat" cmpd="sng" algn="ctr">
            <a:solidFill>
              <a:sysClr val="windowText" lastClr="000000"/>
            </a:solidFill>
            <a:prstDash val="solid"/>
          </a:ln>
          <a:effectLst>
            <a:outerShdw blurRad="40000" dist="23000" dir="5400000" rotWithShape="0">
              <a:srgbClr val="000000">
                <a:alpha val="35000"/>
              </a:srgbClr>
            </a:outerShdw>
          </a:effectLst>
        </p:spPr>
        <p:txBody>
          <a:bodyPr anchor="ctr"/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en-US" altLang="zh-CN" sz="1400" kern="0" dirty="0">
                <a:latin typeface="Arial Unicode MS" panose="020B0604020202020204" pitchFamily="34" charset="-122"/>
                <a:ea typeface="Arial Unicode MS" panose="020B0604020202020204" pitchFamily="34" charset="-122"/>
                <a:cs typeface="Arial Unicode MS" panose="020B0604020202020204" pitchFamily="34" charset="-122"/>
              </a:rPr>
              <a:t>Osaka</a:t>
            </a:r>
            <a:endParaRPr lang="zh-CN" altLang="en-US" sz="1400" kern="0" dirty="0">
              <a:latin typeface="Arial Unicode MS" panose="020B0604020202020204" pitchFamily="34" charset="-122"/>
              <a:ea typeface="Arial Unicode MS" panose="020B0604020202020204" pitchFamily="34" charset="-122"/>
              <a:cs typeface="Arial Unicode MS" panose="020B0604020202020204" pitchFamily="34" charset="-122"/>
            </a:endParaRPr>
          </a:p>
        </p:txBody>
      </p:sp>
      <p:sp>
        <p:nvSpPr>
          <p:cNvPr id="226" name="圆柱形 225"/>
          <p:cNvSpPr/>
          <p:nvPr/>
        </p:nvSpPr>
        <p:spPr bwMode="auto">
          <a:xfrm>
            <a:off x="3924300" y="1793875"/>
            <a:ext cx="500063" cy="222250"/>
          </a:xfrm>
          <a:prstGeom prst="can">
            <a:avLst>
              <a:gd name="adj" fmla="val 35000"/>
            </a:avLst>
          </a:prstGeom>
          <a:solidFill>
            <a:sysClr val="window" lastClr="FFFFFF"/>
          </a:solidFill>
          <a:ln w="12700" cap="flat" cmpd="sng" algn="ctr">
            <a:solidFill>
              <a:srgbClr val="F79646">
                <a:lumMod val="75000"/>
              </a:srgbClr>
            </a:solidFill>
            <a:prstDash val="solid"/>
          </a:ln>
          <a:effectLst/>
        </p:spPr>
        <p:txBody>
          <a:bodyPr anchor="ctr"/>
          <a:lstStyle/>
          <a:p>
            <a:pPr algn="ctr" eaLnBrk="1" fontAlgn="auto" hangingPunct="1">
              <a:spcAft>
                <a:spcPts val="0"/>
              </a:spcAft>
              <a:defRPr/>
            </a:pPr>
            <a:endParaRPr lang="zh-CN" altLang="en-US" kern="0" dirty="0">
              <a:solidFill>
                <a:prstClr val="white"/>
              </a:solidFill>
              <a:latin typeface="Arial Unicode MS" panose="020B0604020202020204" pitchFamily="34" charset="-122"/>
              <a:ea typeface="Arial Unicode MS" panose="020B0604020202020204" pitchFamily="34" charset="-122"/>
              <a:cs typeface="Arial Unicode MS" panose="020B0604020202020204" pitchFamily="34" charset="-122"/>
            </a:endParaRPr>
          </a:p>
        </p:txBody>
      </p:sp>
      <p:cxnSp>
        <p:nvCxnSpPr>
          <p:cNvPr id="6200" name="曲线连接符 227"/>
          <p:cNvCxnSpPr>
            <a:cxnSpLocks noChangeShapeType="1"/>
            <a:stCxn id="225" idx="2"/>
          </p:cNvCxnSpPr>
          <p:nvPr/>
        </p:nvCxnSpPr>
        <p:spPr bwMode="auto">
          <a:xfrm rot="5400000">
            <a:off x="2898776" y="2624137"/>
            <a:ext cx="2247900" cy="238125"/>
          </a:xfrm>
          <a:prstGeom prst="curvedConnector3">
            <a:avLst>
              <a:gd name="adj1" fmla="val 50000"/>
            </a:avLst>
          </a:prstGeom>
          <a:noFill/>
          <a:ln w="19050" algn="ctr">
            <a:solidFill>
              <a:srgbClr val="00B0F0"/>
            </a:solidFill>
            <a:prstDash val="sysDot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229" name="矩形 228"/>
          <p:cNvSpPr/>
          <p:nvPr/>
        </p:nvSpPr>
        <p:spPr bwMode="auto">
          <a:xfrm>
            <a:off x="7151688" y="3878263"/>
            <a:ext cx="1908175" cy="377825"/>
          </a:xfrm>
          <a:prstGeom prst="rect">
            <a:avLst/>
          </a:prstGeom>
          <a:solidFill>
            <a:schemeClr val="bg1">
              <a:lumMod val="85000"/>
            </a:schemeClr>
          </a:solidFill>
          <a:ln w="9525" cap="flat" cmpd="sng" algn="ctr">
            <a:solidFill>
              <a:sysClr val="windowText" lastClr="000000"/>
            </a:solidFill>
            <a:prstDash val="solid"/>
          </a:ln>
          <a:effectLst>
            <a:outerShdw blurRad="40000" dist="23000" dir="5400000" rotWithShape="0">
              <a:srgbClr val="000000">
                <a:alpha val="35000"/>
              </a:srgbClr>
            </a:outerShdw>
          </a:effectLst>
        </p:spPr>
        <p:txBody>
          <a:bodyPr anchor="ctr"/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en-US" altLang="zh-CN" kern="0" dirty="0">
                <a:latin typeface="Arial Unicode MS" panose="020B0604020202020204" pitchFamily="34" charset="-122"/>
                <a:ea typeface="Arial Unicode MS" panose="020B0604020202020204" pitchFamily="34" charset="-122"/>
                <a:cs typeface="Arial Unicode MS" panose="020B0604020202020204" pitchFamily="34" charset="-122"/>
              </a:rPr>
              <a:t>Beijing (DR site)</a:t>
            </a:r>
            <a:endParaRPr lang="zh-CN" altLang="en-US" kern="0" dirty="0">
              <a:latin typeface="Arial Unicode MS" panose="020B0604020202020204" pitchFamily="34" charset="-122"/>
              <a:ea typeface="Arial Unicode MS" panose="020B0604020202020204" pitchFamily="34" charset="-122"/>
              <a:cs typeface="Arial Unicode MS" panose="020B0604020202020204" pitchFamily="34" charset="-122"/>
            </a:endParaRPr>
          </a:p>
        </p:txBody>
      </p:sp>
      <p:sp>
        <p:nvSpPr>
          <p:cNvPr id="230" name="圆柱形 229"/>
          <p:cNvSpPr/>
          <p:nvPr/>
        </p:nvSpPr>
        <p:spPr bwMode="auto">
          <a:xfrm>
            <a:off x="7164388" y="3284538"/>
            <a:ext cx="1368425" cy="304800"/>
          </a:xfrm>
          <a:prstGeom prst="can">
            <a:avLst>
              <a:gd name="adj" fmla="val 35000"/>
            </a:avLst>
          </a:prstGeom>
          <a:solidFill>
            <a:sysClr val="window" lastClr="FFFFFF"/>
          </a:solidFill>
          <a:ln w="12700" cap="flat" cmpd="sng" algn="ctr">
            <a:solidFill>
              <a:srgbClr val="F79646">
                <a:lumMod val="75000"/>
              </a:srgbClr>
            </a:solidFill>
            <a:prstDash val="solid"/>
          </a:ln>
          <a:effectLst/>
        </p:spPr>
        <p:txBody>
          <a:bodyPr anchor="ctr"/>
          <a:lstStyle/>
          <a:p>
            <a:pPr algn="ctr" eaLnBrk="1" fontAlgn="auto" hangingPunct="1">
              <a:spcAft>
                <a:spcPts val="0"/>
              </a:spcAft>
              <a:defRPr/>
            </a:pPr>
            <a:endParaRPr lang="zh-CN" altLang="en-US" kern="0" dirty="0">
              <a:solidFill>
                <a:prstClr val="white"/>
              </a:solidFill>
              <a:latin typeface="Arial Unicode MS" panose="020B0604020202020204" pitchFamily="34" charset="-122"/>
              <a:ea typeface="Arial Unicode MS" panose="020B0604020202020204" pitchFamily="34" charset="-122"/>
              <a:cs typeface="Arial Unicode MS" panose="020B0604020202020204" pitchFamily="34" charset="-122"/>
            </a:endParaRPr>
          </a:p>
        </p:txBody>
      </p:sp>
      <p:sp>
        <p:nvSpPr>
          <p:cNvPr id="231" name="TextBox 169"/>
          <p:cNvSpPr txBox="1">
            <a:spLocks noChangeArrowheads="1"/>
          </p:cNvSpPr>
          <p:nvPr/>
        </p:nvSpPr>
        <p:spPr bwMode="auto">
          <a:xfrm>
            <a:off x="7435850" y="3333750"/>
            <a:ext cx="1000125" cy="339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fontAlgn="auto" hangingPunct="1">
              <a:spcAft>
                <a:spcPts val="0"/>
              </a:spcAft>
              <a:defRPr/>
            </a:pPr>
            <a:r>
              <a:rPr lang="en-US" altLang="zh-CN" sz="1600" kern="0" dirty="0" smtClean="0">
                <a:solidFill>
                  <a:srgbClr val="000000"/>
                </a:solidFill>
                <a:latin typeface="Arial Unicode MS" panose="020B0604020202020204" pitchFamily="34" charset="-122"/>
                <a:ea typeface="Arial Unicode MS" panose="020B0604020202020204" pitchFamily="34" charset="-122"/>
                <a:cs typeface="Arial Unicode MS" panose="020B0604020202020204" pitchFamily="34" charset="-122"/>
              </a:rPr>
              <a:t>16Mbps</a:t>
            </a:r>
            <a:endParaRPr lang="zh-CN" altLang="en-US" sz="1600" kern="0" dirty="0" smtClean="0">
              <a:solidFill>
                <a:srgbClr val="000000"/>
              </a:solidFill>
              <a:latin typeface="Arial Unicode MS" panose="020B0604020202020204" pitchFamily="34" charset="-122"/>
              <a:ea typeface="Arial Unicode MS" panose="020B0604020202020204" pitchFamily="34" charset="-122"/>
              <a:cs typeface="Arial Unicode MS" panose="020B0604020202020204" pitchFamily="34" charset="-122"/>
            </a:endParaRPr>
          </a:p>
        </p:txBody>
      </p:sp>
      <p:cxnSp>
        <p:nvCxnSpPr>
          <p:cNvPr id="232" name="曲线连接符 231"/>
          <p:cNvCxnSpPr>
            <a:stCxn id="128" idx="2"/>
            <a:endCxn id="229" idx="0"/>
          </p:cNvCxnSpPr>
          <p:nvPr/>
        </p:nvCxnSpPr>
        <p:spPr bwMode="auto">
          <a:xfrm rot="16200000" flipH="1">
            <a:off x="4556125" y="328613"/>
            <a:ext cx="2259013" cy="4840287"/>
          </a:xfrm>
          <a:prstGeom prst="curvedConnector3">
            <a:avLst>
              <a:gd name="adj1" fmla="val 50000"/>
            </a:avLst>
          </a:prstGeom>
          <a:noFill/>
          <a:ln w="19050" cap="flat" cmpd="sng" algn="ctr">
            <a:solidFill>
              <a:schemeClr val="bg1">
                <a:lumMod val="50000"/>
              </a:schemeClr>
            </a:solidFill>
            <a:prstDash val="sysDot"/>
          </a:ln>
          <a:effectLst/>
        </p:spPr>
      </p:cxnSp>
      <p:cxnSp>
        <p:nvCxnSpPr>
          <p:cNvPr id="233" name="曲线连接符 232"/>
          <p:cNvCxnSpPr>
            <a:stCxn id="225" idx="2"/>
            <a:endCxn id="229" idx="0"/>
          </p:cNvCxnSpPr>
          <p:nvPr/>
        </p:nvCxnSpPr>
        <p:spPr bwMode="auto">
          <a:xfrm rot="16200000" flipH="1">
            <a:off x="4994275" y="766763"/>
            <a:ext cx="2259013" cy="3963987"/>
          </a:xfrm>
          <a:prstGeom prst="curvedConnector3">
            <a:avLst>
              <a:gd name="adj1" fmla="val 50000"/>
            </a:avLst>
          </a:prstGeom>
          <a:noFill/>
          <a:ln w="19050" cap="flat" cmpd="sng" algn="ctr">
            <a:solidFill>
              <a:schemeClr val="bg1">
                <a:lumMod val="50000"/>
              </a:schemeClr>
            </a:solidFill>
            <a:prstDash val="sysDot"/>
          </a:ln>
          <a:effectLst/>
        </p:spPr>
      </p:cxnSp>
      <p:sp>
        <p:nvSpPr>
          <p:cNvPr id="234" name="圆柱形 233"/>
          <p:cNvSpPr/>
          <p:nvPr/>
        </p:nvSpPr>
        <p:spPr bwMode="auto">
          <a:xfrm>
            <a:off x="7745413" y="4508500"/>
            <a:ext cx="571500" cy="222250"/>
          </a:xfrm>
          <a:prstGeom prst="can">
            <a:avLst>
              <a:gd name="adj" fmla="val 35000"/>
            </a:avLst>
          </a:prstGeom>
          <a:solidFill>
            <a:sysClr val="window" lastClr="FFFFFF"/>
          </a:solidFill>
          <a:ln w="12700" cap="flat" cmpd="sng" algn="ctr">
            <a:solidFill>
              <a:srgbClr val="F79646">
                <a:lumMod val="75000"/>
              </a:srgbClr>
            </a:solidFill>
            <a:prstDash val="solid"/>
          </a:ln>
          <a:effectLst/>
        </p:spPr>
        <p:txBody>
          <a:bodyPr anchor="ctr"/>
          <a:lstStyle/>
          <a:p>
            <a:pPr algn="ctr" eaLnBrk="1" fontAlgn="auto" hangingPunct="1">
              <a:spcAft>
                <a:spcPts val="0"/>
              </a:spcAft>
              <a:defRPr/>
            </a:pPr>
            <a:endParaRPr lang="zh-CN" altLang="en-US" kern="0" dirty="0">
              <a:solidFill>
                <a:prstClr val="white"/>
              </a:solidFill>
              <a:latin typeface="黑体" pitchFamily="49" charset="-122"/>
              <a:ea typeface="黑体" pitchFamily="49" charset="-122"/>
            </a:endParaRPr>
          </a:p>
        </p:txBody>
      </p:sp>
      <p:cxnSp>
        <p:nvCxnSpPr>
          <p:cNvPr id="6207" name="直接连接符 105"/>
          <p:cNvCxnSpPr>
            <a:cxnSpLocks noChangeShapeType="1"/>
            <a:stCxn id="229" idx="2"/>
            <a:endCxn id="208" idx="3"/>
          </p:cNvCxnSpPr>
          <p:nvPr/>
        </p:nvCxnSpPr>
        <p:spPr bwMode="auto">
          <a:xfrm rot="5400000">
            <a:off x="7371556" y="4368007"/>
            <a:ext cx="846137" cy="622300"/>
          </a:xfrm>
          <a:prstGeom prst="curvedConnector2">
            <a:avLst/>
          </a:prstGeom>
          <a:noFill/>
          <a:ln w="19050" algn="ctr">
            <a:solidFill>
              <a:srgbClr val="00B0F0"/>
            </a:solidFill>
            <a:prstDash val="sysDot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113" name="矩形 9"/>
          <p:cNvSpPr/>
          <p:nvPr/>
        </p:nvSpPr>
        <p:spPr bwMode="auto">
          <a:xfrm>
            <a:off x="1839913" y="5229225"/>
            <a:ext cx="877887" cy="280988"/>
          </a:xfrm>
          <a:prstGeom prst="rect">
            <a:avLst/>
          </a:prstGeom>
          <a:solidFill>
            <a:srgbClr val="F79646">
              <a:lumMod val="40000"/>
              <a:lumOff val="60000"/>
            </a:srgbClr>
          </a:solidFill>
          <a:ln w="9525" cap="flat" cmpd="sng" algn="ctr">
            <a:solidFill>
              <a:sysClr val="windowText" lastClr="000000"/>
            </a:solidFill>
            <a:prstDash val="solid"/>
          </a:ln>
          <a:effectLst>
            <a:outerShdw blurRad="40000" dist="23000" dir="5400000" rotWithShape="0">
              <a:srgbClr val="000000">
                <a:alpha val="35000"/>
              </a:srgbClr>
            </a:outerShdw>
          </a:effectLst>
        </p:spPr>
        <p:txBody>
          <a:bodyPr anchor="ctr"/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en-US" altLang="zh-CN" sz="1400" kern="0" dirty="0">
                <a:latin typeface="Arial Unicode MS" panose="020B0604020202020204" pitchFamily="34" charset="-122"/>
                <a:ea typeface="Arial Unicode MS" panose="020B0604020202020204" pitchFamily="34" charset="-122"/>
                <a:cs typeface="Arial Unicode MS" panose="020B0604020202020204" pitchFamily="34" charset="-122"/>
              </a:rPr>
              <a:t>Thailand</a:t>
            </a:r>
            <a:endParaRPr lang="zh-CN" altLang="en-US" sz="1400" kern="0" dirty="0">
              <a:latin typeface="Arial Unicode MS" panose="020B0604020202020204" pitchFamily="34" charset="-122"/>
              <a:ea typeface="Arial Unicode MS" panose="020B0604020202020204" pitchFamily="34" charset="-122"/>
              <a:cs typeface="Arial Unicode MS" panose="020B0604020202020204" pitchFamily="34" charset="-122"/>
            </a:endParaRPr>
          </a:p>
        </p:txBody>
      </p:sp>
      <p:sp>
        <p:nvSpPr>
          <p:cNvPr id="114" name="矩形 12"/>
          <p:cNvSpPr/>
          <p:nvPr/>
        </p:nvSpPr>
        <p:spPr bwMode="auto">
          <a:xfrm>
            <a:off x="2743200" y="5229225"/>
            <a:ext cx="909638" cy="280988"/>
          </a:xfrm>
          <a:prstGeom prst="rect">
            <a:avLst/>
          </a:prstGeom>
          <a:solidFill>
            <a:srgbClr val="F79646">
              <a:lumMod val="40000"/>
              <a:lumOff val="60000"/>
            </a:srgbClr>
          </a:solidFill>
          <a:ln w="9525" cap="flat" cmpd="sng" algn="ctr">
            <a:solidFill>
              <a:sysClr val="windowText" lastClr="000000"/>
            </a:solidFill>
            <a:prstDash val="solid"/>
          </a:ln>
          <a:effectLst>
            <a:outerShdw blurRad="40000" dist="23000" dir="5400000" rotWithShape="0">
              <a:srgbClr val="000000">
                <a:alpha val="35000"/>
              </a:srgbClr>
            </a:outerShdw>
          </a:effectLst>
        </p:spPr>
        <p:txBody>
          <a:bodyPr anchor="ctr"/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en-US" altLang="zh-CN" sz="1400" kern="0" dirty="0">
                <a:latin typeface="Arial Unicode MS" panose="020B0604020202020204" pitchFamily="34" charset="-122"/>
                <a:ea typeface="Arial Unicode MS" panose="020B0604020202020204" pitchFamily="34" charset="-122"/>
                <a:cs typeface="Arial Unicode MS" panose="020B0604020202020204" pitchFamily="34" charset="-122"/>
              </a:rPr>
              <a:t>Vietnam</a:t>
            </a:r>
            <a:endParaRPr lang="zh-CN" altLang="en-US" sz="1400" kern="0" dirty="0">
              <a:latin typeface="Arial Unicode MS" panose="020B0604020202020204" pitchFamily="34" charset="-122"/>
              <a:ea typeface="Arial Unicode MS" panose="020B0604020202020204" pitchFamily="34" charset="-122"/>
              <a:cs typeface="Arial Unicode MS" panose="020B0604020202020204" pitchFamily="34" charset="-122"/>
            </a:endParaRPr>
          </a:p>
        </p:txBody>
      </p:sp>
      <p:sp>
        <p:nvSpPr>
          <p:cNvPr id="115" name="矩形 15"/>
          <p:cNvSpPr/>
          <p:nvPr/>
        </p:nvSpPr>
        <p:spPr bwMode="auto">
          <a:xfrm>
            <a:off x="3683997" y="5229200"/>
            <a:ext cx="862953" cy="280988"/>
          </a:xfrm>
          <a:prstGeom prst="rect">
            <a:avLst/>
          </a:prstGeom>
          <a:ln/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en-US" altLang="zh-CN" sz="1400" kern="0" dirty="0">
                <a:latin typeface="Arial Unicode MS" panose="020B0604020202020204" pitchFamily="34" charset="-122"/>
                <a:ea typeface="Arial Unicode MS" panose="020B0604020202020204" pitchFamily="34" charset="-122"/>
                <a:cs typeface="Arial Unicode MS" panose="020B0604020202020204" pitchFamily="34" charset="-122"/>
              </a:rPr>
              <a:t>DRPK</a:t>
            </a:r>
            <a:endParaRPr lang="zh-CN" altLang="en-US" sz="1400" kern="0" dirty="0">
              <a:latin typeface="Arial Unicode MS" panose="020B0604020202020204" pitchFamily="34" charset="-122"/>
              <a:ea typeface="Arial Unicode MS" panose="020B0604020202020204" pitchFamily="34" charset="-122"/>
              <a:cs typeface="Arial Unicode MS" panose="020B0604020202020204" pitchFamily="34" charset="-122"/>
            </a:endParaRPr>
          </a:p>
        </p:txBody>
      </p:sp>
      <p:sp>
        <p:nvSpPr>
          <p:cNvPr id="116" name="矩形 115"/>
          <p:cNvSpPr/>
          <p:nvPr/>
        </p:nvSpPr>
        <p:spPr bwMode="auto">
          <a:xfrm>
            <a:off x="4617896" y="5229200"/>
            <a:ext cx="962216" cy="280988"/>
          </a:xfrm>
          <a:prstGeom prst="rect">
            <a:avLst/>
          </a:prstGeom>
          <a:ln/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en-US" altLang="zh-CN" sz="1400" kern="0" dirty="0">
                <a:latin typeface="Arial Unicode MS" panose="020B0604020202020204" pitchFamily="34" charset="-122"/>
                <a:ea typeface="Arial Unicode MS" panose="020B0604020202020204" pitchFamily="34" charset="-122"/>
                <a:cs typeface="Arial Unicode MS" panose="020B0604020202020204" pitchFamily="34" charset="-122"/>
              </a:rPr>
              <a:t>Mongolia</a:t>
            </a:r>
            <a:endParaRPr lang="zh-CN" altLang="en-US" sz="1400" kern="0" dirty="0">
              <a:latin typeface="Arial Unicode MS" panose="020B0604020202020204" pitchFamily="34" charset="-122"/>
              <a:ea typeface="Arial Unicode MS" panose="020B0604020202020204" pitchFamily="34" charset="-122"/>
              <a:cs typeface="Arial Unicode MS" panose="020B0604020202020204" pitchFamily="34" charset="-122"/>
            </a:endParaRPr>
          </a:p>
        </p:txBody>
      </p:sp>
      <p:grpSp>
        <p:nvGrpSpPr>
          <p:cNvPr id="6216" name="组合 46"/>
          <p:cNvGrpSpPr>
            <a:grpSpLocks/>
          </p:cNvGrpSpPr>
          <p:nvPr/>
        </p:nvGrpSpPr>
        <p:grpSpPr bwMode="auto">
          <a:xfrm>
            <a:off x="998538" y="4264025"/>
            <a:ext cx="214312" cy="1055688"/>
            <a:chOff x="1428728" y="3857628"/>
            <a:chExt cx="214314" cy="1357322"/>
          </a:xfrm>
        </p:grpSpPr>
        <p:sp>
          <p:nvSpPr>
            <p:cNvPr id="242" name="圆柱形 241"/>
            <p:cNvSpPr/>
            <p:nvPr/>
          </p:nvSpPr>
          <p:spPr>
            <a:xfrm rot="10800000">
              <a:off x="1428728" y="4071943"/>
              <a:ext cx="214314" cy="857256"/>
            </a:xfrm>
            <a:prstGeom prst="can">
              <a:avLst>
                <a:gd name="adj" fmla="val 49889"/>
              </a:avLst>
            </a:prstGeom>
            <a:solidFill>
              <a:srgbClr val="F79646">
                <a:lumMod val="40000"/>
                <a:lumOff val="60000"/>
              </a:srgbClr>
            </a:solidFill>
            <a:ln w="9525" cap="flat" cmpd="sng" algn="ctr">
              <a:solidFill>
                <a:srgbClr val="F79646">
                  <a:lumMod val="75000"/>
                </a:srgbClr>
              </a:solidFill>
              <a:prstDash val="solid"/>
            </a:ln>
            <a:effectLst>
              <a:outerShdw blurRad="40000" dist="23000" dir="5400000" rotWithShape="0">
                <a:srgbClr val="000000">
                  <a:alpha val="35000"/>
                </a:srgbClr>
              </a:outerShdw>
            </a:effectLst>
          </p:spPr>
          <p:txBody>
            <a:bodyPr anchor="ctr"/>
            <a:lstStyle/>
            <a:p>
              <a:pPr algn="ctr" eaLnBrk="1" fontAlgn="auto" hangingPunct="1">
                <a:spcAft>
                  <a:spcPts val="0"/>
                </a:spcAft>
                <a:defRPr/>
              </a:pPr>
              <a:endParaRPr lang="zh-CN" altLang="en-US" b="1" kern="0" dirty="0">
                <a:solidFill>
                  <a:prstClr val="white"/>
                </a:solidFill>
                <a:latin typeface="Arial Unicode MS" panose="020B0604020202020204" pitchFamily="34" charset="-122"/>
                <a:ea typeface="Arial Unicode MS" panose="020B0604020202020204" pitchFamily="34" charset="-122"/>
                <a:cs typeface="Arial Unicode MS" panose="020B0604020202020204" pitchFamily="34" charset="-122"/>
              </a:endParaRPr>
            </a:p>
          </p:txBody>
        </p:sp>
        <p:cxnSp>
          <p:nvCxnSpPr>
            <p:cNvPr id="6238" name="直接连接符 45"/>
            <p:cNvCxnSpPr>
              <a:cxnSpLocks noChangeShapeType="1"/>
            </p:cNvCxnSpPr>
            <p:nvPr/>
          </p:nvCxnSpPr>
          <p:spPr bwMode="auto">
            <a:xfrm rot="5400000">
              <a:off x="864353" y="4536290"/>
              <a:ext cx="1357322" cy="0"/>
            </a:xfrm>
            <a:prstGeom prst="line">
              <a:avLst/>
            </a:prstGeom>
            <a:noFill/>
            <a:ln w="12700" algn="ctr">
              <a:solidFill>
                <a:srgbClr val="000000"/>
              </a:solidFill>
              <a:prstDash val="dash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</p:grpSp>
      <p:sp>
        <p:nvSpPr>
          <p:cNvPr id="244" name="TextBox 161"/>
          <p:cNvSpPr txBox="1">
            <a:spLocks noChangeArrowheads="1"/>
          </p:cNvSpPr>
          <p:nvPr/>
        </p:nvSpPr>
        <p:spPr bwMode="auto">
          <a:xfrm>
            <a:off x="1141413" y="4659313"/>
            <a:ext cx="693737" cy="276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fontAlgn="auto" hangingPunct="1">
              <a:spcAft>
                <a:spcPts val="0"/>
              </a:spcAft>
              <a:defRPr/>
            </a:pPr>
            <a:r>
              <a:rPr lang="en-US" altLang="zh-CN" sz="1200" kern="0" dirty="0" smtClean="0">
                <a:solidFill>
                  <a:srgbClr val="000000"/>
                </a:solidFill>
                <a:latin typeface="Arial Unicode MS" panose="020B0604020202020204" pitchFamily="34" charset="-122"/>
                <a:ea typeface="Arial Unicode MS" panose="020B0604020202020204" pitchFamily="34" charset="-122"/>
                <a:cs typeface="Arial Unicode MS" panose="020B0604020202020204" pitchFamily="34" charset="-122"/>
              </a:rPr>
              <a:t>4Mbps</a:t>
            </a:r>
            <a:endParaRPr lang="zh-CN" altLang="en-US" sz="1200" kern="0" dirty="0" smtClean="0">
              <a:solidFill>
                <a:srgbClr val="000000"/>
              </a:solidFill>
              <a:latin typeface="Arial Unicode MS" panose="020B0604020202020204" pitchFamily="34" charset="-122"/>
              <a:ea typeface="Arial Unicode MS" panose="020B0604020202020204" pitchFamily="34" charset="-122"/>
              <a:cs typeface="Arial Unicode MS" panose="020B0604020202020204" pitchFamily="34" charset="-122"/>
            </a:endParaRPr>
          </a:p>
        </p:txBody>
      </p:sp>
      <p:sp>
        <p:nvSpPr>
          <p:cNvPr id="245" name="矩形 9"/>
          <p:cNvSpPr/>
          <p:nvPr/>
        </p:nvSpPr>
        <p:spPr bwMode="auto">
          <a:xfrm>
            <a:off x="34926" y="6134248"/>
            <a:ext cx="1071268" cy="280988"/>
          </a:xfrm>
          <a:prstGeom prst="rect">
            <a:avLst/>
          </a:prstGeom>
          <a:ln/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en-US" altLang="zh-CN" sz="1400" kern="0" dirty="0">
                <a:latin typeface="Arial Unicode MS" panose="020B0604020202020204" pitchFamily="34" charset="-122"/>
                <a:ea typeface="Arial Unicode MS" panose="020B0604020202020204" pitchFamily="34" charset="-122"/>
                <a:cs typeface="Arial Unicode MS" panose="020B0604020202020204" pitchFamily="34" charset="-122"/>
              </a:rPr>
              <a:t>Hong Kong</a:t>
            </a:r>
            <a:endParaRPr lang="zh-CN" altLang="en-US" sz="1400" kern="0" dirty="0">
              <a:latin typeface="Arial Unicode MS" panose="020B0604020202020204" pitchFamily="34" charset="-122"/>
              <a:ea typeface="Arial Unicode MS" panose="020B0604020202020204" pitchFamily="34" charset="-122"/>
              <a:cs typeface="Arial Unicode MS" panose="020B0604020202020204" pitchFamily="34" charset="-122"/>
            </a:endParaRPr>
          </a:p>
        </p:txBody>
      </p:sp>
      <p:sp>
        <p:nvSpPr>
          <p:cNvPr id="246" name="矩形 9"/>
          <p:cNvSpPr/>
          <p:nvPr/>
        </p:nvSpPr>
        <p:spPr bwMode="auto">
          <a:xfrm>
            <a:off x="1200494" y="6140921"/>
            <a:ext cx="779218" cy="280988"/>
          </a:xfrm>
          <a:prstGeom prst="rect">
            <a:avLst/>
          </a:prstGeom>
          <a:ln/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en-US" altLang="zh-CN" sz="1400" kern="0" dirty="0">
                <a:latin typeface="Arial Unicode MS" panose="020B0604020202020204" pitchFamily="34" charset="-122"/>
                <a:ea typeface="Arial Unicode MS" panose="020B0604020202020204" pitchFamily="34" charset="-122"/>
                <a:cs typeface="Arial Unicode MS" panose="020B0604020202020204" pitchFamily="34" charset="-122"/>
              </a:rPr>
              <a:t>Macao</a:t>
            </a:r>
            <a:endParaRPr lang="zh-CN" altLang="en-US" sz="1400" kern="0" dirty="0">
              <a:latin typeface="Arial Unicode MS" panose="020B0604020202020204" pitchFamily="34" charset="-122"/>
              <a:ea typeface="Arial Unicode MS" panose="020B0604020202020204" pitchFamily="34" charset="-122"/>
              <a:cs typeface="Arial Unicode MS" panose="020B0604020202020204" pitchFamily="34" charset="-122"/>
            </a:endParaRPr>
          </a:p>
        </p:txBody>
      </p:sp>
      <p:sp>
        <p:nvSpPr>
          <p:cNvPr id="247" name="圆柱形 246"/>
          <p:cNvSpPr/>
          <p:nvPr/>
        </p:nvSpPr>
        <p:spPr bwMode="auto">
          <a:xfrm>
            <a:off x="703263" y="5260975"/>
            <a:ext cx="827087" cy="176213"/>
          </a:xfrm>
          <a:prstGeom prst="can">
            <a:avLst>
              <a:gd name="adj" fmla="val 35000"/>
            </a:avLst>
          </a:prstGeom>
          <a:solidFill>
            <a:sysClr val="window" lastClr="FFFFFF"/>
          </a:solidFill>
          <a:ln w="12700" cap="flat" cmpd="sng" algn="ctr">
            <a:solidFill>
              <a:srgbClr val="F79646">
                <a:lumMod val="75000"/>
              </a:srgbClr>
            </a:solidFill>
            <a:prstDash val="solid"/>
          </a:ln>
          <a:effectLst/>
        </p:spPr>
        <p:txBody>
          <a:bodyPr anchor="ctr"/>
          <a:lstStyle/>
          <a:p>
            <a:pPr algn="ctr" eaLnBrk="1" fontAlgn="auto" hangingPunct="1">
              <a:spcAft>
                <a:spcPts val="0"/>
              </a:spcAft>
              <a:defRPr/>
            </a:pPr>
            <a:endParaRPr lang="zh-CN" altLang="en-US" kern="0" dirty="0">
              <a:solidFill>
                <a:prstClr val="white"/>
              </a:solidFill>
              <a:latin typeface="黑体" pitchFamily="49" charset="-122"/>
              <a:ea typeface="黑体" pitchFamily="49" charset="-122"/>
            </a:endParaRPr>
          </a:p>
        </p:txBody>
      </p:sp>
      <p:grpSp>
        <p:nvGrpSpPr>
          <p:cNvPr id="6225" name="组合 46"/>
          <p:cNvGrpSpPr>
            <a:grpSpLocks/>
          </p:cNvGrpSpPr>
          <p:nvPr/>
        </p:nvGrpSpPr>
        <p:grpSpPr bwMode="auto">
          <a:xfrm>
            <a:off x="684213" y="5445125"/>
            <a:ext cx="233362" cy="671513"/>
            <a:chOff x="1428728" y="3857628"/>
            <a:chExt cx="214314" cy="1357322"/>
          </a:xfrm>
        </p:grpSpPr>
        <p:sp>
          <p:nvSpPr>
            <p:cNvPr id="253" name="圆柱形 252"/>
            <p:cNvSpPr/>
            <p:nvPr/>
          </p:nvSpPr>
          <p:spPr>
            <a:xfrm rot="10800000">
              <a:off x="1428728" y="4072618"/>
              <a:ext cx="214314" cy="856748"/>
            </a:xfrm>
            <a:prstGeom prst="can">
              <a:avLst>
                <a:gd name="adj" fmla="val 49889"/>
              </a:avLst>
            </a:prstGeom>
            <a:solidFill>
              <a:srgbClr val="F79646">
                <a:lumMod val="40000"/>
                <a:lumOff val="60000"/>
              </a:srgbClr>
            </a:solidFill>
            <a:ln w="9525" cap="flat" cmpd="sng" algn="ctr">
              <a:solidFill>
                <a:srgbClr val="F79646">
                  <a:lumMod val="75000"/>
                </a:srgbClr>
              </a:solidFill>
              <a:prstDash val="solid"/>
            </a:ln>
            <a:effectLst>
              <a:outerShdw blurRad="40000" dist="23000" dir="5400000" rotWithShape="0">
                <a:srgbClr val="000000">
                  <a:alpha val="35000"/>
                </a:srgbClr>
              </a:outerShdw>
            </a:effectLst>
          </p:spPr>
          <p:txBody>
            <a:bodyPr anchor="ctr"/>
            <a:lstStyle/>
            <a:p>
              <a:pPr algn="ctr" eaLnBrk="1" fontAlgn="auto" hangingPunct="1">
                <a:spcAft>
                  <a:spcPts val="0"/>
                </a:spcAft>
                <a:defRPr/>
              </a:pPr>
              <a:endParaRPr lang="zh-CN" altLang="en-US" b="1" kern="0" dirty="0">
                <a:solidFill>
                  <a:prstClr val="white"/>
                </a:solidFill>
                <a:latin typeface="Arial Unicode MS" panose="020B0604020202020204" pitchFamily="34" charset="-122"/>
                <a:ea typeface="Arial Unicode MS" panose="020B0604020202020204" pitchFamily="34" charset="-122"/>
                <a:cs typeface="Arial Unicode MS" panose="020B0604020202020204" pitchFamily="34" charset="-122"/>
              </a:endParaRPr>
            </a:p>
          </p:txBody>
        </p:sp>
        <p:cxnSp>
          <p:nvCxnSpPr>
            <p:cNvPr id="6236" name="直接连接符 45"/>
            <p:cNvCxnSpPr>
              <a:cxnSpLocks noChangeShapeType="1"/>
            </p:cNvCxnSpPr>
            <p:nvPr/>
          </p:nvCxnSpPr>
          <p:spPr bwMode="auto">
            <a:xfrm rot="5400000">
              <a:off x="864353" y="4536290"/>
              <a:ext cx="1357322" cy="0"/>
            </a:xfrm>
            <a:prstGeom prst="line">
              <a:avLst/>
            </a:prstGeom>
            <a:noFill/>
            <a:ln w="12700" algn="ctr">
              <a:solidFill>
                <a:srgbClr val="000000"/>
              </a:solidFill>
              <a:prstDash val="dash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</p:grpSp>
      <p:sp>
        <p:nvSpPr>
          <p:cNvPr id="255" name="TextBox 161"/>
          <p:cNvSpPr txBox="1">
            <a:spLocks noChangeArrowheads="1"/>
          </p:cNvSpPr>
          <p:nvPr/>
        </p:nvSpPr>
        <p:spPr bwMode="auto">
          <a:xfrm>
            <a:off x="107950" y="5624513"/>
            <a:ext cx="693738" cy="277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fontAlgn="auto" hangingPunct="1">
              <a:spcAft>
                <a:spcPts val="0"/>
              </a:spcAft>
              <a:defRPr/>
            </a:pPr>
            <a:r>
              <a:rPr lang="en-US" altLang="zh-CN" sz="1200" kern="0" dirty="0" smtClean="0">
                <a:solidFill>
                  <a:srgbClr val="000000"/>
                </a:solidFill>
                <a:latin typeface="Arial Unicode MS" panose="020B0604020202020204" pitchFamily="34" charset="-122"/>
                <a:ea typeface="Arial Unicode MS" panose="020B0604020202020204" pitchFamily="34" charset="-122"/>
                <a:cs typeface="Arial Unicode MS" panose="020B0604020202020204" pitchFamily="34" charset="-122"/>
              </a:rPr>
              <a:t>4Mbps</a:t>
            </a:r>
            <a:endParaRPr lang="zh-CN" altLang="en-US" sz="1200" kern="0" dirty="0" smtClean="0">
              <a:solidFill>
                <a:srgbClr val="000000"/>
              </a:solidFill>
              <a:latin typeface="Arial Unicode MS" panose="020B0604020202020204" pitchFamily="34" charset="-122"/>
              <a:ea typeface="Arial Unicode MS" panose="020B0604020202020204" pitchFamily="34" charset="-122"/>
              <a:cs typeface="Arial Unicode MS" panose="020B0604020202020204" pitchFamily="34" charset="-122"/>
            </a:endParaRPr>
          </a:p>
        </p:txBody>
      </p:sp>
      <p:grpSp>
        <p:nvGrpSpPr>
          <p:cNvPr id="6227" name="组合 46"/>
          <p:cNvGrpSpPr>
            <a:grpSpLocks/>
          </p:cNvGrpSpPr>
          <p:nvPr/>
        </p:nvGrpSpPr>
        <p:grpSpPr bwMode="auto">
          <a:xfrm>
            <a:off x="1241425" y="5445125"/>
            <a:ext cx="234950" cy="671513"/>
            <a:chOff x="1428728" y="3857628"/>
            <a:chExt cx="214314" cy="1357322"/>
          </a:xfrm>
        </p:grpSpPr>
        <p:sp>
          <p:nvSpPr>
            <p:cNvPr id="257" name="圆柱形 256"/>
            <p:cNvSpPr/>
            <p:nvPr/>
          </p:nvSpPr>
          <p:spPr>
            <a:xfrm rot="10800000">
              <a:off x="1428728" y="4072618"/>
              <a:ext cx="214314" cy="856748"/>
            </a:xfrm>
            <a:prstGeom prst="can">
              <a:avLst>
                <a:gd name="adj" fmla="val 49889"/>
              </a:avLst>
            </a:prstGeom>
            <a:solidFill>
              <a:srgbClr val="F79646">
                <a:lumMod val="40000"/>
                <a:lumOff val="60000"/>
              </a:srgbClr>
            </a:solidFill>
            <a:ln w="9525" cap="flat" cmpd="sng" algn="ctr">
              <a:solidFill>
                <a:srgbClr val="F79646">
                  <a:lumMod val="75000"/>
                </a:srgbClr>
              </a:solidFill>
              <a:prstDash val="solid"/>
            </a:ln>
            <a:effectLst>
              <a:outerShdw blurRad="40000" dist="23000" dir="5400000" rotWithShape="0">
                <a:srgbClr val="000000">
                  <a:alpha val="35000"/>
                </a:srgbClr>
              </a:outerShdw>
            </a:effectLst>
          </p:spPr>
          <p:txBody>
            <a:bodyPr anchor="ctr"/>
            <a:lstStyle/>
            <a:p>
              <a:pPr algn="ctr" eaLnBrk="1" fontAlgn="auto" hangingPunct="1">
                <a:spcAft>
                  <a:spcPts val="0"/>
                </a:spcAft>
                <a:defRPr/>
              </a:pPr>
              <a:endParaRPr lang="zh-CN" altLang="en-US" b="1" kern="0" dirty="0">
                <a:solidFill>
                  <a:prstClr val="white"/>
                </a:solidFill>
                <a:latin typeface="Arial Unicode MS" panose="020B0604020202020204" pitchFamily="34" charset="-122"/>
                <a:ea typeface="Arial Unicode MS" panose="020B0604020202020204" pitchFamily="34" charset="-122"/>
                <a:cs typeface="Arial Unicode MS" panose="020B0604020202020204" pitchFamily="34" charset="-122"/>
              </a:endParaRPr>
            </a:p>
          </p:txBody>
        </p:sp>
        <p:cxnSp>
          <p:nvCxnSpPr>
            <p:cNvPr id="6234" name="直接连接符 45"/>
            <p:cNvCxnSpPr>
              <a:cxnSpLocks noChangeShapeType="1"/>
            </p:cNvCxnSpPr>
            <p:nvPr/>
          </p:nvCxnSpPr>
          <p:spPr bwMode="auto">
            <a:xfrm rot="5400000">
              <a:off x="864353" y="4536290"/>
              <a:ext cx="1357322" cy="0"/>
            </a:xfrm>
            <a:prstGeom prst="line">
              <a:avLst/>
            </a:prstGeom>
            <a:noFill/>
            <a:ln w="12700" algn="ctr">
              <a:solidFill>
                <a:srgbClr val="000000"/>
              </a:solidFill>
              <a:prstDash val="dash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</p:grpSp>
      <p:sp>
        <p:nvSpPr>
          <p:cNvPr id="259" name="TextBox 161"/>
          <p:cNvSpPr txBox="1">
            <a:spLocks noChangeArrowheads="1"/>
          </p:cNvSpPr>
          <p:nvPr/>
        </p:nvSpPr>
        <p:spPr bwMode="auto">
          <a:xfrm>
            <a:off x="1403350" y="5641975"/>
            <a:ext cx="695325" cy="277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fontAlgn="auto" hangingPunct="1">
              <a:spcAft>
                <a:spcPts val="0"/>
              </a:spcAft>
              <a:defRPr/>
            </a:pPr>
            <a:r>
              <a:rPr lang="en-US" altLang="zh-CN" sz="1200" kern="0" dirty="0">
                <a:solidFill>
                  <a:srgbClr val="000000"/>
                </a:solidFill>
                <a:latin typeface="Arial Unicode MS" panose="020B0604020202020204" pitchFamily="34" charset="-122"/>
                <a:ea typeface="Arial Unicode MS" panose="020B0604020202020204" pitchFamily="34" charset="-122"/>
                <a:cs typeface="Arial Unicode MS" panose="020B0604020202020204" pitchFamily="34" charset="-122"/>
              </a:rPr>
              <a:t>2</a:t>
            </a:r>
            <a:r>
              <a:rPr lang="en-US" altLang="zh-CN" sz="1200" kern="0" dirty="0" smtClean="0">
                <a:solidFill>
                  <a:srgbClr val="000000"/>
                </a:solidFill>
                <a:latin typeface="Arial Unicode MS" panose="020B0604020202020204" pitchFamily="34" charset="-122"/>
                <a:ea typeface="Arial Unicode MS" panose="020B0604020202020204" pitchFamily="34" charset="-122"/>
                <a:cs typeface="Arial Unicode MS" panose="020B0604020202020204" pitchFamily="34" charset="-122"/>
              </a:rPr>
              <a:t>Mbps</a:t>
            </a:r>
            <a:endParaRPr lang="zh-CN" altLang="en-US" sz="1200" kern="0" dirty="0" smtClean="0">
              <a:solidFill>
                <a:srgbClr val="000000"/>
              </a:solidFill>
              <a:latin typeface="Arial Unicode MS" panose="020B0604020202020204" pitchFamily="34" charset="-122"/>
              <a:ea typeface="Arial Unicode MS" panose="020B0604020202020204" pitchFamily="34" charset="-122"/>
              <a:cs typeface="Arial Unicode MS" panose="020B0604020202020204" pitchFamily="34" charset="-122"/>
            </a:endParaRPr>
          </a:p>
        </p:txBody>
      </p:sp>
      <p:sp>
        <p:nvSpPr>
          <p:cNvPr id="260" name="TextBox 161"/>
          <p:cNvSpPr txBox="1">
            <a:spLocks noChangeArrowheads="1"/>
          </p:cNvSpPr>
          <p:nvPr/>
        </p:nvSpPr>
        <p:spPr bwMode="auto">
          <a:xfrm>
            <a:off x="3241675" y="4652963"/>
            <a:ext cx="782638" cy="277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fontAlgn="auto" hangingPunct="1">
              <a:spcAft>
                <a:spcPts val="0"/>
              </a:spcAft>
              <a:defRPr/>
            </a:pPr>
            <a:r>
              <a:rPr lang="en-US" altLang="zh-CN" sz="1200" kern="0" dirty="0" smtClean="0">
                <a:solidFill>
                  <a:srgbClr val="000000"/>
                </a:solidFill>
                <a:latin typeface="Arial Unicode MS" panose="020B0604020202020204" pitchFamily="34" charset="-122"/>
                <a:ea typeface="Arial Unicode MS" panose="020B0604020202020204" pitchFamily="34" charset="-122"/>
                <a:cs typeface="Arial Unicode MS" panose="020B0604020202020204" pitchFamily="34" charset="-122"/>
              </a:rPr>
              <a:t>64Kbps</a:t>
            </a:r>
            <a:endParaRPr lang="zh-CN" altLang="en-US" sz="1200" kern="0" dirty="0" smtClean="0">
              <a:solidFill>
                <a:srgbClr val="000000"/>
              </a:solidFill>
              <a:latin typeface="Arial Unicode MS" panose="020B0604020202020204" pitchFamily="34" charset="-122"/>
              <a:ea typeface="Arial Unicode MS" panose="020B0604020202020204" pitchFamily="34" charset="-122"/>
              <a:cs typeface="Arial Unicode MS" panose="020B0604020202020204" pitchFamily="34" charset="-122"/>
            </a:endParaRPr>
          </a:p>
        </p:txBody>
      </p:sp>
      <p:sp>
        <p:nvSpPr>
          <p:cNvPr id="261" name="TextBox 161"/>
          <p:cNvSpPr txBox="1">
            <a:spLocks noChangeArrowheads="1"/>
          </p:cNvSpPr>
          <p:nvPr/>
        </p:nvSpPr>
        <p:spPr bwMode="auto">
          <a:xfrm>
            <a:off x="4149725" y="4652963"/>
            <a:ext cx="782638" cy="277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fontAlgn="auto" hangingPunct="1">
              <a:spcAft>
                <a:spcPts val="0"/>
              </a:spcAft>
              <a:defRPr/>
            </a:pPr>
            <a:r>
              <a:rPr lang="en-US" altLang="zh-CN" sz="1200" kern="0" dirty="0" smtClean="0">
                <a:solidFill>
                  <a:srgbClr val="000000"/>
                </a:solidFill>
                <a:latin typeface="Arial Unicode MS" panose="020B0604020202020204" pitchFamily="34" charset="-122"/>
                <a:ea typeface="Arial Unicode MS" panose="020B0604020202020204" pitchFamily="34" charset="-122"/>
                <a:cs typeface="Arial Unicode MS" panose="020B0604020202020204" pitchFamily="34" charset="-122"/>
              </a:rPr>
              <a:t>64Kbps</a:t>
            </a:r>
            <a:endParaRPr lang="zh-CN" altLang="en-US" sz="1200" kern="0" dirty="0" smtClean="0">
              <a:solidFill>
                <a:srgbClr val="000000"/>
              </a:solidFill>
              <a:latin typeface="Arial Unicode MS" panose="020B0604020202020204" pitchFamily="34" charset="-122"/>
              <a:ea typeface="Arial Unicode MS" panose="020B0604020202020204" pitchFamily="34" charset="-122"/>
              <a:cs typeface="Arial Unicode MS" panose="020B0604020202020204" pitchFamily="34" charset="-122"/>
            </a:endParaRPr>
          </a:p>
        </p:txBody>
      </p:sp>
      <p:sp>
        <p:nvSpPr>
          <p:cNvPr id="262" name="TextBox 161"/>
          <p:cNvSpPr txBox="1">
            <a:spLocks noChangeArrowheads="1"/>
          </p:cNvSpPr>
          <p:nvPr/>
        </p:nvSpPr>
        <p:spPr bwMode="auto">
          <a:xfrm>
            <a:off x="5014913" y="4652963"/>
            <a:ext cx="781050" cy="277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fontAlgn="auto" hangingPunct="1">
              <a:spcAft>
                <a:spcPts val="0"/>
              </a:spcAft>
              <a:defRPr/>
            </a:pPr>
            <a:r>
              <a:rPr lang="en-US" altLang="zh-CN" sz="1200" kern="0" dirty="0" smtClean="0">
                <a:solidFill>
                  <a:srgbClr val="000000"/>
                </a:solidFill>
                <a:latin typeface="Arial Unicode MS" panose="020B0604020202020204" pitchFamily="34" charset="-122"/>
                <a:ea typeface="Arial Unicode MS" panose="020B0604020202020204" pitchFamily="34" charset="-122"/>
                <a:cs typeface="Arial Unicode MS" panose="020B0604020202020204" pitchFamily="34" charset="-122"/>
              </a:rPr>
              <a:t>64Kbps</a:t>
            </a:r>
            <a:endParaRPr lang="zh-CN" altLang="en-US" sz="1200" kern="0" dirty="0" smtClean="0">
              <a:solidFill>
                <a:srgbClr val="000000"/>
              </a:solidFill>
              <a:latin typeface="Arial Unicode MS" panose="020B0604020202020204" pitchFamily="34" charset="-122"/>
              <a:ea typeface="Arial Unicode MS" panose="020B0604020202020204" pitchFamily="34" charset="-122"/>
              <a:cs typeface="Arial Unicode MS" panose="020B0604020202020204" pitchFamily="34" charset="-122"/>
            </a:endParaRPr>
          </a:p>
        </p:txBody>
      </p:sp>
      <p:cxnSp>
        <p:nvCxnSpPr>
          <p:cNvPr id="91" name="直接连接符 90"/>
          <p:cNvCxnSpPr/>
          <p:nvPr/>
        </p:nvCxnSpPr>
        <p:spPr>
          <a:xfrm>
            <a:off x="179388" y="836613"/>
            <a:ext cx="8713787" cy="0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>
            <a:spLocks noChangeArrowheads="1"/>
          </p:cNvSpPr>
          <p:nvPr/>
        </p:nvSpPr>
        <p:spPr bwMode="auto">
          <a:xfrm>
            <a:off x="215900" y="1196975"/>
            <a:ext cx="8928100" cy="369888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华文仿宋" panose="02010600040101010101" pitchFamily="2" charset="-122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华文仿宋" panose="02010600040101010101" pitchFamily="2" charset="-122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华文仿宋" panose="02010600040101010101" pitchFamily="2" charset="-122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华文仿宋" panose="02010600040101010101" pitchFamily="2" charset="-122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华文仿宋" panose="0201060004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华文仿宋" panose="0201060004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华文仿宋" panose="0201060004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华文仿宋" panose="0201060004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华文仿宋" panose="02010600040101010101" pitchFamily="2" charset="-122"/>
              </a:defRPr>
            </a:lvl9pPr>
          </a:lstStyle>
          <a:p>
            <a:pPr eaLnBrk="1" hangingPunct="1">
              <a:spcBef>
                <a:spcPct val="0"/>
              </a:spcBef>
              <a:buFontTx/>
              <a:buBlip>
                <a:blip r:embed="rId2"/>
              </a:buBlip>
            </a:pPr>
            <a:r>
              <a:rPr lang="en-US" altLang="zh-CN" sz="1800" dirty="0">
                <a:ea typeface="宋体" panose="02010600030101010101" pitchFamily="2" charset="-122"/>
              </a:rPr>
              <a:t> On-site training on </a:t>
            </a:r>
            <a:r>
              <a:rPr lang="en-US" altLang="zh-CN" sz="1800" dirty="0" err="1" smtClean="0">
                <a:ea typeface="宋体" panose="02010600030101010101" pitchFamily="2" charset="-122"/>
              </a:rPr>
              <a:t>CMACast</a:t>
            </a:r>
            <a:r>
              <a:rPr lang="en-US" altLang="zh-CN" sz="1800" dirty="0">
                <a:ea typeface="宋体" panose="02010600030101010101" pitchFamily="2" charset="-122"/>
              </a:rPr>
              <a:t> </a:t>
            </a:r>
            <a:r>
              <a:rPr lang="en-US" altLang="zh-CN" sz="1800" dirty="0" smtClean="0">
                <a:ea typeface="宋体" panose="02010600030101010101" pitchFamily="2" charset="-122"/>
              </a:rPr>
              <a:t>&amp; WIS</a:t>
            </a:r>
            <a:r>
              <a:rPr lang="en-US" altLang="zh-CN" sz="1800" dirty="0" smtClean="0">
                <a:ea typeface="宋体" panose="02010600030101010101" pitchFamily="2" charset="-122"/>
              </a:rPr>
              <a:t> to WIS </a:t>
            </a:r>
            <a:r>
              <a:rPr lang="en-US" altLang="zh-CN" sz="1800" dirty="0" err="1" smtClean="0">
                <a:ea typeface="宋体" panose="02010600030101010101" pitchFamily="2" charset="-122"/>
              </a:rPr>
              <a:t>AoR</a:t>
            </a:r>
            <a:r>
              <a:rPr lang="en-US" altLang="zh-CN" sz="1800" dirty="0" smtClean="0">
                <a:ea typeface="宋体" panose="02010600030101010101" pitchFamily="2" charset="-122"/>
              </a:rPr>
              <a:t> </a:t>
            </a:r>
            <a:r>
              <a:rPr lang="en-US" altLang="zh-CN" sz="1800" dirty="0">
                <a:ea typeface="宋体" panose="02010600030101010101" pitchFamily="2" charset="-122"/>
              </a:rPr>
              <a:t>users.</a:t>
            </a:r>
          </a:p>
        </p:txBody>
      </p:sp>
      <p:sp>
        <p:nvSpPr>
          <p:cNvPr id="13" name="矩形 12"/>
          <p:cNvSpPr>
            <a:spLocks noChangeArrowheads="1"/>
          </p:cNvSpPr>
          <p:nvPr/>
        </p:nvSpPr>
        <p:spPr bwMode="auto">
          <a:xfrm>
            <a:off x="547688" y="1700213"/>
            <a:ext cx="7488237" cy="133882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华文仿宋" panose="02010600040101010101" pitchFamily="2" charset="-122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华文仿宋" panose="02010600040101010101" pitchFamily="2" charset="-122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华文仿宋" panose="02010600040101010101" pitchFamily="2" charset="-122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华文仿宋" panose="02010600040101010101" pitchFamily="2" charset="-122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华文仿宋" panose="0201060004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华文仿宋" panose="0201060004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华文仿宋" panose="0201060004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华文仿宋" panose="0201060004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华文仿宋" panose="02010600040101010101" pitchFamily="2" charset="-122"/>
              </a:defRPr>
            </a:lvl9pPr>
          </a:lstStyle>
          <a:p>
            <a:pPr eaLnBrk="1" hangingPunct="1">
              <a:lnSpc>
                <a:spcPct val="150000"/>
              </a:lnSpc>
              <a:spcBef>
                <a:spcPct val="0"/>
              </a:spcBef>
              <a:buFontTx/>
              <a:buNone/>
            </a:pPr>
            <a:r>
              <a:rPr lang="en-US" altLang="zh-CN" sz="1800" dirty="0">
                <a:ea typeface="宋体" panose="02010600030101010101" pitchFamily="2" charset="-122"/>
              </a:rPr>
              <a:t>20</a:t>
            </a:r>
            <a:r>
              <a:rPr lang="en-US" altLang="zh-CN" sz="1800" baseline="30000" dirty="0">
                <a:ea typeface="宋体" panose="02010600030101010101" pitchFamily="2" charset="-122"/>
              </a:rPr>
              <a:t>th</a:t>
            </a:r>
            <a:r>
              <a:rPr lang="en-US" altLang="zh-CN" sz="1800" dirty="0">
                <a:ea typeface="宋体" panose="02010600030101010101" pitchFamily="2" charset="-122"/>
              </a:rPr>
              <a:t> – 21</a:t>
            </a:r>
            <a:r>
              <a:rPr lang="en-US" altLang="zh-CN" sz="1800" baseline="30000" dirty="0">
                <a:ea typeface="宋体" panose="02010600030101010101" pitchFamily="2" charset="-122"/>
              </a:rPr>
              <a:t>st</a:t>
            </a:r>
            <a:r>
              <a:rPr lang="en-US" altLang="zh-CN" sz="1800" dirty="0">
                <a:ea typeface="宋体" panose="02010600030101010101" pitchFamily="2" charset="-122"/>
              </a:rPr>
              <a:t> August 2018, to </a:t>
            </a:r>
            <a:r>
              <a:rPr lang="en-US" altLang="zh-CN" sz="1800" dirty="0" smtClean="0">
                <a:ea typeface="宋体" panose="02010600030101010101" pitchFamily="2" charset="-122"/>
              </a:rPr>
              <a:t>Mongolia</a:t>
            </a:r>
          </a:p>
          <a:p>
            <a:pPr eaLnBrk="1" hangingPunct="1">
              <a:lnSpc>
                <a:spcPct val="150000"/>
              </a:lnSpc>
              <a:spcBef>
                <a:spcPct val="0"/>
              </a:spcBef>
              <a:buFontTx/>
              <a:buNone/>
            </a:pPr>
            <a:r>
              <a:rPr lang="en-US" altLang="zh-CN" sz="1800" dirty="0" smtClean="0">
                <a:ea typeface="宋体" panose="02010600030101010101" pitchFamily="2" charset="-122"/>
              </a:rPr>
              <a:t>September 2018, to Vietnam</a:t>
            </a:r>
          </a:p>
          <a:p>
            <a:pPr eaLnBrk="1" hangingPunct="1">
              <a:lnSpc>
                <a:spcPct val="150000"/>
              </a:lnSpc>
              <a:spcBef>
                <a:spcPct val="0"/>
              </a:spcBef>
              <a:buFontTx/>
              <a:buNone/>
            </a:pPr>
            <a:r>
              <a:rPr lang="en-US" altLang="zh-CN" sz="1800" dirty="0" smtClean="0">
                <a:ea typeface="宋体" panose="02010600030101010101" pitchFamily="2" charset="-122"/>
              </a:rPr>
              <a:t>(Scheduled) October 2018, to Pakistan and Uzbekistan</a:t>
            </a:r>
            <a:endParaRPr lang="en-US" altLang="zh-CN" sz="1800" dirty="0">
              <a:ea typeface="宋体" panose="02010600030101010101" pitchFamily="2" charset="-122"/>
            </a:endParaRPr>
          </a:p>
        </p:txBody>
      </p:sp>
      <p:sp>
        <p:nvSpPr>
          <p:cNvPr id="9" name="矩形 8"/>
          <p:cNvSpPr/>
          <p:nvPr/>
        </p:nvSpPr>
        <p:spPr>
          <a:xfrm>
            <a:off x="179388" y="115888"/>
            <a:ext cx="5976937" cy="647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pPr eaLnBrk="1" hangingPunct="1">
              <a:defRPr/>
            </a:pPr>
            <a:r>
              <a:rPr lang="en-US" altLang="zh-CN" sz="3600" dirty="0">
                <a:latin typeface="+mj-lt"/>
                <a:ea typeface="+mj-ea"/>
                <a:cs typeface="+mj-cs"/>
              </a:rPr>
              <a:t>Training - Capacity building </a:t>
            </a:r>
            <a:endParaRPr lang="zh-CN" altLang="en-US" sz="3600" dirty="0">
              <a:latin typeface="+mj-lt"/>
              <a:ea typeface="+mj-ea"/>
              <a:cs typeface="+mj-cs"/>
            </a:endParaRPr>
          </a:p>
        </p:txBody>
      </p:sp>
      <p:cxnSp>
        <p:nvCxnSpPr>
          <p:cNvPr id="11" name="直接连接符 10"/>
          <p:cNvCxnSpPr/>
          <p:nvPr/>
        </p:nvCxnSpPr>
        <p:spPr>
          <a:xfrm>
            <a:off x="179388" y="836613"/>
            <a:ext cx="8713787" cy="0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pic>
        <p:nvPicPr>
          <p:cNvPr id="8198" name="图片 1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6200" b="5587"/>
          <a:stretch/>
        </p:blipFill>
        <p:spPr bwMode="auto">
          <a:xfrm>
            <a:off x="611560" y="3284984"/>
            <a:ext cx="5155704" cy="302433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>
            <a:spLocks noChangeArrowheads="1"/>
          </p:cNvSpPr>
          <p:nvPr/>
        </p:nvSpPr>
        <p:spPr bwMode="auto">
          <a:xfrm>
            <a:off x="215900" y="1196975"/>
            <a:ext cx="8928100" cy="369888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华文仿宋" panose="02010600040101010101" pitchFamily="2" charset="-122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华文仿宋" panose="02010600040101010101" pitchFamily="2" charset="-122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华文仿宋" panose="02010600040101010101" pitchFamily="2" charset="-122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华文仿宋" panose="02010600040101010101" pitchFamily="2" charset="-122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华文仿宋" panose="0201060004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华文仿宋" panose="0201060004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华文仿宋" panose="0201060004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华文仿宋" panose="0201060004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华文仿宋" panose="02010600040101010101" pitchFamily="2" charset="-122"/>
              </a:defRPr>
            </a:lvl9pPr>
          </a:lstStyle>
          <a:p>
            <a:pPr eaLnBrk="1" hangingPunct="1">
              <a:spcBef>
                <a:spcPct val="0"/>
              </a:spcBef>
              <a:buFontTx/>
              <a:buBlip>
                <a:blip r:embed="rId2"/>
              </a:buBlip>
            </a:pPr>
            <a:r>
              <a:rPr lang="en-US" altLang="zh-CN" sz="1800" dirty="0">
                <a:ea typeface="宋体" panose="02010600030101010101" pitchFamily="2" charset="-122"/>
              </a:rPr>
              <a:t> </a:t>
            </a:r>
            <a:r>
              <a:rPr lang="en-US" altLang="zh-CN" sz="1800" dirty="0" smtClean="0">
                <a:ea typeface="宋体" panose="02010600030101010101" pitchFamily="2" charset="-122"/>
              </a:rPr>
              <a:t>Invited training </a:t>
            </a:r>
            <a:r>
              <a:rPr lang="en-US" altLang="zh-CN" sz="1800" dirty="0">
                <a:ea typeface="宋体" panose="02010600030101010101" pitchFamily="2" charset="-122"/>
              </a:rPr>
              <a:t>on </a:t>
            </a:r>
            <a:r>
              <a:rPr lang="en-US" altLang="zh-CN" sz="1800" dirty="0" err="1" smtClean="0">
                <a:ea typeface="宋体" panose="02010600030101010101" pitchFamily="2" charset="-122"/>
              </a:rPr>
              <a:t>CMACast</a:t>
            </a:r>
            <a:r>
              <a:rPr lang="en-US" altLang="zh-CN" sz="1800" dirty="0">
                <a:ea typeface="宋体" panose="02010600030101010101" pitchFamily="2" charset="-122"/>
              </a:rPr>
              <a:t> </a:t>
            </a:r>
            <a:r>
              <a:rPr lang="en-US" altLang="zh-CN" sz="1800" dirty="0" smtClean="0">
                <a:ea typeface="宋体" panose="02010600030101010101" pitchFamily="2" charset="-122"/>
              </a:rPr>
              <a:t>&amp; WIS</a:t>
            </a:r>
            <a:r>
              <a:rPr lang="en-US" altLang="zh-CN" sz="1800" dirty="0" smtClean="0">
                <a:ea typeface="宋体" panose="02010600030101010101" pitchFamily="2" charset="-122"/>
              </a:rPr>
              <a:t> to WIS </a:t>
            </a:r>
            <a:r>
              <a:rPr lang="en-US" altLang="zh-CN" sz="1800" dirty="0" err="1" smtClean="0">
                <a:ea typeface="宋体" panose="02010600030101010101" pitchFamily="2" charset="-122"/>
              </a:rPr>
              <a:t>AoR</a:t>
            </a:r>
            <a:r>
              <a:rPr lang="en-US" altLang="zh-CN" sz="1800" dirty="0" smtClean="0">
                <a:ea typeface="宋体" panose="02010600030101010101" pitchFamily="2" charset="-122"/>
              </a:rPr>
              <a:t> </a:t>
            </a:r>
            <a:r>
              <a:rPr lang="en-US" altLang="zh-CN" sz="1800" dirty="0">
                <a:ea typeface="宋体" panose="02010600030101010101" pitchFamily="2" charset="-122"/>
              </a:rPr>
              <a:t>users.</a:t>
            </a:r>
          </a:p>
        </p:txBody>
      </p:sp>
      <p:sp>
        <p:nvSpPr>
          <p:cNvPr id="13" name="矩形 12"/>
          <p:cNvSpPr>
            <a:spLocks noChangeArrowheads="1"/>
          </p:cNvSpPr>
          <p:nvPr/>
        </p:nvSpPr>
        <p:spPr bwMode="auto">
          <a:xfrm>
            <a:off x="547688" y="1700213"/>
            <a:ext cx="7488237" cy="45653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华文仿宋" panose="02010600040101010101" pitchFamily="2" charset="-122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华文仿宋" panose="02010600040101010101" pitchFamily="2" charset="-122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华文仿宋" panose="02010600040101010101" pitchFamily="2" charset="-122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华文仿宋" panose="02010600040101010101" pitchFamily="2" charset="-122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华文仿宋" panose="0201060004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华文仿宋" panose="0201060004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华文仿宋" panose="0201060004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华文仿宋" panose="0201060004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华文仿宋" panose="02010600040101010101" pitchFamily="2" charset="-122"/>
              </a:defRPr>
            </a:lvl9pPr>
          </a:lstStyle>
          <a:p>
            <a:pPr eaLnBrk="1" hangingPunct="1">
              <a:lnSpc>
                <a:spcPct val="150000"/>
              </a:lnSpc>
              <a:spcBef>
                <a:spcPct val="0"/>
              </a:spcBef>
              <a:buFontTx/>
              <a:buNone/>
            </a:pPr>
            <a:r>
              <a:rPr lang="en-US" altLang="zh-CN" sz="1800" dirty="0" smtClean="0">
                <a:ea typeface="宋体" panose="02010600030101010101" pitchFamily="2" charset="-122"/>
              </a:rPr>
              <a:t>21</a:t>
            </a:r>
            <a:r>
              <a:rPr lang="en-US" altLang="zh-CN" sz="1800" baseline="30000" dirty="0" smtClean="0">
                <a:ea typeface="宋体" panose="02010600030101010101" pitchFamily="2" charset="-122"/>
              </a:rPr>
              <a:t>st</a:t>
            </a:r>
            <a:r>
              <a:rPr lang="en-US" altLang="zh-CN" sz="1800" dirty="0" smtClean="0">
                <a:ea typeface="宋体" panose="02010600030101010101" pitchFamily="2" charset="-122"/>
              </a:rPr>
              <a:t> – 25</a:t>
            </a:r>
            <a:r>
              <a:rPr lang="en-US" altLang="zh-CN" sz="1800" baseline="30000" dirty="0" smtClean="0">
                <a:ea typeface="宋体" panose="02010600030101010101" pitchFamily="2" charset="-122"/>
              </a:rPr>
              <a:t>th</a:t>
            </a:r>
            <a:r>
              <a:rPr lang="en-US" altLang="zh-CN" sz="1800" dirty="0" smtClean="0">
                <a:ea typeface="宋体" panose="02010600030101010101" pitchFamily="2" charset="-122"/>
              </a:rPr>
              <a:t> May </a:t>
            </a:r>
            <a:r>
              <a:rPr lang="en-US" altLang="zh-CN" sz="1800" dirty="0">
                <a:ea typeface="宋体" panose="02010600030101010101" pitchFamily="2" charset="-122"/>
              </a:rPr>
              <a:t>2018, to </a:t>
            </a:r>
            <a:r>
              <a:rPr lang="en-US" altLang="zh-CN" sz="1800" dirty="0" smtClean="0">
                <a:ea typeface="宋体" panose="02010600030101010101" pitchFamily="2" charset="-122"/>
              </a:rPr>
              <a:t>Bangladesh (in CMA, Beijing)</a:t>
            </a:r>
          </a:p>
        </p:txBody>
      </p:sp>
      <p:sp>
        <p:nvSpPr>
          <p:cNvPr id="9" name="矩形 8"/>
          <p:cNvSpPr/>
          <p:nvPr/>
        </p:nvSpPr>
        <p:spPr>
          <a:xfrm>
            <a:off x="179388" y="115888"/>
            <a:ext cx="5976937" cy="647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pPr eaLnBrk="1" hangingPunct="1">
              <a:defRPr/>
            </a:pPr>
            <a:r>
              <a:rPr lang="en-US" altLang="zh-CN" sz="3600" dirty="0">
                <a:latin typeface="+mj-lt"/>
                <a:ea typeface="+mj-ea"/>
                <a:cs typeface="+mj-cs"/>
              </a:rPr>
              <a:t>Training - Capacity building </a:t>
            </a:r>
            <a:endParaRPr lang="zh-CN" altLang="en-US" sz="3600" dirty="0">
              <a:latin typeface="+mj-lt"/>
              <a:ea typeface="+mj-ea"/>
              <a:cs typeface="+mj-cs"/>
            </a:endParaRPr>
          </a:p>
        </p:txBody>
      </p:sp>
      <p:cxnSp>
        <p:nvCxnSpPr>
          <p:cNvPr id="11" name="直接连接符 10"/>
          <p:cNvCxnSpPr/>
          <p:nvPr/>
        </p:nvCxnSpPr>
        <p:spPr>
          <a:xfrm>
            <a:off x="179388" y="836613"/>
            <a:ext cx="8713787" cy="0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pic>
        <p:nvPicPr>
          <p:cNvPr id="2" name="图片 1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051" t="24801" r="9051" b="14301"/>
          <a:stretch/>
        </p:blipFill>
        <p:spPr>
          <a:xfrm>
            <a:off x="547093" y="2288748"/>
            <a:ext cx="7488832" cy="41764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9111762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>
            <a:spLocks noChangeArrowheads="1"/>
          </p:cNvSpPr>
          <p:nvPr/>
        </p:nvSpPr>
        <p:spPr bwMode="auto">
          <a:xfrm>
            <a:off x="215900" y="1196975"/>
            <a:ext cx="8928100" cy="2246313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华文仿宋" panose="02010600040101010101" pitchFamily="2" charset="-122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华文仿宋" panose="02010600040101010101" pitchFamily="2" charset="-122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华文仿宋" panose="02010600040101010101" pitchFamily="2" charset="-122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华文仿宋" panose="02010600040101010101" pitchFamily="2" charset="-122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华文仿宋" panose="0201060004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华文仿宋" panose="0201060004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华文仿宋" panose="0201060004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华文仿宋" panose="0201060004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华文仿宋" panose="02010600040101010101" pitchFamily="2" charset="-122"/>
              </a:defRPr>
            </a:lvl9pPr>
          </a:lstStyle>
          <a:p>
            <a:pPr eaLnBrk="1" hangingPunct="1">
              <a:spcBef>
                <a:spcPct val="0"/>
              </a:spcBef>
              <a:buFontTx/>
              <a:buBlip>
                <a:blip r:embed="rId2"/>
              </a:buBlip>
            </a:pPr>
            <a:r>
              <a:rPr lang="en-US" altLang="zh-CN" sz="2000">
                <a:ea typeface="宋体" panose="02010600030101010101" pitchFamily="2" charset="-122"/>
              </a:rPr>
              <a:t> GISC Beijing encounters database server malfunction during 21</a:t>
            </a:r>
            <a:r>
              <a:rPr lang="en-US" altLang="zh-CN" sz="2000" baseline="30000">
                <a:ea typeface="宋体" panose="02010600030101010101" pitchFamily="2" charset="-122"/>
              </a:rPr>
              <a:t>st</a:t>
            </a:r>
            <a:r>
              <a:rPr lang="en-US" altLang="zh-CN" sz="2000">
                <a:ea typeface="宋体" panose="02010600030101010101" pitchFamily="2" charset="-122"/>
              </a:rPr>
              <a:t> ~ 25</a:t>
            </a:r>
            <a:r>
              <a:rPr lang="en-US" altLang="zh-CN" sz="2000" baseline="30000">
                <a:ea typeface="宋体" panose="02010600030101010101" pitchFamily="2" charset="-122"/>
              </a:rPr>
              <a:t>th</a:t>
            </a:r>
            <a:r>
              <a:rPr lang="en-US" altLang="zh-CN" sz="2000">
                <a:ea typeface="宋体" panose="02010600030101010101" pitchFamily="2" charset="-122"/>
              </a:rPr>
              <a:t> June, 2018</a:t>
            </a:r>
          </a:p>
          <a:p>
            <a:pPr eaLnBrk="1" hangingPunct="1">
              <a:spcBef>
                <a:spcPct val="0"/>
              </a:spcBef>
              <a:buFontTx/>
              <a:buBlip>
                <a:blip r:embed="rId2"/>
              </a:buBlip>
            </a:pPr>
            <a:endParaRPr lang="en-US" altLang="zh-CN" sz="2000">
              <a:ea typeface="宋体" panose="02010600030101010101" pitchFamily="2" charset="-122"/>
            </a:endParaRPr>
          </a:p>
          <a:p>
            <a:pPr eaLnBrk="1" hangingPunct="1">
              <a:spcBef>
                <a:spcPct val="0"/>
              </a:spcBef>
              <a:buFontTx/>
              <a:buBlip>
                <a:blip r:embed="rId2"/>
              </a:buBlip>
            </a:pPr>
            <a:r>
              <a:rPr lang="en-US" altLang="zh-CN" sz="2000">
                <a:ea typeface="宋体" panose="02010600030101010101" pitchFamily="2" charset="-122"/>
              </a:rPr>
              <a:t> The cause is due to the incompatibility of “hardware – </a:t>
            </a:r>
            <a:r>
              <a:rPr lang="en-US" altLang="zh-CN" sz="2000">
                <a:solidFill>
                  <a:srgbClr val="FF0000"/>
                </a:solidFill>
                <a:ea typeface="宋体" panose="02010600030101010101" pitchFamily="2" charset="-122"/>
              </a:rPr>
              <a:t>Oracle Linux </a:t>
            </a:r>
            <a:r>
              <a:rPr lang="en-US" altLang="zh-CN" sz="2000">
                <a:ea typeface="宋体" panose="02010600030101010101" pitchFamily="2" charset="-122"/>
              </a:rPr>
              <a:t>– Oracle 12 database”</a:t>
            </a:r>
          </a:p>
          <a:p>
            <a:pPr eaLnBrk="1" hangingPunct="1">
              <a:spcBef>
                <a:spcPct val="0"/>
              </a:spcBef>
              <a:buFontTx/>
              <a:buBlip>
                <a:blip r:embed="rId2"/>
              </a:buBlip>
            </a:pPr>
            <a:endParaRPr lang="en-US" altLang="zh-CN" sz="2000">
              <a:ea typeface="宋体" panose="02010600030101010101" pitchFamily="2" charset="-122"/>
            </a:endParaRPr>
          </a:p>
          <a:p>
            <a:pPr eaLnBrk="1" hangingPunct="1">
              <a:spcBef>
                <a:spcPct val="0"/>
              </a:spcBef>
              <a:buFontTx/>
              <a:buBlip>
                <a:blip r:embed="rId2"/>
              </a:buBlip>
            </a:pPr>
            <a:r>
              <a:rPr lang="en-US" altLang="zh-CN" sz="2000">
                <a:ea typeface="宋体" panose="02010600030101010101" pitchFamily="2" charset="-122"/>
              </a:rPr>
              <a:t> The issue SOLVED by changing OS to </a:t>
            </a:r>
            <a:r>
              <a:rPr lang="en-US" altLang="zh-CN" sz="2000" b="1">
                <a:solidFill>
                  <a:srgbClr val="FF0000"/>
                </a:solidFill>
                <a:ea typeface="宋体" panose="02010600030101010101" pitchFamily="2" charset="-122"/>
              </a:rPr>
              <a:t>RHEL</a:t>
            </a:r>
            <a:r>
              <a:rPr lang="en-US" altLang="zh-CN" sz="2000">
                <a:ea typeface="宋体" panose="02010600030101010101" pitchFamily="2" charset="-122"/>
              </a:rPr>
              <a:t> – Oracle 12 database</a:t>
            </a:r>
          </a:p>
        </p:txBody>
      </p:sp>
      <p:sp>
        <p:nvSpPr>
          <p:cNvPr id="9" name="矩形 8"/>
          <p:cNvSpPr/>
          <p:nvPr/>
        </p:nvSpPr>
        <p:spPr>
          <a:xfrm>
            <a:off x="179388" y="115888"/>
            <a:ext cx="7632700" cy="647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pPr eaLnBrk="1" hangingPunct="1">
              <a:defRPr/>
            </a:pPr>
            <a:r>
              <a:rPr lang="en-US" altLang="zh-CN" sz="3600" dirty="0">
                <a:latin typeface="+mj-lt"/>
                <a:ea typeface="+mj-ea"/>
                <a:cs typeface="+mj-cs"/>
              </a:rPr>
              <a:t>Operational Issues in last period</a:t>
            </a:r>
            <a:endParaRPr lang="zh-CN" altLang="en-US" sz="3600" dirty="0">
              <a:latin typeface="+mj-lt"/>
              <a:ea typeface="+mj-ea"/>
              <a:cs typeface="+mj-cs"/>
            </a:endParaRPr>
          </a:p>
        </p:txBody>
      </p:sp>
      <p:cxnSp>
        <p:nvCxnSpPr>
          <p:cNvPr id="11" name="直接连接符 10"/>
          <p:cNvCxnSpPr/>
          <p:nvPr/>
        </p:nvCxnSpPr>
        <p:spPr>
          <a:xfrm>
            <a:off x="179388" y="836613"/>
            <a:ext cx="8713787" cy="0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0" dur="500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3" dur="500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" name="直接连接符 3"/>
          <p:cNvCxnSpPr/>
          <p:nvPr/>
        </p:nvCxnSpPr>
        <p:spPr>
          <a:xfrm>
            <a:off x="142875" y="857250"/>
            <a:ext cx="8786813" cy="1588"/>
          </a:xfrm>
          <a:prstGeom prst="line">
            <a:avLst/>
          </a:prstGeom>
          <a:ln>
            <a:solidFill>
              <a:srgbClr val="0040D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矩形 4"/>
          <p:cNvSpPr/>
          <p:nvPr/>
        </p:nvSpPr>
        <p:spPr>
          <a:xfrm>
            <a:off x="250825" y="260350"/>
            <a:ext cx="4608513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pPr eaLnBrk="1" hangingPunct="1">
              <a:defRPr/>
            </a:pPr>
            <a:r>
              <a:rPr lang="en-US" altLang="zh-CN" sz="3600" dirty="0">
                <a:latin typeface="+mj-lt"/>
                <a:ea typeface="+mj-ea"/>
                <a:cs typeface="+mj-cs"/>
              </a:rPr>
              <a:t>Monitoring activity</a:t>
            </a:r>
            <a:endParaRPr lang="zh-CN" altLang="en-US" sz="3600" dirty="0">
              <a:latin typeface="+mj-lt"/>
              <a:ea typeface="+mj-ea"/>
              <a:cs typeface="+mj-cs"/>
            </a:endParaRPr>
          </a:p>
        </p:txBody>
      </p:sp>
      <p:sp>
        <p:nvSpPr>
          <p:cNvPr id="6" name="TextBox 5"/>
          <p:cNvSpPr txBox="1">
            <a:spLocks noChangeArrowheads="1"/>
          </p:cNvSpPr>
          <p:nvPr/>
        </p:nvSpPr>
        <p:spPr bwMode="auto">
          <a:xfrm>
            <a:off x="215900" y="1196975"/>
            <a:ext cx="8928100" cy="1477963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华文仿宋" panose="02010600040101010101" pitchFamily="2" charset="-122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华文仿宋" panose="02010600040101010101" pitchFamily="2" charset="-122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华文仿宋" panose="02010600040101010101" pitchFamily="2" charset="-122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华文仿宋" panose="02010600040101010101" pitchFamily="2" charset="-122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华文仿宋" panose="0201060004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华文仿宋" panose="0201060004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华文仿宋" panose="0201060004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华文仿宋" panose="0201060004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华文仿宋" panose="02010600040101010101" pitchFamily="2" charset="-122"/>
              </a:defRPr>
            </a:lvl9pPr>
          </a:lstStyle>
          <a:p>
            <a:pPr eaLnBrk="1" hangingPunct="1">
              <a:spcBef>
                <a:spcPct val="0"/>
              </a:spcBef>
              <a:buFontTx/>
              <a:buBlip>
                <a:blip r:embed="rId2"/>
              </a:buBlip>
            </a:pPr>
            <a:r>
              <a:rPr lang="en-US" altLang="zh-CN" sz="1800">
                <a:ea typeface="宋体" panose="02010600030101010101" pitchFamily="2" charset="-122"/>
              </a:rPr>
              <a:t> Participating in GISC Watch</a:t>
            </a:r>
          </a:p>
          <a:p>
            <a:pPr eaLnBrk="1" hangingPunct="1">
              <a:spcBef>
                <a:spcPct val="0"/>
              </a:spcBef>
              <a:buFontTx/>
              <a:buBlip>
                <a:blip r:embed="rId2"/>
              </a:buBlip>
            </a:pPr>
            <a:endParaRPr lang="en-US" altLang="zh-CN" sz="1800">
              <a:ea typeface="宋体" panose="02010600030101010101" pitchFamily="2" charset="-122"/>
            </a:endParaRPr>
          </a:p>
          <a:p>
            <a:pPr eaLnBrk="1" hangingPunct="1">
              <a:spcBef>
                <a:spcPct val="0"/>
              </a:spcBef>
              <a:buFontTx/>
              <a:buBlip>
                <a:blip r:embed="rId2"/>
              </a:buBlip>
            </a:pPr>
            <a:r>
              <a:rPr lang="en-US" altLang="zh-CN" sz="1800">
                <a:ea typeface="宋体" panose="02010600030101010101" pitchFamily="2" charset="-122"/>
              </a:rPr>
              <a:t> Taking 2</a:t>
            </a:r>
            <a:r>
              <a:rPr lang="en-US" altLang="zh-CN" sz="1800" baseline="30000">
                <a:ea typeface="宋体" panose="02010600030101010101" pitchFamily="2" charset="-122"/>
              </a:rPr>
              <a:t>nd</a:t>
            </a:r>
            <a:r>
              <a:rPr lang="en-US" altLang="zh-CN" sz="1800">
                <a:ea typeface="宋体" panose="02010600030101010101" pitchFamily="2" charset="-122"/>
              </a:rPr>
              <a:t> shift (16</a:t>
            </a:r>
            <a:r>
              <a:rPr lang="en-US" altLang="zh-CN" sz="1800" baseline="30000">
                <a:ea typeface="宋体" panose="02010600030101010101" pitchFamily="2" charset="-122"/>
              </a:rPr>
              <a:t>th</a:t>
            </a:r>
            <a:r>
              <a:rPr lang="en-US" altLang="zh-CN" sz="1800">
                <a:ea typeface="宋体" panose="02010600030101010101" pitchFamily="2" charset="-122"/>
              </a:rPr>
              <a:t> ~ 31</a:t>
            </a:r>
            <a:r>
              <a:rPr lang="en-US" altLang="zh-CN" sz="1800" baseline="30000">
                <a:ea typeface="宋体" panose="02010600030101010101" pitchFamily="2" charset="-122"/>
              </a:rPr>
              <a:t>st</a:t>
            </a:r>
            <a:r>
              <a:rPr lang="en-US" altLang="zh-CN" sz="1800">
                <a:ea typeface="宋体" panose="02010600030101010101" pitchFamily="2" charset="-122"/>
              </a:rPr>
              <a:t> May)</a:t>
            </a:r>
          </a:p>
          <a:p>
            <a:pPr eaLnBrk="1" hangingPunct="1">
              <a:spcBef>
                <a:spcPct val="0"/>
              </a:spcBef>
              <a:buFontTx/>
              <a:buBlip>
                <a:blip r:embed="rId2"/>
              </a:buBlip>
            </a:pPr>
            <a:endParaRPr lang="en-US" altLang="zh-CN" sz="1800">
              <a:ea typeface="宋体" panose="02010600030101010101" pitchFamily="2" charset="-122"/>
            </a:endParaRPr>
          </a:p>
          <a:p>
            <a:pPr eaLnBrk="1" hangingPunct="1">
              <a:spcBef>
                <a:spcPct val="0"/>
              </a:spcBef>
              <a:buFontTx/>
              <a:buBlip>
                <a:blip r:embed="rId2"/>
              </a:buBlip>
            </a:pPr>
            <a:endParaRPr lang="en-US" altLang="zh-CN" sz="1800">
              <a:ea typeface="宋体" panose="0201060003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0" dur="500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标题 15"/>
          <p:cNvSpPr txBox="1">
            <a:spLocks/>
          </p:cNvSpPr>
          <p:nvPr/>
        </p:nvSpPr>
        <p:spPr bwMode="auto">
          <a:xfrm>
            <a:off x="34925" y="193675"/>
            <a:ext cx="8043863" cy="571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华文仿宋" panose="02010600040101010101" pitchFamily="2" charset="-122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华文仿宋" panose="02010600040101010101" pitchFamily="2" charset="-122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华文仿宋" panose="02010600040101010101" pitchFamily="2" charset="-122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华文仿宋" panose="02010600040101010101" pitchFamily="2" charset="-122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华文仿宋" panose="0201060004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华文仿宋" panose="0201060004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华文仿宋" panose="0201060004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华文仿宋" panose="0201060004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华文仿宋" panose="02010600040101010101" pitchFamily="2" charset="-122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zh-CN" sz="3600"/>
              <a:t>Traffic Status of GISC Beijing</a:t>
            </a:r>
            <a:endParaRPr lang="zh-CN" altLang="en-US" sz="3600"/>
          </a:p>
        </p:txBody>
      </p:sp>
      <p:sp>
        <p:nvSpPr>
          <p:cNvPr id="16" name="矩形 15"/>
          <p:cNvSpPr>
            <a:spLocks noChangeArrowheads="1"/>
          </p:cNvSpPr>
          <p:nvPr/>
        </p:nvSpPr>
        <p:spPr bwMode="auto">
          <a:xfrm>
            <a:off x="5548738" y="1184275"/>
            <a:ext cx="3455987" cy="2247900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>
              <a:lnSpc>
                <a:spcPct val="200000"/>
              </a:lnSpc>
              <a:defRPr/>
            </a:pPr>
            <a:r>
              <a:rPr lang="en-US" altLang="zh-CN" sz="1400" dirty="0" smtClean="0">
                <a:latin typeface="Arial" charset="0"/>
                <a:ea typeface="宋体" charset="-122"/>
              </a:rPr>
              <a:t>As </a:t>
            </a:r>
            <a:r>
              <a:rPr lang="en-US" altLang="zh-CN" sz="1400" dirty="0">
                <a:latin typeface="Arial" charset="0"/>
                <a:ea typeface="宋体" charset="-122"/>
              </a:rPr>
              <a:t>of </a:t>
            </a:r>
            <a:r>
              <a:rPr lang="en-US" altLang="zh-CN" sz="1400" dirty="0" smtClean="0">
                <a:latin typeface="Arial" charset="0"/>
                <a:ea typeface="宋体" charset="-122"/>
              </a:rPr>
              <a:t>18</a:t>
            </a:r>
            <a:r>
              <a:rPr lang="en-US" altLang="zh-CN" sz="1400" baseline="30000" dirty="0" smtClean="0">
                <a:latin typeface="Arial" charset="0"/>
                <a:ea typeface="宋体" charset="-122"/>
              </a:rPr>
              <a:t>th</a:t>
            </a:r>
            <a:r>
              <a:rPr lang="en-US" altLang="zh-CN" sz="1400" dirty="0" smtClean="0">
                <a:latin typeface="Arial" charset="0"/>
                <a:ea typeface="宋体" charset="-122"/>
              </a:rPr>
              <a:t> Sept</a:t>
            </a:r>
            <a:r>
              <a:rPr lang="en-US" altLang="zh-CN" sz="1400" dirty="0">
                <a:latin typeface="Arial" charset="0"/>
                <a:ea typeface="宋体" charset="-122"/>
              </a:rPr>
              <a:t>. 2018,  there are 143 users from 36 WMO Members registered in GISC Beijing. The daily data volume of distribution via </a:t>
            </a:r>
            <a:r>
              <a:rPr lang="en-US" altLang="zh-CN" sz="1400" dirty="0" err="1">
                <a:latin typeface="Arial" charset="0"/>
                <a:ea typeface="宋体" charset="-122"/>
              </a:rPr>
              <a:t>CMACast</a:t>
            </a:r>
            <a:r>
              <a:rPr lang="en-US" altLang="zh-CN" sz="1400" dirty="0">
                <a:latin typeface="Arial" charset="0"/>
                <a:ea typeface="宋体" charset="-122"/>
              </a:rPr>
              <a:t> and Internet is over 600GB.</a:t>
            </a:r>
            <a:endParaRPr lang="zh-CN" altLang="en-US" sz="14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charset="0"/>
            </a:endParaRPr>
          </a:p>
        </p:txBody>
      </p:sp>
      <p:cxnSp>
        <p:nvCxnSpPr>
          <p:cNvPr id="7" name="直接连接符 6"/>
          <p:cNvCxnSpPr/>
          <p:nvPr/>
        </p:nvCxnSpPr>
        <p:spPr>
          <a:xfrm>
            <a:off x="179388" y="836613"/>
            <a:ext cx="8713787" cy="0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pic>
        <p:nvPicPr>
          <p:cNvPr id="11269" name="图片 1" descr="屏幕剪辑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3525" y="836613"/>
            <a:ext cx="5100638" cy="28940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270" name="图片 2" descr="屏幕剪辑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188" y="3716338"/>
            <a:ext cx="3889375" cy="2876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271" name="矩形 3"/>
          <p:cNvSpPr>
            <a:spLocks noChangeArrowheads="1"/>
          </p:cNvSpPr>
          <p:nvPr/>
        </p:nvSpPr>
        <p:spPr bwMode="auto">
          <a:xfrm>
            <a:off x="4486275" y="4149725"/>
            <a:ext cx="1670050" cy="338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en-US" sz="1600"/>
              <a:t>Synoptic &amp; AWS</a:t>
            </a:r>
          </a:p>
        </p:txBody>
      </p:sp>
      <p:sp>
        <p:nvSpPr>
          <p:cNvPr id="11272" name="矩形 9"/>
          <p:cNvSpPr>
            <a:spLocks noChangeArrowheads="1"/>
          </p:cNvSpPr>
          <p:nvPr/>
        </p:nvSpPr>
        <p:spPr bwMode="auto">
          <a:xfrm>
            <a:off x="4500563" y="4508500"/>
            <a:ext cx="1027112" cy="339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en-US" sz="1600"/>
              <a:t>Upper air</a:t>
            </a:r>
          </a:p>
        </p:txBody>
      </p:sp>
      <p:sp>
        <p:nvSpPr>
          <p:cNvPr id="11273" name="矩形 10"/>
          <p:cNvSpPr>
            <a:spLocks noChangeArrowheads="1"/>
          </p:cNvSpPr>
          <p:nvPr/>
        </p:nvSpPr>
        <p:spPr bwMode="auto">
          <a:xfrm>
            <a:off x="4500563" y="4818063"/>
            <a:ext cx="661987" cy="339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en-US" sz="1600"/>
              <a:t>NWP</a:t>
            </a:r>
          </a:p>
        </p:txBody>
      </p:sp>
      <p:sp>
        <p:nvSpPr>
          <p:cNvPr id="11274" name="矩形 11"/>
          <p:cNvSpPr>
            <a:spLocks noChangeArrowheads="1"/>
          </p:cNvSpPr>
          <p:nvPr/>
        </p:nvSpPr>
        <p:spPr bwMode="auto">
          <a:xfrm>
            <a:off x="4511675" y="5178425"/>
            <a:ext cx="1573213" cy="338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en-US" sz="1600"/>
              <a:t>Weather Radar</a:t>
            </a:r>
          </a:p>
        </p:txBody>
      </p:sp>
      <p:sp>
        <p:nvSpPr>
          <p:cNvPr id="11275" name="矩形 12"/>
          <p:cNvSpPr>
            <a:spLocks noChangeArrowheads="1"/>
          </p:cNvSpPr>
          <p:nvPr/>
        </p:nvSpPr>
        <p:spPr bwMode="auto">
          <a:xfrm>
            <a:off x="4500563" y="5538788"/>
            <a:ext cx="1014412" cy="338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en-US" sz="1600"/>
              <a:t>Satellites</a:t>
            </a:r>
          </a:p>
        </p:txBody>
      </p:sp>
      <p:sp>
        <p:nvSpPr>
          <p:cNvPr id="11276" name="矩形 13"/>
          <p:cNvSpPr>
            <a:spLocks noChangeArrowheads="1"/>
          </p:cNvSpPr>
          <p:nvPr/>
        </p:nvSpPr>
        <p:spPr bwMode="auto">
          <a:xfrm>
            <a:off x="4500563" y="5899150"/>
            <a:ext cx="801687" cy="338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en-US" sz="1600"/>
              <a:t>Others</a:t>
            </a:r>
          </a:p>
        </p:txBody>
      </p:sp>
      <p:sp>
        <p:nvSpPr>
          <p:cNvPr id="11277" name="矩形 14"/>
          <p:cNvSpPr>
            <a:spLocks noChangeArrowheads="1"/>
          </p:cNvSpPr>
          <p:nvPr/>
        </p:nvSpPr>
        <p:spPr bwMode="auto">
          <a:xfrm>
            <a:off x="185738" y="3716338"/>
            <a:ext cx="1450975" cy="339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en-US" sz="1600" b="1"/>
              <a:t>Daily volume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" name="直接连接符 3"/>
          <p:cNvCxnSpPr/>
          <p:nvPr/>
        </p:nvCxnSpPr>
        <p:spPr>
          <a:xfrm>
            <a:off x="142875" y="857250"/>
            <a:ext cx="8786813" cy="1588"/>
          </a:xfrm>
          <a:prstGeom prst="line">
            <a:avLst/>
          </a:prstGeom>
          <a:ln>
            <a:solidFill>
              <a:srgbClr val="0040D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矩形 4"/>
          <p:cNvSpPr/>
          <p:nvPr/>
        </p:nvSpPr>
        <p:spPr>
          <a:xfrm>
            <a:off x="250825" y="260350"/>
            <a:ext cx="8678863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pPr eaLnBrk="1" hangingPunct="1">
              <a:defRPr/>
            </a:pPr>
            <a:r>
              <a:rPr lang="en-US" altLang="zh-CN" sz="2400" b="1" dirty="0" smtClean="0">
                <a:latin typeface="+mj-lt"/>
                <a:ea typeface="+mj-ea"/>
                <a:cs typeface="+mj-cs"/>
              </a:rPr>
              <a:t>Start to harvest Uzbekistan metadata from GISC Moscow</a:t>
            </a:r>
            <a:endParaRPr lang="zh-CN" altLang="en-US" sz="2400" b="1" dirty="0">
              <a:latin typeface="+mj-lt"/>
              <a:ea typeface="+mj-ea"/>
              <a:cs typeface="+mj-cs"/>
            </a:endParaRPr>
          </a:p>
        </p:txBody>
      </p:sp>
      <p:sp>
        <p:nvSpPr>
          <p:cNvPr id="6" name="TextBox 5"/>
          <p:cNvSpPr txBox="1">
            <a:spLocks noChangeArrowheads="1"/>
          </p:cNvSpPr>
          <p:nvPr/>
        </p:nvSpPr>
        <p:spPr bwMode="auto">
          <a:xfrm>
            <a:off x="215900" y="1196975"/>
            <a:ext cx="8928100" cy="3416320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华文仿宋" panose="02010600040101010101" pitchFamily="2" charset="-122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华文仿宋" panose="02010600040101010101" pitchFamily="2" charset="-122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华文仿宋" panose="02010600040101010101" pitchFamily="2" charset="-122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华文仿宋" panose="02010600040101010101" pitchFamily="2" charset="-122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华文仿宋" panose="0201060004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华文仿宋" panose="0201060004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华文仿宋" panose="0201060004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华文仿宋" panose="0201060004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华文仿宋" panose="02010600040101010101" pitchFamily="2" charset="-122"/>
              </a:defRPr>
            </a:lvl9pPr>
          </a:lstStyle>
          <a:p>
            <a:pPr eaLnBrk="1" hangingPunct="1">
              <a:spcBef>
                <a:spcPct val="0"/>
              </a:spcBef>
              <a:buFontTx/>
              <a:buBlip>
                <a:blip r:embed="rId2"/>
              </a:buBlip>
            </a:pPr>
            <a:r>
              <a:rPr lang="en-US" altLang="zh-CN" sz="2400" dirty="0">
                <a:ea typeface="宋体" panose="02010600030101010101" pitchFamily="2" charset="-122"/>
              </a:rPr>
              <a:t> </a:t>
            </a:r>
            <a:r>
              <a:rPr lang="en-US" altLang="zh-CN" sz="2400" dirty="0" smtClean="0">
                <a:ea typeface="宋体" panose="02010600030101010101" pitchFamily="2" charset="-122"/>
              </a:rPr>
              <a:t>Mid August, 2018, after published by GISC Moscow</a:t>
            </a:r>
          </a:p>
          <a:p>
            <a:pPr eaLnBrk="1" hangingPunct="1">
              <a:spcBef>
                <a:spcPct val="0"/>
              </a:spcBef>
              <a:buFontTx/>
              <a:buBlip>
                <a:blip r:embed="rId2"/>
              </a:buBlip>
            </a:pPr>
            <a:r>
              <a:rPr lang="en-US" altLang="zh-CN" sz="2400" dirty="0" smtClean="0">
                <a:ea typeface="宋体" panose="02010600030101010101" pitchFamily="2" charset="-122"/>
              </a:rPr>
              <a:t> (7 records)</a:t>
            </a:r>
            <a:endParaRPr lang="en-US" altLang="zh-CN" sz="2400" dirty="0">
              <a:ea typeface="宋体" panose="02010600030101010101" pitchFamily="2" charset="-122"/>
            </a:endParaRPr>
          </a:p>
          <a:p>
            <a:pPr eaLnBrk="1" hangingPunct="1">
              <a:spcBef>
                <a:spcPct val="0"/>
              </a:spcBef>
              <a:buNone/>
            </a:pPr>
            <a:r>
              <a:rPr lang="en-US" altLang="zh-CN" sz="2400" dirty="0" smtClean="0">
                <a:latin typeface="Courier New" panose="02070309020205020404" pitchFamily="49" charset="0"/>
                <a:ea typeface="宋体" panose="02010600030101010101" pitchFamily="2" charset="-122"/>
                <a:cs typeface="Courier New" panose="02070309020205020404" pitchFamily="49" charset="0"/>
              </a:rPr>
              <a:t>CSUZ10 UTTW</a:t>
            </a:r>
          </a:p>
          <a:p>
            <a:pPr eaLnBrk="1" hangingPunct="1">
              <a:spcBef>
                <a:spcPct val="0"/>
              </a:spcBef>
              <a:buNone/>
            </a:pPr>
            <a:r>
              <a:rPr lang="en-US" altLang="zh-CN" sz="2400" dirty="0" smtClean="0">
                <a:latin typeface="Courier New" panose="02070309020205020404" pitchFamily="49" charset="0"/>
                <a:ea typeface="宋体" panose="02010600030101010101" pitchFamily="2" charset="-122"/>
                <a:cs typeface="Courier New" panose="02070309020205020404" pitchFamily="49" charset="0"/>
              </a:rPr>
              <a:t>FCUZ31 UTTW</a:t>
            </a:r>
          </a:p>
          <a:p>
            <a:pPr eaLnBrk="1" hangingPunct="1">
              <a:spcBef>
                <a:spcPct val="0"/>
              </a:spcBef>
              <a:buNone/>
            </a:pPr>
            <a:r>
              <a:rPr lang="en-US" altLang="zh-CN" sz="2400" dirty="0" smtClean="0">
                <a:latin typeface="Courier New" panose="02070309020205020404" pitchFamily="49" charset="0"/>
                <a:ea typeface="宋体" panose="02010600030101010101" pitchFamily="2" charset="-122"/>
                <a:cs typeface="Courier New" panose="02070309020205020404" pitchFamily="49" charset="0"/>
              </a:rPr>
              <a:t>FTUZ31 UTTW</a:t>
            </a:r>
          </a:p>
          <a:p>
            <a:pPr eaLnBrk="1" hangingPunct="1">
              <a:spcBef>
                <a:spcPct val="0"/>
              </a:spcBef>
              <a:buNone/>
            </a:pPr>
            <a:r>
              <a:rPr lang="en-US" altLang="zh-CN" sz="2400" dirty="0" smtClean="0">
                <a:latin typeface="Courier New" panose="02070309020205020404" pitchFamily="49" charset="0"/>
                <a:ea typeface="宋体" panose="02010600030101010101" pitchFamily="2" charset="-122"/>
                <a:cs typeface="Courier New" panose="02070309020205020404" pitchFamily="49" charset="0"/>
              </a:rPr>
              <a:t>ISID20 UTTW</a:t>
            </a:r>
          </a:p>
          <a:p>
            <a:pPr eaLnBrk="1" hangingPunct="1">
              <a:spcBef>
                <a:spcPct val="0"/>
              </a:spcBef>
              <a:buNone/>
            </a:pPr>
            <a:r>
              <a:rPr lang="en-US" altLang="zh-CN" sz="2400" dirty="0" smtClean="0">
                <a:latin typeface="Courier New" panose="02070309020205020404" pitchFamily="49" charset="0"/>
                <a:ea typeface="宋体" panose="02010600030101010101" pitchFamily="2" charset="-122"/>
                <a:cs typeface="Courier New" panose="02070309020205020404" pitchFamily="49" charset="0"/>
              </a:rPr>
              <a:t>SAUZ31 UTTW</a:t>
            </a:r>
          </a:p>
          <a:p>
            <a:pPr eaLnBrk="1" hangingPunct="1">
              <a:spcBef>
                <a:spcPct val="0"/>
              </a:spcBef>
              <a:buNone/>
            </a:pPr>
            <a:r>
              <a:rPr lang="en-US" altLang="zh-CN" sz="2400" dirty="0" smtClean="0">
                <a:latin typeface="Courier New" panose="02070309020205020404" pitchFamily="49" charset="0"/>
                <a:ea typeface="宋体" panose="02010600030101010101" pitchFamily="2" charset="-122"/>
                <a:cs typeface="Courier New" panose="02070309020205020404" pitchFamily="49" charset="0"/>
              </a:rPr>
              <a:t>SIUZ20 UTTW</a:t>
            </a:r>
          </a:p>
          <a:p>
            <a:pPr eaLnBrk="1" hangingPunct="1">
              <a:spcBef>
                <a:spcPct val="0"/>
              </a:spcBef>
              <a:buNone/>
            </a:pPr>
            <a:r>
              <a:rPr lang="en-US" altLang="zh-CN" sz="2400" dirty="0" smtClean="0">
                <a:latin typeface="Courier New" panose="02070309020205020404" pitchFamily="49" charset="0"/>
                <a:ea typeface="宋体" panose="02010600030101010101" pitchFamily="2" charset="-122"/>
                <a:cs typeface="Courier New" panose="02070309020205020404" pitchFamily="49" charset="0"/>
              </a:rPr>
              <a:t>SMUZ10 UTTW</a:t>
            </a:r>
            <a:endParaRPr lang="en-US" altLang="zh-CN" sz="2000" dirty="0">
              <a:latin typeface="Courier New" panose="02070309020205020404" pitchFamily="49" charset="0"/>
              <a:ea typeface="宋体" panose="02010600030101010101" pitchFamily="2" charset="-122"/>
              <a:cs typeface="Courier New" panose="02070309020205020404" pitchFamily="49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2077344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0" dur="5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3" dur="500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6" dur="500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9" dur="500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2" dur="500"/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5" dur="500"/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8" dur="500"/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1" dur="500"/>
                                        <p:tgtEl>
                                          <p:spTgt spid="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标题 15"/>
          <p:cNvSpPr txBox="1">
            <a:spLocks/>
          </p:cNvSpPr>
          <p:nvPr/>
        </p:nvSpPr>
        <p:spPr bwMode="auto">
          <a:xfrm>
            <a:off x="34925" y="193675"/>
            <a:ext cx="8043863" cy="571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华文仿宋" panose="02010600040101010101" pitchFamily="2" charset="-122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华文仿宋" panose="02010600040101010101" pitchFamily="2" charset="-122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华文仿宋" panose="02010600040101010101" pitchFamily="2" charset="-122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华文仿宋" panose="02010600040101010101" pitchFamily="2" charset="-122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华文仿宋" panose="0201060004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华文仿宋" panose="0201060004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华文仿宋" panose="0201060004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华文仿宋" panose="0201060004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华文仿宋" panose="02010600040101010101" pitchFamily="2" charset="-122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zh-CN" sz="3600" dirty="0" smtClean="0"/>
              <a:t>DAR Metadata </a:t>
            </a:r>
            <a:r>
              <a:rPr lang="en-US" altLang="zh-CN" sz="3600" dirty="0"/>
              <a:t>of GISC Beijing</a:t>
            </a:r>
            <a:endParaRPr lang="zh-CN" altLang="en-US" sz="3600" dirty="0"/>
          </a:p>
        </p:txBody>
      </p:sp>
      <p:cxnSp>
        <p:nvCxnSpPr>
          <p:cNvPr id="7" name="直接连接符 6"/>
          <p:cNvCxnSpPr/>
          <p:nvPr/>
        </p:nvCxnSpPr>
        <p:spPr>
          <a:xfrm>
            <a:off x="179388" y="836613"/>
            <a:ext cx="8713787" cy="0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pic>
        <p:nvPicPr>
          <p:cNvPr id="4" name="图片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4925" y="980728"/>
            <a:ext cx="9001572" cy="4408225"/>
          </a:xfrm>
          <a:prstGeom prst="rect">
            <a:avLst/>
          </a:prstGeom>
        </p:spPr>
      </p:pic>
      <p:sp>
        <p:nvSpPr>
          <p:cNvPr id="16" name="矩形 15"/>
          <p:cNvSpPr>
            <a:spLocks noChangeArrowheads="1"/>
          </p:cNvSpPr>
          <p:nvPr/>
        </p:nvSpPr>
        <p:spPr bwMode="auto">
          <a:xfrm>
            <a:off x="5724128" y="4005064"/>
            <a:ext cx="3348484" cy="2585323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eaLnBrk="1" hangingPunct="1">
              <a:lnSpc>
                <a:spcPct val="150000"/>
              </a:lnSpc>
              <a:defRPr/>
            </a:pPr>
            <a:r>
              <a:rPr lang="en-US" altLang="zh-CN" dirty="0" smtClean="0">
                <a:latin typeface="Arial" charset="0"/>
                <a:ea typeface="宋体" charset="-122"/>
              </a:rPr>
              <a:t>As</a:t>
            </a:r>
            <a:r>
              <a:rPr lang="en-US" altLang="zh-CN" dirty="0" smtClean="0">
                <a:latin typeface="Arial" charset="0"/>
                <a:ea typeface="宋体" charset="-122"/>
              </a:rPr>
              <a:t> </a:t>
            </a:r>
            <a:r>
              <a:rPr lang="en-US" altLang="zh-CN" dirty="0">
                <a:latin typeface="Arial" charset="0"/>
                <a:ea typeface="宋体" charset="-122"/>
              </a:rPr>
              <a:t>of </a:t>
            </a:r>
            <a:r>
              <a:rPr lang="en-US" altLang="zh-CN" dirty="0" smtClean="0">
                <a:latin typeface="Arial" charset="0"/>
                <a:ea typeface="宋体" charset="-122"/>
              </a:rPr>
              <a:t>18</a:t>
            </a:r>
            <a:r>
              <a:rPr lang="en-US" altLang="zh-CN" baseline="30000" dirty="0" smtClean="0">
                <a:latin typeface="Arial" charset="0"/>
                <a:ea typeface="宋体" charset="-122"/>
              </a:rPr>
              <a:t>th</a:t>
            </a:r>
            <a:r>
              <a:rPr lang="en-US" altLang="zh-CN" dirty="0" smtClean="0">
                <a:latin typeface="Arial" charset="0"/>
                <a:ea typeface="宋体" charset="-122"/>
              </a:rPr>
              <a:t> Sept</a:t>
            </a:r>
            <a:r>
              <a:rPr lang="en-US" altLang="zh-CN" dirty="0">
                <a:latin typeface="Arial" charset="0"/>
                <a:ea typeface="宋体" charset="-122"/>
              </a:rPr>
              <a:t>. 2018,  there are </a:t>
            </a:r>
            <a:r>
              <a:rPr lang="en-US" altLang="zh-CN" dirty="0" smtClean="0">
                <a:latin typeface="Arial" charset="0"/>
                <a:ea typeface="宋体" charset="-122"/>
              </a:rPr>
              <a:t>103743 DAR metadata records provided in GISC Beijing, including 97784 records of global exchange data.</a:t>
            </a:r>
            <a:endParaRPr lang="zh-CN" altLang="en-US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450623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" name="直接连接符 3"/>
          <p:cNvCxnSpPr/>
          <p:nvPr/>
        </p:nvCxnSpPr>
        <p:spPr>
          <a:xfrm>
            <a:off x="142875" y="857250"/>
            <a:ext cx="8786813" cy="1588"/>
          </a:xfrm>
          <a:prstGeom prst="line">
            <a:avLst/>
          </a:prstGeom>
          <a:ln>
            <a:solidFill>
              <a:srgbClr val="0040D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矩形 4"/>
          <p:cNvSpPr/>
          <p:nvPr/>
        </p:nvSpPr>
        <p:spPr>
          <a:xfrm>
            <a:off x="250825" y="260350"/>
            <a:ext cx="8678863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pPr eaLnBrk="1" hangingPunct="1">
              <a:defRPr/>
            </a:pPr>
            <a:r>
              <a:rPr lang="en-US" altLang="zh-CN" sz="3600" dirty="0">
                <a:latin typeface="+mj-lt"/>
                <a:ea typeface="+mj-ea"/>
                <a:cs typeface="+mj-cs"/>
              </a:rPr>
              <a:t>Changes – Publish new data</a:t>
            </a:r>
            <a:endParaRPr lang="zh-CN" altLang="en-US" sz="3600" dirty="0">
              <a:latin typeface="+mj-lt"/>
              <a:ea typeface="+mj-ea"/>
              <a:cs typeface="+mj-cs"/>
            </a:endParaRPr>
          </a:p>
        </p:txBody>
      </p:sp>
      <p:sp>
        <p:nvSpPr>
          <p:cNvPr id="6" name="TextBox 5"/>
          <p:cNvSpPr txBox="1">
            <a:spLocks noChangeArrowheads="1"/>
          </p:cNvSpPr>
          <p:nvPr/>
        </p:nvSpPr>
        <p:spPr bwMode="auto">
          <a:xfrm>
            <a:off x="215900" y="1196975"/>
            <a:ext cx="8928100" cy="3232150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华文仿宋" panose="02010600040101010101" pitchFamily="2" charset="-122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华文仿宋" panose="02010600040101010101" pitchFamily="2" charset="-122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华文仿宋" panose="02010600040101010101" pitchFamily="2" charset="-122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华文仿宋" panose="02010600040101010101" pitchFamily="2" charset="-122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华文仿宋" panose="0201060004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华文仿宋" panose="0201060004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华文仿宋" panose="0201060004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华文仿宋" panose="0201060004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华文仿宋" panose="02010600040101010101" pitchFamily="2" charset="-122"/>
              </a:defRPr>
            </a:lvl9pPr>
          </a:lstStyle>
          <a:p>
            <a:pPr eaLnBrk="1" hangingPunct="1">
              <a:spcBef>
                <a:spcPct val="0"/>
              </a:spcBef>
              <a:buFontTx/>
              <a:buBlip>
                <a:blip r:embed="rId2"/>
              </a:buBlip>
            </a:pPr>
            <a:r>
              <a:rPr lang="en-US" altLang="zh-CN" sz="2400">
                <a:ea typeface="宋体" panose="02010600030101010101" pitchFamily="2" charset="-122"/>
              </a:rPr>
              <a:t> YOPP SOP project "IAS - Intensive Atmospheric Soundings during the Chinese Arctic Cruise in 2018“</a:t>
            </a:r>
          </a:p>
          <a:p>
            <a:pPr eaLnBrk="1" hangingPunct="1">
              <a:spcBef>
                <a:spcPct val="0"/>
              </a:spcBef>
              <a:buFontTx/>
              <a:buBlip>
                <a:blip r:embed="rId2"/>
              </a:buBlip>
            </a:pPr>
            <a:endParaRPr lang="en-US" altLang="zh-CN" sz="2400">
              <a:ea typeface="宋体" panose="02010600030101010101" pitchFamily="2" charset="-122"/>
            </a:endParaRPr>
          </a:p>
          <a:p>
            <a:pPr eaLnBrk="1" hangingPunct="1">
              <a:spcBef>
                <a:spcPct val="0"/>
              </a:spcBef>
              <a:buFontTx/>
              <a:buBlip>
                <a:blip r:embed="rId2"/>
              </a:buBlip>
            </a:pPr>
            <a:r>
              <a:rPr lang="en-US" altLang="zh-CN" sz="2400">
                <a:ea typeface="宋体" panose="02010600030101010101" pitchFamily="2" charset="-122"/>
              </a:rPr>
              <a:t> Upper air </a:t>
            </a:r>
            <a:r>
              <a:rPr lang="en-US" altLang="zh-CN" sz="2400" b="1">
                <a:ea typeface="宋体" panose="02010600030101010101" pitchFamily="2" charset="-122"/>
              </a:rPr>
              <a:t>sounding</a:t>
            </a:r>
            <a:r>
              <a:rPr lang="en-US" altLang="zh-CN" sz="2400">
                <a:ea typeface="宋体" panose="02010600030101010101" pitchFamily="2" charset="-122"/>
              </a:rPr>
              <a:t> observation in Arctic (from surface/ship)</a:t>
            </a:r>
          </a:p>
          <a:p>
            <a:pPr eaLnBrk="1" hangingPunct="1">
              <a:spcBef>
                <a:spcPct val="0"/>
              </a:spcBef>
              <a:buFontTx/>
              <a:buBlip>
                <a:blip r:embed="rId2"/>
              </a:buBlip>
            </a:pPr>
            <a:endParaRPr lang="en-US" altLang="zh-CN" sz="2400">
              <a:ea typeface="宋体" panose="02010600030101010101" pitchFamily="2" charset="-122"/>
            </a:endParaRPr>
          </a:p>
          <a:p>
            <a:pPr eaLnBrk="1" hangingPunct="1">
              <a:spcBef>
                <a:spcPct val="0"/>
              </a:spcBef>
              <a:buFontTx/>
              <a:buBlip>
                <a:blip r:embed="rId2"/>
              </a:buBlip>
            </a:pPr>
            <a:r>
              <a:rPr lang="en-US" altLang="zh-CN" sz="2400">
                <a:ea typeface="宋体" panose="02010600030101010101" pitchFamily="2" charset="-122"/>
              </a:rPr>
              <a:t> IUSN59 BABJ</a:t>
            </a:r>
          </a:p>
          <a:p>
            <a:pPr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2000">
                <a:ea typeface="宋体" panose="02010600030101010101" pitchFamily="2" charset="-122"/>
                <a:hlinkClick r:id="rId3"/>
              </a:rPr>
              <a:t>http://gisc.wis.cma.cn/wis/provider?verb=GetRecord&amp;identifier=urn:x-wmo:md:int.wmo.wis::IUSN59BABJ&amp;metadataPrefix=iso19139</a:t>
            </a:r>
            <a:endParaRPr lang="en-US" altLang="zh-CN" sz="2000">
              <a:ea typeface="宋体" panose="02010600030101010101" pitchFamily="2" charset="-122"/>
            </a:endParaRPr>
          </a:p>
          <a:p>
            <a:pPr eaLnBrk="1" hangingPunct="1">
              <a:spcBef>
                <a:spcPct val="0"/>
              </a:spcBef>
              <a:buFontTx/>
              <a:buBlip>
                <a:blip r:embed="rId2"/>
              </a:buBlip>
            </a:pPr>
            <a:endParaRPr lang="en-US" altLang="zh-CN" sz="2000">
              <a:ea typeface="宋体" panose="0201060003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0" dur="500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3" dur="500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6" dur="500"/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" name="直接连接符 3"/>
          <p:cNvCxnSpPr/>
          <p:nvPr/>
        </p:nvCxnSpPr>
        <p:spPr>
          <a:xfrm>
            <a:off x="142875" y="857250"/>
            <a:ext cx="8786813" cy="1588"/>
          </a:xfrm>
          <a:prstGeom prst="line">
            <a:avLst/>
          </a:prstGeom>
          <a:ln>
            <a:solidFill>
              <a:srgbClr val="0040D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矩形 4"/>
          <p:cNvSpPr/>
          <p:nvPr/>
        </p:nvSpPr>
        <p:spPr>
          <a:xfrm>
            <a:off x="250825" y="260350"/>
            <a:ext cx="8678863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pPr eaLnBrk="1" hangingPunct="1">
              <a:defRPr/>
            </a:pPr>
            <a:r>
              <a:rPr lang="en-US" altLang="zh-CN" sz="3600" dirty="0">
                <a:latin typeface="+mj-lt"/>
                <a:ea typeface="+mj-ea"/>
                <a:cs typeface="+mj-cs"/>
              </a:rPr>
              <a:t>Summary</a:t>
            </a:r>
            <a:endParaRPr lang="zh-CN" altLang="en-US" sz="3600" dirty="0">
              <a:latin typeface="+mj-lt"/>
              <a:ea typeface="+mj-ea"/>
              <a:cs typeface="+mj-cs"/>
            </a:endParaRPr>
          </a:p>
        </p:txBody>
      </p:sp>
      <p:sp>
        <p:nvSpPr>
          <p:cNvPr id="6" name="TextBox 5"/>
          <p:cNvSpPr txBox="1">
            <a:spLocks noChangeArrowheads="1"/>
          </p:cNvSpPr>
          <p:nvPr/>
        </p:nvSpPr>
        <p:spPr bwMode="auto">
          <a:xfrm>
            <a:off x="215900" y="1196975"/>
            <a:ext cx="8928100" cy="2308225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华文仿宋" panose="02010600040101010101" pitchFamily="2" charset="-122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华文仿宋" panose="02010600040101010101" pitchFamily="2" charset="-122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华文仿宋" panose="02010600040101010101" pitchFamily="2" charset="-122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华文仿宋" panose="02010600040101010101" pitchFamily="2" charset="-122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华文仿宋" panose="0201060004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华文仿宋" panose="0201060004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华文仿宋" panose="0201060004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华文仿宋" panose="0201060004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华文仿宋" panose="02010600040101010101" pitchFamily="2" charset="-122"/>
              </a:defRPr>
            </a:lvl9pPr>
          </a:lstStyle>
          <a:p>
            <a:pPr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2400" dirty="0">
                <a:ea typeface="宋体" panose="02010600030101010101" pitchFamily="2" charset="-122"/>
              </a:rPr>
              <a:t>    The meeting noted the report from GISC Beijing. It reported that during 2018 GISC Beijing provided onsite training in </a:t>
            </a:r>
            <a:r>
              <a:rPr lang="en-US" altLang="zh-CN" sz="2400" dirty="0" err="1">
                <a:ea typeface="宋体" panose="02010600030101010101" pitchFamily="2" charset="-122"/>
              </a:rPr>
              <a:t>neigbouring</a:t>
            </a:r>
            <a:r>
              <a:rPr lang="en-US" altLang="zh-CN" sz="2400" dirty="0">
                <a:ea typeface="宋体" panose="02010600030101010101" pitchFamily="2" charset="-122"/>
              </a:rPr>
              <a:t> NMHS, including guidance for WIS implementation. GISC Beijing planned to continue capacity building activities for their </a:t>
            </a:r>
            <a:r>
              <a:rPr lang="en-US" altLang="zh-CN" sz="2400" dirty="0" err="1">
                <a:ea typeface="宋体" panose="02010600030101010101" pitchFamily="2" charset="-122"/>
              </a:rPr>
              <a:t>AoR</a:t>
            </a:r>
            <a:r>
              <a:rPr lang="en-US" altLang="zh-CN" sz="2400" dirty="0">
                <a:ea typeface="宋体" panose="02010600030101010101" pitchFamily="2" charset="-122"/>
              </a:rPr>
              <a:t> in </a:t>
            </a:r>
            <a:r>
              <a:rPr lang="en-US" altLang="zh-CN" sz="2400" dirty="0" smtClean="0">
                <a:ea typeface="宋体" panose="02010600030101010101" pitchFamily="2" charset="-122"/>
              </a:rPr>
              <a:t>2019. </a:t>
            </a:r>
            <a:r>
              <a:rPr lang="en-US" altLang="zh-CN" sz="2400" dirty="0">
                <a:ea typeface="宋体" panose="02010600030101010101" pitchFamily="2" charset="-122"/>
              </a:rPr>
              <a:t>It reported that GISC Beijing published upper air sounding data for YOPP, also on both GTS and WIS in 2018.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内容占位符 2"/>
          <p:cNvSpPr>
            <a:spLocks noGrp="1"/>
          </p:cNvSpPr>
          <p:nvPr>
            <p:ph idx="1"/>
          </p:nvPr>
        </p:nvSpPr>
        <p:spPr>
          <a:xfrm>
            <a:off x="3419475" y="2636838"/>
            <a:ext cx="4835525" cy="1036637"/>
          </a:xfrm>
        </p:spPr>
        <p:txBody>
          <a:bodyPr/>
          <a:lstStyle/>
          <a:p>
            <a:pPr>
              <a:buFont typeface="Arial" panose="020B0604020202020204" pitchFamily="34" charset="0"/>
              <a:buNone/>
            </a:pPr>
            <a:r>
              <a:rPr lang="en-US" altLang="zh-CN" sz="2800" dirty="0" smtClean="0"/>
              <a:t>Thanks for your </a:t>
            </a:r>
            <a:r>
              <a:rPr lang="en-US" altLang="zh-CN" sz="2800" dirty="0" smtClean="0"/>
              <a:t>attention!</a:t>
            </a:r>
            <a:endParaRPr lang="zh-CN" altLang="en-US" sz="2800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favorite">
      <a:majorFont>
        <a:latin typeface="Arial"/>
        <a:ea typeface="华文仿宋"/>
        <a:cs typeface=""/>
      </a:majorFont>
      <a:minorFont>
        <a:latin typeface="Arial"/>
        <a:ea typeface="华文仿宋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4603</TotalTime>
  <Words>569</Words>
  <Application>Microsoft Office PowerPoint</Application>
  <PresentationFormat>全屏显示(4:3)</PresentationFormat>
  <Paragraphs>113</Paragraphs>
  <Slides>13</Slides>
  <Notes>2</Notes>
  <HiddenSlides>0</HiddenSlides>
  <MMClips>0</MMClips>
  <ScaleCrop>false</ScaleCrop>
  <HeadingPairs>
    <vt:vector size="6" baseType="variant">
      <vt:variant>
        <vt:lpstr>已用的字体</vt:lpstr>
      </vt:variant>
      <vt:variant>
        <vt:i4>7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13</vt:i4>
      </vt:variant>
    </vt:vector>
  </HeadingPairs>
  <TitlesOfParts>
    <vt:vector size="21" baseType="lpstr">
      <vt:lpstr>Arial Unicode MS</vt:lpstr>
      <vt:lpstr>黑体</vt:lpstr>
      <vt:lpstr>华文仿宋</vt:lpstr>
      <vt:lpstr>宋体</vt:lpstr>
      <vt:lpstr>Arial</vt:lpstr>
      <vt:lpstr>Calibri</vt:lpstr>
      <vt:lpstr>Courier New</vt:lpstr>
      <vt:lpstr>Office 主题</vt:lpstr>
      <vt:lpstr>Status report of GISC Beijing</vt:lpstr>
      <vt:lpstr>WIS implementation of GISC Beijing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Status report of GISC Beijing</dc:title>
  <cp:lastModifiedBy>王鹏</cp:lastModifiedBy>
  <cp:revision>9</cp:revision>
  <dcterms:created xsi:type="dcterms:W3CDTF">2013-11-21T01:37:25Z</dcterms:created>
  <dcterms:modified xsi:type="dcterms:W3CDTF">2018-09-18T05:39:45Z</dcterms:modified>
</cp:coreProperties>
</file>