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308" r:id="rId2"/>
    <p:sldId id="326" r:id="rId3"/>
    <p:sldId id="327" r:id="rId4"/>
    <p:sldId id="32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90"/>
    <p:restoredTop sz="87179"/>
  </p:normalViewPr>
  <p:slideViewPr>
    <p:cSldViewPr snapToGrid="0" snapToObjects="1">
      <p:cViewPr varScale="1">
        <p:scale>
          <a:sx n="99" d="100"/>
          <a:sy n="99" d="100"/>
        </p:scale>
        <p:origin x="552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0586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E97FCE-ECA9-8248-A05C-BBEF276DB448}"/>
              </a:ext>
            </a:extLst>
          </p:cNvPr>
          <p:cNvSpPr txBox="1"/>
          <p:nvPr/>
        </p:nvSpPr>
        <p:spPr>
          <a:xfrm>
            <a:off x="469901" y="929160"/>
            <a:ext cx="8394700" cy="4867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4000" b="1" dirty="0">
                <a:solidFill>
                  <a:schemeClr val="tx2">
                    <a:lumMod val="50000"/>
                  </a:schemeClr>
                </a:solidFill>
              </a:rPr>
              <a:t>Term of Reference</a:t>
            </a:r>
          </a:p>
          <a:p>
            <a:pPr>
              <a:spcAft>
                <a:spcPts val="600"/>
              </a:spcAft>
            </a:pPr>
            <a:r>
              <a:rPr lang="en-US" sz="3200" dirty="0">
                <a:solidFill>
                  <a:schemeClr val="tx2">
                    <a:lumMod val="50000"/>
                  </a:schemeClr>
                </a:solidFill>
              </a:rPr>
              <a:t>Breakout Working Group (BOG) B on WMO Maturity Matrix Convergence Model (MMCM)</a:t>
            </a:r>
          </a:p>
          <a:p>
            <a:pPr marL="32004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Review &amp; discuss the maturity models (NOAA-NCEI, Europe, others) for assessing maturity of Earth Science data sets</a:t>
            </a:r>
          </a:p>
          <a:p>
            <a:pPr marL="32004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Review and potentially finalize the categories of the WMO-MMCM</a:t>
            </a:r>
          </a:p>
          <a:p>
            <a:pPr marL="32004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Discuss the way to represent the maturity ratings</a:t>
            </a:r>
          </a:p>
          <a:p>
            <a:pPr marL="32004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Start to define aspects of each categories</a:t>
            </a:r>
          </a:p>
          <a:p>
            <a:pPr marL="320040" indent="-320040">
              <a:spcBef>
                <a:spcPts val="6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Define an action plan for a final draft and for draft review </a:t>
            </a:r>
          </a:p>
        </p:txBody>
      </p:sp>
    </p:spTree>
    <p:extLst>
      <p:ext uri="{BB962C8B-B14F-4D97-AF65-F5344CB8AC3E}">
        <p14:creationId xmlns:p14="http://schemas.microsoft.com/office/powerpoint/2010/main" val="3231422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BF0025-2BF1-8C48-B213-4D29D698A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D11E3F-EC82-F844-A234-8209CB9E4EBF}"/>
              </a:ext>
            </a:extLst>
          </p:cNvPr>
          <p:cNvSpPr txBox="1"/>
          <p:nvPr/>
        </p:nvSpPr>
        <p:spPr>
          <a:xfrm>
            <a:off x="469901" y="345490"/>
            <a:ext cx="8394700" cy="2508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4000" b="1" dirty="0">
                <a:solidFill>
                  <a:schemeClr val="tx2">
                    <a:lumMod val="50000"/>
                  </a:schemeClr>
                </a:solidFill>
              </a:rPr>
              <a:t>	BOG B</a:t>
            </a:r>
          </a:p>
          <a:p>
            <a:pPr marL="685800" indent="-320040">
              <a:buFont typeface="Arial" panose="020B0604020202020204" pitchFamily="34" charset="0"/>
              <a:buChar char="•"/>
            </a:pPr>
            <a:r>
              <a:rPr lang="en-US" sz="2800" dirty="0"/>
              <a:t>AICH, </a:t>
            </a:r>
            <a:r>
              <a:rPr lang="en-US" sz="2800" dirty="0" err="1"/>
              <a:t>Velentin</a:t>
            </a:r>
            <a:endParaRPr lang="en-US" sz="2800" dirty="0"/>
          </a:p>
          <a:p>
            <a:pPr marL="685800" indent="-320040">
              <a:buFont typeface="Arial" panose="020B0604020202020204" pitchFamily="34" charset="0"/>
              <a:buChar char="•"/>
            </a:pPr>
            <a:r>
              <a:rPr lang="en-US" sz="2800" dirty="0"/>
              <a:t>BADDOUR, Omar </a:t>
            </a:r>
          </a:p>
          <a:p>
            <a:pPr marL="685800" indent="-320040">
              <a:buFont typeface="Arial" panose="020B0604020202020204" pitchFamily="34" charset="0"/>
              <a:buChar char="•"/>
            </a:pPr>
            <a:r>
              <a:rPr lang="en-US" sz="2800" dirty="0"/>
              <a:t>PENG, Ge (Lead)</a:t>
            </a:r>
          </a:p>
          <a:p>
            <a:pPr marL="685800" indent="-320040">
              <a:buFont typeface="Arial" panose="020B0604020202020204" pitchFamily="34" charset="0"/>
              <a:buChar char="•"/>
            </a:pPr>
            <a:r>
              <a:rPr lang="en-US" sz="2800" dirty="0"/>
              <a:t>Wright, William (Co-lead)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A9A8F5-F803-5E4C-9940-08C6709D2CF0}"/>
              </a:ext>
            </a:extLst>
          </p:cNvPr>
          <p:cNvSpPr txBox="1"/>
          <p:nvPr/>
        </p:nvSpPr>
        <p:spPr>
          <a:xfrm>
            <a:off x="4031087" y="3029107"/>
            <a:ext cx="4960156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4000" b="1" dirty="0">
                <a:solidFill>
                  <a:schemeClr val="tx2">
                    <a:lumMod val="50000"/>
                  </a:schemeClr>
                </a:solidFill>
              </a:rPr>
              <a:t>	Other Participants</a:t>
            </a:r>
          </a:p>
          <a:p>
            <a:pPr marL="685800" indent="-320040">
              <a:buFont typeface="Arial" panose="020B0604020202020204" pitchFamily="34" charset="0"/>
              <a:buChar char="•"/>
            </a:pPr>
            <a:r>
              <a:rPr lang="en-US" sz="2800" dirty="0"/>
              <a:t>BEROD, Dominique </a:t>
            </a:r>
          </a:p>
          <a:p>
            <a:pPr marL="685800" indent="-320040">
              <a:buFont typeface="Arial" panose="020B0604020202020204" pitchFamily="34" charset="0"/>
              <a:buChar char="•"/>
            </a:pPr>
            <a:r>
              <a:rPr lang="en-US" sz="2800" dirty="0"/>
              <a:t>DUNN, Robert </a:t>
            </a:r>
          </a:p>
          <a:p>
            <a:pPr marL="685800" indent="-320040">
              <a:buFont typeface="Arial" panose="020B0604020202020204" pitchFamily="34" charset="0"/>
              <a:buChar char="•"/>
            </a:pPr>
            <a:r>
              <a:rPr lang="en-US" sz="2800" dirty="0"/>
              <a:t>GALLAHER, David </a:t>
            </a:r>
          </a:p>
          <a:p>
            <a:pPr marL="685800" indent="-320040">
              <a:buFont typeface="Arial" panose="020B0604020202020204" pitchFamily="34" charset="0"/>
              <a:buChar char="•"/>
            </a:pPr>
            <a:r>
              <a:rPr lang="en-US" sz="2800" dirty="0"/>
              <a:t>GATES, Lydia </a:t>
            </a:r>
          </a:p>
          <a:p>
            <a:pPr marL="685800" indent="-320040">
              <a:buFont typeface="Arial" panose="020B0604020202020204" pitchFamily="34" charset="0"/>
              <a:buChar char="•"/>
            </a:pPr>
            <a:r>
              <a:rPr lang="en-US" sz="2800" dirty="0"/>
              <a:t>LIEF, Christina </a:t>
            </a:r>
          </a:p>
          <a:p>
            <a:pPr marL="685800" indent="-320040">
              <a:buFont typeface="Arial" panose="020B0604020202020204" pitchFamily="34" charset="0"/>
              <a:buChar char="•"/>
            </a:pPr>
            <a:r>
              <a:rPr lang="en-US" sz="2800" dirty="0"/>
              <a:t>ZIESE, Markus </a:t>
            </a:r>
          </a:p>
        </p:txBody>
      </p:sp>
    </p:spTree>
    <p:extLst>
      <p:ext uri="{BB962C8B-B14F-4D97-AF65-F5344CB8AC3E}">
        <p14:creationId xmlns:p14="http://schemas.microsoft.com/office/powerpoint/2010/main" val="108935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50ADDC-2449-9643-8A90-DC8038F9B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C63345DD-7615-6A46-BD43-821BA2FD52C7}"/>
              </a:ext>
            </a:extLst>
          </p:cNvPr>
          <p:cNvSpPr/>
          <p:nvPr/>
        </p:nvSpPr>
        <p:spPr>
          <a:xfrm>
            <a:off x="997844" y="69505"/>
            <a:ext cx="7688955" cy="102957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MM Categories</a:t>
            </a:r>
          </a:p>
        </p:txBody>
      </p:sp>
      <p:sp>
        <p:nvSpPr>
          <p:cNvPr id="9" name="Left Arrow 8">
            <a:extLst>
              <a:ext uri="{FF2B5EF4-FFF2-40B4-BE49-F238E27FC236}">
                <a16:creationId xmlns:a16="http://schemas.microsoft.com/office/drawing/2014/main" id="{C14D047B-9155-0E49-95DD-A2C31E456DBB}"/>
              </a:ext>
            </a:extLst>
          </p:cNvPr>
          <p:cNvSpPr/>
          <p:nvPr/>
        </p:nvSpPr>
        <p:spPr>
          <a:xfrm rot="16200000">
            <a:off x="-304845" y="2598763"/>
            <a:ext cx="1803113" cy="581025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Aspect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FC6E8C5-A3E3-C541-A23C-C4DD22D5A1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001717"/>
              </p:ext>
            </p:extLst>
          </p:nvPr>
        </p:nvGraphicFramePr>
        <p:xfrm>
          <a:off x="997842" y="1169553"/>
          <a:ext cx="7688957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4299">
                  <a:extLst>
                    <a:ext uri="{9D8B030D-6E8A-4147-A177-3AD203B41FA5}">
                      <a16:colId xmlns:a16="http://schemas.microsoft.com/office/drawing/2014/main" val="2742252971"/>
                    </a:ext>
                  </a:extLst>
                </a:gridCol>
                <a:gridCol w="1931831">
                  <a:extLst>
                    <a:ext uri="{9D8B030D-6E8A-4147-A177-3AD203B41FA5}">
                      <a16:colId xmlns:a16="http://schemas.microsoft.com/office/drawing/2014/main" val="3416559227"/>
                    </a:ext>
                  </a:extLst>
                </a:gridCol>
                <a:gridCol w="2009104">
                  <a:extLst>
                    <a:ext uri="{9D8B030D-6E8A-4147-A177-3AD203B41FA5}">
                      <a16:colId xmlns:a16="http://schemas.microsoft.com/office/drawing/2014/main" val="1472972287"/>
                    </a:ext>
                  </a:extLst>
                </a:gridCol>
                <a:gridCol w="1783723">
                  <a:extLst>
                    <a:ext uri="{9D8B030D-6E8A-4147-A177-3AD203B41FA5}">
                      <a16:colId xmlns:a16="http://schemas.microsoft.com/office/drawing/2014/main" val="21501922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Accessibility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Usability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Quality Management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Stewardship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907094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Discoverability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Media/Format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Quality Assurance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Preservation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0586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Accessibility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Documentation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Quality Control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Metadata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8733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Quality Assessment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0828162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7F00DE28-448E-F641-87F0-0499A2FFA732}"/>
              </a:ext>
            </a:extLst>
          </p:cNvPr>
          <p:cNvSpPr txBox="1"/>
          <p:nvPr/>
        </p:nvSpPr>
        <p:spPr>
          <a:xfrm>
            <a:off x="1875666" y="3720188"/>
            <a:ext cx="7317516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MM name and acronym?</a:t>
            </a:r>
          </a:p>
          <a:p>
            <a:pPr marL="320040" indent="-228600">
              <a:buFont typeface="Arial" panose="020B0604020202020204" pitchFamily="34" charset="0"/>
              <a:buChar char="•"/>
            </a:pPr>
            <a:r>
              <a:rPr lang="en-US" sz="2000" dirty="0"/>
              <a:t>WMO-Wide </a:t>
            </a: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Maturity Matrix Convergence Model 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MMCM</a:t>
            </a:r>
          </a:p>
          <a:p>
            <a:pPr marL="320040" indent="-228600">
              <a:buFont typeface="Arial" panose="020B0604020202020204" pitchFamily="34" charset="0"/>
              <a:buChar char="•"/>
            </a:pPr>
            <a:r>
              <a:rPr lang="en-US" sz="2000" dirty="0"/>
              <a:t>Quality Assurance Data Management </a:t>
            </a: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Maturity Matrix 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QAD3M</a:t>
            </a:r>
          </a:p>
          <a:p>
            <a:pPr marL="320040" indent="-228600">
              <a:buFont typeface="Arial" panose="020B0604020202020204" pitchFamily="34" charset="0"/>
              <a:buChar char="•"/>
            </a:pPr>
            <a:r>
              <a:rPr lang="en-US" sz="2000" dirty="0"/>
              <a:t>High Quality Data Management </a:t>
            </a: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Maturity Matrix 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HQD3M</a:t>
            </a:r>
          </a:p>
          <a:p>
            <a:pPr marL="320040" indent="-228600">
              <a:buFont typeface="Arial" panose="020B0604020202020204" pitchFamily="34" charset="0"/>
              <a:buChar char="•"/>
            </a:pPr>
            <a:r>
              <a:rPr lang="en-US" sz="2000" dirty="0"/>
              <a:t>Stewardship </a:t>
            </a: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Maturity Matrix for Climate Data (High-Quality Data)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SMM-CD (HQD)</a:t>
            </a:r>
            <a:endParaRPr lang="en-US" sz="2000" dirty="0"/>
          </a:p>
          <a:p>
            <a:pPr lvl="1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189163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F90EF1-13D7-9842-B6AC-C838793FE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8970B3-E06E-A043-82AD-08CE779FD757}"/>
              </a:ext>
            </a:extLst>
          </p:cNvPr>
          <p:cNvSpPr txBox="1"/>
          <p:nvPr/>
        </p:nvSpPr>
        <p:spPr>
          <a:xfrm>
            <a:off x="600657" y="315274"/>
            <a:ext cx="8086143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chemeClr val="tx2">
                    <a:lumMod val="50000"/>
                  </a:schemeClr>
                </a:solidFill>
              </a:rPr>
              <a:t>Action Plan for a Final Draft and Draft Review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The current rough draft shared with all participants of WWIM-Data-2018 for internal review and use case study </a:t>
            </a:r>
            <a:r>
              <a:rPr lang="en-US" sz="2000" b="1" dirty="0"/>
              <a:t>(period: 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3–6 Weeks)</a:t>
            </a:r>
            <a:endParaRPr lang="en-US" sz="20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The revised draft shared with all participants for external review from colleagues of the participants and </a:t>
            </a:r>
            <a:r>
              <a:rPr lang="en-US" sz="2000" b="1" dirty="0">
                <a:solidFill>
                  <a:srgbClr val="C00000"/>
                </a:solidFill>
              </a:rPr>
              <a:t>targeted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organizations (review period: 4–8 Weeks)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Feedback from the ESIP community at the Earth Science Information Partners (ESIP) 2018 summer meeting (</a:t>
            </a:r>
            <a:r>
              <a:rPr lang="en-US" sz="2000" dirty="0"/>
              <a:t>July 17-20, 2018 if Peng is able to attend</a:t>
            </a:r>
            <a:r>
              <a:rPr lang="en-US" sz="2000" b="1" dirty="0"/>
              <a:t>)</a:t>
            </a:r>
            <a:endParaRPr lang="en-US" sz="2000" b="1" dirty="0">
              <a:solidFill>
                <a:srgbClr val="C00000"/>
              </a:solidFill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7C0F6F-4626-F54E-890B-8AF543B9BD96}"/>
              </a:ext>
            </a:extLst>
          </p:cNvPr>
          <p:cNvSpPr txBox="1"/>
          <p:nvPr/>
        </p:nvSpPr>
        <p:spPr>
          <a:xfrm>
            <a:off x="1025658" y="3690311"/>
            <a:ext cx="77359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50000"/>
                  </a:schemeClr>
                </a:solidFill>
              </a:rPr>
              <a:t>Targeted Date: v1.0 by Nov 30, 2018 along with User Guide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0EC477-9B5C-434A-8BD7-9370CE35BBEB}"/>
              </a:ext>
            </a:extLst>
          </p:cNvPr>
          <p:cNvSpPr txBox="1"/>
          <p:nvPr/>
        </p:nvSpPr>
        <p:spPr>
          <a:xfrm>
            <a:off x="1875666" y="4159016"/>
            <a:ext cx="5536067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50000"/>
                  </a:schemeClr>
                </a:solidFill>
              </a:rPr>
              <a:t>The way to represent MM rating(s)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/>
              <a:t>Lowest rating of aspects for each category?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/>
              <a:t>Averaging rating of aspects for each category?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/>
              <a:t>Summing rating of aspects for each category?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/>
              <a:t>An averaging rating – weighted/non-weighted?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/>
              <a:t>A summing rating – weighted/non-weighted?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00F489-291F-1549-80FA-2EE37D207072}"/>
              </a:ext>
            </a:extLst>
          </p:cNvPr>
          <p:cNvSpPr txBox="1"/>
          <p:nvPr/>
        </p:nvSpPr>
        <p:spPr>
          <a:xfrm>
            <a:off x="2382591" y="6188923"/>
            <a:ext cx="5902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Quality management rating – lowest rate of all three aspects</a:t>
            </a:r>
          </a:p>
        </p:txBody>
      </p:sp>
    </p:spTree>
    <p:extLst>
      <p:ext uri="{BB962C8B-B14F-4D97-AF65-F5344CB8AC3E}">
        <p14:creationId xmlns:p14="http://schemas.microsoft.com/office/powerpoint/2010/main" val="292882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16635</TotalTime>
  <Words>289</Words>
  <Application>Microsoft Macintosh PowerPoint</Application>
  <PresentationFormat>On-screen Show (4:3)</PresentationFormat>
  <Paragraphs>61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blank</vt:lpstr>
      <vt:lpstr>PowerPoint Presentation</vt:lpstr>
      <vt:lpstr>PowerPoint Presentation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Ge Peng</cp:lastModifiedBy>
  <cp:revision>479</cp:revision>
  <dcterms:created xsi:type="dcterms:W3CDTF">2017-08-23T09:47:05Z</dcterms:created>
  <dcterms:modified xsi:type="dcterms:W3CDTF">2018-04-18T14:13:50Z</dcterms:modified>
</cp:coreProperties>
</file>