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12"/>
  </p:handoutMasterIdLst>
  <p:sldIdLst>
    <p:sldId id="256" r:id="rId2"/>
    <p:sldId id="278" r:id="rId3"/>
    <p:sldId id="285" r:id="rId4"/>
    <p:sldId id="288" r:id="rId5"/>
    <p:sldId id="284" r:id="rId6"/>
    <p:sldId id="281" r:id="rId7"/>
    <p:sldId id="282" r:id="rId8"/>
    <p:sldId id="280" r:id="rId9"/>
    <p:sldId id="283" r:id="rId10"/>
    <p:sldId id="258" r:id="rId11"/>
  </p:sldIdLst>
  <p:sldSz cx="9144000" cy="6858000" type="screen4x3"/>
  <p:notesSz cx="8686800" cy="7086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snapToObjects="1">
      <p:cViewPr varScale="1">
        <p:scale>
          <a:sx n="72" d="100"/>
          <a:sy n="72" d="100"/>
        </p:scale>
        <p:origin x="122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D8B0BBA-910F-40B7-8699-3D3A75F54616}"/>
              </a:ext>
            </a:extLst>
          </p:cNvPr>
          <p:cNvSpPr>
            <a:spLocks noGrp="1"/>
          </p:cNvSpPr>
          <p:nvPr>
            <p:ph type="hdr" sz="quarter"/>
          </p:nvPr>
        </p:nvSpPr>
        <p:spPr>
          <a:xfrm>
            <a:off x="0" y="0"/>
            <a:ext cx="3764280" cy="355561"/>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2A075A7-0C86-48AF-BA23-8A0214EEBC96}"/>
              </a:ext>
            </a:extLst>
          </p:cNvPr>
          <p:cNvSpPr>
            <a:spLocks noGrp="1"/>
          </p:cNvSpPr>
          <p:nvPr>
            <p:ph type="dt" sz="quarter" idx="1"/>
          </p:nvPr>
        </p:nvSpPr>
        <p:spPr>
          <a:xfrm>
            <a:off x="4920510" y="0"/>
            <a:ext cx="3764280" cy="355561"/>
          </a:xfrm>
          <a:prstGeom prst="rect">
            <a:avLst/>
          </a:prstGeom>
        </p:spPr>
        <p:txBody>
          <a:bodyPr vert="horz" lIns="91440" tIns="45720" rIns="91440" bIns="45720" rtlCol="0"/>
          <a:lstStyle>
            <a:lvl1pPr algn="r">
              <a:defRPr sz="1200"/>
            </a:lvl1pPr>
          </a:lstStyle>
          <a:p>
            <a:fld id="{E6E14577-7C6B-41B8-A538-8B44AA3C479F}" type="datetimeFigureOut">
              <a:rPr lang="en-US" smtClean="0"/>
              <a:t>4/17/2018</a:t>
            </a:fld>
            <a:endParaRPr lang="en-US"/>
          </a:p>
        </p:txBody>
      </p:sp>
      <p:sp>
        <p:nvSpPr>
          <p:cNvPr id="4" name="Footer Placeholder 3">
            <a:extLst>
              <a:ext uri="{FF2B5EF4-FFF2-40B4-BE49-F238E27FC236}">
                <a16:creationId xmlns:a16="http://schemas.microsoft.com/office/drawing/2014/main" id="{9B8A1ACE-3EA6-4560-BA60-68DACDDA77B1}"/>
              </a:ext>
            </a:extLst>
          </p:cNvPr>
          <p:cNvSpPr>
            <a:spLocks noGrp="1"/>
          </p:cNvSpPr>
          <p:nvPr>
            <p:ph type="ftr" sz="quarter" idx="2"/>
          </p:nvPr>
        </p:nvSpPr>
        <p:spPr>
          <a:xfrm>
            <a:off x="0" y="6731040"/>
            <a:ext cx="3764280" cy="35556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29B58FF-B301-4738-8B38-24E73C7D6FEA}"/>
              </a:ext>
            </a:extLst>
          </p:cNvPr>
          <p:cNvSpPr>
            <a:spLocks noGrp="1"/>
          </p:cNvSpPr>
          <p:nvPr>
            <p:ph type="sldNum" sz="quarter" idx="3"/>
          </p:nvPr>
        </p:nvSpPr>
        <p:spPr>
          <a:xfrm>
            <a:off x="4920510" y="6731040"/>
            <a:ext cx="3764280" cy="355560"/>
          </a:xfrm>
          <a:prstGeom prst="rect">
            <a:avLst/>
          </a:prstGeom>
        </p:spPr>
        <p:txBody>
          <a:bodyPr vert="horz" lIns="91440" tIns="45720" rIns="91440" bIns="45720" rtlCol="0" anchor="b"/>
          <a:lstStyle>
            <a:lvl1pPr algn="r">
              <a:defRPr sz="1200"/>
            </a:lvl1pPr>
          </a:lstStyle>
          <a:p>
            <a:fld id="{DE9C8B38-9F5E-470F-8DD5-DBBE3A64055D}" type="slidenum">
              <a:rPr lang="en-US" smtClean="0"/>
              <a:t>‹#›</a:t>
            </a:fld>
            <a:endParaRPr lang="en-US"/>
          </a:p>
        </p:txBody>
      </p:sp>
    </p:spTree>
    <p:extLst>
      <p:ext uri="{BB962C8B-B14F-4D97-AF65-F5344CB8AC3E}">
        <p14:creationId xmlns:p14="http://schemas.microsoft.com/office/powerpoint/2010/main" val="133383939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7123"/>
          </a:xfrm>
          <a:prstGeom prst="rect">
            <a:avLst/>
          </a:prstGeom>
        </p:spPr>
      </p:pic>
      <p:sp>
        <p:nvSpPr>
          <p:cNvPr id="6" name="Title 1"/>
          <p:cNvSpPr txBox="1">
            <a:spLocks/>
          </p:cNvSpPr>
          <p:nvPr/>
        </p:nvSpPr>
        <p:spPr>
          <a:xfrm>
            <a:off x="0" y="556591"/>
            <a:ext cx="9180000" cy="2597426"/>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500" dirty="0">
                <a:solidFill>
                  <a:schemeClr val="bg1"/>
                </a:solidFill>
              </a:rPr>
              <a:t>Ad hoc Expert Working Group, Terms of Reference (TOR) and Thematic Focus</a:t>
            </a:r>
            <a:endParaRPr lang="fr-CH" sz="3500" dirty="0">
              <a:solidFill>
                <a:schemeClr val="bg1"/>
              </a:solidFill>
            </a:endParaRPr>
          </a:p>
          <a:p>
            <a:endParaRPr lang="fr-CH" sz="3500" dirty="0">
              <a:solidFill>
                <a:schemeClr val="bg1"/>
              </a:solidFill>
            </a:endParaRPr>
          </a:p>
          <a:p>
            <a:r>
              <a:rPr lang="fr-CH" sz="3500" dirty="0">
                <a:solidFill>
                  <a:schemeClr val="bg1"/>
                </a:solidFill>
              </a:rPr>
              <a:t>Christina de Groot-Lief (</a:t>
            </a:r>
            <a:r>
              <a:rPr lang="fr-CH" sz="3500" dirty="0" err="1">
                <a:solidFill>
                  <a:schemeClr val="bg1"/>
                </a:solidFill>
              </a:rPr>
              <a:t>CCl</a:t>
            </a:r>
            <a:r>
              <a:rPr lang="fr-CH" sz="3500" dirty="0">
                <a:solidFill>
                  <a:schemeClr val="bg1"/>
                </a:solidFill>
              </a:rPr>
              <a:t>-IPET-CDMP, FR)</a:t>
            </a:r>
          </a:p>
          <a:p>
            <a:endParaRPr lang="en-US" sz="4800" dirty="0">
              <a:solidFill>
                <a:schemeClr val="bg1"/>
              </a:solidFill>
            </a:endParaRPr>
          </a:p>
        </p:txBody>
      </p:sp>
      <p:sp>
        <p:nvSpPr>
          <p:cNvPr id="4" name="Title 1"/>
          <p:cNvSpPr txBox="1">
            <a:spLocks/>
          </p:cNvSpPr>
          <p:nvPr/>
        </p:nvSpPr>
        <p:spPr>
          <a:xfrm>
            <a:off x="709819" y="2741196"/>
            <a:ext cx="7254738" cy="1683026"/>
          </a:xfrm>
          <a:prstGeom prst="rect">
            <a:avLst/>
          </a:prstGeom>
        </p:spPr>
        <p:txBody>
          <a:bodyPr vert="horz" lIns="91440" tIns="45720" rIns="91440" bIns="45720" rtlCol="0" anchor="ctr">
            <a:normAutofit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800" dirty="0">
                <a:solidFill>
                  <a:schemeClr val="bg1"/>
                </a:solidFill>
              </a:rPr>
              <a:t>Expert Meeting on Climate Data </a:t>
            </a:r>
          </a:p>
          <a:p>
            <a:pPr algn="l"/>
            <a:r>
              <a:rPr lang="en-US" sz="2800" dirty="0">
                <a:solidFill>
                  <a:schemeClr val="bg1"/>
                </a:solidFill>
              </a:rPr>
              <a:t>Modernization</a:t>
            </a:r>
          </a:p>
          <a:p>
            <a:pPr algn="l"/>
            <a:r>
              <a:rPr lang="en-US" sz="2800" dirty="0">
                <a:solidFill>
                  <a:schemeClr val="bg1"/>
                </a:solidFill>
              </a:rPr>
              <a:t>KNMI, De </a:t>
            </a:r>
            <a:r>
              <a:rPr lang="en-US" sz="2800" dirty="0" err="1">
                <a:solidFill>
                  <a:schemeClr val="bg1"/>
                </a:solidFill>
              </a:rPr>
              <a:t>Bilt</a:t>
            </a:r>
            <a:endParaRPr lang="en-US" sz="2800" dirty="0">
              <a:solidFill>
                <a:schemeClr val="bg1"/>
              </a:solidFill>
            </a:endParaRPr>
          </a:p>
          <a:p>
            <a:pPr algn="l"/>
            <a:r>
              <a:rPr lang="en-US" sz="2800" dirty="0">
                <a:solidFill>
                  <a:schemeClr val="bg1"/>
                </a:solidFill>
              </a:rPr>
              <a:t>April 16-20, 2018</a:t>
            </a:r>
          </a:p>
          <a:p>
            <a:pPr algn="l"/>
            <a:endParaRPr lang="en-US" sz="2800" dirty="0">
              <a:solidFill>
                <a:schemeClr val="bg1"/>
              </a:solidFill>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a:bodyPr>
          <a:lstStyle/>
          <a:p>
            <a:r>
              <a:rPr lang="it-IT" sz="2800" b="1" dirty="0">
                <a:solidFill>
                  <a:schemeClr val="accent4"/>
                </a:solidFill>
              </a:rPr>
              <a:t>Ad hoc Expert Working Group - Introduction</a:t>
            </a:r>
            <a:endParaRPr lang="en-US" sz="2800" b="1" dirty="0">
              <a:solidFill>
                <a:schemeClr val="accent4"/>
              </a:solidFill>
            </a:endParaRPr>
          </a:p>
        </p:txBody>
      </p:sp>
      <p:sp>
        <p:nvSpPr>
          <p:cNvPr id="3" name="Content Placeholder 2"/>
          <p:cNvSpPr>
            <a:spLocks noGrp="1"/>
          </p:cNvSpPr>
          <p:nvPr>
            <p:ph idx="1"/>
          </p:nvPr>
        </p:nvSpPr>
        <p:spPr>
          <a:xfrm>
            <a:off x="685722" y="1113183"/>
            <a:ext cx="7974419" cy="4837044"/>
          </a:xfrm>
          <a:noFill/>
        </p:spPr>
        <p:txBody>
          <a:bodyPr>
            <a:normAutofit fontScale="70000" lnSpcReduction="20000"/>
          </a:bodyPr>
          <a:lstStyle/>
          <a:p>
            <a:pPr marL="57150" indent="0">
              <a:buNone/>
            </a:pPr>
            <a:r>
              <a:rPr lang="en-US" sz="3300" b="1" dirty="0">
                <a:solidFill>
                  <a:schemeClr val="accent4"/>
                </a:solidFill>
              </a:rPr>
              <a:t>	</a:t>
            </a:r>
            <a:r>
              <a:rPr lang="en-US" b="1" dirty="0">
                <a:solidFill>
                  <a:schemeClr val="accent4"/>
                </a:solidFill>
              </a:rPr>
              <a:t>The user community of climate data is changing. Increasingly, public and private sector </a:t>
            </a:r>
            <a:r>
              <a:rPr lang="en-US" b="1" dirty="0">
                <a:solidFill>
                  <a:schemeClr val="tx2">
                    <a:lumMod val="60000"/>
                    <a:lumOff val="40000"/>
                  </a:schemeClr>
                </a:solidFill>
              </a:rPr>
              <a:t>Decision-Makers, such as Policy Makers, Mayors, Urban Planners, and more,</a:t>
            </a:r>
            <a:r>
              <a:rPr lang="en-US" b="1" dirty="0">
                <a:solidFill>
                  <a:schemeClr val="accent4"/>
                </a:solidFill>
              </a:rPr>
              <a:t> have to make decisions affecting the safety of their constituency and clients due to needs of climate change adaption and mitigation. These are at the global, national, regional and local level.</a:t>
            </a:r>
          </a:p>
          <a:p>
            <a:pPr marL="57150" indent="0">
              <a:buNone/>
            </a:pPr>
            <a:endParaRPr lang="en-US" sz="1100" b="1" dirty="0">
              <a:solidFill>
                <a:schemeClr val="accent4"/>
              </a:solidFill>
            </a:endParaRPr>
          </a:p>
          <a:p>
            <a:pPr marL="57150" indent="0">
              <a:buNone/>
            </a:pPr>
            <a:r>
              <a:rPr lang="en-US" b="1" dirty="0">
                <a:solidFill>
                  <a:schemeClr val="accent4"/>
                </a:solidFill>
              </a:rPr>
              <a:t>	Many of these Decision-Makers are not scientists and are </a:t>
            </a:r>
            <a:r>
              <a:rPr lang="en-US" b="1" dirty="0">
                <a:solidFill>
                  <a:schemeClr val="tx2">
                    <a:lumMod val="60000"/>
                    <a:lumOff val="40000"/>
                  </a:schemeClr>
                </a:solidFill>
              </a:rPr>
              <a:t>new to climate data and products</a:t>
            </a:r>
            <a:r>
              <a:rPr lang="en-US" b="1" dirty="0">
                <a:solidFill>
                  <a:schemeClr val="accent4"/>
                </a:solidFill>
              </a:rPr>
              <a:t> and there is a need for them to have information about the climate data and products they are basing their decisions on.</a:t>
            </a:r>
          </a:p>
          <a:p>
            <a:pPr marL="57150" indent="0">
              <a:buNone/>
            </a:pPr>
            <a:endParaRPr lang="en-US" sz="1100" b="1" dirty="0">
              <a:solidFill>
                <a:schemeClr val="accent4"/>
              </a:solidFill>
            </a:endParaRPr>
          </a:p>
          <a:p>
            <a:pPr marL="57150" indent="0">
              <a:buNone/>
            </a:pPr>
            <a:r>
              <a:rPr lang="en-US" b="1" dirty="0">
                <a:solidFill>
                  <a:schemeClr val="accent4"/>
                </a:solidFill>
              </a:rPr>
              <a:t>	While scientists are developing datasets based on research, observations,  analysis, apertures data and more, and publishing most datasets based the peer review process, Decision-Makers are more and more </a:t>
            </a:r>
            <a:r>
              <a:rPr lang="en-US" b="1" dirty="0">
                <a:solidFill>
                  <a:schemeClr val="tx2">
                    <a:lumMod val="60000"/>
                    <a:lumOff val="40000"/>
                  </a:schemeClr>
                </a:solidFill>
              </a:rPr>
              <a:t>requiring a means to get a feel for the trustworthiness of climate data and products</a:t>
            </a:r>
            <a:r>
              <a:rPr lang="en-US" b="1" dirty="0">
                <a:solidFill>
                  <a:schemeClr val="accent4"/>
                </a:solidFill>
              </a:rPr>
              <a:t>. </a:t>
            </a:r>
          </a:p>
        </p:txBody>
      </p:sp>
      <p:pic>
        <p:nvPicPr>
          <p:cNvPr id="9" name="Picture 8">
            <a:extLst>
              <a:ext uri="{FF2B5EF4-FFF2-40B4-BE49-F238E27FC236}">
                <a16:creationId xmlns:a16="http://schemas.microsoft.com/office/drawing/2014/main" id="{A38AD62C-A08E-4650-9671-F239DB007089}"/>
              </a:ext>
            </a:extLst>
          </p:cNvPr>
          <p:cNvPicPr>
            <a:picLocks noChangeAspect="1"/>
          </p:cNvPicPr>
          <p:nvPr/>
        </p:nvPicPr>
        <p:blipFill>
          <a:blip r:embed="rId2"/>
          <a:stretch>
            <a:fillRect/>
          </a:stretch>
        </p:blipFill>
        <p:spPr>
          <a:xfrm>
            <a:off x="2133600" y="6116132"/>
            <a:ext cx="6821466" cy="536494"/>
          </a:xfrm>
          <a:prstGeom prst="rect">
            <a:avLst/>
          </a:prstGeom>
        </p:spPr>
      </p:pic>
    </p:spTree>
    <p:extLst>
      <p:ext uri="{BB962C8B-B14F-4D97-AF65-F5344CB8AC3E}">
        <p14:creationId xmlns:p14="http://schemas.microsoft.com/office/powerpoint/2010/main" val="328803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a:bodyPr>
          <a:lstStyle/>
          <a:p>
            <a:r>
              <a:rPr lang="it-IT" sz="2800" b="1" dirty="0">
                <a:solidFill>
                  <a:schemeClr val="accent4"/>
                </a:solidFill>
              </a:rPr>
              <a:t>Ad hoc Expert Working Group – Introduction (cont.)</a:t>
            </a:r>
            <a:endParaRPr lang="en-US" sz="2800" b="1" dirty="0">
              <a:solidFill>
                <a:schemeClr val="accent4"/>
              </a:solidFill>
            </a:endParaRPr>
          </a:p>
        </p:txBody>
      </p:sp>
      <p:sp>
        <p:nvSpPr>
          <p:cNvPr id="3" name="Content Placeholder 2"/>
          <p:cNvSpPr>
            <a:spLocks noGrp="1"/>
          </p:cNvSpPr>
          <p:nvPr>
            <p:ph idx="1"/>
          </p:nvPr>
        </p:nvSpPr>
        <p:spPr>
          <a:xfrm>
            <a:off x="659218" y="1577008"/>
            <a:ext cx="7974419" cy="4147931"/>
          </a:xfrm>
        </p:spPr>
        <p:txBody>
          <a:bodyPr>
            <a:normAutofit fontScale="92500" lnSpcReduction="10000"/>
          </a:bodyPr>
          <a:lstStyle/>
          <a:p>
            <a:pPr marL="57150" indent="0">
              <a:buNone/>
            </a:pPr>
            <a:r>
              <a:rPr lang="en-US" sz="3300" b="1" dirty="0">
                <a:solidFill>
                  <a:schemeClr val="accent4"/>
                </a:solidFill>
              </a:rPr>
              <a:t>	</a:t>
            </a:r>
            <a:r>
              <a:rPr lang="en-US" sz="3000" b="1" dirty="0">
                <a:solidFill>
                  <a:schemeClr val="accent4"/>
                </a:solidFill>
              </a:rPr>
              <a:t>	</a:t>
            </a:r>
            <a:r>
              <a:rPr lang="en-US" sz="2600" b="1" dirty="0">
                <a:solidFill>
                  <a:schemeClr val="accent4"/>
                </a:solidFill>
              </a:rPr>
              <a:t>The major national data centers and agencies have been responding to this need and there have been several </a:t>
            </a:r>
            <a:r>
              <a:rPr lang="en-US" sz="2600" b="1" dirty="0">
                <a:solidFill>
                  <a:schemeClr val="tx2">
                    <a:lumMod val="60000"/>
                    <a:lumOff val="40000"/>
                  </a:schemeClr>
                </a:solidFill>
              </a:rPr>
              <a:t>efforts to develop ways to determine the maturity of a dataset and provide this information to users</a:t>
            </a:r>
            <a:r>
              <a:rPr lang="en-US" sz="2600" b="1" dirty="0">
                <a:solidFill>
                  <a:schemeClr val="accent4"/>
                </a:solidFill>
              </a:rPr>
              <a:t>. </a:t>
            </a:r>
          </a:p>
          <a:p>
            <a:pPr marL="57150" indent="0">
              <a:buNone/>
            </a:pPr>
            <a:endParaRPr lang="en-US" sz="2600" b="1" dirty="0">
              <a:solidFill>
                <a:schemeClr val="accent4"/>
              </a:solidFill>
            </a:endParaRPr>
          </a:p>
          <a:p>
            <a:pPr marL="57150" indent="0">
              <a:buNone/>
            </a:pPr>
            <a:r>
              <a:rPr lang="en-US" sz="2600" b="1" dirty="0">
                <a:solidFill>
                  <a:schemeClr val="accent4"/>
                </a:solidFill>
              </a:rPr>
              <a:t>	This gives a Decision-Maker an idea of how well a dataset has been managed and if its availability is dependable for example. It </a:t>
            </a:r>
            <a:r>
              <a:rPr lang="en-US" sz="2600" b="1" dirty="0">
                <a:solidFill>
                  <a:schemeClr val="tx2">
                    <a:lumMod val="60000"/>
                    <a:lumOff val="40000"/>
                  </a:schemeClr>
                </a:solidFill>
              </a:rPr>
              <a:t>provides the maturity level of a dataset. A rating of trustworthiness.</a:t>
            </a:r>
          </a:p>
          <a:p>
            <a:pPr marL="57150" indent="0">
              <a:buNone/>
            </a:pPr>
            <a:r>
              <a:rPr lang="en-US" sz="3000" b="1" dirty="0">
                <a:solidFill>
                  <a:schemeClr val="accent4"/>
                </a:solidFill>
              </a:rPr>
              <a:t>	</a:t>
            </a:r>
            <a:endParaRPr lang="en-US" dirty="0">
              <a:solidFill>
                <a:schemeClr val="accent4"/>
              </a:solidFill>
            </a:endParaRPr>
          </a:p>
          <a:p>
            <a:endParaRPr lang="en-US" sz="28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948562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a:bodyPr>
          <a:lstStyle/>
          <a:p>
            <a:r>
              <a:rPr lang="it-IT" sz="2800" b="1" dirty="0">
                <a:solidFill>
                  <a:schemeClr val="accent4"/>
                </a:solidFill>
              </a:rPr>
              <a:t>NOAA OneStop Data Access Portal</a:t>
            </a:r>
            <a:endParaRPr lang="en-US" sz="2800" b="1" dirty="0">
              <a:solidFill>
                <a:schemeClr val="accent4"/>
              </a:solidFill>
            </a:endParaRPr>
          </a:p>
        </p:txBody>
      </p:sp>
      <p:pic>
        <p:nvPicPr>
          <p:cNvPr id="1026" name="Picture 2" descr="https://lh5.googleusercontent.com/uGdYNcxgmQea5nbpie-j5rCM3BMx-iC1AIWPwi7wShMKilnwUCNpKi3w8Sc6dvFOpmVnk1zO-Vhjdxfdieu3tgdrK1s5Y2f8WdfORIU18Yh_8RrMVFvrixbF7yx5x2wLXodDnjLzKuub6fu-GQ">
            <a:extLst>
              <a:ext uri="{FF2B5EF4-FFF2-40B4-BE49-F238E27FC236}">
                <a16:creationId xmlns:a16="http://schemas.microsoft.com/office/drawing/2014/main" id="{BFC0B057-4514-446C-8C40-E8283BC964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788" t="8980" r="9186" b="10807"/>
          <a:stretch/>
        </p:blipFill>
        <p:spPr bwMode="auto">
          <a:xfrm>
            <a:off x="-1" y="839784"/>
            <a:ext cx="9143999" cy="600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29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a:bodyPr>
          <a:lstStyle/>
          <a:p>
            <a:r>
              <a:rPr lang="it-IT" sz="2800" b="1" dirty="0">
                <a:solidFill>
                  <a:schemeClr val="accent4"/>
                </a:solidFill>
              </a:rPr>
              <a:t>Ad hoc Expert Working Group – Terms of Reference (TOR)</a:t>
            </a:r>
            <a:endParaRPr lang="en-US" sz="2800" b="1" dirty="0">
              <a:solidFill>
                <a:schemeClr val="accent4"/>
              </a:solidFill>
            </a:endParaRPr>
          </a:p>
        </p:txBody>
      </p:sp>
      <p:sp>
        <p:nvSpPr>
          <p:cNvPr id="3" name="Content Placeholder 2"/>
          <p:cNvSpPr>
            <a:spLocks noGrp="1"/>
          </p:cNvSpPr>
          <p:nvPr>
            <p:ph idx="1"/>
          </p:nvPr>
        </p:nvSpPr>
        <p:spPr>
          <a:xfrm>
            <a:off x="659218" y="1179443"/>
            <a:ext cx="7974419" cy="5486400"/>
          </a:xfrm>
        </p:spPr>
        <p:txBody>
          <a:bodyPr>
            <a:normAutofit fontScale="70000" lnSpcReduction="20000"/>
          </a:bodyPr>
          <a:lstStyle/>
          <a:p>
            <a:pPr marL="57150" indent="0">
              <a:buNone/>
            </a:pPr>
            <a:r>
              <a:rPr lang="en-US" sz="3300" b="1" dirty="0">
                <a:solidFill>
                  <a:schemeClr val="accent4"/>
                </a:solidFill>
              </a:rPr>
              <a:t>	</a:t>
            </a:r>
            <a:r>
              <a:rPr lang="en-US" b="1" dirty="0">
                <a:solidFill>
                  <a:schemeClr val="tx2">
                    <a:lumMod val="60000"/>
                    <a:lumOff val="40000"/>
                  </a:schemeClr>
                </a:solidFill>
              </a:rPr>
              <a:t>The Ad hoc Expert Working Group was formed as a follow up of the WMO International Workshop on Information Management</a:t>
            </a:r>
            <a:r>
              <a:rPr lang="en-US" b="1" dirty="0">
                <a:solidFill>
                  <a:schemeClr val="accent4"/>
                </a:solidFill>
              </a:rPr>
              <a:t>, held at WMO in October 2017, and is focusing on the group A  recommendations. </a:t>
            </a:r>
          </a:p>
          <a:p>
            <a:pPr marL="57150" indent="0">
              <a:buNone/>
            </a:pPr>
            <a:endParaRPr lang="en-US" sz="1100" b="1" dirty="0">
              <a:solidFill>
                <a:schemeClr val="accent4"/>
              </a:solidFill>
            </a:endParaRPr>
          </a:p>
          <a:p>
            <a:pPr marL="57150" indent="0">
              <a:buNone/>
            </a:pPr>
            <a:r>
              <a:rPr lang="en-US" b="1" dirty="0">
                <a:solidFill>
                  <a:schemeClr val="accent4"/>
                </a:solidFill>
              </a:rPr>
              <a:t>	The Working group is composed of some of the members that attended the workshop and some invited experts from the major data center, WMO Commissions, </a:t>
            </a:r>
            <a:r>
              <a:rPr lang="en-US" b="1" dirty="0" err="1">
                <a:solidFill>
                  <a:schemeClr val="accent4"/>
                </a:solidFill>
              </a:rPr>
              <a:t>Programmes</a:t>
            </a:r>
            <a:r>
              <a:rPr lang="en-US" b="1" dirty="0">
                <a:solidFill>
                  <a:schemeClr val="accent4"/>
                </a:solidFill>
              </a:rPr>
              <a:t> and Initiatives. </a:t>
            </a:r>
          </a:p>
          <a:p>
            <a:pPr marL="57150" indent="0">
              <a:buNone/>
            </a:pPr>
            <a:endParaRPr lang="en-US" sz="1100" b="1" dirty="0">
              <a:solidFill>
                <a:schemeClr val="accent4"/>
              </a:solidFill>
            </a:endParaRPr>
          </a:p>
          <a:p>
            <a:pPr marL="57150" indent="0">
              <a:buNone/>
            </a:pPr>
            <a:r>
              <a:rPr lang="en-US" b="1" dirty="0">
                <a:solidFill>
                  <a:schemeClr val="accent4"/>
                </a:solidFill>
              </a:rPr>
              <a:t>	The main expected outcome of the Working Group and this meeting is the development of a catalog of trusted, high quality, major climate indictor datasets. This Catalog will be referenced in the WMO Information System (WIS) and made easily accessible through the main search engines for timely use. Users, including Decision-Makers, don’t necessarily go to science-based data servers or data centers when they start a search for data or a product. We need to reach out to them to provide them with the best quality data.</a:t>
            </a:r>
            <a:endParaRPr lang="en-US" dirty="0"/>
          </a:p>
        </p:txBody>
      </p:sp>
    </p:spTree>
    <p:extLst>
      <p:ext uri="{BB962C8B-B14F-4D97-AF65-F5344CB8AC3E}">
        <p14:creationId xmlns:p14="http://schemas.microsoft.com/office/powerpoint/2010/main" val="3372005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a:bodyPr>
          <a:lstStyle/>
          <a:p>
            <a:r>
              <a:rPr lang="en-US" sz="2800" b="1" dirty="0">
                <a:solidFill>
                  <a:schemeClr val="accent4"/>
                </a:solidFill>
              </a:rPr>
              <a:t>Ad hoc Expert Working Group – TOR (Cont.)</a:t>
            </a:r>
          </a:p>
        </p:txBody>
      </p:sp>
      <p:sp>
        <p:nvSpPr>
          <p:cNvPr id="3" name="Content Placeholder 2"/>
          <p:cNvSpPr>
            <a:spLocks noGrp="1"/>
          </p:cNvSpPr>
          <p:nvPr>
            <p:ph idx="1"/>
          </p:nvPr>
        </p:nvSpPr>
        <p:spPr>
          <a:xfrm>
            <a:off x="574158" y="1169581"/>
            <a:ext cx="7974419" cy="4848635"/>
          </a:xfrm>
        </p:spPr>
        <p:txBody>
          <a:bodyPr>
            <a:normAutofit fontScale="92500" lnSpcReduction="20000"/>
          </a:bodyPr>
          <a:lstStyle/>
          <a:p>
            <a:pPr marL="57150" indent="0">
              <a:buNone/>
            </a:pPr>
            <a:r>
              <a:rPr lang="en-US" sz="3000" b="1" dirty="0">
                <a:solidFill>
                  <a:schemeClr val="accent5"/>
                </a:solidFill>
              </a:rPr>
              <a:t>Terms of Reference (TOR):</a:t>
            </a:r>
          </a:p>
          <a:p>
            <a:pPr marL="57150" indent="0">
              <a:buNone/>
            </a:pPr>
            <a:endParaRPr lang="en-US" sz="800" b="1" dirty="0">
              <a:solidFill>
                <a:schemeClr val="accent4"/>
              </a:solidFill>
            </a:endParaRPr>
          </a:p>
          <a:p>
            <a:pPr marL="571500" indent="-514350">
              <a:buFont typeface="+mj-lt"/>
              <a:buAutoNum type="arabicPeriod"/>
            </a:pPr>
            <a:r>
              <a:rPr lang="en-US" sz="3000" b="1" dirty="0">
                <a:solidFill>
                  <a:schemeClr val="accent4"/>
                </a:solidFill>
              </a:rPr>
              <a:t>Development of a WMO Data Catalog of High Quality data (ECV: Temperature; Precipitation; Sea Ice; Sea Level; Ice sheets; Glaciers) Climate Indices, Crowdsourced, and Hydrology datasets; (Breakout Group A lead by Peter)</a:t>
            </a:r>
          </a:p>
          <a:p>
            <a:pPr marL="571500" indent="-514350">
              <a:buFont typeface="+mj-lt"/>
              <a:buAutoNum type="arabicPeriod"/>
            </a:pPr>
            <a:r>
              <a:rPr lang="en-US" sz="3000" b="1" dirty="0">
                <a:solidFill>
                  <a:schemeClr val="accent4"/>
                </a:solidFill>
              </a:rPr>
              <a:t>Joint development of the CBS TT-IM of a WMO Maturity Matrix Convergence Model; (Breakout Group B lead by Peng)</a:t>
            </a:r>
          </a:p>
          <a:p>
            <a:pPr marL="571500" indent="-514350">
              <a:buFont typeface="+mj-lt"/>
              <a:buAutoNum type="arabicPeriod"/>
            </a:pPr>
            <a:r>
              <a:rPr lang="en-US" sz="3000" b="1" dirty="0">
                <a:solidFill>
                  <a:schemeClr val="accent4"/>
                </a:solidFill>
              </a:rPr>
              <a:t>Promotion mechanism of the Data Catalog in the WMO Information System (WIS) and the main search engines. (Breakout Group C lead by Anna)</a:t>
            </a:r>
            <a:endParaRPr lang="en-US" dirty="0">
              <a:solidFill>
                <a:schemeClr val="accent4"/>
              </a:solidFill>
            </a:endParaRPr>
          </a:p>
          <a:p>
            <a:endParaRPr lang="en-US" sz="28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4215960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25393"/>
          </a:xfrm>
          <a:solidFill>
            <a:schemeClr val="tx2">
              <a:lumMod val="20000"/>
              <a:lumOff val="80000"/>
            </a:schemeClr>
          </a:solidFill>
        </p:spPr>
        <p:txBody>
          <a:bodyPr>
            <a:normAutofit fontScale="90000"/>
          </a:bodyPr>
          <a:lstStyle/>
          <a:p>
            <a:r>
              <a:rPr lang="it-IT" sz="2800" b="1" dirty="0">
                <a:solidFill>
                  <a:schemeClr val="accent4"/>
                </a:solidFill>
              </a:rPr>
              <a:t>Ad hoc Expert Working Group</a:t>
            </a:r>
            <a:br>
              <a:rPr lang="it-IT" sz="2800" b="1" dirty="0">
                <a:solidFill>
                  <a:schemeClr val="accent4"/>
                </a:solidFill>
              </a:rPr>
            </a:br>
            <a:r>
              <a:rPr lang="it-IT" sz="2800" b="1" dirty="0">
                <a:solidFill>
                  <a:schemeClr val="accent4"/>
                </a:solidFill>
              </a:rPr>
              <a:t>Developing a WMO Maturity Matrix Convergence Model</a:t>
            </a:r>
            <a:endParaRPr lang="en-US" sz="2800" b="1" dirty="0">
              <a:solidFill>
                <a:schemeClr val="accent4"/>
              </a:solidFill>
            </a:endParaRPr>
          </a:p>
        </p:txBody>
      </p:sp>
      <p:sp>
        <p:nvSpPr>
          <p:cNvPr id="3" name="Content Placeholder 2"/>
          <p:cNvSpPr>
            <a:spLocks noGrp="1"/>
          </p:cNvSpPr>
          <p:nvPr>
            <p:ph idx="1"/>
          </p:nvPr>
        </p:nvSpPr>
        <p:spPr>
          <a:xfrm>
            <a:off x="552892" y="1169581"/>
            <a:ext cx="8038215" cy="5146159"/>
          </a:xfrm>
        </p:spPr>
        <p:txBody>
          <a:bodyPr>
            <a:normAutofit fontScale="92500" lnSpcReduction="20000"/>
          </a:bodyPr>
          <a:lstStyle/>
          <a:p>
            <a:pPr marL="57150" indent="0">
              <a:buNone/>
            </a:pPr>
            <a:r>
              <a:rPr lang="en-US" sz="3300" b="1" dirty="0">
                <a:solidFill>
                  <a:schemeClr val="accent4"/>
                </a:solidFill>
              </a:rPr>
              <a:t>	</a:t>
            </a:r>
            <a:r>
              <a:rPr lang="en-US" sz="3000" b="1" dirty="0">
                <a:solidFill>
                  <a:schemeClr val="accent4"/>
                </a:solidFill>
              </a:rPr>
              <a:t>The Workshop Participants also recommended jointly developing with the WMO Commission for Basic Systems (CBS) Tasks-Team on Information Management (TT-IM), a </a:t>
            </a:r>
            <a:r>
              <a:rPr lang="en-US" sz="3000" b="1" dirty="0">
                <a:solidFill>
                  <a:schemeClr val="tx2">
                    <a:lumMod val="60000"/>
                    <a:lumOff val="40000"/>
                  </a:schemeClr>
                </a:solidFill>
              </a:rPr>
              <a:t>WMO Maturity Matrix Convergence Model</a:t>
            </a:r>
            <a:r>
              <a:rPr lang="en-US" sz="3000" b="1" dirty="0">
                <a:solidFill>
                  <a:schemeClr val="accent4"/>
                </a:solidFill>
              </a:rPr>
              <a:t> based on the NOAA/NCEI Data Stewardship Maturity Matrix (DSMM) and the ESA CORE-CLIMAX System Maturity Matrix (SMM).</a:t>
            </a:r>
          </a:p>
          <a:p>
            <a:pPr marL="57150" indent="0">
              <a:buNone/>
            </a:pPr>
            <a:r>
              <a:rPr lang="en-US" sz="3000" b="1" dirty="0">
                <a:solidFill>
                  <a:schemeClr val="accent4"/>
                </a:solidFill>
              </a:rPr>
              <a:t>	The working group adopted the Maturity level rating scale (Level 1 to 5) from the NOAA/NCEI DSMM and recommends 5-6 categories of evaluation categories/topics based on the DSMM and CORE-CLIMAX SSM. The CBS TT-IM has  proposed 8 categories so far.</a:t>
            </a:r>
          </a:p>
          <a:p>
            <a:pPr marL="57150" indent="0">
              <a:buNone/>
            </a:pPr>
            <a:endParaRPr lang="en-US" sz="3000" b="1" dirty="0">
              <a:solidFill>
                <a:schemeClr val="accent4"/>
              </a:solidFill>
            </a:endParaRPr>
          </a:p>
          <a:p>
            <a:pPr marL="57150" indent="0">
              <a:buNone/>
            </a:pPr>
            <a:endParaRPr lang="en-US" dirty="0">
              <a:solidFill>
                <a:schemeClr val="accent4"/>
              </a:solidFill>
            </a:endParaRPr>
          </a:p>
          <a:p>
            <a:endParaRPr lang="en-US" sz="28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442359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45397"/>
          </a:xfrm>
          <a:solidFill>
            <a:schemeClr val="tx2">
              <a:lumMod val="20000"/>
              <a:lumOff val="80000"/>
            </a:schemeClr>
          </a:solidFill>
        </p:spPr>
        <p:txBody>
          <a:bodyPr>
            <a:normAutofit/>
          </a:bodyPr>
          <a:lstStyle/>
          <a:p>
            <a:r>
              <a:rPr lang="en-US" sz="2800" b="1" dirty="0">
                <a:solidFill>
                  <a:schemeClr val="accent4"/>
                </a:solidFill>
              </a:rPr>
              <a:t>Ad hoc Expert Working Group – Thematic Focus</a:t>
            </a:r>
          </a:p>
        </p:txBody>
      </p:sp>
      <p:sp>
        <p:nvSpPr>
          <p:cNvPr id="3" name="Content Placeholder 2"/>
          <p:cNvSpPr>
            <a:spLocks noGrp="1"/>
          </p:cNvSpPr>
          <p:nvPr>
            <p:ph idx="1"/>
          </p:nvPr>
        </p:nvSpPr>
        <p:spPr>
          <a:xfrm>
            <a:off x="543848" y="1232452"/>
            <a:ext cx="8056303" cy="5046612"/>
          </a:xfrm>
        </p:spPr>
        <p:txBody>
          <a:bodyPr>
            <a:normAutofit fontScale="92500" lnSpcReduction="20000"/>
          </a:bodyPr>
          <a:lstStyle/>
          <a:p>
            <a:pPr marL="57150" indent="0">
              <a:buNone/>
            </a:pPr>
            <a:r>
              <a:rPr lang="en-US" sz="3000" b="1" dirty="0">
                <a:solidFill>
                  <a:schemeClr val="accent4"/>
                </a:solidFill>
              </a:rPr>
              <a:t>	The group is working in cooperation with the GCOS program to determine the datasets for the Catalog that are based on </a:t>
            </a:r>
            <a:r>
              <a:rPr lang="en-US" sz="3000" b="1" dirty="0">
                <a:solidFill>
                  <a:schemeClr val="tx2">
                    <a:lumMod val="60000"/>
                    <a:lumOff val="40000"/>
                  </a:schemeClr>
                </a:solidFill>
              </a:rPr>
              <a:t>ECVs: temperature, precipitation, cryosphere and sea level data</a:t>
            </a:r>
            <a:r>
              <a:rPr lang="en-US" sz="3000" b="1" dirty="0">
                <a:solidFill>
                  <a:schemeClr val="accent4"/>
                </a:solidFill>
              </a:rPr>
              <a:t>. GCOS is working with the international panels to determine the datasets that are peer reviewed and can be viewed as best data for the 50 ECVs.  </a:t>
            </a:r>
          </a:p>
          <a:p>
            <a:pPr marL="57150" indent="0">
              <a:buNone/>
            </a:pPr>
            <a:r>
              <a:rPr lang="en-US" sz="3000" b="1" dirty="0">
                <a:solidFill>
                  <a:schemeClr val="accent4"/>
                </a:solidFill>
              </a:rPr>
              <a:t>	The working group also worked with KNMI for input as to high quality </a:t>
            </a:r>
            <a:r>
              <a:rPr lang="en-US" sz="3000" b="1" dirty="0">
                <a:solidFill>
                  <a:schemeClr val="tx2">
                    <a:lumMod val="60000"/>
                    <a:lumOff val="40000"/>
                  </a:schemeClr>
                </a:solidFill>
              </a:rPr>
              <a:t>Climate Indicator data</a:t>
            </a:r>
            <a:r>
              <a:rPr lang="en-US" sz="3000" b="1" dirty="0">
                <a:solidFill>
                  <a:schemeClr val="accent4"/>
                </a:solidFill>
              </a:rPr>
              <a:t>.</a:t>
            </a:r>
          </a:p>
          <a:p>
            <a:pPr marL="57150" indent="0">
              <a:buNone/>
            </a:pPr>
            <a:r>
              <a:rPr lang="en-US" sz="3000" b="1" dirty="0">
                <a:solidFill>
                  <a:schemeClr val="accent4"/>
                </a:solidFill>
              </a:rPr>
              <a:t>	Team members met with WMO Hydrological experts to get input on best </a:t>
            </a:r>
            <a:r>
              <a:rPr lang="en-US" sz="3000" b="1" dirty="0">
                <a:solidFill>
                  <a:schemeClr val="tx2">
                    <a:lumMod val="60000"/>
                    <a:lumOff val="40000"/>
                  </a:schemeClr>
                </a:solidFill>
              </a:rPr>
              <a:t>Hydrological</a:t>
            </a:r>
            <a:r>
              <a:rPr lang="en-US" sz="3000" b="1" dirty="0">
                <a:solidFill>
                  <a:schemeClr val="accent4"/>
                </a:solidFill>
              </a:rPr>
              <a:t> </a:t>
            </a:r>
            <a:r>
              <a:rPr lang="en-US" sz="3000" b="1" dirty="0">
                <a:solidFill>
                  <a:schemeClr val="accent5"/>
                </a:solidFill>
              </a:rPr>
              <a:t>data</a:t>
            </a:r>
            <a:r>
              <a:rPr lang="en-US" sz="3000" b="1" dirty="0">
                <a:solidFill>
                  <a:schemeClr val="accent4"/>
                </a:solidFill>
              </a:rPr>
              <a:t>.</a:t>
            </a:r>
          </a:p>
          <a:p>
            <a:pPr marL="57150" indent="0">
              <a:buNone/>
            </a:pPr>
            <a:r>
              <a:rPr lang="en-US" sz="3000" b="1" dirty="0">
                <a:solidFill>
                  <a:schemeClr val="accent4"/>
                </a:solidFill>
              </a:rPr>
              <a:t>	The group is looking towards JCOMM for input on high quality </a:t>
            </a:r>
            <a:r>
              <a:rPr lang="en-US" sz="3000" b="1" dirty="0">
                <a:solidFill>
                  <a:schemeClr val="tx2">
                    <a:lumMod val="60000"/>
                    <a:lumOff val="40000"/>
                  </a:schemeClr>
                </a:solidFill>
              </a:rPr>
              <a:t>Marine data</a:t>
            </a:r>
            <a:r>
              <a:rPr lang="en-US" sz="3000" b="1" dirty="0">
                <a:solidFill>
                  <a:schemeClr val="accent4"/>
                </a:solidFill>
              </a:rPr>
              <a:t>.</a:t>
            </a:r>
          </a:p>
          <a:p>
            <a:pPr marL="57150" indent="0">
              <a:buNone/>
            </a:pPr>
            <a:endParaRPr lang="en-US" sz="3000" b="1" dirty="0">
              <a:solidFill>
                <a:schemeClr val="accent4"/>
              </a:solidFill>
            </a:endParaRPr>
          </a:p>
          <a:p>
            <a:pPr marL="57150" indent="0">
              <a:buNone/>
            </a:pPr>
            <a:endParaRPr lang="en-US" sz="3000" b="1" dirty="0">
              <a:solidFill>
                <a:schemeClr val="accent4"/>
              </a:solidFill>
            </a:endParaRPr>
          </a:p>
          <a:p>
            <a:pPr marL="57150"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252033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391"/>
            <a:ext cx="9144000" cy="845397"/>
          </a:xfrm>
          <a:solidFill>
            <a:schemeClr val="tx2">
              <a:lumMod val="20000"/>
              <a:lumOff val="80000"/>
            </a:schemeClr>
          </a:solidFill>
        </p:spPr>
        <p:txBody>
          <a:bodyPr>
            <a:normAutofit/>
          </a:bodyPr>
          <a:lstStyle/>
          <a:p>
            <a:r>
              <a:rPr lang="en-US" sz="2800" b="1" dirty="0">
                <a:solidFill>
                  <a:schemeClr val="accent4"/>
                </a:solidFill>
              </a:rPr>
              <a:t>Ad hoc Expert Working Group – Thematic Focus (Cont.)</a:t>
            </a:r>
          </a:p>
        </p:txBody>
      </p:sp>
      <p:sp>
        <p:nvSpPr>
          <p:cNvPr id="3" name="Content Placeholder 2"/>
          <p:cNvSpPr>
            <a:spLocks noGrp="1"/>
          </p:cNvSpPr>
          <p:nvPr>
            <p:ph idx="1"/>
          </p:nvPr>
        </p:nvSpPr>
        <p:spPr>
          <a:xfrm>
            <a:off x="715617" y="1257354"/>
            <a:ext cx="7871792" cy="4745882"/>
          </a:xfrm>
        </p:spPr>
        <p:txBody>
          <a:bodyPr>
            <a:normAutofit/>
          </a:bodyPr>
          <a:lstStyle/>
          <a:p>
            <a:pPr marL="57150" indent="0">
              <a:buNone/>
            </a:pPr>
            <a:r>
              <a:rPr lang="en-US" sz="3000" b="1" dirty="0">
                <a:solidFill>
                  <a:schemeClr val="accent4"/>
                </a:solidFill>
              </a:rPr>
              <a:t>	Invited working group experts will provide the status on specific data themes/variables presenting the problems/challenges with data completeness, gaps, and other issues.</a:t>
            </a:r>
          </a:p>
          <a:p>
            <a:pPr marL="57150" indent="0">
              <a:buNone/>
            </a:pPr>
            <a:r>
              <a:rPr lang="en-US" sz="3000" b="1" dirty="0">
                <a:solidFill>
                  <a:schemeClr val="accent4"/>
                </a:solidFill>
              </a:rPr>
              <a:t>	This will help the group identify the data that are available for each of the themes/variables and best determine what dataset meet the high quality label to be included in the WMO HQ Data Catalog.</a:t>
            </a:r>
          </a:p>
          <a:p>
            <a:pPr marL="57150" indent="0">
              <a:buNone/>
            </a:pPr>
            <a:endParaRPr lang="en-US" sz="3000" b="1" dirty="0">
              <a:solidFill>
                <a:schemeClr val="accent4"/>
              </a:solidFill>
            </a:endParaRPr>
          </a:p>
          <a:p>
            <a:pPr marL="57150"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sz="2400" dirty="0">
              <a:solidFill>
                <a:schemeClr val="accent4"/>
              </a:solidFill>
            </a:endParaRPr>
          </a:p>
          <a:p>
            <a:pPr marL="457200" lvl="1" indent="0">
              <a:buNone/>
            </a:pPr>
            <a:endParaRPr lang="en-US" dirty="0"/>
          </a:p>
          <a:p>
            <a:pPr marL="457200" lvl="1" indent="0">
              <a:buNone/>
            </a:pPr>
            <a:endParaRPr lang="en-US" dirty="0"/>
          </a:p>
        </p:txBody>
      </p:sp>
    </p:spTree>
    <p:extLst>
      <p:ext uri="{BB962C8B-B14F-4D97-AF65-F5344CB8AC3E}">
        <p14:creationId xmlns:p14="http://schemas.microsoft.com/office/powerpoint/2010/main" val="2078095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70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chemeClr val="bg1"/>
                </a:solidFill>
              </a:rPr>
              <a:t>Thank you</a:t>
            </a:r>
          </a:p>
          <a:p>
            <a:endParaRPr lang="en-US" sz="4800" dirty="0">
              <a:solidFill>
                <a:schemeClr val="bg1"/>
              </a:solidFill>
            </a:endParaRPr>
          </a:p>
          <a:p>
            <a:r>
              <a:rPr lang="en-US" sz="4800" dirty="0">
                <a:solidFill>
                  <a:schemeClr val="bg1"/>
                </a:solidFill>
              </a:rPr>
              <a:t>Christina de Groot-Lief</a:t>
            </a:r>
          </a:p>
          <a:p>
            <a:r>
              <a:rPr lang="en-US" sz="4800" dirty="0">
                <a:solidFill>
                  <a:schemeClr val="bg1"/>
                </a:solidFill>
              </a:rPr>
              <a:t>Christina.lief@gmail.com</a:t>
            </a:r>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WMO_BLUE_Powerpoint_en_fr</Template>
  <TotalTime>8274</TotalTime>
  <Words>218</Words>
  <Application>Microsoft Office PowerPoint</Application>
  <PresentationFormat>On-screen Show (4:3)</PresentationFormat>
  <Paragraphs>74</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WMO_BLUE_Powerpoint_en_fr</vt:lpstr>
      <vt:lpstr>PowerPoint Presentation</vt:lpstr>
      <vt:lpstr>Ad hoc Expert Working Group - Introduction</vt:lpstr>
      <vt:lpstr>Ad hoc Expert Working Group – Introduction (cont.)</vt:lpstr>
      <vt:lpstr>NOAA OneStop Data Access Portal</vt:lpstr>
      <vt:lpstr>Ad hoc Expert Working Group – Terms of Reference (TOR)</vt:lpstr>
      <vt:lpstr>Ad hoc Expert Working Group – TOR (Cont.)</vt:lpstr>
      <vt:lpstr>Ad hoc Expert Working Group Developing a WMO Maturity Matrix Convergence Model</vt:lpstr>
      <vt:lpstr>Ad hoc Expert Working Group – Thematic Focus</vt:lpstr>
      <vt:lpstr>Ad hoc Expert Working Group – Thematic Focus (Cont.)</vt:lpstr>
      <vt:lpstr>PowerPoint Presentation</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Etienne Charpentier</dc:creator>
  <cp:lastModifiedBy>Christina Lief</cp:lastModifiedBy>
  <cp:revision>262</cp:revision>
  <cp:lastPrinted>2018-03-24T23:14:13Z</cp:lastPrinted>
  <dcterms:created xsi:type="dcterms:W3CDTF">2018-03-12T08:33:49Z</dcterms:created>
  <dcterms:modified xsi:type="dcterms:W3CDTF">2018-04-17T15:50:31Z</dcterms:modified>
</cp:coreProperties>
</file>