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308" r:id="rId2"/>
    <p:sldId id="325" r:id="rId3"/>
    <p:sldId id="316" r:id="rId4"/>
    <p:sldId id="319" r:id="rId5"/>
    <p:sldId id="320" r:id="rId6"/>
    <p:sldId id="317" r:id="rId7"/>
    <p:sldId id="318" r:id="rId8"/>
    <p:sldId id="311" r:id="rId9"/>
    <p:sldId id="288" r:id="rId10"/>
    <p:sldId id="302" r:id="rId11"/>
    <p:sldId id="304" r:id="rId12"/>
    <p:sldId id="314" r:id="rId13"/>
    <p:sldId id="295" r:id="rId14"/>
    <p:sldId id="303" r:id="rId15"/>
    <p:sldId id="296" r:id="rId16"/>
    <p:sldId id="315" r:id="rId17"/>
    <p:sldId id="323" r:id="rId18"/>
    <p:sldId id="280" r:id="rId19"/>
    <p:sldId id="310" r:id="rId20"/>
    <p:sldId id="301" r:id="rId21"/>
    <p:sldId id="32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51"/>
    <p:restoredTop sz="87199"/>
  </p:normalViewPr>
  <p:slideViewPr>
    <p:cSldViewPr snapToGrid="0" snapToObjects="1">
      <p:cViewPr varScale="1">
        <p:scale>
          <a:sx n="99" d="100"/>
          <a:sy n="99" d="100"/>
        </p:scale>
        <p:origin x="552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0586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Documentation – product descriptive information: science: processing steps, QA/QC procedures, format; stewardship: archival procedures, file naming convention, fixation procedures, metadata; service: are they available? Interoperable? Easy to get and understand?</a:t>
            </a:r>
          </a:p>
          <a:p>
            <a:r>
              <a:rPr lang="en-US"/>
              <a:t>Governance – data or project?</a:t>
            </a:r>
          </a:p>
          <a:p>
            <a:r>
              <a:rPr lang="en-US"/>
              <a:t>Storage – a part of preservation</a:t>
            </a:r>
          </a:p>
          <a:p>
            <a:r>
              <a:rPr lang="en-US"/>
              <a:t>SA – should we include QC  -&gt; Effective QA/QC process (should also apply to metadata and documentation)</a:t>
            </a:r>
          </a:p>
          <a:p>
            <a:r>
              <a:rPr lang="en-US"/>
              <a:t>Combining Accessibility and Discoverability for metadata aspect?</a:t>
            </a:r>
          </a:p>
          <a:p>
            <a:endParaRPr lang="en-US"/>
          </a:p>
          <a:p>
            <a:r>
              <a:rPr lang="en-US"/>
              <a:t>Governance, asset management, training are </a:t>
            </a:r>
            <a:r>
              <a:rPr lang="en-US" err="1"/>
              <a:t>programme</a:t>
            </a:r>
            <a:r>
              <a:rPr lang="en-US"/>
              <a:t> management.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35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259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325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Preservation is not included.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559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3523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065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Preserving data, source code, and other documentation is addressed in Preservability in DSMM;</a:t>
            </a:r>
          </a:p>
          <a:p>
            <a:r>
              <a:rPr lang="en-US"/>
              <a:t>Availability of documentation including source code is addressed in Usability in DSMM.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901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CEOS – Committee on Earth Observation Satellites;</a:t>
            </a:r>
          </a:p>
          <a:p>
            <a:r>
              <a:rPr lang="en-US"/>
              <a:t>WGISS – Working Group on Information Systems and Service;</a:t>
            </a:r>
          </a:p>
          <a:p>
            <a:r>
              <a:rPr lang="en-US"/>
              <a:t>Catalogue search in Discoverability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332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156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329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5448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441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288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4182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098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See Peng (2018) for the references listed here. </a:t>
            </a:r>
          </a:p>
          <a:p>
            <a:r>
              <a:rPr lang="en-US"/>
              <a:t>It is important to take a holistic approach for managing information quality.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911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See Peng (2018) for the references listed here. Product in the last includes science.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4424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3038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575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E97FCE-ECA9-8248-A05C-BBEF276DB448}"/>
              </a:ext>
            </a:extLst>
          </p:cNvPr>
          <p:cNvSpPr txBox="1"/>
          <p:nvPr/>
        </p:nvSpPr>
        <p:spPr>
          <a:xfrm>
            <a:off x="469901" y="929160"/>
            <a:ext cx="8394700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4000" b="1" dirty="0">
                <a:solidFill>
                  <a:schemeClr val="tx2">
                    <a:lumMod val="50000"/>
                  </a:schemeClr>
                </a:solidFill>
              </a:rPr>
              <a:t>Term of Reference</a:t>
            </a:r>
          </a:p>
          <a:p>
            <a:pPr>
              <a:spcAft>
                <a:spcPts val="600"/>
              </a:spcAft>
            </a:pP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Breakout Working Group (BOG) B on WMO Maturity Matrix Convergence Model (MMCM)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Review &amp; discuss the maturity models (NOAA-NCEI, Europe, others) for assessing maturity of Earth Science data sets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Review and potentially finalize the categories of the WMO-MMCM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Discuss the way to represent the maturity ratings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Start to define aspects of each categories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Define an action plan for a final draft and for draft review </a:t>
            </a:r>
          </a:p>
        </p:txBody>
      </p:sp>
    </p:spTree>
    <p:extLst>
      <p:ext uri="{BB962C8B-B14F-4D97-AF65-F5344CB8AC3E}">
        <p14:creationId xmlns:p14="http://schemas.microsoft.com/office/powerpoint/2010/main" val="3231422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0CEFB6-58CE-4347-9D09-E52719856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855B541-97F2-344A-A42E-56D1EDFE8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5848"/>
            <a:ext cx="8229600" cy="841181"/>
          </a:xfrm>
        </p:spPr>
        <p:txBody>
          <a:bodyPr>
            <a:normAutofit/>
          </a:bodyPr>
          <a:lstStyle/>
          <a:p>
            <a:pPr algn="ctr"/>
            <a:r>
              <a:rPr lang="de-DE" sz="4000" dirty="0">
                <a:solidFill>
                  <a:schemeClr val="tx2">
                    <a:lumMod val="50000"/>
                  </a:schemeClr>
                </a:solidFill>
              </a:rPr>
              <a:t>Maturity Matrix </a:t>
            </a:r>
          </a:p>
        </p:txBody>
      </p:sp>
      <p:graphicFrame>
        <p:nvGraphicFramePr>
          <p:cNvPr id="7" name="Inhaltsplatzhalter 3">
            <a:extLst>
              <a:ext uri="{FF2B5EF4-FFF2-40B4-BE49-F238E27FC236}">
                <a16:creationId xmlns:a16="http://schemas.microsoft.com/office/drawing/2014/main" id="{F3C235A8-A2CA-1B43-8476-8C176E5D64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4708494"/>
              </p:ext>
            </p:extLst>
          </p:nvPr>
        </p:nvGraphicFramePr>
        <p:xfrm>
          <a:off x="784190" y="4088232"/>
          <a:ext cx="8048626" cy="1412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6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5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74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164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6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656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1  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Ad Hoc 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Not Managed </a:t>
                      </a:r>
                      <a:endParaRPr lang="de-DE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2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Minimal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Managed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Limited </a:t>
                      </a:r>
                      <a:endParaRPr lang="de-DE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3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Intermediate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Managed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Defined, Partially Implemented </a:t>
                      </a:r>
                      <a:endParaRPr lang="de-DE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4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Advanced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Managed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Well-Defined, Fully Implemented </a:t>
                      </a:r>
                      <a:endParaRPr lang="de-DE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5 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Optimal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 4 +</a:t>
                      </a:r>
                      <a:endParaRPr lang="de-DE" sz="16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Measured , Controlled , Audit </a:t>
                      </a:r>
                      <a:endParaRPr lang="de-DE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l"/>
                      <a:endParaRPr lang="de-DE" sz="1000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05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de-DE" sz="1000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Rechteck 5">
            <a:extLst>
              <a:ext uri="{FF2B5EF4-FFF2-40B4-BE49-F238E27FC236}">
                <a16:creationId xmlns:a16="http://schemas.microsoft.com/office/drawing/2014/main" id="{75C60844-3177-2442-8204-74FDF3A41722}"/>
              </a:ext>
            </a:extLst>
          </p:cNvPr>
          <p:cNvSpPr/>
          <p:nvPr/>
        </p:nvSpPr>
        <p:spPr>
          <a:xfrm>
            <a:off x="354168" y="2036092"/>
            <a:ext cx="83343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 maturity model is a tool for monitoring and improving aspects of organizational performance, and is often presented as a two dimensional matrix. The rows identify the various requirements and aspects for, say, data management, while the columns describe typical behaviours representing increasing capability against each aspect. Typically a maturity model uses five capability levels. </a:t>
            </a:r>
            <a:endParaRPr lang="de-DE" dirty="0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495EEF4F-A9B5-1A4B-91F7-740E4267DC4F}"/>
              </a:ext>
            </a:extLst>
          </p:cNvPr>
          <p:cNvSpPr/>
          <p:nvPr/>
        </p:nvSpPr>
        <p:spPr>
          <a:xfrm>
            <a:off x="1744818" y="3555307"/>
            <a:ext cx="5895975" cy="48577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Behaviours at increasing level of maturity</a:t>
            </a:r>
          </a:p>
        </p:txBody>
      </p:sp>
      <p:sp>
        <p:nvSpPr>
          <p:cNvPr id="10" name="Left Arrow 9">
            <a:extLst>
              <a:ext uri="{FF2B5EF4-FFF2-40B4-BE49-F238E27FC236}">
                <a16:creationId xmlns:a16="http://schemas.microsoft.com/office/drawing/2014/main" id="{D2A89C87-F271-7F4D-B4D9-FC95B008C003}"/>
              </a:ext>
            </a:extLst>
          </p:cNvPr>
          <p:cNvSpPr/>
          <p:nvPr/>
        </p:nvSpPr>
        <p:spPr>
          <a:xfrm rot="16200000">
            <a:off x="-141084" y="5299648"/>
            <a:ext cx="1269524" cy="581025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Aspect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5E3E99-F078-3A4E-A5D6-89F063EFE264}"/>
              </a:ext>
            </a:extLst>
          </p:cNvPr>
          <p:cNvSpPr txBox="1"/>
          <p:nvPr/>
        </p:nvSpPr>
        <p:spPr>
          <a:xfrm>
            <a:off x="5326360" y="5847542"/>
            <a:ext cx="18677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/>
              <a:t>(From </a:t>
            </a:r>
            <a:r>
              <a:rPr lang="fr-CH" sz="1600" dirty="0">
                <a:solidFill>
                  <a:srgbClr val="C00000"/>
                </a:solidFill>
              </a:rPr>
              <a:t>Wright </a:t>
            </a:r>
            <a:r>
              <a:rPr lang="fr-CH" sz="1600" dirty="0">
                <a:solidFill>
                  <a:schemeClr val="bg1">
                    <a:lumMod val="50000"/>
                  </a:schemeClr>
                </a:solidFill>
              </a:rPr>
              <a:t>2018 </a:t>
            </a:r>
            <a:r>
              <a:rPr lang="en-US" sz="1600" dirty="0"/>
              <a:t>)</a:t>
            </a:r>
          </a:p>
        </p:txBody>
      </p:sp>
      <p:sp>
        <p:nvSpPr>
          <p:cNvPr id="12" name="Title 4">
            <a:extLst>
              <a:ext uri="{FF2B5EF4-FFF2-40B4-BE49-F238E27FC236}">
                <a16:creationId xmlns:a16="http://schemas.microsoft.com/office/drawing/2014/main" id="{CCD8D0D3-8429-FB44-94A7-198F3947AED8}"/>
              </a:ext>
            </a:extLst>
          </p:cNvPr>
          <p:cNvSpPr txBox="1">
            <a:spLocks/>
          </p:cNvSpPr>
          <p:nvPr/>
        </p:nvSpPr>
        <p:spPr>
          <a:xfrm>
            <a:off x="250973" y="1035009"/>
            <a:ext cx="8768862" cy="10139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Maturity Matrix – </a:t>
            </a:r>
            <a:r>
              <a:rPr lang="en-US" sz="2000" dirty="0"/>
              <a:t> A maturity assessment model with </a:t>
            </a:r>
            <a:r>
              <a:rPr lang="en-US" sz="2000" dirty="0">
                <a:solidFill>
                  <a:srgbClr val="C00000"/>
                </a:solidFill>
              </a:rPr>
              <a:t>desired evolution </a:t>
            </a:r>
            <a:r>
              <a:rPr lang="en-US" sz="2000" dirty="0"/>
              <a:t>in discrete, </a:t>
            </a:r>
            <a:r>
              <a:rPr lang="en-US" sz="2000" dirty="0">
                <a:solidFill>
                  <a:srgbClr val="C00000"/>
                </a:solidFill>
              </a:rPr>
              <a:t>progressive</a:t>
            </a:r>
            <a:r>
              <a:rPr lang="en-US" sz="2000" dirty="0"/>
              <a:t> stages from a more ad hoc approach to a more managed process </a:t>
            </a:r>
          </a:p>
          <a:p>
            <a:pPr>
              <a:spcAft>
                <a:spcPts val="1000"/>
              </a:spcAft>
            </a:pPr>
            <a:r>
              <a:rPr lang="en-US" sz="1600" dirty="0">
                <a:latin typeface="+mn-lt"/>
                <a:ea typeface="Times New Roman" panose="02020603050405020304" pitchFamily="18" charset="0"/>
              </a:rPr>
              <a:t>(Based on: </a:t>
            </a:r>
            <a:r>
              <a:rPr lang="en-US" sz="1600" dirty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</a:rPr>
              <a:t>Becker et al. </a:t>
            </a:r>
            <a:r>
              <a:rPr lang="en-US" sz="1600" dirty="0">
                <a:latin typeface="+mn-lt"/>
                <a:ea typeface="Times New Roman" panose="02020603050405020304" pitchFamily="18" charset="0"/>
              </a:rPr>
              <a:t>2009)</a:t>
            </a:r>
            <a:r>
              <a:rPr lang="en-US" sz="1600" dirty="0">
                <a:latin typeface="+mn-lt"/>
              </a:rPr>
              <a:t> 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254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00B357-B954-0A42-8D0B-E62A83B9D74D}"/>
              </a:ext>
            </a:extLst>
          </p:cNvPr>
          <p:cNvSpPr txBox="1"/>
          <p:nvPr/>
        </p:nvSpPr>
        <p:spPr>
          <a:xfrm>
            <a:off x="469901" y="741283"/>
            <a:ext cx="8394700" cy="5165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tx2">
                    <a:lumMod val="50000"/>
                  </a:schemeClr>
                </a:solidFill>
              </a:rPr>
              <a:t>CCl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/CBS Eight Identified Requirements </a:t>
            </a:r>
          </a:p>
          <a:p>
            <a:pPr algn="ctr">
              <a:spcAft>
                <a:spcPts val="1000"/>
              </a:spcAft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in High Quality Data and Information Management</a:t>
            </a:r>
          </a:p>
          <a:p>
            <a:pPr algn="ctr">
              <a:spcAft>
                <a:spcPts val="600"/>
              </a:spcAft>
            </a:pP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 (</a:t>
            </a:r>
            <a:r>
              <a:rPr lang="en-US" sz="2000" dirty="0" err="1">
                <a:solidFill>
                  <a:schemeClr val="tx2">
                    <a:lumMod val="50000"/>
                  </a:schemeClr>
                </a:solidFill>
              </a:rPr>
              <a:t>CCl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/CBS joint workshop in Information Management, Oct 2017)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Good documentation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Good governance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Effective storage and preservation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Effective quality assurance processes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Accessibility and sharing mechanism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Discoverability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Accountable asset management</a:t>
            </a:r>
          </a:p>
          <a:p>
            <a:pPr marL="1325880" indent="-320040">
              <a:spcBef>
                <a:spcPts val="600"/>
              </a:spcBef>
              <a:buFont typeface="+mj-lt"/>
              <a:buAutoNum type="arabicPeriod"/>
            </a:pPr>
            <a:r>
              <a:rPr lang="en-AU" sz="2400" dirty="0"/>
              <a:t>Adequate competencies and training</a:t>
            </a:r>
            <a:endParaRPr lang="en-US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C20A4B-DBCC-C249-8830-DF3F6F6DA5A5}"/>
              </a:ext>
            </a:extLst>
          </p:cNvPr>
          <p:cNvSpPr txBox="1"/>
          <p:nvPr/>
        </p:nvSpPr>
        <p:spPr>
          <a:xfrm>
            <a:off x="5326360" y="6143758"/>
            <a:ext cx="24821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/>
              <a:t>(Based on </a:t>
            </a:r>
            <a:r>
              <a:rPr lang="fr-CH" sz="1600" err="1">
                <a:solidFill>
                  <a:srgbClr val="C00000"/>
                </a:solidFill>
              </a:rPr>
              <a:t>Büßelberg</a:t>
            </a:r>
            <a:r>
              <a:rPr lang="fr-CH" sz="1600">
                <a:solidFill>
                  <a:srgbClr val="C00000"/>
                </a:solidFill>
              </a:rPr>
              <a:t> </a:t>
            </a:r>
            <a:r>
              <a:rPr lang="fr-CH" sz="1600">
                <a:solidFill>
                  <a:schemeClr val="bg1">
                    <a:lumMod val="50000"/>
                  </a:schemeClr>
                </a:solidFill>
              </a:rPr>
              <a:t>2018 </a:t>
            </a:r>
            <a:r>
              <a:rPr lang="en-US" sz="16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07000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C20A4B-DBCC-C249-8830-DF3F6F6DA5A5}"/>
              </a:ext>
            </a:extLst>
          </p:cNvPr>
          <p:cNvSpPr txBox="1"/>
          <p:nvPr/>
        </p:nvSpPr>
        <p:spPr>
          <a:xfrm>
            <a:off x="4270767" y="6194558"/>
            <a:ext cx="48158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/>
              <a:t>(Based on </a:t>
            </a:r>
            <a:r>
              <a:rPr lang="fr-CH" sz="1600">
                <a:solidFill>
                  <a:srgbClr val="C00000"/>
                </a:solidFill>
              </a:rPr>
              <a:t>GEOSS DMP Implementation Guideline </a:t>
            </a:r>
            <a:r>
              <a:rPr lang="fr-CH" sz="1600">
                <a:solidFill>
                  <a:schemeClr val="bg1">
                    <a:lumMod val="50000"/>
                  </a:schemeClr>
                </a:solidFill>
              </a:rPr>
              <a:t>2015</a:t>
            </a:r>
            <a:r>
              <a:rPr lang="en-US" sz="160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E3F046-47BB-7F45-A336-438411633E49}"/>
              </a:ext>
            </a:extLst>
          </p:cNvPr>
          <p:cNvSpPr txBox="1"/>
          <p:nvPr/>
        </p:nvSpPr>
        <p:spPr>
          <a:xfrm>
            <a:off x="469901" y="550783"/>
            <a:ext cx="8394700" cy="5498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CEOS WGISS DSIG DMSMM Components</a:t>
            </a:r>
          </a:p>
          <a:p>
            <a:pPr algn="ctr">
              <a:spcAft>
                <a:spcPts val="600"/>
              </a:spcAft>
            </a:pPr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(Related to GEOSS 10 Data Management Principles) 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DMP-1. Metadata for Discovery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DMP-2. Online Access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DMP-3. Data Encoding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DMP-4. Data Documentations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DMP-5. Data Traceability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DMP-6. Data Quality Control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DMP-7. Data Preservation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DMP-8. Data and Metadata Verification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DMP-9. Data Review and Reprocessing</a:t>
            </a:r>
          </a:p>
          <a:p>
            <a:pPr marL="1143000">
              <a:spcBef>
                <a:spcPts val="600"/>
              </a:spcBef>
            </a:pPr>
            <a:r>
              <a:rPr lang="en-US" sz="2400">
                <a:solidFill>
                  <a:schemeClr val="tx2">
                    <a:lumMod val="50000"/>
                  </a:schemeClr>
                </a:solidFill>
              </a:rPr>
              <a:t>DMP-10. Persistent and Resolvable Identifiers</a:t>
            </a:r>
          </a:p>
        </p:txBody>
      </p:sp>
    </p:spTree>
    <p:extLst>
      <p:ext uri="{BB962C8B-B14F-4D97-AF65-F5344CB8AC3E}">
        <p14:creationId xmlns:p14="http://schemas.microsoft.com/office/powerpoint/2010/main" val="1956087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C20A4B-DBCC-C249-8830-DF3F6F6DA5A5}"/>
              </a:ext>
            </a:extLst>
          </p:cNvPr>
          <p:cNvSpPr txBox="1"/>
          <p:nvPr/>
        </p:nvSpPr>
        <p:spPr>
          <a:xfrm>
            <a:off x="4754860" y="6194558"/>
            <a:ext cx="30662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/>
              <a:t>(Based on </a:t>
            </a:r>
            <a:r>
              <a:rPr lang="fr-CH" sz="1600">
                <a:solidFill>
                  <a:srgbClr val="C00000"/>
                </a:solidFill>
              </a:rPr>
              <a:t>CEOS WGISS DSIG </a:t>
            </a:r>
            <a:r>
              <a:rPr lang="fr-CH" sz="1600">
                <a:solidFill>
                  <a:schemeClr val="bg1">
                    <a:lumMod val="50000"/>
                  </a:schemeClr>
                </a:solidFill>
              </a:rPr>
              <a:t>2017</a:t>
            </a:r>
            <a:r>
              <a:rPr lang="en-US" sz="160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614D77-52D3-2F45-AD27-CCB7CACE0327}"/>
              </a:ext>
            </a:extLst>
          </p:cNvPr>
          <p:cNvSpPr txBox="1"/>
          <p:nvPr/>
        </p:nvSpPr>
        <p:spPr>
          <a:xfrm>
            <a:off x="469901" y="436485"/>
            <a:ext cx="839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GEOSS DMP to DSMM Mapping </a:t>
            </a:r>
            <a:endParaRPr lang="en-US" sz="24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C931ED-9900-8A49-97C5-FD7EDE6C602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70" y="1049781"/>
            <a:ext cx="7700682" cy="49205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0614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00B357-B954-0A42-8D0B-E62A83B9D74D}"/>
              </a:ext>
            </a:extLst>
          </p:cNvPr>
          <p:cNvSpPr txBox="1"/>
          <p:nvPr/>
        </p:nvSpPr>
        <p:spPr>
          <a:xfrm>
            <a:off x="469901" y="220583"/>
            <a:ext cx="8394700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NIST Big Data Interoperability Framework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System</a:t>
            </a:r>
          </a:p>
          <a:p>
            <a:pPr marL="914400" lvl="1" indent="-320040">
              <a:spcAft>
                <a:spcPts val="400"/>
              </a:spcAft>
              <a:buFont typeface="Wingdings" pitchFamily="2" charset="2"/>
              <a:buChar char="§"/>
            </a:pPr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Business Ownership; Governance; Data Science; System Architecture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Data Provider</a:t>
            </a:r>
          </a:p>
          <a:p>
            <a:pPr marL="914400" lvl="1" indent="-32004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Data Sources; Data Persistence; Data Scrubbing (removing sensitive information); Data Annotation and Metadata Creation; Access Rights Management; Access Policy; Data Distribution; Capability Hosting; Data Availability Publication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Data Consumer</a:t>
            </a:r>
          </a:p>
          <a:p>
            <a:pPr marL="914400" lvl="1" indent="-320040">
              <a:buFont typeface="Wingdings" pitchFamily="2" charset="2"/>
              <a:buChar char="§"/>
            </a:pPr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Search and Retrieve; Download; </a:t>
            </a:r>
          </a:p>
          <a:p>
            <a:pPr marL="594360" lvl="1"/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      Analyze Locally; Reporting; Visualization</a:t>
            </a:r>
          </a:p>
          <a:p>
            <a:pPr marL="457200" indent="-32004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Big Data Application Provider 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Big Data Framework Provider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Security and Privacy</a:t>
            </a:r>
          </a:p>
          <a:p>
            <a:pPr marL="457200" indent="-32004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Management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C20A4B-DBCC-C249-8830-DF3F6F6DA5A5}"/>
              </a:ext>
            </a:extLst>
          </p:cNvPr>
          <p:cNvSpPr txBox="1"/>
          <p:nvPr/>
        </p:nvSpPr>
        <p:spPr>
          <a:xfrm>
            <a:off x="3141960" y="6321558"/>
            <a:ext cx="46652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/>
              <a:t>(Based on </a:t>
            </a:r>
            <a:r>
              <a:rPr lang="fr-CH" sz="1600">
                <a:solidFill>
                  <a:srgbClr val="C00000"/>
                </a:solidFill>
              </a:rPr>
              <a:t>NIST.SP.1500-1.pdf  and NIST.SP.1500-2.pdf</a:t>
            </a:r>
            <a:r>
              <a:rPr lang="en-US" sz="1600"/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120518-AE29-7345-AE0B-2257199C25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680" t="7408" r="24117" b="57777"/>
          <a:stretch/>
        </p:blipFill>
        <p:spPr>
          <a:xfrm>
            <a:off x="5689600" y="3406429"/>
            <a:ext cx="3175001" cy="2688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386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00B357-B954-0A42-8D0B-E62A83B9D74D}"/>
              </a:ext>
            </a:extLst>
          </p:cNvPr>
          <p:cNvSpPr txBox="1"/>
          <p:nvPr/>
        </p:nvSpPr>
        <p:spPr>
          <a:xfrm>
            <a:off x="469901" y="1424841"/>
            <a:ext cx="8394700" cy="3257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tx2">
                    <a:lumMod val="50000"/>
                  </a:schemeClr>
                </a:solidFill>
              </a:rPr>
              <a:t>Definitions are different </a:t>
            </a:r>
          </a:p>
          <a:p>
            <a:pPr algn="ctr">
              <a:spcAft>
                <a:spcPts val="600"/>
              </a:spcAft>
            </a:pPr>
            <a:r>
              <a:rPr lang="en-US" sz="3600" b="1">
                <a:solidFill>
                  <a:schemeClr val="tx2">
                    <a:lumMod val="50000"/>
                  </a:schemeClr>
                </a:solidFill>
              </a:rPr>
              <a:t>for measuring the maturity of </a:t>
            </a:r>
          </a:p>
          <a:p>
            <a:pPr marL="914400" indent="-45720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>
                    <a:lumMod val="50000"/>
                  </a:schemeClr>
                </a:solidFill>
              </a:rPr>
              <a:t>Practices applied to individual datasets, </a:t>
            </a:r>
          </a:p>
          <a:p>
            <a:pPr marL="914400" indent="-45720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>
                    <a:lumMod val="50000"/>
                  </a:schemeClr>
                </a:solidFill>
              </a:rPr>
              <a:t>Processes of data management and stewardship,</a:t>
            </a:r>
          </a:p>
          <a:p>
            <a:pPr marL="914400" indent="-45720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>
                    <a:lumMod val="50000"/>
                  </a:schemeClr>
                </a:solidFill>
              </a:rPr>
              <a:t>Capability or performance of organizations or systems.</a:t>
            </a:r>
          </a:p>
        </p:txBody>
      </p:sp>
    </p:spTree>
    <p:extLst>
      <p:ext uri="{BB962C8B-B14F-4D97-AF65-F5344CB8AC3E}">
        <p14:creationId xmlns:p14="http://schemas.microsoft.com/office/powerpoint/2010/main" val="429336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72F3794-5118-8F43-A58D-B2FB6FCD9C42}"/>
              </a:ext>
            </a:extLst>
          </p:cNvPr>
          <p:cNvSpPr/>
          <p:nvPr/>
        </p:nvSpPr>
        <p:spPr>
          <a:xfrm>
            <a:off x="443753" y="188197"/>
            <a:ext cx="8081682" cy="581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>
                <a:solidFill>
                  <a:srgbClr val="000000"/>
                </a:solidFill>
                <a:latin typeface="Calibri" panose="020F0502020204030204" pitchFamily="34" charset="0"/>
              </a:rPr>
              <a:t>Why do we need to </a:t>
            </a:r>
          </a:p>
          <a:p>
            <a:pPr algn="ctr">
              <a:spcAft>
                <a:spcPts val="1000"/>
              </a:spcAft>
            </a:pPr>
            <a:r>
              <a:rPr lang="en-US" sz="3600" b="1">
                <a:solidFill>
                  <a:srgbClr val="000000"/>
                </a:solidFill>
                <a:latin typeface="Calibri" panose="020F0502020204030204" pitchFamily="34" charset="0"/>
              </a:rPr>
              <a:t>consider multi-dimensions of quality? </a:t>
            </a:r>
            <a:endParaRPr lang="en-US" sz="2400" b="1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2400" b="1">
                <a:solidFill>
                  <a:srgbClr val="000000"/>
                </a:solidFill>
                <a:latin typeface="Calibri" panose="020F0502020204030204" pitchFamily="34" charset="0"/>
              </a:rPr>
              <a:t>There are different perspectives for the same requirement, for example, sustainability: </a:t>
            </a:r>
            <a:endParaRPr lang="en-US" sz="2400"/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rgbClr val="000000"/>
                </a:solidFill>
              </a:rPr>
              <a:t>Observation System: </a:t>
            </a:r>
            <a:r>
              <a:rPr lang="en-US" sz="2000">
                <a:solidFill>
                  <a:srgbClr val="000000"/>
                </a:solidFill>
              </a:rPr>
              <a:t>availability and stability of the system for observing and collecting measurements</a:t>
            </a:r>
            <a:r>
              <a:rPr lang="en-US" sz="2000" b="1">
                <a:solidFill>
                  <a:srgbClr val="000000"/>
                </a:solidFill>
              </a:rPr>
              <a:t> </a:t>
            </a:r>
            <a:endParaRPr lang="en-US" sz="2000" b="1"/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rgbClr val="000000"/>
                </a:solidFill>
              </a:rPr>
              <a:t>Product Production System</a:t>
            </a:r>
            <a:r>
              <a:rPr lang="en-US" sz="2000">
                <a:solidFill>
                  <a:srgbClr val="000000"/>
                </a:solidFill>
              </a:rPr>
              <a:t>: availability and stability of the system for generating and updating data product</a:t>
            </a:r>
            <a:endParaRPr lang="en-US" sz="2000"/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rgbClr val="000000"/>
                </a:solidFill>
              </a:rPr>
              <a:t>Stewardship</a:t>
            </a:r>
            <a:r>
              <a:rPr lang="en-US" sz="2000">
                <a:solidFill>
                  <a:srgbClr val="000000"/>
                </a:solidFill>
              </a:rPr>
              <a:t>: availability and stability of data management and stewardship capability for long-term data access and use</a:t>
            </a:r>
            <a:endParaRPr lang="en-US" sz="200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rgbClr val="000000"/>
                </a:solidFill>
              </a:rPr>
              <a:t>Services</a:t>
            </a:r>
            <a:r>
              <a:rPr lang="en-US" sz="2000">
                <a:solidFill>
                  <a:srgbClr val="000000"/>
                </a:solidFill>
              </a:rPr>
              <a:t>: availability and stability of the tools and systems for servicing data to users.</a:t>
            </a:r>
          </a:p>
          <a:p>
            <a:r>
              <a:rPr lang="en-US" sz="2000" b="1">
                <a:solidFill>
                  <a:srgbClr val="000000"/>
                </a:solidFill>
              </a:rPr>
              <a:t>They are all important to the quality of data to end users and independent in the sense that higher or lower quality in one aspect does not necessarily mean a higher or lower in another perspective.</a:t>
            </a:r>
            <a:endParaRPr lang="en-US" sz="2000" b="1"/>
          </a:p>
        </p:txBody>
      </p:sp>
    </p:spTree>
    <p:extLst>
      <p:ext uri="{BB962C8B-B14F-4D97-AF65-F5344CB8AC3E}">
        <p14:creationId xmlns:p14="http://schemas.microsoft.com/office/powerpoint/2010/main" val="4019146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32CBE3-E099-764E-AFA3-2FF93BEEE529}"/>
              </a:ext>
            </a:extLst>
          </p:cNvPr>
          <p:cNvSpPr txBox="1"/>
          <p:nvPr/>
        </p:nvSpPr>
        <p:spPr>
          <a:xfrm>
            <a:off x="85361" y="91806"/>
            <a:ext cx="901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tx2">
                    <a:lumMod val="50000"/>
                  </a:schemeClr>
                </a:solidFill>
                <a:latin typeface="+mj-lt"/>
              </a:rPr>
              <a:t>Differences in Criteria for Data Access</a:t>
            </a:r>
            <a:endParaRPr lang="fr-FR" sz="3600" b="1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83F091-92D1-FC4F-BFA2-2938F08DA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641143"/>
              </p:ext>
            </p:extLst>
          </p:nvPr>
        </p:nvGraphicFramePr>
        <p:xfrm>
          <a:off x="279400" y="787400"/>
          <a:ext cx="3657600" cy="588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3720758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</a:rPr>
                        <a:t>CORE-CLIMAX SMM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</a:rPr>
                        <a:t>– Product 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590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Restricted availability </a:t>
                      </a:r>
                      <a:r>
                        <a:rPr lang="en-US" sz="2000" b="0"/>
                        <a:t>from </a:t>
                      </a:r>
                      <a:r>
                        <a:rPr lang="en-US" sz="2000" b="1"/>
                        <a:t>PI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58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0"/>
                        <a:t>Data available from PI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5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b="1"/>
                        <a:t>Data and documentation publically</a:t>
                      </a:r>
                      <a:r>
                        <a:rPr lang="en-US" sz="2000" b="0"/>
                        <a:t> available from </a:t>
                      </a:r>
                      <a:r>
                        <a:rPr lang="en-US" sz="2000" b="1"/>
                        <a:t>PI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353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/>
                        <a:t>Data record and documentation </a:t>
                      </a:r>
                      <a:r>
                        <a:rPr lang="en-US" sz="2000" b="1"/>
                        <a:t>available from data provider </a:t>
                      </a:r>
                      <a:r>
                        <a:rPr lang="en-US" sz="2000" b="0"/>
                        <a:t>and under data provider’s </a:t>
                      </a:r>
                      <a:r>
                        <a:rPr lang="en-US" sz="2000" b="1"/>
                        <a:t>version control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71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/>
                        <a:t>Score 4 + </a:t>
                      </a:r>
                      <a:r>
                        <a:rPr lang="en-US" sz="2000" b="1"/>
                        <a:t>source code archived by data provider</a:t>
                      </a:r>
                      <a:r>
                        <a:rPr lang="en-US" sz="2000" b="0"/>
                        <a:t>; international data quality assessment are considered in periodic data record updates by data provider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034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/>
                        <a:t>Score 5 + </a:t>
                      </a:r>
                      <a:r>
                        <a:rPr lang="en-US" sz="2000" b="1"/>
                        <a:t>source code available to the public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466687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C357D99-4660-114D-BD80-68DCB5112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75524"/>
              </p:ext>
            </p:extLst>
          </p:nvPr>
        </p:nvGraphicFramePr>
        <p:xfrm>
          <a:off x="4000500" y="787400"/>
          <a:ext cx="4851400" cy="589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1400">
                  <a:extLst>
                    <a:ext uri="{9D8B030D-6E8A-4147-A177-3AD203B41FA5}">
                      <a16:colId xmlns:a16="http://schemas.microsoft.com/office/drawing/2014/main" val="33720758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</a:rPr>
                        <a:t>NCEI/CICS-NC DSMM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</a:rPr>
                        <a:t> – Stewardship 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590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0"/>
                        <a:t>Not publicly available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2000" b="1"/>
                        <a:t>Person-to-person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58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Publicly</a:t>
                      </a:r>
                      <a:r>
                        <a:rPr lang="en-US" sz="2000" b="1" baseline="0"/>
                        <a:t> available</a:t>
                      </a:r>
                      <a:r>
                        <a:rPr lang="en-US" sz="2000" b="0" baseline="0"/>
                        <a:t>; </a:t>
                      </a:r>
                      <a:r>
                        <a:rPr lang="en-US" sz="2000" b="1" baseline="0"/>
                        <a:t>Direct file download</a:t>
                      </a:r>
                      <a:r>
                        <a:rPr lang="en-US" sz="2000" b="0" baseline="0"/>
                        <a:t>; 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2000" b="1" baseline="0"/>
                        <a:t>Collection</a:t>
                      </a:r>
                      <a:r>
                        <a:rPr lang="en-US" sz="2000" b="0" baseline="0"/>
                        <a:t>/dataset level </a:t>
                      </a:r>
                      <a:r>
                        <a:rPr lang="en-US" sz="2000" b="1" baseline="0"/>
                        <a:t>searchable </a:t>
                      </a:r>
                      <a:endParaRPr lang="en-US" sz="20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5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0"/>
                        <a:t>Level</a:t>
                      </a:r>
                      <a:r>
                        <a:rPr lang="en-US" sz="2000" b="0" baseline="0"/>
                        <a:t> 2 + </a:t>
                      </a:r>
                      <a:r>
                        <a:rPr lang="en-US" sz="2000" b="1" baseline="0"/>
                        <a:t>Non-standard data</a:t>
                      </a:r>
                      <a:r>
                        <a:rPr lang="en-US" sz="2000" b="1"/>
                        <a:t> service</a:t>
                      </a:r>
                      <a:r>
                        <a:rPr lang="en-US" sz="2000" b="0"/>
                        <a:t>; Limited data server performance; </a:t>
                      </a:r>
                      <a:r>
                        <a:rPr lang="en-US" sz="2000" b="1" baseline="0"/>
                        <a:t>Granule</a:t>
                      </a:r>
                      <a:r>
                        <a:rPr lang="en-US" sz="2000" b="0" baseline="0"/>
                        <a:t>/file level </a:t>
                      </a:r>
                      <a:r>
                        <a:rPr lang="en-US" sz="2000" b="1" baseline="0"/>
                        <a:t>s</a:t>
                      </a:r>
                      <a:r>
                        <a:rPr lang="en-US" sz="2000" b="1"/>
                        <a:t>earchable</a:t>
                      </a:r>
                      <a:r>
                        <a:rPr lang="en-US" sz="2000" b="0"/>
                        <a:t>; Limited search metrics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353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0"/>
                        <a:t>Level</a:t>
                      </a:r>
                      <a:r>
                        <a:rPr lang="en-US" sz="2000" b="0" baseline="0"/>
                        <a:t> 3 + </a:t>
                      </a:r>
                      <a:r>
                        <a:rPr lang="en-US" sz="2000" b="1" baseline="0"/>
                        <a:t>Community-standard data services; </a:t>
                      </a:r>
                      <a:r>
                        <a:rPr lang="en-US" sz="2000" b="0" baseline="0"/>
                        <a:t>Enhanced data server performance; Conforming to community search metrics; Dissemination report metrics defined and implemented internally</a:t>
                      </a:r>
                      <a:endParaRPr lang="en-US" sz="2000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71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0"/>
                        <a:t>Level  4 + </a:t>
                      </a:r>
                      <a:r>
                        <a:rPr lang="en-US" sz="2000" b="0" baseline="0"/>
                        <a:t>Dissemination reports available online; Future technology and standard changes planned</a:t>
                      </a:r>
                      <a:endParaRPr lang="en-US" sz="2000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03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750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83F091-92D1-FC4F-BFA2-2938F08DA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779551"/>
              </p:ext>
            </p:extLst>
          </p:nvPr>
        </p:nvGraphicFramePr>
        <p:xfrm>
          <a:off x="279400" y="787400"/>
          <a:ext cx="36576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3720758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</a:rPr>
                        <a:t>FAIR Guiding Principles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590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b="1"/>
                        <a:t>A1</a:t>
                      </a:r>
                      <a:r>
                        <a:rPr lang="en-US" sz="2000" b="0"/>
                        <a:t>. </a:t>
                      </a:r>
                      <a:r>
                        <a:rPr lang="en-US" sz="2000" b="1"/>
                        <a:t>(meta)data </a:t>
                      </a:r>
                      <a:r>
                        <a:rPr lang="en-US" sz="2000" b="0"/>
                        <a:t>are </a:t>
                      </a:r>
                      <a:r>
                        <a:rPr lang="en-US" sz="2000" b="1"/>
                        <a:t>retrievable</a:t>
                      </a:r>
                      <a:r>
                        <a:rPr lang="en-US" sz="2000" b="0"/>
                        <a:t> by their </a:t>
                      </a:r>
                      <a:r>
                        <a:rPr lang="en-US" sz="2000" b="1"/>
                        <a:t>identifier</a:t>
                      </a:r>
                      <a:r>
                        <a:rPr lang="en-US" sz="2000" b="0"/>
                        <a:t> using a </a:t>
                      </a:r>
                      <a:r>
                        <a:rPr lang="en-US" sz="2000" b="1"/>
                        <a:t>standardized</a:t>
                      </a:r>
                      <a:r>
                        <a:rPr lang="en-US" sz="2000" b="0"/>
                        <a:t> communications </a:t>
                      </a:r>
                      <a:r>
                        <a:rPr lang="en-US" sz="2000" b="1"/>
                        <a:t>protocol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58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b="1"/>
                        <a:t>A2</a:t>
                      </a:r>
                      <a:r>
                        <a:rPr lang="en-US" sz="2000" b="0"/>
                        <a:t>. metadata are accessible, even when the data are no longer 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65851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C357D99-4660-114D-BD80-68DCB5112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643808"/>
              </p:ext>
            </p:extLst>
          </p:nvPr>
        </p:nvGraphicFramePr>
        <p:xfrm>
          <a:off x="4000500" y="787400"/>
          <a:ext cx="485140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1400">
                  <a:extLst>
                    <a:ext uri="{9D8B030D-6E8A-4147-A177-3AD203B41FA5}">
                      <a16:colId xmlns:a16="http://schemas.microsoft.com/office/drawing/2014/main" val="33720758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</a:rPr>
                        <a:t>CEOS WGISS Data Management &amp; Stewardship MM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590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 online services </a:t>
                      </a: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available for data download. </a:t>
                      </a:r>
                      <a:r>
                        <a:rPr lang="en-GB" sz="160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Data are not accessible online</a:t>
                      </a: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258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Basic online services available </a:t>
                      </a: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for data access (e.g. FTP/HTTP direct download).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365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1) </a:t>
                      </a:r>
                      <a:r>
                        <a:rPr lang="en-GB" sz="160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Simple Access Architecture </a:t>
                      </a: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through metadata - e.g. Data Access through a catalogue service.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2) Data access system oriented towards an international standard (e.g. OpenSearch, ISO).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7353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1) </a:t>
                      </a:r>
                      <a:r>
                        <a:rPr lang="en-GB" sz="160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Data access system fully compliant </a:t>
                      </a: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with an international standard (e.g. OpenSearch, ISO).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2) Data policy regarding use conditions and restrictions of the data, available in the metadata.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3) Visualisation services allowing a user to view images of data (e.g. Web Map Services for geospatial data, browse image services).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4) Reporting system available (e.g. user statistics, data access reports, system availability reports, etc.).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5) Hosted processing (e.g. on the fly processing).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6) Quick adoption to new technologies and standards evolution.</a:t>
                      </a:r>
                      <a:endParaRPr lang="en-US" sz="160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771761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8914BFA-3E3C-0C45-8113-920972E3B922}"/>
              </a:ext>
            </a:extLst>
          </p:cNvPr>
          <p:cNvSpPr txBox="1"/>
          <p:nvPr/>
        </p:nvSpPr>
        <p:spPr>
          <a:xfrm>
            <a:off x="85361" y="91806"/>
            <a:ext cx="901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tx2">
                    <a:lumMod val="50000"/>
                  </a:schemeClr>
                </a:solidFill>
                <a:latin typeface="+mj-lt"/>
              </a:rPr>
              <a:t>Differences in Criteria for Data Access</a:t>
            </a:r>
            <a:endParaRPr lang="fr-FR" sz="3600" b="1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5607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8F06C9-0E00-F24C-92D4-4EADE0A6E428}"/>
              </a:ext>
            </a:extLst>
          </p:cNvPr>
          <p:cNvSpPr txBox="1"/>
          <p:nvPr/>
        </p:nvSpPr>
        <p:spPr>
          <a:xfrm>
            <a:off x="2888911" y="2850976"/>
            <a:ext cx="33661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chemeClr val="tx2">
                    <a:lumMod val="50000"/>
                  </a:schemeClr>
                </a:solidFill>
              </a:rPr>
              <a:t>Backup Slides</a:t>
            </a:r>
          </a:p>
        </p:txBody>
      </p:sp>
    </p:spTree>
    <p:extLst>
      <p:ext uri="{BB962C8B-B14F-4D97-AF65-F5344CB8AC3E}">
        <p14:creationId xmlns:p14="http://schemas.microsoft.com/office/powerpoint/2010/main" val="2685233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060079-0D03-4942-8171-01FB179F7626}"/>
              </a:ext>
            </a:extLst>
          </p:cNvPr>
          <p:cNvSpPr/>
          <p:nvPr/>
        </p:nvSpPr>
        <p:spPr>
          <a:xfrm>
            <a:off x="5529991" y="5882203"/>
            <a:ext cx="30001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1600" b="1">
                <a:solidFill>
                  <a:srgbClr val="C00000"/>
                </a:solidFill>
              </a:rPr>
              <a:t>Peng </a:t>
            </a:r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2018, </a:t>
            </a:r>
            <a:r>
              <a:rPr lang="en-US" sz="1600" i="1">
                <a:solidFill>
                  <a:schemeClr val="bg1">
                    <a:lumMod val="50000"/>
                  </a:schemeClr>
                </a:solidFill>
              </a:rPr>
              <a:t>Data Science Journal</a:t>
            </a:r>
            <a:r>
              <a:rPr lang="en-US" sz="1600" i="1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en-US" sz="1600" i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A20160-993E-B449-9F5B-F6820BE5F1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150" b="5360"/>
          <a:stretch/>
        </p:blipFill>
        <p:spPr>
          <a:xfrm>
            <a:off x="0" y="53788"/>
            <a:ext cx="9144000" cy="586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43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61E782A-E0B3-AC4E-B75C-32E3DC431F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75" t="7963" r="12615" b="34630"/>
          <a:stretch/>
        </p:blipFill>
        <p:spPr>
          <a:xfrm>
            <a:off x="1773402" y="812800"/>
            <a:ext cx="5597197" cy="554355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8F06C9-0E00-F24C-92D4-4EADE0A6E428}"/>
              </a:ext>
            </a:extLst>
          </p:cNvPr>
          <p:cNvSpPr txBox="1"/>
          <p:nvPr/>
        </p:nvSpPr>
        <p:spPr>
          <a:xfrm>
            <a:off x="1342206" y="209376"/>
            <a:ext cx="64595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11 Knowledge Areas of Data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060079-0D03-4942-8171-01FB179F7626}"/>
              </a:ext>
            </a:extLst>
          </p:cNvPr>
          <p:cNvSpPr/>
          <p:nvPr/>
        </p:nvSpPr>
        <p:spPr>
          <a:xfrm>
            <a:off x="3019878" y="6330434"/>
            <a:ext cx="3195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1600" b="1">
                <a:solidFill>
                  <a:srgbClr val="C00000"/>
                </a:solidFill>
              </a:rPr>
              <a:t>DAMA International </a:t>
            </a:r>
            <a:r>
              <a:rPr lang="en-US" sz="1600" b="1">
                <a:solidFill>
                  <a:schemeClr val="bg1">
                    <a:lumMod val="50000"/>
                  </a:schemeClr>
                </a:solidFill>
              </a:rPr>
              <a:t>DM</a:t>
            </a:r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BOK 2014</a:t>
            </a:r>
            <a:r>
              <a:rPr lang="en-US" sz="1600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2767574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14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8F06C9-0E00-F24C-92D4-4EADE0A6E428}"/>
              </a:ext>
            </a:extLst>
          </p:cNvPr>
          <p:cNvSpPr txBox="1"/>
          <p:nvPr/>
        </p:nvSpPr>
        <p:spPr>
          <a:xfrm>
            <a:off x="1342206" y="209376"/>
            <a:ext cx="64595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11 Knowledge Areas of Data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060079-0D03-4942-8171-01FB179F7626}"/>
              </a:ext>
            </a:extLst>
          </p:cNvPr>
          <p:cNvSpPr/>
          <p:nvPr/>
        </p:nvSpPr>
        <p:spPr>
          <a:xfrm>
            <a:off x="5242214" y="6330434"/>
            <a:ext cx="28857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en-US" sz="1600" b="1">
                <a:solidFill>
                  <a:srgbClr val="C00000"/>
                </a:solidFill>
              </a:rPr>
              <a:t>DAMA International </a:t>
            </a:r>
            <a:r>
              <a:rPr lang="en-US" sz="1600">
                <a:solidFill>
                  <a:schemeClr val="tx2">
                    <a:lumMod val="50000"/>
                  </a:schemeClr>
                </a:solidFill>
              </a:rPr>
              <a:t>BOK 2014)</a:t>
            </a:r>
            <a:endParaRPr lang="en-US" sz="16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DC644C-27ED-CE4A-ACCF-7D00EC1D8C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59" t="8704" r="10697" b="38704"/>
          <a:stretch/>
        </p:blipFill>
        <p:spPr>
          <a:xfrm>
            <a:off x="1244600" y="723899"/>
            <a:ext cx="6565900" cy="558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793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15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8F06C9-0E00-F24C-92D4-4EADE0A6E428}"/>
              </a:ext>
            </a:extLst>
          </p:cNvPr>
          <p:cNvSpPr txBox="1"/>
          <p:nvPr/>
        </p:nvSpPr>
        <p:spPr>
          <a:xfrm>
            <a:off x="408248" y="107776"/>
            <a:ext cx="8445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Categories of CMMI Data Management Maturity Model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98DA13-D0BF-A049-9F60-5272BC5FBE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34" t="5371" r="6934" b="41111"/>
          <a:stretch/>
        </p:blipFill>
        <p:spPr>
          <a:xfrm>
            <a:off x="800100" y="609600"/>
            <a:ext cx="7632700" cy="60600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12A51D6-27F8-E642-BE07-88EBA5715D34}"/>
              </a:ext>
            </a:extLst>
          </p:cNvPr>
          <p:cNvSpPr/>
          <p:nvPr/>
        </p:nvSpPr>
        <p:spPr>
          <a:xfrm>
            <a:off x="5153314" y="6368534"/>
            <a:ext cx="12955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1600" b="1">
                <a:solidFill>
                  <a:srgbClr val="C00000"/>
                </a:solidFill>
              </a:rPr>
              <a:t>CMMI</a:t>
            </a:r>
            <a:r>
              <a:rPr lang="en-US" sz="1600" b="1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2015)</a:t>
            </a:r>
          </a:p>
        </p:txBody>
      </p:sp>
    </p:spTree>
    <p:extLst>
      <p:ext uri="{BB962C8B-B14F-4D97-AF65-F5344CB8AC3E}">
        <p14:creationId xmlns:p14="http://schemas.microsoft.com/office/powerpoint/2010/main" val="3934928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16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060079-0D03-4942-8171-01FB179F7626}"/>
              </a:ext>
            </a:extLst>
          </p:cNvPr>
          <p:cNvSpPr/>
          <p:nvPr/>
        </p:nvSpPr>
        <p:spPr>
          <a:xfrm>
            <a:off x="4077714" y="6244582"/>
            <a:ext cx="44054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1600" b="1">
                <a:solidFill>
                  <a:srgbClr val="C00000"/>
                </a:solidFill>
              </a:rPr>
              <a:t>Peng et al. </a:t>
            </a:r>
            <a:r>
              <a:rPr lang="en-US" sz="1600">
                <a:solidFill>
                  <a:schemeClr val="bg1">
                    <a:lumMod val="50000"/>
                  </a:schemeClr>
                </a:solidFill>
              </a:rPr>
              <a:t>2018, </a:t>
            </a:r>
            <a:r>
              <a:rPr lang="en-US" sz="1600" i="1">
                <a:solidFill>
                  <a:schemeClr val="bg1">
                    <a:lumMod val="50000"/>
                  </a:schemeClr>
                </a:solidFill>
              </a:rPr>
              <a:t>Data Science Journal, submitted</a:t>
            </a:r>
            <a:r>
              <a:rPr lang="en-US" sz="1600" i="1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en-US" sz="1600" i="1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A8014D-B3EB-AF41-B02D-4461CE28BE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52" t="6798" r="5555" b="7315"/>
          <a:stretch/>
        </p:blipFill>
        <p:spPr>
          <a:xfrm>
            <a:off x="707582" y="498996"/>
            <a:ext cx="7772400" cy="57769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17B901-10C6-5C41-A4C7-99B43849EC1A}"/>
              </a:ext>
            </a:extLst>
          </p:cNvPr>
          <p:cNvSpPr txBox="1"/>
          <p:nvPr/>
        </p:nvSpPr>
        <p:spPr>
          <a:xfrm>
            <a:off x="781739" y="107776"/>
            <a:ext cx="7619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chemeClr val="tx2">
                    <a:lumMod val="50000"/>
                  </a:schemeClr>
                </a:solidFill>
              </a:rPr>
              <a:t>Enterprise Scientific Data Stewardship Framework</a:t>
            </a:r>
          </a:p>
        </p:txBody>
      </p:sp>
    </p:spTree>
    <p:extLst>
      <p:ext uri="{BB962C8B-B14F-4D97-AF65-F5344CB8AC3E}">
        <p14:creationId xmlns:p14="http://schemas.microsoft.com/office/powerpoint/2010/main" val="1219499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17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796AD-3286-5548-ACA4-2B31AB9C39AE}"/>
              </a:ext>
            </a:extLst>
          </p:cNvPr>
          <p:cNvSpPr txBox="1"/>
          <p:nvPr/>
        </p:nvSpPr>
        <p:spPr>
          <a:xfrm>
            <a:off x="2628904" y="6073043"/>
            <a:ext cx="56375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(https://</a:t>
            </a:r>
            <a:r>
              <a:rPr lang="en-US" sz="1200" err="1"/>
              <a:t>www.slideshare.net</a:t>
            </a:r>
            <a:r>
              <a:rPr lang="en-US" sz="1200"/>
              <a:t>/gepeng86/long-term-scientificdatastewardship20140226)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F0A519-8050-2846-8580-A0F1A38E82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33" t="9259" r="2206" b="8286"/>
          <a:stretch/>
        </p:blipFill>
        <p:spPr>
          <a:xfrm>
            <a:off x="279398" y="292100"/>
            <a:ext cx="8686800" cy="575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911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241720-A193-644B-8536-95A7723D19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906" b="17265"/>
          <a:stretch/>
        </p:blipFill>
        <p:spPr>
          <a:xfrm>
            <a:off x="0" y="562711"/>
            <a:ext cx="9144000" cy="41030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1CADBB-7A74-354C-8800-DCCF7282B687}"/>
              </a:ext>
            </a:extLst>
          </p:cNvPr>
          <p:cNvSpPr txBox="1"/>
          <p:nvPr/>
        </p:nvSpPr>
        <p:spPr>
          <a:xfrm>
            <a:off x="5529385" y="4676070"/>
            <a:ext cx="3409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>
                <a:solidFill>
                  <a:srgbClr val="C00000"/>
                </a:solidFill>
              </a:rPr>
              <a:t>Peng</a:t>
            </a: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 2018, </a:t>
            </a:r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Data Science Journal</a:t>
            </a: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A933A8FC-6B25-3348-8290-2D3628EBA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4769417"/>
            <a:ext cx="8343900" cy="1143000"/>
          </a:xfrm>
        </p:spPr>
        <p:txBody>
          <a:bodyPr>
            <a:noAutofit/>
          </a:bodyPr>
          <a:lstStyle/>
          <a:p>
            <a:r>
              <a:rPr lang="en-US" sz="2400"/>
              <a:t>Overall quality of a data product tends to be dictated by the lowest quality from any stage of its entire life cycle! </a:t>
            </a:r>
            <a:endParaRPr lang="en-US" sz="2400" b="1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46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241720-A193-644B-8536-95A7723D19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906" b="17265"/>
          <a:stretch/>
        </p:blipFill>
        <p:spPr>
          <a:xfrm>
            <a:off x="0" y="562711"/>
            <a:ext cx="9144000" cy="41030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1CADBB-7A74-354C-8800-DCCF7282B687}"/>
              </a:ext>
            </a:extLst>
          </p:cNvPr>
          <p:cNvSpPr txBox="1"/>
          <p:nvPr/>
        </p:nvSpPr>
        <p:spPr>
          <a:xfrm>
            <a:off x="5529385" y="4191978"/>
            <a:ext cx="3409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>
                <a:solidFill>
                  <a:srgbClr val="C00000"/>
                </a:solidFill>
              </a:rPr>
              <a:t>Peng</a:t>
            </a: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 2018, </a:t>
            </a:r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Data Science Journal</a:t>
            </a: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6559844-7B00-EA47-9B27-93DDDD2389BC}"/>
              </a:ext>
            </a:extLst>
          </p:cNvPr>
          <p:cNvCxnSpPr/>
          <p:nvPr/>
        </p:nvCxnSpPr>
        <p:spPr>
          <a:xfrm>
            <a:off x="228600" y="4983046"/>
            <a:ext cx="8823960" cy="45261"/>
          </a:xfrm>
          <a:prstGeom prst="straightConnector1">
            <a:avLst/>
          </a:prstGeom>
          <a:ln w="203200">
            <a:solidFill>
              <a:schemeClr val="tx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FB1B9ED-8045-C44C-876A-5BE9EBFBB2FE}"/>
              </a:ext>
            </a:extLst>
          </p:cNvPr>
          <p:cNvSpPr txBox="1"/>
          <p:nvPr/>
        </p:nvSpPr>
        <p:spPr>
          <a:xfrm>
            <a:off x="609600" y="5116175"/>
            <a:ext cx="763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An End-2-End, Consistent, Integrated Maturity Matrix Suite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CF00E2-39FC-DF43-924E-B883E67FC063}"/>
              </a:ext>
            </a:extLst>
          </p:cNvPr>
          <p:cNvSpPr txBox="1"/>
          <p:nvPr/>
        </p:nvSpPr>
        <p:spPr>
          <a:xfrm>
            <a:off x="213360" y="5573375"/>
            <a:ext cx="8727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tx2">
                    <a:lumMod val="50000"/>
                  </a:schemeClr>
                </a:solidFill>
              </a:rPr>
              <a:t>A Consistent Measure of Product, Stewardship, and Service Quality</a:t>
            </a:r>
          </a:p>
        </p:txBody>
      </p:sp>
    </p:spTree>
    <p:extLst>
      <p:ext uri="{BB962C8B-B14F-4D97-AF65-F5344CB8AC3E}">
        <p14:creationId xmlns:p14="http://schemas.microsoft.com/office/powerpoint/2010/main" val="302664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20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32CBE3-E099-764E-AFA3-2FF93BEEE529}"/>
              </a:ext>
            </a:extLst>
          </p:cNvPr>
          <p:cNvSpPr txBox="1"/>
          <p:nvPr/>
        </p:nvSpPr>
        <p:spPr>
          <a:xfrm>
            <a:off x="59961" y="460106"/>
            <a:ext cx="4461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tx2">
                    <a:lumMod val="50000"/>
                  </a:schemeClr>
                </a:solidFill>
                <a:latin typeface="+mj-lt"/>
              </a:rPr>
              <a:t>CORE-CLIMAX Production SMM</a:t>
            </a:r>
            <a:endParaRPr lang="fr-FR" sz="2400" b="1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B49DDF-5DF5-C64A-9885-E63B14538C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81" t="13530" r="67222" b="41362"/>
          <a:stretch/>
        </p:blipFill>
        <p:spPr>
          <a:xfrm>
            <a:off x="169680" y="885123"/>
            <a:ext cx="4241800" cy="58490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E41C92-736D-734A-BE8E-403807FD1557}"/>
              </a:ext>
            </a:extLst>
          </p:cNvPr>
          <p:cNvSpPr txBox="1"/>
          <p:nvPr/>
        </p:nvSpPr>
        <p:spPr>
          <a:xfrm>
            <a:off x="4855981" y="460106"/>
            <a:ext cx="3826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tx2">
                    <a:lumMod val="50000"/>
                  </a:schemeClr>
                </a:solidFill>
                <a:latin typeface="+mj-lt"/>
              </a:rPr>
              <a:t>NCEI/CICS-NC DSMM</a:t>
            </a:r>
            <a:endParaRPr lang="fr-FR" sz="2400" b="1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A1CD2A-7603-604D-AFED-52DE1AA09A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675998"/>
              </p:ext>
            </p:extLst>
          </p:nvPr>
        </p:nvGraphicFramePr>
        <p:xfrm>
          <a:off x="4521200" y="889001"/>
          <a:ext cx="4495800" cy="5676899"/>
        </p:xfrm>
        <a:graphic>
          <a:graphicData uri="http://schemas.openxmlformats.org/drawingml/2006/table">
            <a:tbl>
              <a:tblPr firstRow="1" bandRow="1"/>
              <a:tblGrid>
                <a:gridCol w="2011279">
                  <a:extLst>
                    <a:ext uri="{9D8B030D-6E8A-4147-A177-3AD203B41FA5}">
                      <a16:colId xmlns:a16="http://schemas.microsoft.com/office/drawing/2014/main" val="4131300888"/>
                    </a:ext>
                  </a:extLst>
                </a:gridCol>
                <a:gridCol w="2484521">
                  <a:extLst>
                    <a:ext uri="{9D8B030D-6E8A-4147-A177-3AD203B41FA5}">
                      <a16:colId xmlns:a16="http://schemas.microsoft.com/office/drawing/2014/main" val="466813631"/>
                    </a:ext>
                  </a:extLst>
                </a:gridCol>
              </a:tblGrid>
              <a:tr h="38208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Maturity  Scale</a:t>
                      </a:r>
                    </a:p>
                  </a:txBody>
                  <a:tcPr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</a:rPr>
                        <a:t>Accessibility</a:t>
                      </a:r>
                    </a:p>
                  </a:txBody>
                  <a:tcPr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139690"/>
                  </a:ext>
                </a:extLst>
              </a:tr>
              <a:tr h="77501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Level 1 – </a:t>
                      </a:r>
                    </a:p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Ad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</a:rPr>
                        <a:t> Hoc</a:t>
                      </a:r>
                      <a:endParaRPr lang="en-US" sz="1400" b="1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Not Managed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A62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/>
                        <a:t>Not publicly available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/>
                        <a:t>Person-to-person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078739"/>
                  </a:ext>
                </a:extLst>
              </a:tr>
              <a:tr h="82738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Level 2 - Minimal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Managed</a:t>
                      </a:r>
                    </a:p>
                    <a:p>
                      <a:pPr algn="ctr"/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Limited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A62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/>
                        <a:t>Publicly</a:t>
                      </a:r>
                      <a:r>
                        <a:rPr lang="en-US" sz="1000" b="0" baseline="0"/>
                        <a:t> available 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 Direct file download (e.g., via anonymous FTP server)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Collection/dataset level searchable </a:t>
                      </a:r>
                      <a:endParaRPr lang="en-US" sz="1000" b="0"/>
                    </a:p>
                  </a:txBody>
                  <a:tcPr>
                    <a:lnL w="12700" cmpd="sng">
                      <a:noFill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263763"/>
                  </a:ext>
                </a:extLst>
              </a:tr>
              <a:tr h="113482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</a:rPr>
                        <a:t>Level 3 - Intermediate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Managed</a:t>
                      </a:r>
                    </a:p>
                    <a:p>
                      <a:pPr algn="ctr"/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Defined,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Partially Implemented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A62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/>
                        <a:t>Level</a:t>
                      </a:r>
                      <a:r>
                        <a:rPr lang="en-US" sz="1000" b="0" baseline="0"/>
                        <a:t> 2 +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Non-standard data</a:t>
                      </a:r>
                      <a:r>
                        <a:rPr lang="en-US" sz="1000" b="0"/>
                        <a:t> service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/>
                        <a:t>Limited data server performance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Granule/file level s</a:t>
                      </a:r>
                      <a:r>
                        <a:rPr lang="en-US" sz="1000" b="0"/>
                        <a:t>earchable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/>
                        <a:t>Limited search metrics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1188"/>
                  </a:ext>
                </a:extLst>
              </a:tr>
              <a:tr h="147357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 b="1">
                          <a:solidFill>
                            <a:schemeClr val="bg1"/>
                          </a:solidFill>
                        </a:rPr>
                        <a:t>Level 4 - Advanced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Managed</a:t>
                      </a:r>
                    </a:p>
                    <a:p>
                      <a:pPr algn="ctr"/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Well-Defined, Fully Implemented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A62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/>
                        <a:t>Level</a:t>
                      </a:r>
                      <a:r>
                        <a:rPr lang="en-US" sz="1000" b="0" baseline="0"/>
                        <a:t> 3 +</a:t>
                      </a:r>
                    </a:p>
                    <a:p>
                      <a:pPr algn="ctr"/>
                      <a:r>
                        <a:rPr lang="en-US" sz="1000" b="0" baseline="0"/>
                        <a:t>Community-standard data services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Enhanced data server performance 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Conforming to community search metrics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Dissemination report metrics defined and implemented internally</a:t>
                      </a:r>
                      <a:endParaRPr lang="en-US" sz="1000" b="0"/>
                    </a:p>
                  </a:txBody>
                  <a:tcPr>
                    <a:lnL w="12700" cmpd="sng">
                      <a:noFill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93795"/>
                  </a:ext>
                </a:extLst>
              </a:tr>
              <a:tr h="108401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400" b="1">
                          <a:solidFill>
                            <a:schemeClr val="bg1"/>
                          </a:solidFill>
                        </a:rPr>
                        <a:t>Level 5 - Optimal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Level 4 +</a:t>
                      </a:r>
                    </a:p>
                    <a:p>
                      <a:pPr algn="ctr"/>
                      <a:r>
                        <a:rPr lang="en-US" sz="1200" b="1">
                          <a:solidFill>
                            <a:schemeClr val="bg1"/>
                          </a:solidFill>
                        </a:rPr>
                        <a:t>Measured , Controlled , Audit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CA62">
                        <a:lumMod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00" b="0"/>
                        <a:t>Level  4 + </a:t>
                      </a:r>
                    </a:p>
                    <a:p>
                      <a:pPr algn="ctr"/>
                      <a:r>
                        <a:rPr lang="en-US" sz="1000" b="0" baseline="0"/>
                        <a:t>Dissemination reports available online</a:t>
                      </a:r>
                    </a:p>
                    <a:p>
                      <a:pPr algn="ctr">
                        <a:spcBef>
                          <a:spcPts val="400"/>
                        </a:spcBef>
                      </a:pPr>
                      <a:r>
                        <a:rPr lang="en-US" sz="1000" b="0" baseline="0"/>
                        <a:t>Future technology and standard changes planned</a:t>
                      </a:r>
                      <a:endParaRPr lang="en-US" sz="1000" b="0"/>
                    </a:p>
                  </a:txBody>
                  <a:tcPr>
                    <a:lnL w="12700" cmpd="sng">
                      <a:noFill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F6FC6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2913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5319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886683-2BE5-7442-8D28-5D4DE61C16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9" t="3704" r="2063" b="3704"/>
          <a:stretch/>
        </p:blipFill>
        <p:spPr>
          <a:xfrm>
            <a:off x="368299" y="101600"/>
            <a:ext cx="8283093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96670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15447</TotalTime>
  <Words>1471</Words>
  <Application>Microsoft Macintosh PowerPoint</Application>
  <PresentationFormat>On-screen Show (4:3)</PresentationFormat>
  <Paragraphs>229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MS Mincho</vt:lpstr>
      <vt:lpstr>Arial</vt:lpstr>
      <vt:lpstr>Calibri</vt:lpstr>
      <vt:lpstr>Times New Roman</vt:lpstr>
      <vt:lpstr>Wingdings</vt:lpstr>
      <vt:lpstr>blank</vt:lpstr>
      <vt:lpstr>PowerPoint Presentation</vt:lpstr>
      <vt:lpstr>Maturity Matrix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Overall quality of a data product tends to be dictated by the lowest quality from any stage of its entire life cycle! 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Ge Peng</cp:lastModifiedBy>
  <cp:revision>438</cp:revision>
  <dcterms:created xsi:type="dcterms:W3CDTF">2017-08-23T09:47:05Z</dcterms:created>
  <dcterms:modified xsi:type="dcterms:W3CDTF">2018-04-17T07:48:57Z</dcterms:modified>
</cp:coreProperties>
</file>