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0" r:id="rId1"/>
    <p:sldMasterId id="2147483750" r:id="rId2"/>
    <p:sldMasterId id="2147483912" r:id="rId3"/>
  </p:sldMasterIdLst>
  <p:notesMasterIdLst>
    <p:notesMasterId r:id="rId27"/>
  </p:notesMasterIdLst>
  <p:handoutMasterIdLst>
    <p:handoutMasterId r:id="rId28"/>
  </p:handoutMasterIdLst>
  <p:sldIdLst>
    <p:sldId id="684" r:id="rId4"/>
    <p:sldId id="703" r:id="rId5"/>
    <p:sldId id="689" r:id="rId6"/>
    <p:sldId id="695" r:id="rId7"/>
    <p:sldId id="728" r:id="rId8"/>
    <p:sldId id="686" r:id="rId9"/>
    <p:sldId id="704" r:id="rId10"/>
    <p:sldId id="719" r:id="rId11"/>
    <p:sldId id="708" r:id="rId12"/>
    <p:sldId id="710" r:id="rId13"/>
    <p:sldId id="711" r:id="rId14"/>
    <p:sldId id="712" r:id="rId15"/>
    <p:sldId id="713" r:id="rId16"/>
    <p:sldId id="714" r:id="rId17"/>
    <p:sldId id="724" r:id="rId18"/>
    <p:sldId id="723" r:id="rId19"/>
    <p:sldId id="726" r:id="rId20"/>
    <p:sldId id="688" r:id="rId21"/>
    <p:sldId id="683" r:id="rId22"/>
    <p:sldId id="678" r:id="rId23"/>
    <p:sldId id="721" r:id="rId24"/>
    <p:sldId id="722" r:id="rId25"/>
    <p:sldId id="729" r:id="rId26"/>
  </p:sldIdLst>
  <p:sldSz cx="9144000" cy="6858000" type="screen4x3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00CC"/>
    <a:srgbClr val="F1E21F"/>
    <a:srgbClr val="FFCCCC"/>
    <a:srgbClr val="E8E9EF"/>
    <a:srgbClr val="E8E9DE"/>
    <a:srgbClr val="CDD0DE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Helle Formatvorlage 2 - Akz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660B408-B3CF-4A94-85FC-2B1E0A45F4A2}" styleName="Dunkle Formatvorlage 2 - Akzent 1/Akz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2" autoAdjust="0"/>
    <p:restoredTop sz="91756" autoAdjust="0"/>
  </p:normalViewPr>
  <p:slideViewPr>
    <p:cSldViewPr showGuides="1">
      <p:cViewPr>
        <p:scale>
          <a:sx n="75" d="100"/>
          <a:sy n="75" d="100"/>
        </p:scale>
        <p:origin x="-708" y="-84"/>
      </p:cViewPr>
      <p:guideLst>
        <p:guide orient="horz"/>
        <p:guide pos="3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204"/>
    </p:cViewPr>
  </p:sorterViewPr>
  <p:notesViewPr>
    <p:cSldViewPr showGuides="1">
      <p:cViewPr>
        <p:scale>
          <a:sx n="100" d="100"/>
          <a:sy n="100" d="100"/>
        </p:scale>
        <p:origin x="-2736" y="498"/>
      </p:cViewPr>
      <p:guideLst>
        <p:guide orient="horz" pos="3127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576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89" tIns="45994" rIns="91989" bIns="45994" numCol="1" anchor="t" anchorCtr="0" compatLnSpc="1">
            <a:prstTxWarp prst="textNoShape">
              <a:avLst/>
            </a:prstTxWarp>
          </a:bodyPr>
          <a:lstStyle>
            <a:lvl1pPr defTabSz="919163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r>
              <a:rPr lang="de-DE"/>
              <a:t>KU24A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481" y="0"/>
            <a:ext cx="2946575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89" tIns="45994" rIns="91989" bIns="45994" numCol="1" anchor="t" anchorCtr="0" compatLnSpc="1">
            <a:prstTxWarp prst="textNoShape">
              <a:avLst/>
            </a:prstTxWarp>
          </a:bodyPr>
          <a:lstStyle>
            <a:lvl1pPr algn="r" defTabSz="919163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8164"/>
            <a:ext cx="2946576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89" tIns="45994" rIns="91989" bIns="45994" numCol="1" anchor="b" anchorCtr="0" compatLnSpc="1">
            <a:prstTxWarp prst="textNoShape">
              <a:avLst/>
            </a:prstTxWarp>
          </a:bodyPr>
          <a:lstStyle>
            <a:lvl1pPr defTabSz="919163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r>
              <a:rPr lang="de-DE"/>
              <a:t>KU24-Referatsbesprechung</a:t>
            </a:r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481" y="9428164"/>
            <a:ext cx="2946575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89" tIns="45994" rIns="91989" bIns="45994" numCol="1" anchor="b" anchorCtr="0" compatLnSpc="1">
            <a:prstTxWarp prst="textNoShape">
              <a:avLst/>
            </a:prstTxWarp>
          </a:bodyPr>
          <a:lstStyle>
            <a:lvl1pPr algn="r" defTabSz="919163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468DF8EA-14CB-4725-8240-F985C1ED684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4497504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576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89" tIns="45994" rIns="91989" bIns="45994" numCol="1" anchor="t" anchorCtr="0" compatLnSpc="1">
            <a:prstTxWarp prst="textNoShape">
              <a:avLst/>
            </a:prstTxWarp>
          </a:bodyPr>
          <a:lstStyle>
            <a:lvl1pPr defTabSz="919163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r>
              <a:rPr lang="de-DE"/>
              <a:t>KU24A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481" y="0"/>
            <a:ext cx="2946575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89" tIns="45994" rIns="91989" bIns="45994" numCol="1" anchor="t" anchorCtr="0" compatLnSpc="1">
            <a:prstTxWarp prst="textNoShape">
              <a:avLst/>
            </a:prstTxWarp>
          </a:bodyPr>
          <a:lstStyle>
            <a:lvl1pPr algn="r" defTabSz="919163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606" y="4714876"/>
            <a:ext cx="5438464" cy="44672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89" tIns="45994" rIns="91989" bIns="4599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28164"/>
            <a:ext cx="2946576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89" tIns="45994" rIns="91989" bIns="45994" numCol="1" anchor="b" anchorCtr="0" compatLnSpc="1">
            <a:prstTxWarp prst="textNoShape">
              <a:avLst/>
            </a:prstTxWarp>
          </a:bodyPr>
          <a:lstStyle>
            <a:lvl1pPr defTabSz="919163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r>
              <a:rPr lang="de-DE"/>
              <a:t>KU24-Referatsbesprechung</a:t>
            </a:r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481" y="9428164"/>
            <a:ext cx="2946575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989" tIns="45994" rIns="91989" bIns="45994" numCol="1" anchor="b" anchorCtr="0" compatLnSpc="1">
            <a:prstTxWarp prst="textNoShape">
              <a:avLst/>
            </a:prstTxWarp>
          </a:bodyPr>
          <a:lstStyle>
            <a:lvl1pPr algn="r" defTabSz="919163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03B919B2-A6B0-4C5D-84E8-D2CBC37F171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7322927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Points:</a:t>
            </a:r>
          </a:p>
          <a:p>
            <a:pPr marL="228600" indent="-228600">
              <a:buAutoNum type="arabicParenR"/>
            </a:pPr>
            <a:r>
              <a:rPr lang="en-US" dirty="0" smtClean="0"/>
              <a:t>Three partitions for DAC, GDAC representing IODE, WMO, and other present pathways</a:t>
            </a:r>
          </a:p>
          <a:p>
            <a:pPr marL="228600" indent="-228600">
              <a:buAutoNum type="arabicParenR"/>
            </a:pPr>
            <a:r>
              <a:rPr lang="en-US" dirty="0" smtClean="0"/>
              <a:t>Simplified version discussed in following slides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3F408-A1F5-4517-9DA9-B805748060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7328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Points: (1) Many instruments, many reasons for measuring.</a:t>
            </a:r>
          </a:p>
          <a:p>
            <a:r>
              <a:rPr lang="en-US" dirty="0" smtClean="0"/>
              <a:t>(2) Profiling floats (Argo) main purpose measuring changes in ocean physical state globally.  Main</a:t>
            </a:r>
            <a:r>
              <a:rPr lang="en-US" baseline="0" dirty="0" smtClean="0"/>
              <a:t> subsurface ocean observing system now.</a:t>
            </a:r>
          </a:p>
          <a:p>
            <a:r>
              <a:rPr lang="en-US" baseline="0" dirty="0" smtClean="0"/>
              <a:t>(3) Expendable Bathythermograph (XBT) – main observing system 1970s to early 2000s.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3F408-A1F5-4517-9DA9-B805748060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7975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52742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939619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3F408-A1F5-4517-9DA9-B80574806007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4012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Points: (1) WIS and ODP are data discovery mechanisms.  The data will still be acquired through</a:t>
            </a:r>
            <a:r>
              <a:rPr lang="en-US" baseline="0" dirty="0" smtClean="0"/>
              <a:t> the MCDS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3F408-A1F5-4517-9DA9-B80574806007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1192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2525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Kopfzeilenplatzhalt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KU24A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KU24-Referatsbesprechung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03B919B2-A6B0-4C5D-84E8-D2CBC37F1713}" type="slidenum">
              <a:rPr lang="de-DE" smtClean="0"/>
              <a:pPr>
                <a:defRPr/>
              </a:pPr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920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6" y="188918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5400">
            <a:solidFill>
              <a:srgbClr val="2D4B9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6" y="5440369"/>
            <a:ext cx="8207375" cy="898525"/>
          </a:xfrm>
        </p:spPr>
        <p:txBody>
          <a:bodyPr anchorCtr="1"/>
          <a:lstStyle>
            <a:lvl1pPr algn="ctr">
              <a:defRPr sz="3600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429ABC-943C-4A44-BC56-936A01A5138E}" type="datetime1">
              <a:rPr lang="de-DE" smtClean="0"/>
              <a:t>16.04.2018</a:t>
            </a:fld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IPET-CDMP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Folie </a:t>
            </a:r>
            <a:fld id="{ADB5736B-38C8-4B48-889D-65DC46F9AC66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804798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Frei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>
          <a:xfrm>
            <a:off x="395288" y="1196975"/>
            <a:ext cx="8353425" cy="431800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 smtClean="0"/>
              <a:t>GCC   Global </a:t>
            </a:r>
            <a:r>
              <a:rPr lang="de-DE" dirty="0" err="1" smtClean="0"/>
              <a:t>Collecting</a:t>
            </a:r>
            <a:r>
              <a:rPr lang="de-DE" dirty="0" smtClean="0"/>
              <a:t> </a:t>
            </a:r>
            <a:r>
              <a:rPr lang="de-DE" dirty="0" err="1" smtClean="0"/>
              <a:t>Centre</a:t>
            </a:r>
            <a:endParaRPr lang="de-DE" dirty="0"/>
          </a:p>
        </p:txBody>
      </p:sp>
      <p:sp>
        <p:nvSpPr>
          <p:cNvPr id="9" name="Inhaltsplatzhalter 2"/>
          <p:cNvSpPr>
            <a:spLocks noGrp="1"/>
          </p:cNvSpPr>
          <p:nvPr>
            <p:ph idx="1"/>
          </p:nvPr>
        </p:nvSpPr>
        <p:spPr>
          <a:xfrm>
            <a:off x="827587" y="1839913"/>
            <a:ext cx="7921129" cy="4318000"/>
          </a:xfrm>
        </p:spPr>
        <p:txBody>
          <a:bodyPr/>
          <a:lstStyle>
            <a:lvl1pPr marL="0" indent="0">
              <a:buNone/>
              <a:defRPr/>
            </a:lvl1pPr>
            <a:lvl2pPr marL="4318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endParaRPr lang="de-DE" dirty="0" smtClean="0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09E25F-48AD-4B38-A4C9-944B7E357F68}" type="datetime1">
              <a:rPr lang="de-DE" smtClean="0"/>
              <a:t>16.04.2018</a:t>
            </a:fld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IPET-CDMP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Folie </a:t>
            </a:r>
            <a:fld id="{ADB5736B-38C8-4B48-889D-65DC46F9AC66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6" y="1666875"/>
            <a:ext cx="7920880" cy="457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941336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Freitex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 userDrawn="1"/>
        </p:nvSpPr>
        <p:spPr bwMode="auto">
          <a:xfrm>
            <a:off x="2516188" y="5876925"/>
            <a:ext cx="3238500" cy="431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defRPr/>
            </a:pPr>
            <a:r>
              <a:rPr lang="de-DE" sz="1400" b="1" dirty="0"/>
              <a:t>Blindtext für die Bildlegende</a:t>
            </a:r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auto">
          <a:xfrm>
            <a:off x="5754688" y="1844679"/>
            <a:ext cx="2990850" cy="4392613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5" name="Titel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8353425" cy="4318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9" name="Inhaltsplatzhalter 2"/>
          <p:cNvSpPr>
            <a:spLocks noGrp="1"/>
          </p:cNvSpPr>
          <p:nvPr>
            <p:ph idx="1"/>
          </p:nvPr>
        </p:nvSpPr>
        <p:spPr>
          <a:xfrm>
            <a:off x="395291" y="1839917"/>
            <a:ext cx="5040807" cy="3821335"/>
          </a:xfrm>
        </p:spPr>
        <p:txBody>
          <a:bodyPr/>
          <a:lstStyle>
            <a:lvl1pPr marL="0" indent="0">
              <a:buNone/>
              <a:defRPr/>
            </a:lvl1pPr>
            <a:lvl2pPr marL="4318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de-DE" dirty="0" smtClean="0"/>
              <a:t>Text</a:t>
            </a:r>
          </a:p>
        </p:txBody>
      </p:sp>
      <p:sp>
        <p:nvSpPr>
          <p:cNvPr id="7" name="Datumsplatzhalter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25FE507-38CE-4402-B99B-E5E0F3E52220}" type="datetime1">
              <a:rPr lang="de-DE" smtClean="0"/>
              <a:t>16.04.2018</a:t>
            </a:fld>
            <a:endParaRPr lang="de-DE" dirty="0"/>
          </a:p>
        </p:txBody>
      </p:sp>
      <p:sp>
        <p:nvSpPr>
          <p:cNvPr id="8" name="Fußzeilenplatzhalt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IPET-CDMP</a:t>
            </a:r>
            <a:endParaRPr lang="de-DE" dirty="0"/>
          </a:p>
        </p:txBody>
      </p:sp>
      <p:sp>
        <p:nvSpPr>
          <p:cNvPr id="10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Folie </a:t>
            </a:r>
            <a:fld id="{B0BA2BEE-EDE9-46DC-85C2-665098C795D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9295719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f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366A539-F62A-48D2-AD10-A1174218AAAF}" type="datetime1">
              <a:rPr lang="de-DE" smtClean="0"/>
              <a:t>16.04.2018</a:t>
            </a:fld>
            <a:endParaRPr lang="de-DE" dirty="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IPET-CDMP</a:t>
            </a:r>
            <a:endParaRPr lang="de-DE" dirty="0"/>
          </a:p>
        </p:txBody>
      </p:sp>
      <p:sp>
        <p:nvSpPr>
          <p:cNvPr id="6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Folie </a:t>
            </a:r>
            <a:fld id="{2B45B45B-0B93-48A9-AFC0-FF914215952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5824912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6ABC0BD-79B7-47D1-93CF-42969BDE1381}" type="datetime1">
              <a:rPr lang="de-DE" smtClean="0"/>
              <a:t>16.04.2018</a:t>
            </a:fld>
            <a:endParaRPr lang="de-DE" dirty="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IPET-CDMP</a:t>
            </a:r>
            <a:endParaRPr lang="de-DE" dirty="0"/>
          </a:p>
        </p:txBody>
      </p:sp>
      <p:sp>
        <p:nvSpPr>
          <p:cNvPr id="6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Folie </a:t>
            </a:r>
            <a:fld id="{CFF5AFFE-E9FE-4697-9F62-1F52D54087D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7816855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"/>
              <a:defRPr/>
            </a:lvl1pPr>
            <a:lvl2pPr marL="692150" indent="-260350">
              <a:buFont typeface="Wingdings" pitchFamily="2" charset="2"/>
              <a:buChar char=""/>
              <a:defRPr/>
            </a:lvl2pPr>
            <a:lvl3pPr marL="1143000" indent="-228600">
              <a:buFont typeface="Wingdings" pitchFamily="2" charset="2"/>
              <a:buChar char=""/>
              <a:defRPr/>
            </a:lvl3pPr>
            <a:lvl4pPr marL="1600200" indent="-228600">
              <a:buFont typeface="Wingdings" pitchFamily="2" charset="2"/>
              <a:buChar char=""/>
              <a:defRPr/>
            </a:lvl4pPr>
            <a:lvl5pPr marL="2057400" indent="-228600">
              <a:buFont typeface="Wingdings" pitchFamily="2" charset="2"/>
              <a:buChar char="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76F8A30-19DE-48A2-A1B9-49E553CDA78C}" type="datetime1">
              <a:rPr lang="de-DE" smtClean="0"/>
              <a:t>16.04.2018</a:t>
            </a:fld>
            <a:endParaRPr lang="de-DE" dirty="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IPET-CDMP</a:t>
            </a:r>
            <a:endParaRPr lang="de-DE" dirty="0"/>
          </a:p>
        </p:txBody>
      </p:sp>
      <p:sp>
        <p:nvSpPr>
          <p:cNvPr id="6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Folie </a:t>
            </a:r>
            <a:fld id="{3A7031CD-9D54-4D64-BF84-E8528283B7B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32331331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6" y="188918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5400">
            <a:solidFill>
              <a:srgbClr val="2D4B9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6" y="5440369"/>
            <a:ext cx="8207375" cy="898525"/>
          </a:xfrm>
        </p:spPr>
        <p:txBody>
          <a:bodyPr anchorCtr="1"/>
          <a:lstStyle>
            <a:lvl1pPr algn="ctr">
              <a:defRPr sz="3600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719283189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Frei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8353425" cy="4318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9" name="Inhaltsplatzhalter 2"/>
          <p:cNvSpPr>
            <a:spLocks noGrp="1"/>
          </p:cNvSpPr>
          <p:nvPr>
            <p:ph idx="1"/>
          </p:nvPr>
        </p:nvSpPr>
        <p:spPr>
          <a:xfrm>
            <a:off x="395288" y="1839913"/>
            <a:ext cx="8353425" cy="4318000"/>
          </a:xfrm>
        </p:spPr>
        <p:txBody>
          <a:bodyPr/>
          <a:lstStyle>
            <a:lvl1pPr marL="0" indent="0">
              <a:buNone/>
              <a:defRPr/>
            </a:lvl1pPr>
            <a:lvl2pPr marL="4318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de-DE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766071554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Freitex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 userDrawn="1"/>
        </p:nvSpPr>
        <p:spPr bwMode="auto">
          <a:xfrm>
            <a:off x="2516188" y="5876925"/>
            <a:ext cx="3238500" cy="431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defRPr/>
            </a:pPr>
            <a:r>
              <a:rPr lang="de-DE" sz="1400" b="1" dirty="0">
                <a:solidFill>
                  <a:srgbClr val="000000"/>
                </a:solidFill>
              </a:rPr>
              <a:t>Blindtext für die Bildlegende</a:t>
            </a:r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auto">
          <a:xfrm>
            <a:off x="5754688" y="1844679"/>
            <a:ext cx="2990850" cy="4392613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Titel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8353425" cy="4318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9" name="Inhaltsplatzhalter 2"/>
          <p:cNvSpPr>
            <a:spLocks noGrp="1"/>
          </p:cNvSpPr>
          <p:nvPr>
            <p:ph idx="1"/>
          </p:nvPr>
        </p:nvSpPr>
        <p:spPr>
          <a:xfrm>
            <a:off x="395291" y="1839917"/>
            <a:ext cx="5040807" cy="3821335"/>
          </a:xfrm>
        </p:spPr>
        <p:txBody>
          <a:bodyPr/>
          <a:lstStyle>
            <a:lvl1pPr marL="0" indent="0">
              <a:buNone/>
              <a:defRPr/>
            </a:lvl1pPr>
            <a:lvl2pPr marL="4318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de-DE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039501346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f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33304568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9843666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"/>
              <a:defRPr/>
            </a:lvl1pPr>
            <a:lvl2pPr marL="692150" indent="-260350">
              <a:buFont typeface="Wingdings" pitchFamily="2" charset="2"/>
              <a:buChar char=""/>
              <a:defRPr/>
            </a:lvl2pPr>
            <a:lvl3pPr marL="1143000" indent="-228600">
              <a:buFont typeface="Wingdings" pitchFamily="2" charset="2"/>
              <a:buChar char=""/>
              <a:defRPr/>
            </a:lvl3pPr>
            <a:lvl4pPr marL="1600200" indent="-228600">
              <a:buFont typeface="Wingdings" pitchFamily="2" charset="2"/>
              <a:buChar char=""/>
              <a:defRPr/>
            </a:lvl4pPr>
            <a:lvl5pPr marL="2057400" indent="-228600">
              <a:buFont typeface="Wingdings" pitchFamily="2" charset="2"/>
              <a:buChar char="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5400688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C99C-FF16-4BB2-9164-D446037279DE}" type="datetime1">
              <a:rPr lang="de-DE" smtClean="0"/>
              <a:t>16.04.2018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IPET-CDMP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5D6-27EB-41CF-B28E-6BA04A0C8D3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6777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D71A6-E91F-4CFB-871D-3D7434A8C7CD}" type="datetime1">
              <a:rPr lang="de-DE" smtClean="0">
                <a:solidFill>
                  <a:prstClr val="black">
                    <a:tint val="75000"/>
                  </a:prstClr>
                </a:solidFill>
              </a:rPr>
              <a:t>16.04.2018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IPET-CDMP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5D6-27EB-41CF-B28E-6BA04A0C8D3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0362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F2F8D-C253-481D-9865-A2CE6DA6E827}" type="datetime1">
              <a:rPr lang="de-DE" smtClean="0">
                <a:solidFill>
                  <a:prstClr val="black">
                    <a:tint val="75000"/>
                  </a:prstClr>
                </a:solidFill>
              </a:rPr>
              <a:t>16.04.2018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IPET-CDMP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5D6-27EB-41CF-B28E-6BA04A0C8D3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0397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5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70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74A2-497B-4EB3-AAD6-0A799CE1F211}" type="datetime1">
              <a:rPr lang="de-DE" smtClean="0">
                <a:solidFill>
                  <a:prstClr val="black">
                    <a:tint val="75000"/>
                  </a:prstClr>
                </a:solidFill>
              </a:rPr>
              <a:t>16.04.2018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IPET-CDMP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5D6-27EB-41CF-B28E-6BA04A0C8D3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8159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5D00-840E-4420-AF83-9A10E2D3495A}" type="datetime1">
              <a:rPr lang="de-DE" smtClean="0">
                <a:solidFill>
                  <a:prstClr val="black">
                    <a:tint val="75000"/>
                  </a:prstClr>
                </a:solidFill>
              </a:rPr>
              <a:t>16.04.2018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IPET-CDMP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5D6-27EB-41CF-B28E-6BA04A0C8D3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8065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5E5A6-0D9F-4CE7-8886-7DEC845675A6}" type="datetime1">
              <a:rPr lang="de-DE" smtClean="0">
                <a:solidFill>
                  <a:prstClr val="black">
                    <a:tint val="75000"/>
                  </a:prstClr>
                </a:solidFill>
              </a:rPr>
              <a:t>16.04.2018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IPET-CDMP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5D6-27EB-41CF-B28E-6BA04A0C8D3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151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00F44-AB57-4B5A-B973-A391005A14BF}" type="datetime1">
              <a:rPr lang="de-DE" smtClean="0">
                <a:solidFill>
                  <a:prstClr val="black">
                    <a:tint val="75000"/>
                  </a:prstClr>
                </a:solidFill>
              </a:rPr>
              <a:t>16.04.2018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IPET-CDMP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5D6-27EB-41CF-B28E-6BA04A0C8D3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2148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17E6-09C7-4B28-8B39-CCB99D0AA115}" type="datetime1">
              <a:rPr lang="de-DE" smtClean="0">
                <a:solidFill>
                  <a:prstClr val="black">
                    <a:tint val="75000"/>
                  </a:prstClr>
                </a:solidFill>
              </a:rPr>
              <a:t>16.04.2018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IPET-CDMP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5D6-27EB-41CF-B28E-6BA04A0C8D3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6586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2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747AE-6F0B-4BA8-BEAD-F1F13066815E}" type="datetime1">
              <a:rPr lang="de-DE" smtClean="0">
                <a:solidFill>
                  <a:prstClr val="black">
                    <a:tint val="75000"/>
                  </a:prstClr>
                </a:solidFill>
              </a:rPr>
              <a:t>16.04.2018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IPET-CDMP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5D6-27EB-41CF-B28E-6BA04A0C8D3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8084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32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45B81-9C82-413A-831E-9799FA1C580F}" type="datetime1">
              <a:rPr lang="de-DE" smtClean="0">
                <a:solidFill>
                  <a:prstClr val="black">
                    <a:tint val="75000"/>
                  </a:prstClr>
                </a:solidFill>
              </a:rPr>
              <a:t>16.04.2018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IPET-CDMP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5D6-27EB-41CF-B28E-6BA04A0C8D3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245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DEA45-3A5C-48F4-A7A1-D8F87D51CA41}" type="datetime1">
              <a:rPr lang="de-DE" smtClean="0">
                <a:solidFill>
                  <a:prstClr val="black">
                    <a:tint val="75000"/>
                  </a:prstClr>
                </a:solidFill>
              </a:rPr>
              <a:t>16.04.2018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IPET-CDMP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5D6-27EB-41CF-B28E-6BA04A0C8D3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597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D26DC-761D-4491-8FA1-79B26BADA71C}" type="datetime1">
              <a:rPr lang="de-DE" smtClean="0">
                <a:solidFill>
                  <a:prstClr val="black">
                    <a:tint val="75000"/>
                  </a:prstClr>
                </a:solidFill>
              </a:rPr>
              <a:t>16.04.2018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IPET-CDMP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5D6-27EB-41CF-B28E-6BA04A0C8D3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8126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7" y="6217621"/>
            <a:ext cx="548700" cy="5248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e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046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0.xml"/><Relationship Id="rId9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smtClean="0"/>
              <a:t>Folienmasterformat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smtClean="0"/>
              <a:t>Textmasterformate durch Klicken bearbeiten</a:t>
            </a:r>
          </a:p>
          <a:p>
            <a:pPr lvl="1"/>
            <a:r>
              <a:rPr lang="de-DE" altLang="en-US" smtClean="0"/>
              <a:t>Zweite Ebene</a:t>
            </a:r>
          </a:p>
          <a:p>
            <a:pPr lvl="2"/>
            <a:r>
              <a:rPr lang="de-DE" altLang="en-US" smtClean="0"/>
              <a:t>Dritte Ebene</a:t>
            </a:r>
          </a:p>
          <a:p>
            <a:pPr lvl="3"/>
            <a:r>
              <a:rPr lang="de-DE" altLang="en-US" smtClean="0"/>
              <a:t>Vierte Ebene</a:t>
            </a:r>
          </a:p>
          <a:p>
            <a:pPr lvl="4"/>
            <a:r>
              <a:rPr lang="de-DE" altLang="en-US" smtClean="0"/>
              <a:t>Fünfte Ebene</a:t>
            </a:r>
          </a:p>
        </p:txBody>
      </p:sp>
      <p:sp>
        <p:nvSpPr>
          <p:cNvPr id="1028" name="Line 23"/>
          <p:cNvSpPr>
            <a:spLocks noChangeShapeType="1"/>
          </p:cNvSpPr>
          <p:nvPr userDrawn="1"/>
        </p:nvSpPr>
        <p:spPr bwMode="auto">
          <a:xfrm>
            <a:off x="244478" y="6351588"/>
            <a:ext cx="8613775" cy="0"/>
          </a:xfrm>
          <a:prstGeom prst="line">
            <a:avLst/>
          </a:prstGeom>
          <a:noFill/>
          <a:ln w="15240">
            <a:solidFill>
              <a:srgbClr val="2D4B9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29" name="Picture 28" descr="Bundesadler_kleiner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6405569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6" y="188918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5400">
            <a:solidFill>
              <a:srgbClr val="2D4B9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2"/>
          </p:nvPr>
        </p:nvSpPr>
        <p:spPr>
          <a:xfrm>
            <a:off x="6675438" y="63944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226BE97-BD47-433C-9CF0-D22C759DF027}" type="datetime1">
              <a:rPr lang="de-DE" smtClean="0"/>
              <a:t>16.04.2018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955678" y="6448431"/>
            <a:ext cx="2320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de-DE" smtClean="0"/>
              <a:t>IPET-CDMP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4551364" y="6405569"/>
            <a:ext cx="8747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de-DE"/>
              <a:t>Folie </a:t>
            </a:r>
            <a:fld id="{ADB5736B-38C8-4B48-889D-65DC46F9AC6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899" r:id="rId2"/>
    <p:sldLayoutId id="2147483902" r:id="rId3"/>
    <p:sldLayoutId id="2147483903" r:id="rId4"/>
    <p:sldLayoutId id="2147483904" r:id="rId5"/>
    <p:sldLayoutId id="2147483905" r:id="rId6"/>
  </p:sldLayoutIdLst>
  <p:transition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Folienmasterformat durch Klicken bearbeiten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2052" name="Line 23"/>
          <p:cNvSpPr>
            <a:spLocks noChangeShapeType="1"/>
          </p:cNvSpPr>
          <p:nvPr userDrawn="1"/>
        </p:nvSpPr>
        <p:spPr bwMode="auto">
          <a:xfrm>
            <a:off x="244478" y="6351588"/>
            <a:ext cx="8613775" cy="0"/>
          </a:xfrm>
          <a:prstGeom prst="line">
            <a:avLst/>
          </a:prstGeom>
          <a:noFill/>
          <a:ln w="15240">
            <a:solidFill>
              <a:srgbClr val="2D4B9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053" name="Picture 28" descr="Bundesadler_kleiner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6405569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6" y="188918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5400">
            <a:solidFill>
              <a:srgbClr val="2D4B9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2"/>
          </p:nvPr>
        </p:nvSpPr>
        <p:spPr>
          <a:xfrm>
            <a:off x="6675438" y="63944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0FFCBA35-81FC-4E2C-880B-CC569E809390}" type="datetime1">
              <a:rPr lang="de-DE" smtClean="0"/>
              <a:t>16.04.2018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955678" y="6448431"/>
            <a:ext cx="2320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de-DE" smtClean="0"/>
              <a:t>IPET-CDMP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4551364" y="6405569"/>
            <a:ext cx="8747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de-DE"/>
              <a:t>Folie </a:t>
            </a:r>
            <a:fld id="{BB4E8767-E6DB-4A4A-BE03-29EC5F65FFD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0" r:id="rId2"/>
    <p:sldLayoutId id="2147483907" r:id="rId3"/>
    <p:sldLayoutId id="2147483908" r:id="rId4"/>
    <p:sldLayoutId id="2147483909" r:id="rId5"/>
    <p:sldLayoutId id="2147483910" r:id="rId6"/>
    <p:sldLayoutId id="2147483911" r:id="rId7"/>
  </p:sldLayoutIdLst>
  <p:transition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15C2E91-62C0-421A-BEE0-4E2DC3193305}" type="datetime1">
              <a:rPr lang="de-DE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t>16.04.2018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7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t>IPET-CDMP</a:t>
            </a: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607A5D6-27EB-41CF-B28E-6BA04A0C8D31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‹Nr.›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3679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gisc.dwd.de/GISC_DWD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68316" y="3573018"/>
            <a:ext cx="8207375" cy="1152127"/>
          </a:xfrm>
        </p:spPr>
        <p:txBody>
          <a:bodyPr/>
          <a:lstStyle/>
          <a:p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Marine Data Sets</a:t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sz="2800" dirty="0" smtClean="0"/>
              <a:t>Lydia Gates, </a:t>
            </a:r>
            <a:r>
              <a:rPr lang="de-DE" sz="2800" dirty="0" smtClean="0"/>
              <a:t>DWD on behalf </a:t>
            </a:r>
            <a:r>
              <a:rPr lang="de-DE" sz="2800" dirty="0" err="1" smtClean="0"/>
              <a:t>of</a:t>
            </a:r>
            <a:r>
              <a:rPr lang="de-DE" sz="2800" dirty="0" smtClean="0"/>
              <a:t> </a:t>
            </a:r>
            <a:r>
              <a:rPr lang="de-DE" sz="2800" dirty="0" err="1" smtClean="0"/>
              <a:t>the</a:t>
            </a:r>
            <a:r>
              <a:rPr lang="de-DE" sz="2800" dirty="0" smtClean="0"/>
              <a:t> </a:t>
            </a:r>
            <a:r>
              <a:rPr lang="de-DE" sz="2800" dirty="0" err="1" smtClean="0"/>
              <a:t>community</a:t>
            </a:r>
            <a:r>
              <a:rPr lang="de-DE" sz="2800" dirty="0" smtClean="0"/>
              <a:t> 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1170791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Voluntary</a:t>
            </a:r>
            <a:r>
              <a:rPr lang="de-DE" dirty="0" smtClean="0"/>
              <a:t> </a:t>
            </a:r>
            <a:r>
              <a:rPr lang="de-DE" dirty="0" err="1" smtClean="0"/>
              <a:t>Observing</a:t>
            </a:r>
            <a:r>
              <a:rPr lang="de-DE" dirty="0" smtClean="0"/>
              <a:t> </a:t>
            </a:r>
            <a:r>
              <a:rPr lang="de-DE" dirty="0" err="1" smtClean="0"/>
              <a:t>Ships</a:t>
            </a:r>
            <a:r>
              <a:rPr lang="de-DE" dirty="0" smtClean="0"/>
              <a:t> in 2017 – Global </a:t>
            </a:r>
            <a:r>
              <a:rPr lang="de-DE" dirty="0" err="1" smtClean="0"/>
              <a:t>Coverage</a:t>
            </a:r>
            <a:endParaRPr lang="de-DE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6" y="1655369"/>
            <a:ext cx="6264695" cy="4432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1187626" y="5805267"/>
            <a:ext cx="698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Both GCCs act as  </a:t>
            </a:r>
            <a:r>
              <a:rPr lang="en-GB" sz="800" dirty="0"/>
              <a:t>WMO Information System (WIS) Data Collection &amp; Production Centres (DCPCs) and are able to provide 25.6 million MQCS-checked and flagged </a:t>
            </a:r>
            <a:r>
              <a:rPr lang="en-GB" sz="800" dirty="0" smtClean="0"/>
              <a:t>observations received </a:t>
            </a:r>
            <a:r>
              <a:rPr lang="en-GB" sz="800" dirty="0"/>
              <a:t>by the GCCs. </a:t>
            </a:r>
            <a:r>
              <a:rPr lang="en-GB" sz="800" dirty="0" smtClean="0"/>
              <a:t>All </a:t>
            </a:r>
            <a:r>
              <a:rPr lang="en-GB" sz="800" dirty="0"/>
              <a:t>data, original and MQC-checked, are available on the German WIS Global Information System Centre (GISC) </a:t>
            </a:r>
            <a:r>
              <a:rPr lang="en-GB" sz="800" u="sng" dirty="0"/>
              <a:t>http://</a:t>
            </a:r>
            <a:r>
              <a:rPr lang="en-GB" sz="800" u="sng" dirty="0" smtClean="0"/>
              <a:t>gisc.dwd.de/GISC_DWD/toSimpleSearch.do</a:t>
            </a:r>
            <a:r>
              <a:rPr lang="en-GB" sz="800" dirty="0" smtClean="0"/>
              <a:t>.</a:t>
            </a:r>
            <a:endParaRPr lang="de-DE" sz="800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8455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Interdisciplinary</a:t>
            </a:r>
            <a:r>
              <a:rPr lang="de-DE" dirty="0" smtClean="0"/>
              <a:t> </a:t>
            </a:r>
            <a:r>
              <a:rPr lang="de-DE" dirty="0" err="1" smtClean="0"/>
              <a:t>nature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observations</a:t>
            </a:r>
            <a:endParaRPr lang="de-DE" dirty="0"/>
          </a:p>
        </p:txBody>
      </p:sp>
      <p:pic>
        <p:nvPicPr>
          <p:cNvPr id="7" name="Inhaltsplatzhalt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52162" y="2312675"/>
            <a:ext cx="4510849" cy="3383137"/>
          </a:xfrm>
        </p:spPr>
      </p:pic>
    </p:spTree>
    <p:extLst>
      <p:ext uri="{BB962C8B-B14F-4D97-AF65-F5344CB8AC3E}">
        <p14:creationId xmlns:p14="http://schemas.microsoft.com/office/powerpoint/2010/main" val="3713115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National </a:t>
            </a:r>
            <a:r>
              <a:rPr lang="de-DE" dirty="0" err="1" smtClean="0"/>
              <a:t>and</a:t>
            </a:r>
            <a:r>
              <a:rPr lang="de-DE" dirty="0" smtClean="0"/>
              <a:t> international </a:t>
            </a:r>
            <a:r>
              <a:rPr lang="de-DE" dirty="0" err="1" smtClean="0"/>
              <a:t>standards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meta-</a:t>
            </a:r>
            <a:r>
              <a:rPr lang="de-DE" dirty="0" err="1" smtClean="0"/>
              <a:t>data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026" name="Picture 2" descr="C:\Users\lgates\Desktop\alles von Desktop Gates\Fotos\2014_03_31\IMG_19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3" y="1772816"/>
            <a:ext cx="6120680" cy="459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058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537" y="1268762"/>
            <a:ext cx="8353177" cy="504031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Joint WMO-IOC </a:t>
            </a:r>
            <a:r>
              <a:rPr lang="de-DE" dirty="0"/>
              <a:t>T</a:t>
            </a:r>
            <a:r>
              <a:rPr lang="de-DE" dirty="0" smtClean="0"/>
              <a:t>echnical </a:t>
            </a:r>
            <a:r>
              <a:rPr lang="de-DE" dirty="0" err="1" smtClean="0"/>
              <a:t>Commission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Oceanography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Marine </a:t>
            </a:r>
            <a:r>
              <a:rPr lang="de-DE" dirty="0" err="1" smtClean="0"/>
              <a:t>Meteorology</a:t>
            </a:r>
            <a:r>
              <a:rPr lang="de-DE" dirty="0" smtClean="0"/>
              <a:t>  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83568" y="2132856"/>
            <a:ext cx="8065145" cy="431800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err="1" smtClean="0"/>
              <a:t>Safety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life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property</a:t>
            </a:r>
            <a:r>
              <a:rPr lang="de-DE" dirty="0" smtClean="0"/>
              <a:t> at </a:t>
            </a:r>
            <a:r>
              <a:rPr lang="de-DE" dirty="0" err="1" smtClean="0"/>
              <a:t>sea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coastal</a:t>
            </a:r>
            <a:r>
              <a:rPr lang="de-DE" dirty="0" smtClean="0"/>
              <a:t> </a:t>
            </a:r>
            <a:r>
              <a:rPr lang="de-DE" dirty="0" err="1" smtClean="0"/>
              <a:t>areas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err="1" smtClean="0"/>
              <a:t>Resilience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preparedness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err="1" smtClean="0"/>
              <a:t>Disaster</a:t>
            </a:r>
            <a:r>
              <a:rPr lang="de-DE" dirty="0" smtClean="0"/>
              <a:t> </a:t>
            </a:r>
            <a:r>
              <a:rPr lang="de-DE" dirty="0" err="1"/>
              <a:t>r</a:t>
            </a:r>
            <a:r>
              <a:rPr lang="de-DE" dirty="0" err="1" smtClean="0"/>
              <a:t>isk</a:t>
            </a:r>
            <a:r>
              <a:rPr lang="de-DE" dirty="0" smtClean="0"/>
              <a:t> </a:t>
            </a:r>
            <a:r>
              <a:rPr lang="de-DE" dirty="0" err="1" smtClean="0"/>
              <a:t>reduction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err="1" smtClean="0"/>
              <a:t>Climate</a:t>
            </a:r>
            <a:r>
              <a:rPr lang="de-DE" dirty="0" smtClean="0"/>
              <a:t> </a:t>
            </a:r>
            <a:r>
              <a:rPr lang="de-DE" dirty="0" err="1" smtClean="0"/>
              <a:t>research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services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Operational </a:t>
            </a:r>
            <a:r>
              <a:rPr lang="de-DE" dirty="0" err="1" smtClean="0"/>
              <a:t>services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Growth </a:t>
            </a:r>
            <a:r>
              <a:rPr lang="de-DE" dirty="0" err="1" smtClean="0"/>
              <a:t>of</a:t>
            </a:r>
            <a:r>
              <a:rPr lang="de-DE" dirty="0" smtClean="0"/>
              <a:t> a </a:t>
            </a:r>
            <a:r>
              <a:rPr lang="de-DE" dirty="0" err="1" smtClean="0"/>
              <a:t>sustainable</a:t>
            </a:r>
            <a:r>
              <a:rPr lang="de-DE" dirty="0" smtClean="0"/>
              <a:t> </a:t>
            </a:r>
            <a:r>
              <a:rPr lang="de-DE" dirty="0" err="1" smtClean="0"/>
              <a:t>ocean</a:t>
            </a:r>
            <a:r>
              <a:rPr lang="de-DE" dirty="0" smtClean="0"/>
              <a:t> </a:t>
            </a:r>
            <a:r>
              <a:rPr lang="de-DE" dirty="0" err="1" smtClean="0"/>
              <a:t>economy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Integrated met-</a:t>
            </a:r>
            <a:r>
              <a:rPr lang="de-DE" dirty="0" err="1" smtClean="0"/>
              <a:t>ocean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known</a:t>
            </a:r>
            <a:r>
              <a:rPr lang="de-DE" dirty="0" smtClean="0"/>
              <a:t> </a:t>
            </a:r>
            <a:r>
              <a:rPr lang="de-DE" dirty="0" err="1" smtClean="0"/>
              <a:t>accuracy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Dissemination </a:t>
            </a:r>
            <a:r>
              <a:rPr lang="de-DE" dirty="0" err="1" smtClean="0"/>
              <a:t>platforms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Operational </a:t>
            </a:r>
            <a:r>
              <a:rPr lang="de-DE" dirty="0" err="1" smtClean="0"/>
              <a:t>forecasting</a:t>
            </a:r>
            <a:r>
              <a:rPr lang="de-DE" dirty="0" smtClean="0"/>
              <a:t> </a:t>
            </a:r>
            <a:r>
              <a:rPr lang="de-DE" dirty="0" err="1" smtClean="0"/>
              <a:t>system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Data </a:t>
            </a:r>
            <a:r>
              <a:rPr lang="de-DE" dirty="0" smtClean="0"/>
              <a:t>Management, inter-</a:t>
            </a:r>
            <a:r>
              <a:rPr lang="de-DE" dirty="0" err="1" smtClean="0"/>
              <a:t>operability</a:t>
            </a:r>
            <a:endParaRPr lang="de-DE" dirty="0" smtClean="0"/>
          </a:p>
        </p:txBody>
      </p:sp>
      <p:sp>
        <p:nvSpPr>
          <p:cNvPr id="4" name="Textfeld 3"/>
          <p:cNvSpPr txBox="1"/>
          <p:nvPr/>
        </p:nvSpPr>
        <p:spPr>
          <a:xfrm>
            <a:off x="323529" y="332656"/>
            <a:ext cx="1739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 smtClean="0"/>
              <a:t>JCOMM</a:t>
            </a:r>
            <a:endParaRPr lang="de-DE" sz="2800" b="1" dirty="0"/>
          </a:p>
        </p:txBody>
      </p:sp>
    </p:spTree>
    <p:extLst>
      <p:ext uri="{BB962C8B-B14F-4D97-AF65-F5344CB8AC3E}">
        <p14:creationId xmlns:p14="http://schemas.microsoft.com/office/powerpoint/2010/main" val="110798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JCOMM-5, 2017 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83568" y="1839913"/>
            <a:ext cx="8065145" cy="4318000"/>
          </a:xfrm>
        </p:spPr>
        <p:txBody>
          <a:bodyPr/>
          <a:lstStyle/>
          <a:p>
            <a:r>
              <a:rPr lang="de-DE" sz="2000" b="1" dirty="0" smtClean="0"/>
              <a:t>10-Year Vision</a:t>
            </a:r>
          </a:p>
          <a:p>
            <a:r>
              <a:rPr lang="de-DE" sz="1400" dirty="0"/>
              <a:t>(</a:t>
            </a:r>
            <a:r>
              <a:rPr lang="de-DE" sz="1400" dirty="0" err="1" smtClean="0"/>
              <a:t>To</a:t>
            </a:r>
            <a:r>
              <a:rPr lang="de-DE" sz="1400" dirty="0" smtClean="0"/>
              <a:t> </a:t>
            </a:r>
            <a:r>
              <a:rPr lang="de-DE" sz="1400" dirty="0" err="1" smtClean="0"/>
              <a:t>be</a:t>
            </a:r>
            <a:r>
              <a:rPr lang="de-DE" sz="1400" dirty="0" smtClean="0"/>
              <a:t> </a:t>
            </a:r>
            <a:r>
              <a:rPr lang="de-DE" sz="1400" dirty="0" err="1" smtClean="0"/>
              <a:t>approved</a:t>
            </a:r>
            <a:r>
              <a:rPr lang="de-DE" sz="1400" dirty="0" smtClean="0"/>
              <a:t> </a:t>
            </a:r>
            <a:r>
              <a:rPr lang="de-DE" sz="1400" dirty="0" err="1" smtClean="0"/>
              <a:t>during</a:t>
            </a:r>
            <a:r>
              <a:rPr lang="de-DE" sz="1400" dirty="0" smtClean="0"/>
              <a:t> inter-</a:t>
            </a:r>
            <a:r>
              <a:rPr lang="de-DE" sz="1400" dirty="0" err="1" smtClean="0"/>
              <a:t>sessional</a:t>
            </a:r>
            <a:r>
              <a:rPr lang="de-DE" sz="1400" dirty="0" smtClean="0"/>
              <a:t> </a:t>
            </a:r>
            <a:r>
              <a:rPr lang="de-DE" sz="1400" dirty="0" err="1" smtClean="0"/>
              <a:t>period</a:t>
            </a:r>
            <a:r>
              <a:rPr lang="de-DE" sz="1400" dirty="0" smtClean="0"/>
              <a:t>)</a:t>
            </a:r>
          </a:p>
          <a:p>
            <a:endParaRPr lang="de-DE" dirty="0"/>
          </a:p>
          <a:p>
            <a:r>
              <a:rPr lang="de-DE" dirty="0" smtClean="0"/>
              <a:t>The JCOMM </a:t>
            </a:r>
            <a:r>
              <a:rPr lang="de-DE" dirty="0" err="1" smtClean="0"/>
              <a:t>solution</a:t>
            </a:r>
            <a:r>
              <a:rPr lang="de-DE" dirty="0" smtClean="0"/>
              <a:t> lies in </a:t>
            </a:r>
            <a:r>
              <a:rPr lang="de-DE" dirty="0" err="1" smtClean="0"/>
              <a:t>meeting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user</a:t>
            </a:r>
            <a:r>
              <a:rPr lang="de-DE" dirty="0" smtClean="0"/>
              <a:t> </a:t>
            </a:r>
            <a:r>
              <a:rPr lang="de-DE" dirty="0" err="1" smtClean="0"/>
              <a:t>requirements</a:t>
            </a:r>
            <a:r>
              <a:rPr lang="de-DE" dirty="0" smtClean="0"/>
              <a:t> </a:t>
            </a:r>
            <a:r>
              <a:rPr lang="de-DE" dirty="0" err="1" smtClean="0"/>
              <a:t>through</a:t>
            </a:r>
            <a:r>
              <a:rPr lang="de-DE" dirty="0" smtClean="0"/>
              <a:t> international </a:t>
            </a:r>
            <a:r>
              <a:rPr lang="de-DE" dirty="0" err="1" smtClean="0"/>
              <a:t>cooperation</a:t>
            </a:r>
            <a:r>
              <a:rPr lang="de-DE" dirty="0" smtClean="0"/>
              <a:t>.</a:t>
            </a:r>
          </a:p>
          <a:p>
            <a:endParaRPr lang="de-DE" b="1" dirty="0" smtClean="0"/>
          </a:p>
          <a:p>
            <a:r>
              <a:rPr lang="de-DE" b="1" dirty="0" smtClean="0"/>
              <a:t>Strategic Goals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err="1" smtClean="0"/>
              <a:t>Observations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Data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Services, </a:t>
            </a:r>
            <a:r>
              <a:rPr lang="de-DE" dirty="0" err="1" smtClean="0"/>
              <a:t>Forecasting</a:t>
            </a:r>
            <a:r>
              <a:rPr lang="de-DE" dirty="0" smtClean="0"/>
              <a:t>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Standards </a:t>
            </a:r>
            <a:r>
              <a:rPr lang="de-DE" dirty="0" err="1" smtClean="0"/>
              <a:t>and</a:t>
            </a:r>
            <a:r>
              <a:rPr lang="de-DE" dirty="0" smtClean="0"/>
              <a:t> Best Practices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err="1" smtClean="0"/>
              <a:t>Coordination</a:t>
            </a:r>
            <a:r>
              <a:rPr lang="de-DE" dirty="0" smtClean="0"/>
              <a:t>, </a:t>
            </a:r>
            <a:r>
              <a:rPr lang="de-DE" dirty="0" err="1" smtClean="0"/>
              <a:t>Collaboration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Strategy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7353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8" y="975723"/>
            <a:ext cx="2761922" cy="51895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72344" y="4365577"/>
            <a:ext cx="50618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NODC 	=	IODE National Oceanographic Data </a:t>
            </a: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Centre </a:t>
            </a:r>
            <a:b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SODC 	= 	IODE Specialized Ocean Data Centre</a:t>
            </a:r>
            <a:b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ODIN 	= 	Ocean Data and Information Networks</a:t>
            </a:r>
            <a:b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GRA	=	GOOS Regional Alliances</a:t>
            </a:r>
            <a:b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MM 	= 	Marine Meteorological</a:t>
            </a:r>
            <a:b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DM 	= 	Delayed-mode data</a:t>
            </a:r>
            <a:b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RT 	= 	Real-time data</a:t>
            </a:r>
            <a:b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DAC 	= 	Data Acquisition Centre</a:t>
            </a:r>
            <a:b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GDAC 	= 	Global Data Assembly Centre</a:t>
            </a:r>
            <a:b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CMOC 	= 	Centre for Marine Meteorological and </a:t>
            </a:r>
            <a:r>
              <a:rPr lang="en-GB" sz="1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		Oceanographic </a:t>
            </a: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Climate Data</a:t>
            </a:r>
            <a:b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QC	= 	Quality Control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072343" y="1923167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solidFill>
                  <a:srgbClr val="222222"/>
                </a:solidFill>
                <a:latin typeface="arial" panose="020B0604020202020204" pitchFamily="34" charset="0"/>
              </a:rPr>
              <a:t>A well formed MCDS enables 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JCOMM to establish a much needed operational international path for acquisition and for sharing of relevant public access delayed-mode global </a:t>
            </a:r>
            <a:r>
              <a:rPr lang="en-US" dirty="0" smtClean="0">
                <a:solidFill>
                  <a:srgbClr val="222222"/>
                </a:solidFill>
                <a:latin typeface="arial" panose="020B0604020202020204" pitchFamily="34" charset="0"/>
              </a:rPr>
              <a:t>marine meteorological and oceanographic data leveraging existing 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tested resources.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072343" y="1124744"/>
            <a:ext cx="4415632" cy="338554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n-US" b="1" dirty="0" smtClean="0"/>
              <a:t>SETTING UP AND POPULATING THE MCDS</a:t>
            </a:r>
            <a:endParaRPr lang="en-US" b="1" dirty="0"/>
          </a:p>
        </p:txBody>
      </p:sp>
      <p:sp>
        <p:nvSpPr>
          <p:cNvPr id="4" name="Textfeld 3"/>
          <p:cNvSpPr txBox="1"/>
          <p:nvPr/>
        </p:nvSpPr>
        <p:spPr>
          <a:xfrm>
            <a:off x="467544" y="379403"/>
            <a:ext cx="327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800" b="1" dirty="0" smtClean="0">
                <a:solidFill>
                  <a:schemeClr val="accent3">
                    <a:lumMod val="25000"/>
                  </a:schemeClr>
                </a:solidFill>
              </a:rPr>
              <a:t>Marine </a:t>
            </a:r>
            <a:r>
              <a:rPr lang="de-DE" sz="1800" b="1" dirty="0" err="1" smtClean="0">
                <a:solidFill>
                  <a:schemeClr val="accent3">
                    <a:lumMod val="25000"/>
                  </a:schemeClr>
                </a:solidFill>
              </a:rPr>
              <a:t>Climate</a:t>
            </a:r>
            <a:r>
              <a:rPr lang="de-DE" sz="1800" b="1" dirty="0" smtClean="0">
                <a:solidFill>
                  <a:schemeClr val="accent3">
                    <a:lumMod val="25000"/>
                  </a:schemeClr>
                </a:solidFill>
              </a:rPr>
              <a:t> Data System</a:t>
            </a:r>
            <a:endParaRPr lang="de-DE" sz="1800" b="1" dirty="0">
              <a:solidFill>
                <a:schemeClr val="accent3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700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New 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CMOCs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>
              <a:defRPr/>
            </a:pP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Limited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of CMOC data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areas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proposed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(6 to 10 total):</a:t>
            </a:r>
          </a:p>
          <a:p>
            <a:pPr lvl="2" eaLnBrk="1" hangingPunct="1">
              <a:defRPr/>
            </a:pP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CMOC-China (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drifting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buoy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data/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metadata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Already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operation</a:t>
            </a:r>
            <a:endParaRPr lang="es-E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eaLnBrk="1" hangingPunct="1">
              <a:defRPr/>
            </a:pP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CMOC-World Ocean Database (CMOC-WOD); profile oceanographic observations; Evaluation completed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approval from JCOMM-5</a:t>
            </a:r>
          </a:p>
          <a:p>
            <a:pPr lvl="2" eaLnBrk="1" hangingPunct="1">
              <a:defRPr/>
            </a:pP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CMOC-International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Comprehensive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Ocean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Atmosphere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Data Set (ICOADS); Surface marine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observations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Candidate</a:t>
            </a:r>
            <a:endParaRPr lang="es-E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eaLnBrk="1" hangingPunct="1">
              <a:defRPr/>
            </a:pP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Other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Candidates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3" eaLnBrk="1" hangingPunct="1">
              <a:defRPr/>
            </a:pP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Sea Ice</a:t>
            </a:r>
          </a:p>
          <a:p>
            <a:pPr lvl="3" eaLnBrk="1" hangingPunct="1">
              <a:defRPr/>
            </a:pP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Plankton</a:t>
            </a:r>
            <a:endParaRPr lang="es-E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 eaLnBrk="1" hangingPunct="1">
              <a:defRPr/>
            </a:pP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Ocean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Currents</a:t>
            </a:r>
            <a:endParaRPr lang="es-E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 eaLnBrk="1" hangingPunct="1">
              <a:defRPr/>
            </a:pPr>
            <a:r>
              <a:rPr lang="es-ES" alt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s-E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29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5832"/>
          <p:cNvGrpSpPr>
            <a:grpSpLocks/>
          </p:cNvGrpSpPr>
          <p:nvPr/>
        </p:nvGrpSpPr>
        <p:grpSpPr bwMode="auto">
          <a:xfrm>
            <a:off x="1537686" y="2348882"/>
            <a:ext cx="5733259" cy="3922321"/>
            <a:chOff x="248" y="1756"/>
            <a:chExt cx="5287" cy="4831"/>
          </a:xfrm>
        </p:grpSpPr>
        <p:pic>
          <p:nvPicPr>
            <p:cNvPr id="18436" name="Picture 4913" descr="InstrumentThumbnails_05Oct06_Page_1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" t="18866" r="21211" b="52734"/>
            <a:stretch>
              <a:fillRect/>
            </a:stretch>
          </p:blipFill>
          <p:spPr bwMode="auto">
            <a:xfrm>
              <a:off x="287" y="1756"/>
              <a:ext cx="5174" cy="15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37" name="Picture 4914" descr="InstrumentThumbnails_05Oct06_Page_2"/>
            <p:cNvPicPr>
              <a:picLocks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6" t="23810" r="17511" b="48415"/>
            <a:stretch>
              <a:fillRect/>
            </a:stretch>
          </p:blipFill>
          <p:spPr bwMode="auto">
            <a:xfrm>
              <a:off x="248" y="3483"/>
              <a:ext cx="5278" cy="1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38" name="Picture 4915" descr="InstrumentThumbnails_05Oct06_Page_3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" t="17746" r="18716" b="47235"/>
            <a:stretch>
              <a:fillRect/>
            </a:stretch>
          </p:blipFill>
          <p:spPr bwMode="auto">
            <a:xfrm>
              <a:off x="249" y="5060"/>
              <a:ext cx="5286" cy="1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435" name="TextBox 8"/>
          <p:cNvSpPr txBox="1">
            <a:spLocks noChangeArrowheads="1"/>
          </p:cNvSpPr>
          <p:nvPr/>
        </p:nvSpPr>
        <p:spPr bwMode="auto">
          <a:xfrm>
            <a:off x="424614" y="1028707"/>
            <a:ext cx="82797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b="1" dirty="0" smtClean="0"/>
              <a:t>CMOC World </a:t>
            </a:r>
            <a:r>
              <a:rPr lang="en-US" altLang="en-US" sz="2400" b="1" dirty="0"/>
              <a:t>Ocean Database: World’s largest publicly </a:t>
            </a:r>
            <a:endParaRPr lang="en-US" altLang="en-US" sz="2400" b="1" dirty="0" smtClean="0"/>
          </a:p>
          <a:p>
            <a:pPr algn="ctr" eaLnBrk="1" hangingPunct="1"/>
            <a:r>
              <a:rPr lang="en-US" altLang="en-US" sz="2400" b="1" dirty="0"/>
              <a:t>a</a:t>
            </a:r>
            <a:r>
              <a:rPr lang="en-US" altLang="en-US" sz="2400" b="1" dirty="0" smtClean="0"/>
              <a:t>vailable</a:t>
            </a:r>
            <a:r>
              <a:rPr lang="en-US" altLang="en-US" sz="2400" b="1" dirty="0" smtClean="0"/>
              <a:t> </a:t>
            </a:r>
            <a:r>
              <a:rPr lang="en-US" altLang="en-US" sz="2400" b="1" dirty="0" smtClean="0"/>
              <a:t>oceanographic </a:t>
            </a:r>
            <a:r>
              <a:rPr lang="en-US" altLang="en-US" sz="2400" b="1" dirty="0"/>
              <a:t>profile database</a:t>
            </a:r>
          </a:p>
        </p:txBody>
      </p:sp>
    </p:spTree>
    <p:extLst>
      <p:ext uri="{BB962C8B-B14F-4D97-AF65-F5344CB8AC3E}">
        <p14:creationId xmlns:p14="http://schemas.microsoft.com/office/powerpoint/2010/main" val="555581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/>
          <p:nvPr/>
        </p:nvSpPr>
        <p:spPr>
          <a:xfrm>
            <a:off x="6395300" y="1844676"/>
            <a:ext cx="2627868" cy="2880468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wrap="square" lIns="121900" tIns="121900" rIns="121900" bIns="121900" anchor="t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" sz="2000" dirty="0">
                <a:solidFill>
                  <a:srgbClr val="999999"/>
                </a:solidFill>
                <a:latin typeface="Calibri" panose="020F0502020204030204"/>
                <a:cs typeface="+mn-cs"/>
              </a:rPr>
              <a:t>Grey - Argo cycles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" sz="2000" dirty="0">
                <a:solidFill>
                  <a:srgbClr val="38761D"/>
                </a:solidFill>
                <a:latin typeface="Calibri" panose="020F0502020204030204"/>
                <a:cs typeface="+mn-cs"/>
              </a:rPr>
              <a:t>Dark Green - CTD casts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" sz="2000" dirty="0">
                <a:solidFill>
                  <a:srgbClr val="674EA7"/>
                </a:solidFill>
                <a:latin typeface="Calibri" panose="020F0502020204030204"/>
                <a:cs typeface="+mn-cs"/>
              </a:rPr>
              <a:t>Purple - Glider dives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" sz="2000" dirty="0">
                <a:solidFill>
                  <a:prstClr val="white"/>
                </a:solidFill>
                <a:latin typeface="Calibri" panose="020F0502020204030204"/>
                <a:cs typeface="+mn-cs"/>
              </a:rPr>
              <a:t>Black - moored buoy series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" sz="2000" dirty="0">
                <a:solidFill>
                  <a:srgbClr val="FF0000"/>
                </a:solidFill>
                <a:latin typeface="Calibri" panose="020F0502020204030204"/>
                <a:cs typeface="+mn-cs"/>
              </a:rPr>
              <a:t>Red - XBT drops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" sz="2000" dirty="0">
                <a:solidFill>
                  <a:srgbClr val="3C78D8"/>
                </a:solidFill>
                <a:latin typeface="Calibri" panose="020F0502020204030204"/>
                <a:cs typeface="+mn-cs"/>
              </a:rPr>
              <a:t>Blue - pinniped dives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" sz="2000" dirty="0">
                <a:solidFill>
                  <a:srgbClr val="00FFFF"/>
                </a:solidFill>
                <a:latin typeface="Calibri" panose="020F0502020204030204"/>
                <a:cs typeface="+mn-cs"/>
              </a:rPr>
              <a:t>Light Green - Ice Tethered profilers</a:t>
            </a:r>
          </a:p>
        </p:txBody>
      </p:sp>
      <p:sp>
        <p:nvSpPr>
          <p:cNvPr id="56" name="Shape 56"/>
          <p:cNvSpPr txBox="1"/>
          <p:nvPr/>
        </p:nvSpPr>
        <p:spPr>
          <a:xfrm>
            <a:off x="892957" y="5079397"/>
            <a:ext cx="5411700" cy="649050"/>
          </a:xfrm>
          <a:prstGeom prst="rect">
            <a:avLst/>
          </a:prstGeom>
          <a:noFill/>
          <a:ln>
            <a:noFill/>
          </a:ln>
        </p:spPr>
        <p:txBody>
          <a:bodyPr wrap="square" lIns="121900" tIns="121900" rIns="121900" bIns="121900" anchor="t" anchorCtr="0">
            <a:no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" sz="20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Apr. – Jun. </a:t>
            </a:r>
            <a:r>
              <a:rPr lang="en" sz="2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2017 subsurface data </a:t>
            </a:r>
            <a:r>
              <a:rPr lang="en" sz="20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input to WOD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00" y="750504"/>
            <a:ext cx="6286500" cy="42100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2815" y="6054726"/>
            <a:ext cx="6205610" cy="83099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CMOC pulls all relevant data streams together: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WOD </a:t>
            </a:r>
            <a:r>
              <a:rPr lang="en-US" sz="24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as </a:t>
            </a:r>
            <a:r>
              <a:rPr lang="en-US" sz="24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ocean profile CMOC</a:t>
            </a:r>
            <a:endParaRPr lang="en-US" sz="24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2369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/>
          <p:nvPr/>
        </p:nvSpPr>
        <p:spPr>
          <a:xfrm>
            <a:off x="1594412" y="5417323"/>
            <a:ext cx="5909700" cy="1346548"/>
          </a:xfrm>
          <a:prstGeom prst="rect">
            <a:avLst/>
          </a:prstGeom>
          <a:noFill/>
          <a:ln>
            <a:noFill/>
          </a:ln>
        </p:spPr>
        <p:txBody>
          <a:bodyPr wrap="square" lIns="121900" tIns="121900" rIns="121900" bIns="121900" anchor="t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" sz="1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Quarterly Heat Content (+ temperature/salinity anomalies/steric sea level) out to users.  Above </a:t>
            </a:r>
            <a:r>
              <a:rPr lang="en" sz="1400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Apr. – Jun. </a:t>
            </a:r>
            <a:r>
              <a:rPr lang="en" sz="1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2017 Heat Content anomaly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" sz="1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Blue=below long term average (1955-2006)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" sz="1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Red = above long term average (</a:t>
            </a:r>
            <a:r>
              <a:rPr lang="en" sz="1400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1955-2006), Units</a:t>
            </a:r>
            <a:r>
              <a:rPr lang="en" sz="1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= 10</a:t>
            </a:r>
            <a:r>
              <a:rPr lang="en" sz="1400" baseline="30000" dirty="0">
                <a:solidFill>
                  <a:prstClr val="black"/>
                </a:solidFill>
                <a:latin typeface="Calibri" panose="020F0502020204030204"/>
                <a:cs typeface="+mn-cs"/>
              </a:rPr>
              <a:t>5</a:t>
            </a:r>
            <a:r>
              <a:rPr lang="en" sz="1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 joules/m</a:t>
            </a:r>
            <a:r>
              <a:rPr lang="en" sz="1400" baseline="30000" dirty="0">
                <a:solidFill>
                  <a:prstClr val="black"/>
                </a:solidFill>
                <a:latin typeface="Calibri" panose="020F0502020204030204"/>
                <a:cs typeface="+mn-cs"/>
              </a:rPr>
              <a:t>3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sz="2400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023" y="1007608"/>
            <a:ext cx="5661085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05975" y="363080"/>
            <a:ext cx="5885073" cy="83099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CMOC ALSO PROVIDES CLIMATE PRODUCTS: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WOD OCEAN HEAT CONTENT</a:t>
            </a:r>
            <a:endParaRPr lang="en-US" sz="24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887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6" y="687396"/>
            <a:ext cx="4043363" cy="36290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825" y="2770196"/>
            <a:ext cx="4171950" cy="36290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91050" y="1003309"/>
            <a:ext cx="4115038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CMOC CONTRIBUTES TO ASSESSMENT AND OCEAN KNOWLEDGE</a:t>
            </a:r>
            <a:endParaRPr lang="en-US" sz="24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9228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5" y="422827"/>
            <a:ext cx="8417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OBSERVING SYSTEM INPUT:  WMO INTEGRATED GLOBAL OBSERVING SYSTEM (WIGOS)</a:t>
            </a:r>
            <a:endParaRPr lang="en-US" sz="2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7102" y="2193593"/>
            <a:ext cx="3389282" cy="3657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0274" y="1623158"/>
            <a:ext cx="4393735" cy="440120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Overarching system for identifying observations vital to MCDS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S</a:t>
            </a:r>
            <a:r>
              <a:rPr lang="en-US" sz="20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ets of standards for form, metadata, quality control.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Not comprehensive for climate data. Many other data sources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A mechanism for data identification, not data flow.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Should work closely with MCDS for the enhancement of both</a:t>
            </a:r>
            <a:endParaRPr lang="en-US" sz="2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72565" y="6028477"/>
            <a:ext cx="28854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prstClr val="black"/>
                </a:solidFill>
                <a:latin typeface="Calibri" panose="020F0502020204030204"/>
                <a:cs typeface="+mn-cs"/>
              </a:rPr>
              <a:t>http://oscar.wmo.int/surface</a:t>
            </a:r>
          </a:p>
        </p:txBody>
      </p:sp>
    </p:spTree>
    <p:extLst>
      <p:ext uri="{BB962C8B-B14F-4D97-AF65-F5344CB8AC3E}">
        <p14:creationId xmlns:p14="http://schemas.microsoft.com/office/powerpoint/2010/main" val="102089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4" y="422830"/>
            <a:ext cx="8345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DATA DISCOVERY: JCOMM INTERFACE</a:t>
            </a:r>
            <a:endParaRPr lang="en-US" sz="24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5977" y="1116515"/>
            <a:ext cx="4620824" cy="4431983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WMO INFORMATION SYSTEM (WIS) – STANDARD METADATA NEEDED FROM MCDS FOR DISCOVERABILITY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8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IOC OCEAN DATA PORTAL (ODP) – STANDARD METADATA NEEDED FROM MCDS FOR DISCOVERABILITY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800" b="1" dirty="0" smtClean="0">
              <a:solidFill>
                <a:prstClr val="black"/>
              </a:solidFill>
              <a:latin typeface="Calibri" panose="020F0502020204030204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INFORMATION CAN COME FROM GDAC BUT NOT REQUIRED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800" b="1" dirty="0" smtClean="0">
              <a:solidFill>
                <a:prstClr val="black"/>
              </a:solidFill>
              <a:latin typeface="Calibri" panose="020F0502020204030204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1" dirty="0" smtClean="0">
                <a:solidFill>
                  <a:prstClr val="black"/>
                </a:solidFill>
                <a:latin typeface="Calibri" panose="020F0502020204030204"/>
                <a:cs typeface="+mn-cs"/>
              </a:rPr>
              <a:t>INFORMATION MUST BE MADE AVAILABLE FROM CMOC - REQUIRED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b="1" dirty="0" smtClean="0">
              <a:solidFill>
                <a:prstClr val="black"/>
              </a:solidFill>
              <a:latin typeface="Calibri" panose="020F0502020204030204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0976" y="1852399"/>
            <a:ext cx="3389282" cy="3657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932041" y="5796465"/>
            <a:ext cx="4441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prstClr val="black"/>
                </a:solidFill>
                <a:latin typeface="Calibri" panose="020F0502020204030204"/>
                <a:cs typeface="+mn-cs"/>
              </a:rPr>
              <a:t>http://www.oceandataportal.net/portal/</a:t>
            </a:r>
          </a:p>
        </p:txBody>
      </p:sp>
    </p:spTree>
    <p:extLst>
      <p:ext uri="{BB962C8B-B14F-4D97-AF65-F5344CB8AC3E}">
        <p14:creationId xmlns:p14="http://schemas.microsoft.com/office/powerpoint/2010/main" val="1193116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012" y="829108"/>
            <a:ext cx="4596417" cy="458421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C9905C9-F2D6-2946-91D1-0407FFEA03D8}"/>
              </a:ext>
            </a:extLst>
          </p:cNvPr>
          <p:cNvSpPr txBox="1"/>
          <p:nvPr/>
        </p:nvSpPr>
        <p:spPr>
          <a:xfrm>
            <a:off x="207546" y="6328612"/>
            <a:ext cx="41536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/>
              <a:t>Graphics: DWD partner contribution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1691680" y="5733257"/>
            <a:ext cx="5828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/>
              <a:t>International </a:t>
            </a:r>
            <a:r>
              <a:rPr lang="de-DE" b="1" dirty="0" err="1" smtClean="0"/>
              <a:t>Comprehensive</a:t>
            </a:r>
            <a:r>
              <a:rPr lang="de-DE" b="1" dirty="0" smtClean="0"/>
              <a:t> </a:t>
            </a:r>
            <a:r>
              <a:rPr lang="de-DE" b="1" dirty="0" err="1" smtClean="0"/>
              <a:t>Ocean-Atmosphere</a:t>
            </a:r>
            <a:r>
              <a:rPr lang="de-DE" b="1" dirty="0" smtClean="0"/>
              <a:t> Data Set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8365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84D9A1A-7720-E243-A55A-DB2942FEE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365129"/>
            <a:ext cx="8119814" cy="1325563"/>
          </a:xfrm>
        </p:spPr>
        <p:txBody>
          <a:bodyPr/>
          <a:lstStyle/>
          <a:p>
            <a:r>
              <a:rPr lang="en-GB" dirty="0"/>
              <a:t>What is ICOADS?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B91DE75-3FCD-6D4F-9ECE-944F005153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641" y="2235058"/>
            <a:ext cx="7886700" cy="4351338"/>
          </a:xfrm>
        </p:spPr>
        <p:txBody>
          <a:bodyPr>
            <a:normAutofit lnSpcReduction="10000"/>
          </a:bodyPr>
          <a:lstStyle/>
          <a:p>
            <a:endParaRPr lang="en-GB" dirty="0">
              <a:latin typeface=""/>
            </a:endParaRPr>
          </a:p>
          <a:p>
            <a:endParaRPr lang="en-GB" dirty="0">
              <a:latin typeface=""/>
            </a:endParaRPr>
          </a:p>
          <a:p>
            <a:endParaRPr lang="en-GB" dirty="0">
              <a:latin typeface=""/>
            </a:endParaRPr>
          </a:p>
          <a:p>
            <a:r>
              <a:rPr lang="en-GB" dirty="0">
                <a:latin typeface=""/>
              </a:rPr>
              <a:t>ICOADS is the most extensive freely available archive of global surface marine data</a:t>
            </a:r>
          </a:p>
          <a:p>
            <a:pPr lvl="1"/>
            <a:r>
              <a:rPr lang="en-GB" dirty="0">
                <a:latin typeface=""/>
              </a:rPr>
              <a:t>over 455 million individual marine reports</a:t>
            </a:r>
          </a:p>
          <a:p>
            <a:pPr lvl="1"/>
            <a:r>
              <a:rPr lang="en-GB" dirty="0">
                <a:latin typeface=""/>
              </a:rPr>
              <a:t>observations and metadata reported from a given ship, buoy, coastal platform, or oceanographic instrument. </a:t>
            </a:r>
          </a:p>
          <a:p>
            <a:pPr lvl="1"/>
            <a:r>
              <a:rPr lang="en-GB" dirty="0">
                <a:latin typeface=""/>
              </a:rPr>
              <a:t>common open access point</a:t>
            </a:r>
          </a:p>
          <a:p>
            <a:pPr lvl="1"/>
            <a:r>
              <a:rPr lang="en-GB" dirty="0">
                <a:latin typeface=""/>
              </a:rPr>
              <a:t>version control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50A108A-44C1-304F-BE27-B8D69B193A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511" y="-1"/>
            <a:ext cx="4758490" cy="363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862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7FB4261F-21DC-5446-B3EB-88FFB92A4A23}"/>
              </a:ext>
            </a:extLst>
          </p:cNvPr>
          <p:cNvSpPr/>
          <p:nvPr/>
        </p:nvSpPr>
        <p:spPr>
          <a:xfrm>
            <a:off x="5910515" y="216573"/>
            <a:ext cx="2905627" cy="26830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BF38B5-B009-4545-8936-A76478EF4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4713"/>
            <a:ext cx="7886700" cy="909846"/>
          </a:xfrm>
        </p:spPr>
        <p:txBody>
          <a:bodyPr/>
          <a:lstStyle/>
          <a:p>
            <a:r>
              <a:rPr lang="en-GB" dirty="0"/>
              <a:t>Who uses ICOADS?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4432744-CFD9-674F-82E8-3DC7ADCEF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860" y="974560"/>
            <a:ext cx="7886700" cy="5763124"/>
          </a:xfrm>
        </p:spPr>
        <p:txBody>
          <a:bodyPr>
            <a:normAutofit fontScale="92500" lnSpcReduction="20000"/>
          </a:bodyPr>
          <a:lstStyle/>
          <a:p>
            <a:r>
              <a:rPr lang="en-GB" sz="2100" dirty="0"/>
              <a:t>Dataset developers – gridded analyses include:</a:t>
            </a:r>
          </a:p>
          <a:p>
            <a:pPr lvl="1"/>
            <a:r>
              <a:rPr lang="en-GB" sz="2100" b="1" dirty="0">
                <a:solidFill>
                  <a:srgbClr val="FF0000"/>
                </a:solidFill>
              </a:rPr>
              <a:t>ERSST, currently v5</a:t>
            </a:r>
          </a:p>
          <a:p>
            <a:pPr lvl="1"/>
            <a:r>
              <a:rPr lang="en-GB" sz="2100" dirty="0"/>
              <a:t>HadNMAT2, </a:t>
            </a:r>
            <a:r>
              <a:rPr lang="en-GB" sz="2100" b="1" dirty="0">
                <a:solidFill>
                  <a:srgbClr val="FF0000"/>
                </a:solidFill>
              </a:rPr>
              <a:t>used to bias-adjust ERSST</a:t>
            </a:r>
          </a:p>
          <a:p>
            <a:pPr lvl="1"/>
            <a:r>
              <a:rPr lang="en-GB" sz="2100" b="1" dirty="0">
                <a:solidFill>
                  <a:srgbClr val="FF0000"/>
                </a:solidFill>
              </a:rPr>
              <a:t>NOAA OISST</a:t>
            </a:r>
          </a:p>
          <a:p>
            <a:pPr lvl="1"/>
            <a:r>
              <a:rPr lang="en-GB" sz="2100" dirty="0"/>
              <a:t>COBE-SST2</a:t>
            </a:r>
          </a:p>
          <a:p>
            <a:pPr lvl="1"/>
            <a:r>
              <a:rPr lang="en-GB" sz="2100" dirty="0"/>
              <a:t>HadISST1/2, HadSST3/4</a:t>
            </a:r>
          </a:p>
          <a:p>
            <a:r>
              <a:rPr lang="en-GB" sz="2100" dirty="0"/>
              <a:t>Quality monitoring: </a:t>
            </a:r>
            <a:r>
              <a:rPr lang="en-GB" sz="2100" b="1" dirty="0" err="1">
                <a:solidFill>
                  <a:srgbClr val="FF0000"/>
                </a:solidFill>
              </a:rPr>
              <a:t>iQUAM</a:t>
            </a:r>
            <a:endParaRPr lang="en-GB" sz="2100" dirty="0"/>
          </a:p>
          <a:p>
            <a:r>
              <a:rPr lang="en-GB" sz="2100" dirty="0"/>
              <a:t>Reanalysis producers including:</a:t>
            </a:r>
          </a:p>
          <a:p>
            <a:pPr lvl="1"/>
            <a:r>
              <a:rPr lang="en-GB" sz="2100" dirty="0"/>
              <a:t>ERA-Interim, ERA5, CERA-20C</a:t>
            </a:r>
          </a:p>
          <a:p>
            <a:pPr lvl="1"/>
            <a:r>
              <a:rPr lang="en-GB" sz="2100" b="1" dirty="0">
                <a:solidFill>
                  <a:srgbClr val="FF0000"/>
                </a:solidFill>
              </a:rPr>
              <a:t>NOAA-CIRES 20th Century Reanalysis</a:t>
            </a:r>
          </a:p>
          <a:p>
            <a:pPr lvl="1"/>
            <a:r>
              <a:rPr lang="en-GB" sz="2100" b="1" dirty="0">
                <a:solidFill>
                  <a:srgbClr val="FF0000"/>
                </a:solidFill>
              </a:rPr>
              <a:t>NCEP/NCAR Reanalysis I; NCEP/DOE Reanalysis II; NCEP NARR</a:t>
            </a:r>
          </a:p>
          <a:p>
            <a:pPr lvl="1"/>
            <a:r>
              <a:rPr lang="en-GB" sz="2100" b="1" dirty="0">
                <a:solidFill>
                  <a:srgbClr val="FF0000"/>
                </a:solidFill>
              </a:rPr>
              <a:t>NCEP CFSR</a:t>
            </a:r>
          </a:p>
          <a:p>
            <a:pPr lvl="1"/>
            <a:r>
              <a:rPr lang="en-GB" sz="2100" dirty="0"/>
              <a:t>JRA-55</a:t>
            </a:r>
          </a:p>
          <a:p>
            <a:pPr lvl="1"/>
            <a:r>
              <a:rPr lang="en-GB" sz="2100" dirty="0"/>
              <a:t>NASA MERRA/2</a:t>
            </a:r>
          </a:p>
          <a:p>
            <a:r>
              <a:rPr lang="en-GB" sz="2100" dirty="0"/>
              <a:t>Satellite product developers (use IVAD)</a:t>
            </a:r>
          </a:p>
          <a:p>
            <a:pPr lvl="1"/>
            <a:r>
              <a:rPr lang="en-GB" sz="2100" b="1" dirty="0">
                <a:solidFill>
                  <a:srgbClr val="FF0000"/>
                </a:solidFill>
              </a:rPr>
              <a:t>NOAA-ESRL</a:t>
            </a:r>
          </a:p>
          <a:p>
            <a:pPr lvl="1"/>
            <a:r>
              <a:rPr lang="en-GB" sz="2100" dirty="0"/>
              <a:t>NASA</a:t>
            </a:r>
          </a:p>
          <a:p>
            <a:r>
              <a:rPr lang="en-GB" sz="2100" dirty="0"/>
              <a:t>International, national and regional climate assessments</a:t>
            </a:r>
          </a:p>
          <a:p>
            <a:pPr lvl="1"/>
            <a:r>
              <a:rPr lang="en-GB" sz="2100" dirty="0"/>
              <a:t>IPCC, BAMS State of the Climate, etc.</a:t>
            </a:r>
          </a:p>
          <a:p>
            <a:pPr lvl="1"/>
            <a:endParaRPr lang="en-GB" dirty="0"/>
          </a:p>
          <a:p>
            <a:pPr lvl="1"/>
            <a:endParaRPr lang="en-GB" b="1" dirty="0"/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4D2837B-B2B6-5A42-A946-685DC2C8CA74}"/>
              </a:ext>
            </a:extLst>
          </p:cNvPr>
          <p:cNvSpPr txBox="1"/>
          <p:nvPr/>
        </p:nvSpPr>
        <p:spPr>
          <a:xfrm>
            <a:off x="6018799" y="216570"/>
            <a:ext cx="2797343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ICOADS-based data services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Google </a:t>
            </a:r>
            <a:r>
              <a:rPr lang="en-GB" dirty="0" err="1"/>
              <a:t>BigQuery</a:t>
            </a:r>
            <a:r>
              <a:rPr lang="en-GB" dirty="0"/>
              <a:t> Cloud Platform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NASA Distributed Oceanographic Matchup Service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IVAD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 dirty="0"/>
              <a:t>Future: Copernicus Climate Data Store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31053406-7943-8F4C-A6B3-EAB34727B0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516" y="3453063"/>
            <a:ext cx="2860007" cy="228800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359CB41-0CFC-2846-85DF-D947F6127748}"/>
              </a:ext>
            </a:extLst>
          </p:cNvPr>
          <p:cNvSpPr txBox="1"/>
          <p:nvPr/>
        </p:nvSpPr>
        <p:spPr>
          <a:xfrm>
            <a:off x="6262689" y="3697342"/>
            <a:ext cx="20208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&gt; 7500 citations in 2017</a:t>
            </a:r>
          </a:p>
        </p:txBody>
      </p:sp>
    </p:spTree>
    <p:extLst>
      <p:ext uri="{BB962C8B-B14F-4D97-AF65-F5344CB8AC3E}">
        <p14:creationId xmlns:p14="http://schemas.microsoft.com/office/powerpoint/2010/main" val="3641565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Legacy </a:t>
            </a:r>
            <a:r>
              <a:rPr lang="de-DE" dirty="0" err="1" smtClean="0"/>
              <a:t>issues</a:t>
            </a:r>
            <a:r>
              <a:rPr lang="de-DE" dirty="0" smtClean="0"/>
              <a:t> - </a:t>
            </a:r>
            <a:r>
              <a:rPr lang="de-DE" dirty="0" err="1" smtClean="0"/>
              <a:t>from</a:t>
            </a:r>
            <a:r>
              <a:rPr lang="de-DE" dirty="0" smtClean="0"/>
              <a:t> </a:t>
            </a:r>
            <a:r>
              <a:rPr lang="de-DE" dirty="0" err="1" smtClean="0"/>
              <a:t>paper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server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retention</a:t>
            </a:r>
            <a:r>
              <a:rPr lang="de-DE" dirty="0" smtClean="0"/>
              <a:t> </a:t>
            </a:r>
            <a:r>
              <a:rPr lang="de-DE" dirty="0" err="1" smtClean="0"/>
              <a:t>rules</a:t>
            </a:r>
            <a:endParaRPr lang="de-DE" dirty="0"/>
          </a:p>
        </p:txBody>
      </p:sp>
      <p:pic>
        <p:nvPicPr>
          <p:cNvPr id="7" name="Inhaltsplatzhalt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828" y="1839913"/>
            <a:ext cx="6450345" cy="4318000"/>
          </a:xfrm>
        </p:spPr>
      </p:pic>
    </p:spTree>
    <p:extLst>
      <p:ext uri="{BB962C8B-B14F-4D97-AF65-F5344CB8AC3E}">
        <p14:creationId xmlns:p14="http://schemas.microsoft.com/office/powerpoint/2010/main" val="214048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 </a:t>
            </a:r>
            <a:r>
              <a:rPr lang="de-DE" dirty="0"/>
              <a:t>U</a:t>
            </a:r>
            <a:r>
              <a:rPr lang="de-DE" dirty="0" smtClean="0"/>
              <a:t>ser </a:t>
            </a:r>
            <a:r>
              <a:rPr lang="de-DE" dirty="0" err="1" smtClean="0"/>
              <a:t>access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57608"/>
            <a:ext cx="5616624" cy="4493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8152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 1"/>
          <p:cNvSpPr>
            <a:spLocks noGrp="1"/>
          </p:cNvSpPr>
          <p:nvPr>
            <p:ph type="title"/>
          </p:nvPr>
        </p:nvSpPr>
        <p:spPr>
          <a:xfrm>
            <a:off x="539750" y="1196980"/>
            <a:ext cx="8208963" cy="431825"/>
          </a:xfrm>
        </p:spPr>
        <p:txBody>
          <a:bodyPr/>
          <a:lstStyle/>
          <a:p>
            <a:pPr>
              <a:defRPr/>
            </a:pPr>
            <a:r>
              <a:rPr lang="de-DE" sz="28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GISC       </a:t>
            </a:r>
            <a:r>
              <a:rPr lang="de-DE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Global Information System Centre, DWD</a:t>
            </a:r>
            <a:endParaRPr lang="de-DE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363" name="Inhaltsplatzhalter 2"/>
          <p:cNvSpPr>
            <a:spLocks noGrp="1"/>
          </p:cNvSpPr>
          <p:nvPr>
            <p:ph idx="1"/>
          </p:nvPr>
        </p:nvSpPr>
        <p:spPr>
          <a:xfrm>
            <a:off x="683964" y="2132856"/>
            <a:ext cx="7128396" cy="4248472"/>
          </a:xfrm>
        </p:spPr>
        <p:txBody>
          <a:bodyPr/>
          <a:lstStyle/>
          <a:p>
            <a:pPr marL="431800" lvl="1" indent="0">
              <a:buNone/>
              <a:defRPr/>
            </a:pPr>
            <a:r>
              <a:rPr lang="de-DE" altLang="en-US" sz="2400" b="1" dirty="0" smtClean="0"/>
              <a:t>All </a:t>
            </a:r>
            <a:r>
              <a:rPr lang="de-DE" altLang="en-US" sz="2400" b="1" dirty="0" err="1" smtClean="0"/>
              <a:t>data</a:t>
            </a:r>
            <a:r>
              <a:rPr lang="de-DE" altLang="en-US" sz="2400" b="1" dirty="0" smtClean="0"/>
              <a:t> </a:t>
            </a:r>
            <a:r>
              <a:rPr lang="de-DE" altLang="en-US" sz="2400" b="1" dirty="0" err="1" smtClean="0"/>
              <a:t>collected</a:t>
            </a:r>
            <a:r>
              <a:rPr lang="de-DE" altLang="en-US" sz="2400" b="1" dirty="0" smtClean="0"/>
              <a:t> </a:t>
            </a:r>
            <a:r>
              <a:rPr lang="de-DE" altLang="en-US" sz="2400" b="1" dirty="0" err="1" smtClean="0"/>
              <a:t>by</a:t>
            </a:r>
            <a:r>
              <a:rPr lang="de-DE" altLang="en-US" sz="2400" b="1" dirty="0" smtClean="0"/>
              <a:t> </a:t>
            </a:r>
            <a:r>
              <a:rPr lang="de-DE" altLang="en-US" sz="2400" b="1" dirty="0" err="1" smtClean="0"/>
              <a:t>the</a:t>
            </a:r>
            <a:r>
              <a:rPr lang="de-DE" altLang="en-US" sz="2400" b="1" dirty="0" smtClean="0"/>
              <a:t> GCCs (Global Collecting </a:t>
            </a:r>
            <a:r>
              <a:rPr lang="de-DE" altLang="en-US" sz="2400" b="1" dirty="0" err="1" smtClean="0"/>
              <a:t>Centres</a:t>
            </a:r>
            <a:r>
              <a:rPr lang="de-DE" altLang="en-US" sz="2400" b="1" dirty="0" smtClean="0"/>
              <a:t>) </a:t>
            </a:r>
            <a:r>
              <a:rPr lang="de-DE" altLang="en-US" sz="2400" b="1" dirty="0" err="1" smtClean="0"/>
              <a:t>are</a:t>
            </a:r>
            <a:r>
              <a:rPr lang="de-DE" altLang="en-US" sz="2400" b="1" dirty="0" smtClean="0"/>
              <a:t> </a:t>
            </a:r>
            <a:r>
              <a:rPr lang="de-DE" altLang="en-US" sz="2400" b="1" dirty="0" err="1" smtClean="0"/>
              <a:t>available</a:t>
            </a:r>
            <a:r>
              <a:rPr lang="de-DE" altLang="en-US" sz="2400" b="1" dirty="0" smtClean="0"/>
              <a:t> at </a:t>
            </a:r>
            <a:r>
              <a:rPr lang="de-DE" altLang="en-US" sz="2400" b="1" dirty="0" err="1" smtClean="0"/>
              <a:t>the</a:t>
            </a:r>
            <a:r>
              <a:rPr lang="de-DE" altLang="en-US" sz="2400" b="1" dirty="0" smtClean="0"/>
              <a:t> WIS (WMO Information </a:t>
            </a:r>
            <a:r>
              <a:rPr lang="de-DE" altLang="en-US" sz="2400" b="1" dirty="0"/>
              <a:t>S</a:t>
            </a:r>
            <a:r>
              <a:rPr lang="de-DE" altLang="en-US" sz="2400" b="1" dirty="0" smtClean="0"/>
              <a:t>ystem) DCPC (Data Collection </a:t>
            </a:r>
            <a:r>
              <a:rPr lang="de-DE" altLang="en-US" sz="2400" b="1" dirty="0" err="1" smtClean="0"/>
              <a:t>or</a:t>
            </a:r>
            <a:r>
              <a:rPr lang="de-DE" altLang="en-US" sz="2400" b="1" dirty="0" smtClean="0"/>
              <a:t> </a:t>
            </a:r>
            <a:r>
              <a:rPr lang="de-DE" altLang="en-US" sz="2400" b="1" dirty="0" err="1" smtClean="0"/>
              <a:t>Production</a:t>
            </a:r>
            <a:r>
              <a:rPr lang="de-DE" altLang="en-US" sz="2400" b="1" dirty="0" smtClean="0"/>
              <a:t> </a:t>
            </a:r>
            <a:r>
              <a:rPr lang="de-DE" altLang="en-US" sz="2400" b="1" dirty="0"/>
              <a:t>C</a:t>
            </a:r>
            <a:r>
              <a:rPr lang="de-DE" altLang="en-US" sz="2400" b="1" dirty="0" smtClean="0"/>
              <a:t>entre) </a:t>
            </a:r>
          </a:p>
          <a:p>
            <a:pPr marL="431800" lvl="1" indent="0">
              <a:buNone/>
              <a:defRPr/>
            </a:pPr>
            <a:r>
              <a:rPr lang="de-DE" altLang="en-US" sz="2400" b="1" dirty="0" smtClean="0"/>
              <a:t>German GISC (Global Information System </a:t>
            </a:r>
            <a:r>
              <a:rPr lang="de-DE" altLang="en-US" sz="2400" b="1" dirty="0"/>
              <a:t>C</a:t>
            </a:r>
            <a:r>
              <a:rPr lang="de-DE" altLang="en-US" sz="2400" b="1" dirty="0" smtClean="0"/>
              <a:t>entre):</a:t>
            </a:r>
          </a:p>
          <a:p>
            <a:pPr marL="431800" lvl="1" indent="0">
              <a:buNone/>
              <a:defRPr/>
            </a:pPr>
            <a:endParaRPr lang="de-DE" altLang="en-US" sz="2400" b="1" dirty="0" smtClean="0"/>
          </a:p>
          <a:p>
            <a:pPr marL="431800" lvl="1" indent="0">
              <a:buNone/>
              <a:defRPr/>
            </a:pPr>
            <a:r>
              <a:rPr lang="de-DE" sz="2400" u="sng" dirty="0">
                <a:hlinkClick r:id="rId3"/>
              </a:rPr>
              <a:t>http://</a:t>
            </a:r>
            <a:r>
              <a:rPr lang="de-DE" sz="2400" u="sng" dirty="0" smtClean="0">
                <a:hlinkClick r:id="rId3"/>
              </a:rPr>
              <a:t>gisc.dwd.de/GISC_DWD/</a:t>
            </a:r>
            <a:endParaRPr lang="de-DE" sz="2400" u="sng" dirty="0" smtClean="0"/>
          </a:p>
          <a:p>
            <a:pPr marL="431800" lvl="1" indent="0">
              <a:buNone/>
              <a:defRPr/>
            </a:pPr>
            <a:endParaRPr lang="de-DE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533123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70" y="1839913"/>
            <a:ext cx="7836060" cy="4318000"/>
          </a:xfrm>
        </p:spPr>
      </p:pic>
    </p:spTree>
    <p:extLst>
      <p:ext uri="{BB962C8B-B14F-4D97-AF65-F5344CB8AC3E}">
        <p14:creationId xmlns:p14="http://schemas.microsoft.com/office/powerpoint/2010/main" val="943113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748" y="1839913"/>
            <a:ext cx="7704504" cy="4318000"/>
          </a:xfrm>
        </p:spPr>
      </p:pic>
    </p:spTree>
    <p:extLst>
      <p:ext uri="{BB962C8B-B14F-4D97-AF65-F5344CB8AC3E}">
        <p14:creationId xmlns:p14="http://schemas.microsoft.com/office/powerpoint/2010/main" val="186323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Feedback from </a:t>
            </a:r>
            <a:r>
              <a:rPr lang="es-ES" altLang="en-US" smtClean="0">
                <a:latin typeface="Arial" panose="020B0604020202020204" pitchFamily="34" charset="0"/>
                <a:cs typeface="Arial" panose="020B0604020202020204" pitchFamily="34" charset="0"/>
              </a:rPr>
              <a:t>the Community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CLIMAR/MARCDAT </a:t>
            </a:r>
            <a:r>
              <a:rPr lang="es-E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Workshops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>
              <a:defRPr/>
            </a:pPr>
            <a:r>
              <a:rPr lang="en-US" dirty="0" smtClean="0"/>
              <a:t>Series of a</a:t>
            </a:r>
            <a:r>
              <a:rPr lang="en-US" dirty="0" smtClean="0"/>
              <a:t>lternating </a:t>
            </a:r>
            <a:r>
              <a:rPr lang="en-US" dirty="0" smtClean="0"/>
              <a:t>and closely related workshops:</a:t>
            </a:r>
          </a:p>
          <a:p>
            <a:pPr lvl="2" eaLnBrk="1" hangingPunct="1">
              <a:defRPr/>
            </a:pPr>
            <a:r>
              <a:rPr lang="en-US" dirty="0" smtClean="0"/>
              <a:t>JCOMM Workshop </a:t>
            </a:r>
            <a:r>
              <a:rPr lang="en-US" dirty="0"/>
              <a:t>on Advances in Marine </a:t>
            </a:r>
            <a:r>
              <a:rPr lang="en-US" dirty="0" smtClean="0"/>
              <a:t>Climatology </a:t>
            </a:r>
            <a:r>
              <a:rPr lang="en-US" dirty="0"/>
              <a:t>(</a:t>
            </a:r>
            <a:r>
              <a:rPr lang="en-US" dirty="0" smtClean="0"/>
              <a:t>CLIMAR): 1999, 2003, 2008, 2014</a:t>
            </a:r>
          </a:p>
          <a:p>
            <a:pPr lvl="2" eaLnBrk="1" hangingPunct="1">
              <a:defRPr/>
            </a:pPr>
            <a:r>
              <a:rPr lang="en-US" dirty="0"/>
              <a:t>Advances in the Use of Historical Marine Climate </a:t>
            </a:r>
            <a:r>
              <a:rPr lang="en-US" dirty="0" smtClean="0"/>
              <a:t>Data </a:t>
            </a:r>
            <a:r>
              <a:rPr lang="en-US" dirty="0"/>
              <a:t>(MARCDAT</a:t>
            </a:r>
            <a:r>
              <a:rPr lang="en-US" dirty="0" smtClean="0"/>
              <a:t>)</a:t>
            </a: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/>
              <a:t>2002, 2005, </a:t>
            </a:r>
            <a:r>
              <a:rPr lang="en-US" dirty="0" smtClean="0"/>
              <a:t>2011, 2016</a:t>
            </a:r>
            <a:endParaRPr lang="en-US" dirty="0"/>
          </a:p>
          <a:p>
            <a:pPr lvl="1" eaLnBrk="1" hangingPunct="1">
              <a:defRPr/>
            </a:pPr>
            <a:r>
              <a:rPr lang="en-US" dirty="0" smtClean="0"/>
              <a:t>Workshop Goals:</a:t>
            </a:r>
          </a:p>
          <a:p>
            <a:pPr lvl="2" eaLnBrk="1" hangingPunct="1">
              <a:defRPr/>
            </a:pPr>
            <a:r>
              <a:rPr lang="en-US" dirty="0" smtClean="0"/>
              <a:t>review </a:t>
            </a:r>
            <a:r>
              <a:rPr lang="en-US" dirty="0"/>
              <a:t>on-going developments in marine (oceanographic and meteorological) climatology, ranging from data management and governance practices to </a:t>
            </a:r>
            <a:r>
              <a:rPr lang="en-US" dirty="0" smtClean="0"/>
              <a:t>the </a:t>
            </a:r>
            <a:r>
              <a:rPr lang="en-US" dirty="0"/>
              <a:t>exploitation of climate </a:t>
            </a:r>
            <a:r>
              <a:rPr lang="en-US" dirty="0" smtClean="0"/>
              <a:t>datasets and generation of products</a:t>
            </a:r>
            <a:endParaRPr lang="en-US" dirty="0" smtClean="0"/>
          </a:p>
          <a:p>
            <a:pPr lvl="1" eaLnBrk="1" hangingPunct="1">
              <a:defRPr/>
            </a:pPr>
            <a:r>
              <a:rPr lang="en-US" dirty="0" smtClean="0"/>
              <a:t>JCOMM-5 </a:t>
            </a:r>
            <a:r>
              <a:rPr lang="en-US" dirty="0" smtClean="0"/>
              <a:t>approved:</a:t>
            </a:r>
            <a:r>
              <a:rPr lang="en-US" dirty="0" smtClean="0"/>
              <a:t> </a:t>
            </a:r>
            <a:r>
              <a:rPr lang="en-US" dirty="0" smtClean="0"/>
              <a:t>CLIMAR-5 in </a:t>
            </a:r>
            <a:r>
              <a:rPr lang="en-US" dirty="0" smtClean="0"/>
              <a:t>to be held in Hamburg, 2019</a:t>
            </a:r>
            <a:endParaRPr lang="en-US" dirty="0"/>
          </a:p>
          <a:p>
            <a:pPr lvl="2" eaLnBrk="1" hangingPunct="1">
              <a:defRPr/>
            </a:pPr>
            <a:r>
              <a:rPr lang="en-US" dirty="0"/>
              <a:t>Data management </a:t>
            </a:r>
            <a:r>
              <a:rPr lang="en-US" dirty="0" smtClean="0"/>
              <a:t>is a </a:t>
            </a:r>
            <a:r>
              <a:rPr lang="en-US" dirty="0"/>
              <a:t>major topic</a:t>
            </a:r>
          </a:p>
          <a:p>
            <a:pPr lvl="2" eaLnBrk="1" hangingPunct="1">
              <a:defRPr/>
            </a:pPr>
            <a:r>
              <a:rPr lang="en-US" dirty="0"/>
              <a:t>MCDS </a:t>
            </a:r>
            <a:r>
              <a:rPr lang="en-US" dirty="0" smtClean="0"/>
              <a:t>will </a:t>
            </a:r>
            <a:r>
              <a:rPr lang="en-US" dirty="0"/>
              <a:t>be discussed</a:t>
            </a:r>
          </a:p>
          <a:p>
            <a:pPr lvl="2" eaLnBrk="1" hangingPunct="1">
              <a:defRPr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835569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WD Standard Master">
  <a:themeElements>
    <a:clrScheme name="DWD neu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2D4B9B"/>
      </a:accent1>
      <a:accent2>
        <a:srgbClr val="96B9DC"/>
      </a:accent2>
      <a:accent3>
        <a:srgbClr val="D2E1F5"/>
      </a:accent3>
      <a:accent4>
        <a:srgbClr val="E10019"/>
      </a:accent4>
      <a:accent5>
        <a:srgbClr val="A5A5A5"/>
      </a:accent5>
      <a:accent6>
        <a:srgbClr val="FFAC68"/>
      </a:accent6>
      <a:hlink>
        <a:srgbClr val="2D4B9B"/>
      </a:hlink>
      <a:folHlink>
        <a:srgbClr val="6600C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WD Standard Master">
  <a:themeElements>
    <a:clrScheme name="DWD neu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2D4B9B"/>
      </a:accent1>
      <a:accent2>
        <a:srgbClr val="96B9DC"/>
      </a:accent2>
      <a:accent3>
        <a:srgbClr val="D2E1F5"/>
      </a:accent3>
      <a:accent4>
        <a:srgbClr val="E10019"/>
      </a:accent4>
      <a:accent5>
        <a:srgbClr val="A5A5A5"/>
      </a:accent5>
      <a:accent6>
        <a:srgbClr val="FFAC68"/>
      </a:accent6>
      <a:hlink>
        <a:srgbClr val="2D4B9B"/>
      </a:hlink>
      <a:folHlink>
        <a:srgbClr val="6600C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968</Words>
  <Application>Microsoft Office PowerPoint</Application>
  <PresentationFormat>Bildschirmpräsentation (4:3)</PresentationFormat>
  <Paragraphs>153</Paragraphs>
  <Slides>23</Slides>
  <Notes>7</Notes>
  <HiddenSlides>0</HiddenSlides>
  <MMClips>0</MMClips>
  <ScaleCrop>false</ScaleCrop>
  <HeadingPairs>
    <vt:vector size="4" baseType="variant">
      <vt:variant>
        <vt:lpstr>Design</vt:lpstr>
      </vt:variant>
      <vt:variant>
        <vt:i4>3</vt:i4>
      </vt:variant>
      <vt:variant>
        <vt:lpstr>Folientitel</vt:lpstr>
      </vt:variant>
      <vt:variant>
        <vt:i4>23</vt:i4>
      </vt:variant>
    </vt:vector>
  </HeadingPairs>
  <TitlesOfParts>
    <vt:vector size="26" baseType="lpstr">
      <vt:lpstr>1_DWD Standard Master</vt:lpstr>
      <vt:lpstr>2_DWD Standard Master</vt:lpstr>
      <vt:lpstr>Office Theme</vt:lpstr>
      <vt:lpstr> Marine Data Sets  Lydia Gates, DWD on behalf of the community </vt:lpstr>
      <vt:lpstr>Voluntary Observing Ships in 2017 – Global Coverage</vt:lpstr>
      <vt:lpstr>Interdisciplinary nature of observations</vt:lpstr>
      <vt:lpstr>National and international standards and meta-data</vt:lpstr>
      <vt:lpstr>Joint WMO-IOC Technical Commission for Oceanography and Marine Meteorology  </vt:lpstr>
      <vt:lpstr>JCOMM-5, 2017 </vt:lpstr>
      <vt:lpstr>PowerPoint-Präsentation</vt:lpstr>
      <vt:lpstr>New CMOCs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What is ICOADS?</vt:lpstr>
      <vt:lpstr>Who uses ICOADS?</vt:lpstr>
      <vt:lpstr>Legacy issues - from paper to server and retention rules</vt:lpstr>
      <vt:lpstr> User access</vt:lpstr>
      <vt:lpstr>GISC       Global Information System Centre, DWD</vt:lpstr>
      <vt:lpstr>PowerPoint-Präsentation</vt:lpstr>
      <vt:lpstr>PowerPoint-Präsentation</vt:lpstr>
      <vt:lpstr>Feedback from the Community: CLIMAR/MARCDAT Workshops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2015-11-17T14:42:10Z</cp:lastPrinted>
  <dcterms:created xsi:type="dcterms:W3CDTF">2010-05-05T08:11:05Z</dcterms:created>
  <dcterms:modified xsi:type="dcterms:W3CDTF">2018-04-16T08:50:09Z</dcterms:modified>
</cp:coreProperties>
</file>