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 bookmarkIdSeed="2">
  <p:sldMasterIdLst>
    <p:sldMasterId id="2147483648" r:id="rId1"/>
  </p:sldMasterIdLst>
  <p:notesMasterIdLst>
    <p:notesMasterId r:id="rId16"/>
  </p:notesMasterIdLst>
  <p:sldIdLst>
    <p:sldId id="256" r:id="rId2"/>
    <p:sldId id="266" r:id="rId3"/>
    <p:sldId id="261" r:id="rId4"/>
    <p:sldId id="265" r:id="rId5"/>
    <p:sldId id="271" r:id="rId6"/>
    <p:sldId id="272" r:id="rId7"/>
    <p:sldId id="273" r:id="rId8"/>
    <p:sldId id="263" r:id="rId9"/>
    <p:sldId id="267" r:id="rId10"/>
    <p:sldId id="275" r:id="rId11"/>
    <p:sldId id="274" r:id="rId12"/>
    <p:sldId id="258" r:id="rId13"/>
    <p:sldId id="276" r:id="rId14"/>
    <p:sldId id="264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16/04/2018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36379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 smtClean="0"/>
              <a:t>DP 3: As will be</a:t>
            </a:r>
            <a:r>
              <a:rPr lang="en-AU" baseline="0" dirty="0" smtClean="0"/>
              <a:t> explained later, we can quantitatively assign a measure of adequacy, or "maturity" against a number of criteria of good data management. This is the so-called Maturity Matrix approach. 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0203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 smtClean="0"/>
              <a:t>DP 2: The crossing out of "trusted" is</a:t>
            </a:r>
            <a:r>
              <a:rPr lang="en-AU" baseline="0" dirty="0" smtClean="0"/>
              <a:t> in response to an intervention by the UK delegation at </a:t>
            </a:r>
            <a:r>
              <a:rPr lang="en-AU" baseline="0" dirty="0" err="1" smtClean="0"/>
              <a:t>CCl</a:t>
            </a:r>
            <a:r>
              <a:rPr lang="en-AU" baseline="0" dirty="0" smtClean="0"/>
              <a:t>, who wanted to be more explicit about what "Trusted" actually means, which was OK by me. However we will continue to utilise the concept of "Trusted" in our work. 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81930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 smtClean="0"/>
              <a:t>The work of this group represents</a:t>
            </a:r>
            <a:r>
              <a:rPr lang="en-AU" baseline="0" dirty="0" smtClean="0"/>
              <a:t> </a:t>
            </a:r>
            <a:r>
              <a:rPr lang="en-AU" baseline="0" dirty="0" smtClean="0"/>
              <a:t>a nexus between the work of the IPET-CDMP, the TT-IM,  and the </a:t>
            </a:r>
            <a:r>
              <a:rPr lang="en-AU" baseline="0" dirty="0" err="1" smtClean="0"/>
              <a:t>CCl</a:t>
            </a:r>
            <a:r>
              <a:rPr lang="en-AU" baseline="0" dirty="0" smtClean="0"/>
              <a:t> ET on Data Development And Stewardship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8644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 smtClean="0"/>
              <a:t>Noting that GCOS already defines a series of datasets</a:t>
            </a:r>
            <a:r>
              <a:rPr lang="en-AU" baseline="0" dirty="0" smtClean="0"/>
              <a:t> that it considers high quality for especially climate monitoring applications, how does this initiative relate to the GCOS actions?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91101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914400"/>
            <a:ext cx="7922525" cy="35074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25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700" dirty="0" smtClean="0">
                <a:solidFill>
                  <a:srgbClr val="000090"/>
                </a:solidFill>
              </a:rPr>
              <a:t>Towards a process for identifying "trusted" datasets for climate purposes </a:t>
            </a:r>
          </a:p>
          <a:p>
            <a:endParaRPr lang="en-US" sz="4800" i="1" dirty="0" smtClean="0">
              <a:solidFill>
                <a:srgbClr val="000090"/>
              </a:solidFill>
            </a:endParaRPr>
          </a:p>
          <a:p>
            <a:r>
              <a:rPr lang="en-US" sz="3800" i="1" dirty="0" err="1" smtClean="0">
                <a:solidFill>
                  <a:srgbClr val="000090"/>
                </a:solidFill>
              </a:rPr>
              <a:t>Dr</a:t>
            </a:r>
            <a:r>
              <a:rPr lang="en-US" sz="3800" i="1" dirty="0" smtClean="0">
                <a:solidFill>
                  <a:srgbClr val="000090"/>
                </a:solidFill>
              </a:rPr>
              <a:t> William J Wright</a:t>
            </a:r>
          </a:p>
          <a:p>
            <a:r>
              <a:rPr lang="en-US" sz="3800" i="1" dirty="0" smtClean="0">
                <a:solidFill>
                  <a:srgbClr val="000090"/>
                </a:solidFill>
              </a:rPr>
              <a:t>Australian Bureau of Meteorology</a:t>
            </a:r>
          </a:p>
          <a:p>
            <a:r>
              <a:rPr lang="en-US" sz="3800" i="1" dirty="0" smtClean="0">
                <a:solidFill>
                  <a:srgbClr val="000090"/>
                </a:solidFill>
              </a:rPr>
              <a:t>and </a:t>
            </a:r>
          </a:p>
          <a:p>
            <a:r>
              <a:rPr lang="en-US" sz="3800" i="1" dirty="0" smtClean="0">
                <a:solidFill>
                  <a:srgbClr val="000090"/>
                </a:solidFill>
              </a:rPr>
              <a:t>Co-chair Focus Area 1 of the Commission for Climatology</a:t>
            </a:r>
          </a:p>
          <a:p>
            <a:endParaRPr lang="en-US" sz="3800" i="1" dirty="0" smtClean="0">
              <a:solidFill>
                <a:srgbClr val="000090"/>
              </a:solidFill>
            </a:endParaRPr>
          </a:p>
          <a:p>
            <a:r>
              <a:rPr lang="en-US" sz="3800" i="1" dirty="0" smtClean="0">
                <a:solidFill>
                  <a:srgbClr val="000090"/>
                </a:solidFill>
              </a:rPr>
              <a:t>william.wright@bom.gov.au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Introduction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AU" dirty="0" smtClean="0"/>
              <a:t>Climate data supports many climate services that:</a:t>
            </a:r>
          </a:p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r>
              <a:rPr lang="en-AU" dirty="0"/>
              <a:t> </a:t>
            </a:r>
            <a:r>
              <a:rPr lang="en-AU" dirty="0" smtClean="0"/>
              <a:t>- help us track climate variability &amp; change;</a:t>
            </a:r>
          </a:p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r>
              <a:rPr lang="en-AU" sz="2600" dirty="0"/>
              <a:t> </a:t>
            </a:r>
            <a:r>
              <a:rPr lang="en-AU" dirty="0" smtClean="0"/>
              <a:t>- help mitigate adverse effects of climate variability &amp; change;</a:t>
            </a:r>
          </a:p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r>
              <a:rPr lang="en-AU" dirty="0"/>
              <a:t> </a:t>
            </a:r>
            <a:r>
              <a:rPr lang="en-AU" dirty="0" smtClean="0"/>
              <a:t>- help inform decision-making in climate-sensitive industries (agriculture, disaster relief, water resource planning </a:t>
            </a:r>
            <a:r>
              <a:rPr lang="en-AU" dirty="0" err="1" smtClean="0"/>
              <a:t>etc</a:t>
            </a:r>
            <a:r>
              <a:rPr lang="en-AU" dirty="0" smtClean="0"/>
              <a:t>)</a:t>
            </a: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2</a:t>
            </a:fld>
            <a:endParaRPr lang="en-US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1934" y="1600169"/>
            <a:ext cx="3014430" cy="1863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7398" y="3886055"/>
            <a:ext cx="1629435" cy="1281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4132" y="5086132"/>
            <a:ext cx="1939583" cy="1425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3418" y="4095211"/>
            <a:ext cx="1773382" cy="12082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94720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What makes a high quality dataset?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AU" sz="3300" dirty="0" smtClean="0"/>
              <a:t>To achieve these aims, the products and services must be underpinned by high quality, reliable data. Requirements:</a:t>
            </a:r>
          </a:p>
          <a:p>
            <a:pPr marL="0" indent="0">
              <a:buNone/>
            </a:pPr>
            <a:endParaRPr lang="en-AU" sz="2400" dirty="0" smtClean="0"/>
          </a:p>
          <a:p>
            <a:pPr marL="0" indent="0">
              <a:buNone/>
            </a:pPr>
            <a:r>
              <a:rPr lang="en-AU" sz="3300" dirty="0" smtClean="0"/>
              <a:t>Datasets must be</a:t>
            </a:r>
          </a:p>
          <a:p>
            <a:pPr lvl="0"/>
            <a:r>
              <a:rPr lang="en-AU" sz="2400" dirty="0"/>
              <a:t>As long as </a:t>
            </a:r>
            <a:r>
              <a:rPr lang="en-AU" sz="2400" dirty="0" smtClean="0"/>
              <a:t>possible (&gt; 30 </a:t>
            </a:r>
            <a:r>
              <a:rPr lang="en-AU" sz="2400" dirty="0" err="1" smtClean="0"/>
              <a:t>yrs</a:t>
            </a:r>
            <a:r>
              <a:rPr lang="en-AU" sz="2400" dirty="0" smtClean="0"/>
              <a:t>), </a:t>
            </a:r>
            <a:r>
              <a:rPr lang="en-AU" sz="2400" dirty="0"/>
              <a:t>and accessible in digital forms; </a:t>
            </a:r>
          </a:p>
          <a:p>
            <a:pPr lvl="0"/>
            <a:r>
              <a:rPr lang="en-AU" sz="2400" dirty="0"/>
              <a:t>As far as possible complete;  </a:t>
            </a:r>
          </a:p>
          <a:p>
            <a:pPr lvl="0"/>
            <a:r>
              <a:rPr lang="en-AU" sz="2400" dirty="0"/>
              <a:t>Properly quality controlled, with confidence assessments; </a:t>
            </a:r>
          </a:p>
          <a:p>
            <a:pPr lvl="0"/>
            <a:r>
              <a:rPr lang="en-AU" sz="2400" dirty="0"/>
              <a:t>As far as possible free of spurious discontinuities and trends (requiring attention to observing practices); </a:t>
            </a:r>
          </a:p>
          <a:p>
            <a:pPr lvl="0"/>
            <a:r>
              <a:rPr lang="en-AU" sz="2400" dirty="0"/>
              <a:t>Accompanied by adequate metadata and complete documentation of lineage. </a:t>
            </a:r>
          </a:p>
          <a:p>
            <a:pPr marL="0" indent="0">
              <a:buNone/>
            </a:pPr>
            <a:endParaRPr lang="en-AU" altLang="en-US" sz="2400" i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AU" altLang="en-US" sz="2400" i="1" dirty="0" smtClean="0">
                <a:solidFill>
                  <a:srgbClr val="FF0000"/>
                </a:solidFill>
              </a:rPr>
              <a:t>The above are necessary but not sufficient. Stringent attention must be paid to </a:t>
            </a:r>
            <a:r>
              <a:rPr lang="en-AU" altLang="en-US" sz="2400" i="1" dirty="0">
                <a:solidFill>
                  <a:srgbClr val="FF0000"/>
                </a:solidFill>
              </a:rPr>
              <a:t>management of data and </a:t>
            </a:r>
            <a:r>
              <a:rPr lang="en-AU" altLang="en-US" sz="2400" i="1" dirty="0" smtClean="0">
                <a:solidFill>
                  <a:srgbClr val="FF0000"/>
                </a:solidFill>
              </a:rPr>
              <a:t>metadata</a:t>
            </a:r>
            <a:endParaRPr lang="en-AU" sz="24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2683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...Cont'd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938712"/>
          </a:xfrm>
        </p:spPr>
        <p:txBody>
          <a:bodyPr>
            <a:normAutofit fontScale="85000" lnSpcReduction="20000"/>
          </a:bodyPr>
          <a:lstStyle/>
          <a:p>
            <a:r>
              <a:rPr lang="en-AU" sz="3600" dirty="0" smtClean="0"/>
              <a:t>The dataset must be well-managed, sustainably</a:t>
            </a:r>
          </a:p>
          <a:p>
            <a:pPr marL="0" indent="0">
              <a:buNone/>
            </a:pPr>
            <a:endParaRPr lang="en-AU" i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AU" sz="2800" i="1" dirty="0" smtClean="0">
                <a:solidFill>
                  <a:srgbClr val="FF0000"/>
                </a:solidFill>
              </a:rPr>
              <a:t>Question: what does this mean, and how do we measure it?</a:t>
            </a:r>
          </a:p>
          <a:p>
            <a:pPr marL="0" indent="0">
              <a:buNone/>
            </a:pPr>
            <a:endParaRPr lang="en-AU" dirty="0" smtClean="0">
              <a:solidFill>
                <a:srgbClr val="0070C0"/>
              </a:solidFill>
            </a:endParaRPr>
          </a:p>
          <a:p>
            <a:r>
              <a:rPr lang="en-AU" dirty="0" smtClean="0">
                <a:solidFill>
                  <a:srgbClr val="0070C0"/>
                </a:solidFill>
              </a:rPr>
              <a:t>Quantitative measure </a:t>
            </a:r>
            <a:r>
              <a:rPr lang="en-AU" dirty="0" smtClean="0">
                <a:solidFill>
                  <a:srgbClr val="0070C0"/>
                </a:solidFill>
              </a:rPr>
              <a:t>to assess data management capability via </a:t>
            </a:r>
            <a:r>
              <a:rPr lang="en-AU" dirty="0" smtClean="0">
                <a:solidFill>
                  <a:srgbClr val="0070C0"/>
                </a:solidFill>
              </a:rPr>
              <a:t>maturity matrix approach. To be described later. </a:t>
            </a:r>
          </a:p>
          <a:p>
            <a:endParaRPr lang="en-AU" dirty="0" smtClean="0"/>
          </a:p>
          <a:p>
            <a:r>
              <a:rPr lang="en-AU" dirty="0" smtClean="0"/>
              <a:t>The work we will undertake is a multi-disciplinary endeavour, </a:t>
            </a:r>
            <a:r>
              <a:rPr lang="en-AU" dirty="0" smtClean="0"/>
              <a:t>with </a:t>
            </a:r>
            <a:r>
              <a:rPr lang="en-AU" dirty="0" smtClean="0"/>
              <a:t>a focus on climate-relevant </a:t>
            </a:r>
            <a:r>
              <a:rPr lang="en-AU" dirty="0" smtClean="0"/>
              <a:t>outcomes (Note: "climate" refers to time-series of any meteorological/marine/hydrological/</a:t>
            </a:r>
            <a:r>
              <a:rPr lang="en-AU" dirty="0" err="1" smtClean="0"/>
              <a:t>etc</a:t>
            </a:r>
            <a:r>
              <a:rPr lang="en-AU" dirty="0" smtClean="0"/>
              <a:t> variable)</a:t>
            </a:r>
            <a:endParaRPr lang="en-AU" dirty="0" smtClean="0"/>
          </a:p>
          <a:p>
            <a:endParaRPr lang="en-AU" i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AU" i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1064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Where does this fit in </a:t>
            </a:r>
            <a:r>
              <a:rPr lang="en-AU" dirty="0" smtClean="0"/>
              <a:t>with WMO </a:t>
            </a:r>
            <a:r>
              <a:rPr lang="en-AU" dirty="0"/>
              <a:t>Climate </a:t>
            </a:r>
            <a:r>
              <a:rPr lang="en-AU" dirty="0" smtClean="0"/>
              <a:t>activities?</a:t>
            </a:r>
            <a:endParaRPr lang="en-AU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64327"/>
            <a:ext cx="3699441" cy="2468315"/>
          </a:xfr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60618" y="1600200"/>
            <a:ext cx="5403273" cy="5257800"/>
          </a:xfrm>
        </p:spPr>
        <p:txBody>
          <a:bodyPr>
            <a:normAutofit fontScale="47500" lnSpcReduction="20000"/>
          </a:bodyPr>
          <a:lstStyle/>
          <a:p>
            <a:r>
              <a:rPr lang="en-AU" sz="5100" dirty="0" err="1" smtClean="0"/>
              <a:t>CCl</a:t>
            </a:r>
            <a:r>
              <a:rPr lang="en-AU" sz="5100" dirty="0" smtClean="0"/>
              <a:t> meeting 10-13 Apr 2018 set </a:t>
            </a:r>
            <a:r>
              <a:rPr lang="en-AU" sz="5100" dirty="0" err="1" smtClean="0"/>
              <a:t>workplans</a:t>
            </a:r>
            <a:r>
              <a:rPr lang="en-AU" sz="5100" dirty="0" smtClean="0"/>
              <a:t> and structure for 2018-22. </a:t>
            </a:r>
          </a:p>
          <a:p>
            <a:endParaRPr lang="en-AU" sz="5100" dirty="0" smtClean="0"/>
          </a:p>
          <a:p>
            <a:r>
              <a:rPr lang="en-AU" sz="5100" dirty="0" smtClean="0"/>
              <a:t>Data-related focus is in  </a:t>
            </a:r>
            <a:r>
              <a:rPr lang="en-AU" sz="5100" dirty="0" smtClean="0"/>
              <a:t>FA 1: </a:t>
            </a:r>
            <a:r>
              <a:rPr lang="en-AU" sz="5100" i="1" dirty="0" smtClean="0"/>
              <a:t>Climate Monitoring, Data and Assessment</a:t>
            </a:r>
          </a:p>
          <a:p>
            <a:pPr marL="0" indent="0">
              <a:buNone/>
            </a:pPr>
            <a:endParaRPr lang="en-AU" sz="5100" dirty="0" smtClean="0"/>
          </a:p>
          <a:p>
            <a:r>
              <a:rPr lang="en-AU" sz="5100" dirty="0" smtClean="0"/>
              <a:t>FA 1 teams will cover:</a:t>
            </a:r>
          </a:p>
          <a:p>
            <a:pPr marL="0" indent="0">
              <a:buNone/>
            </a:pPr>
            <a:endParaRPr lang="en-AU" sz="6000" dirty="0" smtClean="0"/>
          </a:p>
          <a:p>
            <a:pPr marL="0" indent="0">
              <a:buNone/>
            </a:pPr>
            <a:r>
              <a:rPr lang="en-AU" dirty="0" smtClean="0"/>
              <a:t> - 	</a:t>
            </a:r>
            <a:r>
              <a:rPr lang="en-AU" sz="4200" dirty="0" smtClean="0"/>
              <a:t>Reference Climate Networks &amp; non-	NMHS data;</a:t>
            </a:r>
          </a:p>
          <a:p>
            <a:pPr>
              <a:buFontTx/>
              <a:buChar char="-"/>
            </a:pPr>
            <a:r>
              <a:rPr lang="en-AU" sz="4200" dirty="0" smtClean="0"/>
              <a:t>Data Development &amp; Stewardship;</a:t>
            </a:r>
          </a:p>
          <a:p>
            <a:pPr>
              <a:buFontTx/>
              <a:buChar char="-"/>
            </a:pPr>
            <a:r>
              <a:rPr lang="en-AU" sz="4200" dirty="0" smtClean="0"/>
              <a:t>Data Rescue &amp; Management;</a:t>
            </a:r>
          </a:p>
          <a:p>
            <a:pPr>
              <a:buFontTx/>
              <a:buChar char="-"/>
            </a:pPr>
            <a:r>
              <a:rPr lang="en-AU" sz="4200" dirty="0" smtClean="0"/>
              <a:t>Data Exchange (new message formats; overcoming obstacles to Open Data)</a:t>
            </a:r>
          </a:p>
          <a:p>
            <a:pPr>
              <a:buFontTx/>
              <a:buChar char="-"/>
            </a:pPr>
            <a:endParaRPr lang="en-AU" dirty="0" smtClean="0"/>
          </a:p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r>
              <a:rPr lang="en-AU" dirty="0" smtClean="0"/>
              <a:t>	</a:t>
            </a:r>
            <a:endParaRPr lang="en-A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7061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45" dur="2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>Terms of Reference for Data Development and Stewardship Team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5121275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US" dirty="0"/>
              <a:t>(a) Review and provide guidance on best practices, tools and training on QC, homogenization, uncertainty, traceability and maturity of climate data (including in-situ and remote sensed); </a:t>
            </a:r>
            <a:endParaRPr lang="en-US" dirty="0" smtClean="0"/>
          </a:p>
          <a:p>
            <a:endParaRPr lang="en-US" dirty="0"/>
          </a:p>
          <a:p>
            <a:pPr marL="0" indent="0">
              <a:buNone/>
            </a:pPr>
            <a:r>
              <a:rPr lang="en-US" dirty="0">
                <a:solidFill>
                  <a:srgbClr val="7030A0"/>
                </a:solidFill>
              </a:rPr>
              <a:t>(b) Develop, maintain and update a catalogue of </a:t>
            </a:r>
            <a:r>
              <a:rPr lang="en-US" strike="sngStrike" dirty="0">
                <a:solidFill>
                  <a:srgbClr val="7030A0"/>
                </a:solidFill>
              </a:rPr>
              <a:t>trusted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smtClean="0">
                <a:solidFill>
                  <a:srgbClr val="FF0000"/>
                </a:solidFill>
              </a:rPr>
              <a:t>mature</a:t>
            </a:r>
            <a:r>
              <a:rPr lang="en-US" dirty="0" smtClean="0">
                <a:solidFill>
                  <a:srgbClr val="7030A0"/>
                </a:solidFill>
              </a:rPr>
              <a:t> climate </a:t>
            </a:r>
            <a:r>
              <a:rPr lang="en-US" dirty="0">
                <a:solidFill>
                  <a:srgbClr val="7030A0"/>
                </a:solidFill>
              </a:rPr>
              <a:t>data sets; </a:t>
            </a:r>
            <a:endParaRPr lang="en-US" dirty="0" smtClean="0">
              <a:solidFill>
                <a:srgbClr val="7030A0"/>
              </a:solidFill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(c) Provide guidance on climate time-series maturity, including their homogenization requirements as a contribution to ongoing efforts for establishing global land surface climate fiducial reference network; 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(d) Provide guidance for and monitor the provision of global datasets that are required for international exchange (i.e. Climate </a:t>
            </a:r>
            <a:r>
              <a:rPr lang="en-US" dirty="0" err="1"/>
              <a:t>Normals</a:t>
            </a:r>
            <a:r>
              <a:rPr lang="en-US" dirty="0"/>
              <a:t>, WWRs, CLIMAT, Daily CLIMAT); 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>
                <a:solidFill>
                  <a:srgbClr val="7030A0"/>
                </a:solidFill>
              </a:rPr>
              <a:t>(e) Collaborate with other programs on unified approach for managing data in support of climate activities and services building on IPET-CDMP legacy and the emerging new WIS concepts (WIS2.0). </a:t>
            </a:r>
          </a:p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689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>HQ-GDMFC is </a:t>
            </a:r>
            <a:r>
              <a:rPr lang="en-AU" dirty="0"/>
              <a:t>A Multi-Disciplinary Climate Data Modernisation Initiative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AU" sz="3600" b="1" dirty="0" smtClean="0"/>
              <a:t>Outcome: Making HQ Datasets available </a:t>
            </a:r>
            <a:r>
              <a:rPr lang="en-AU" sz="3600" b="1" dirty="0"/>
              <a:t>to </a:t>
            </a:r>
            <a:r>
              <a:rPr lang="en-AU" sz="3600" b="1" dirty="0" smtClean="0"/>
              <a:t>users </a:t>
            </a:r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r>
              <a:rPr lang="en-US" dirty="0">
                <a:solidFill>
                  <a:srgbClr val="0070C0"/>
                </a:solidFill>
              </a:rPr>
              <a:t>–</a:t>
            </a:r>
            <a:r>
              <a:rPr lang="en-US" sz="3600" dirty="0">
                <a:solidFill>
                  <a:srgbClr val="0070C0"/>
                </a:solidFill>
              </a:rPr>
              <a:t>WMO HQ-GDMFC will identify high quality datasets and provide guidelines and best practices to improve climate data, such as harmonizing the Climatological Day definition, and management through WMO Technical Regulations. </a:t>
            </a:r>
            <a:endParaRPr lang="en-US" sz="3600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US" sz="3600" dirty="0"/>
          </a:p>
          <a:p>
            <a:pPr marL="0" indent="0">
              <a:buNone/>
            </a:pPr>
            <a:r>
              <a:rPr lang="en-US" sz="3600" dirty="0"/>
              <a:t>–An internationally agreed Catalog providing a living list of high quality datasets will be developed and maintained under the auspices of WMO. </a:t>
            </a:r>
            <a:endParaRPr lang="en-US" sz="3600" dirty="0" smtClean="0"/>
          </a:p>
          <a:p>
            <a:pPr marL="0" indent="0">
              <a:buNone/>
            </a:pPr>
            <a:endParaRPr lang="en-US" sz="3600" dirty="0"/>
          </a:p>
          <a:p>
            <a:pPr marL="0" indent="0">
              <a:buNone/>
            </a:pPr>
            <a:r>
              <a:rPr lang="en-US" sz="3600" dirty="0">
                <a:solidFill>
                  <a:srgbClr val="0070C0"/>
                </a:solidFill>
              </a:rPr>
              <a:t>–This Data Catalog will be made available to users using the WIS and datasets will be easily discoverable and accessible though optimized search in main search engines. </a:t>
            </a:r>
            <a:endParaRPr lang="en-US" sz="3600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US" i="1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en-US" i="1" dirty="0" smtClean="0"/>
              <a:t>“</a:t>
            </a:r>
            <a:r>
              <a:rPr lang="en-US" i="1" dirty="0"/>
              <a:t>Not everything that can be counted counts, and not everything </a:t>
            </a:r>
            <a:endParaRPr lang="en-US" dirty="0"/>
          </a:p>
          <a:p>
            <a:pPr marL="0" indent="0">
              <a:buNone/>
            </a:pPr>
            <a:r>
              <a:rPr lang="en-US" i="1" dirty="0"/>
              <a:t>that counts can be counted.” Albert Einstein 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429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4000" dirty="0" smtClean="0"/>
              <a:t>Aims of dataset project</a:t>
            </a:r>
            <a:endParaRPr lang="en-AU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sz="2400" dirty="0" smtClean="0"/>
              <a:t>The initial emphasis will be on international datasets, and will start with a relatively small number, as a "proof of concept"</a:t>
            </a:r>
          </a:p>
          <a:p>
            <a:endParaRPr lang="en-AU" sz="2400" dirty="0" smtClean="0"/>
          </a:p>
          <a:p>
            <a:r>
              <a:rPr lang="en-AU" sz="2400" dirty="0" smtClean="0">
                <a:solidFill>
                  <a:srgbClr val="0070C0"/>
                </a:solidFill>
              </a:rPr>
              <a:t>The datasets will cover all the GCOS Essential Variables, and will emphasise at least daily time-scales (for tracking of extremes)</a:t>
            </a:r>
          </a:p>
          <a:p>
            <a:endParaRPr lang="en-AU" sz="2400" dirty="0" smtClean="0">
              <a:solidFill>
                <a:srgbClr val="0070C0"/>
              </a:solidFill>
            </a:endParaRPr>
          </a:p>
          <a:p>
            <a:r>
              <a:rPr lang="en-AU" sz="2400" dirty="0" smtClean="0"/>
              <a:t>The Task Team – Information Management (TT-IM) has been tasked with developing a WMO-wide Maturity Matrix; at this meeting we have the opportunity to refine what has been developed so far, and apply it to selected climate datasets</a:t>
            </a:r>
          </a:p>
          <a:p>
            <a:endParaRPr lang="en-AU" sz="2400" dirty="0" smtClean="0"/>
          </a:p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1353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A word on GCOS…..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AU" dirty="0" smtClean="0"/>
              <a:t>GCOS identifies high quality datasets using methods that include peer-review processes.</a:t>
            </a:r>
          </a:p>
          <a:p>
            <a:endParaRPr lang="en-AU" dirty="0" smtClean="0"/>
          </a:p>
          <a:p>
            <a:r>
              <a:rPr lang="en-AU" dirty="0" smtClean="0">
                <a:solidFill>
                  <a:srgbClr val="0070C0"/>
                </a:solidFill>
              </a:rPr>
              <a:t>These sets must provide, inter alia, evidence of conforming with the GCOS Monitoring Principles on the observing side</a:t>
            </a:r>
            <a:r>
              <a:rPr lang="en-AU" dirty="0" smtClean="0"/>
              <a:t>.</a:t>
            </a:r>
          </a:p>
          <a:p>
            <a:endParaRPr lang="en-AU" dirty="0" smtClean="0"/>
          </a:p>
          <a:p>
            <a:r>
              <a:rPr lang="en-AU" dirty="0" smtClean="0"/>
              <a:t>The purpose of our Climate Datasets project is to ensure that the datasets are also well and sustainably managed. 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7474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22107"/>
            <a:ext cx="8229600" cy="1143000"/>
          </a:xfrm>
        </p:spPr>
        <p:txBody>
          <a:bodyPr/>
          <a:lstStyle/>
          <a:p>
            <a:r>
              <a:rPr lang="en-AU" dirty="0" smtClean="0"/>
              <a:t>The story so far……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900111"/>
            <a:ext cx="8229600" cy="5673437"/>
          </a:xfrm>
        </p:spPr>
        <p:txBody>
          <a:bodyPr>
            <a:noAutofit/>
          </a:bodyPr>
          <a:lstStyle/>
          <a:p>
            <a:r>
              <a:rPr lang="en-AU" sz="2000" dirty="0" smtClean="0"/>
              <a:t>WW-IM (2017) defined characteristics of High Quality Datasets (which will form the "rows" of a Maturity Matrix), and TT-IM expanded on various aspects of these.</a:t>
            </a:r>
          </a:p>
          <a:p>
            <a:endParaRPr lang="en-AU" sz="2000" dirty="0"/>
          </a:p>
          <a:p>
            <a:r>
              <a:rPr lang="en-AU" sz="2000" dirty="0" smtClean="0">
                <a:solidFill>
                  <a:srgbClr val="0070C0"/>
                </a:solidFill>
              </a:rPr>
              <a:t>The Maturity Matrix model is not yet set in stone, although a proof of concept example from TT-IM was presented at the recent CBS TECO (including first cut at behaviours corresponding to capability levels) </a:t>
            </a:r>
          </a:p>
          <a:p>
            <a:pPr marL="0" indent="0">
              <a:buNone/>
            </a:pPr>
            <a:endParaRPr lang="en-AU" sz="2000" dirty="0" smtClean="0"/>
          </a:p>
          <a:p>
            <a:r>
              <a:rPr lang="en-US" sz="2000" dirty="0" err="1" smtClean="0"/>
              <a:t>Ms</a:t>
            </a:r>
            <a:r>
              <a:rPr lang="en-US" sz="2000" dirty="0" smtClean="0"/>
              <a:t> </a:t>
            </a:r>
            <a:r>
              <a:rPr lang="en-US" sz="2000" dirty="0"/>
              <a:t>Christina </a:t>
            </a:r>
            <a:r>
              <a:rPr lang="en-US" sz="2000" dirty="0" err="1"/>
              <a:t>Lief</a:t>
            </a:r>
            <a:r>
              <a:rPr lang="en-US" sz="2000" dirty="0"/>
              <a:t> from IPET-CDMP developed an initial list of global data sets hosted by international data </a:t>
            </a:r>
            <a:r>
              <a:rPr lang="en-US" sz="2000" dirty="0" err="1"/>
              <a:t>centres</a:t>
            </a:r>
            <a:r>
              <a:rPr lang="en-US" sz="2000" dirty="0"/>
              <a:t> in USA, Europe and Asia, which are already used in climate activities, but still need to be assessed for their degree of maturity. </a:t>
            </a:r>
            <a:endParaRPr lang="en-US" sz="2000" dirty="0" smtClean="0"/>
          </a:p>
          <a:p>
            <a:endParaRPr lang="en-US" sz="2000" dirty="0" smtClean="0"/>
          </a:p>
          <a:p>
            <a:r>
              <a:rPr lang="en-US" sz="2000" dirty="0" smtClean="0">
                <a:solidFill>
                  <a:srgbClr val="0070C0"/>
                </a:solidFill>
              </a:rPr>
              <a:t>William Wright is leading </a:t>
            </a:r>
            <a:r>
              <a:rPr lang="en-US" sz="2000" dirty="0">
                <a:solidFill>
                  <a:srgbClr val="0070C0"/>
                </a:solidFill>
              </a:rPr>
              <a:t>the work on a reference Manual on High Quality Global Data Management Framework for Climate ( HQ-GDMFC), which aims at establishing a single source of standards and recommended practices for managing data in support of climate activities. </a:t>
            </a:r>
            <a:endParaRPr lang="en-AU" sz="2000" dirty="0">
              <a:solidFill>
                <a:srgbClr val="0070C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1247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>Intended outcomes of </a:t>
            </a:r>
            <a:r>
              <a:rPr lang="en-AU" smtClean="0"/>
              <a:t>this CDM meeting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en-AU" dirty="0"/>
          </a:p>
          <a:p>
            <a:r>
              <a:rPr lang="en-AU" dirty="0"/>
              <a:t>A Global Data set catalogue ( finalized) </a:t>
            </a:r>
            <a:endParaRPr lang="en-AU" dirty="0" smtClean="0"/>
          </a:p>
          <a:p>
            <a:endParaRPr lang="en-AU" dirty="0" smtClean="0"/>
          </a:p>
          <a:p>
            <a:r>
              <a:rPr lang="it-IT" dirty="0" smtClean="0"/>
              <a:t> </a:t>
            </a:r>
            <a:r>
              <a:rPr lang="it-IT" dirty="0">
                <a:solidFill>
                  <a:srgbClr val="0070C0"/>
                </a:solidFill>
              </a:rPr>
              <a:t>WMO Convergence Maturity </a:t>
            </a:r>
            <a:r>
              <a:rPr lang="it-IT" dirty="0" smtClean="0">
                <a:solidFill>
                  <a:srgbClr val="0070C0"/>
                </a:solidFill>
              </a:rPr>
              <a:t>Model refined and applied to Climate </a:t>
            </a:r>
            <a:r>
              <a:rPr lang="it-IT" dirty="0">
                <a:solidFill>
                  <a:srgbClr val="0070C0"/>
                </a:solidFill>
              </a:rPr>
              <a:t>Data Sets </a:t>
            </a:r>
            <a:endParaRPr lang="it-IT" dirty="0" smtClean="0">
              <a:solidFill>
                <a:srgbClr val="0070C0"/>
              </a:solidFill>
            </a:endParaRPr>
          </a:p>
          <a:p>
            <a:endParaRPr lang="it-IT" dirty="0"/>
          </a:p>
          <a:p>
            <a:r>
              <a:rPr lang="en-US" dirty="0" smtClean="0"/>
              <a:t>WIS </a:t>
            </a:r>
            <a:r>
              <a:rPr lang="en-US" dirty="0"/>
              <a:t>discovery Metadata requirements defined 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>
                <a:solidFill>
                  <a:srgbClr val="0070C0"/>
                </a:solidFill>
              </a:rPr>
              <a:t>Search </a:t>
            </a:r>
            <a:r>
              <a:rPr lang="en-US" dirty="0">
                <a:solidFill>
                  <a:srgbClr val="0070C0"/>
                </a:solidFill>
              </a:rPr>
              <a:t>requirements </a:t>
            </a:r>
            <a:r>
              <a:rPr lang="en-US" dirty="0" smtClean="0">
                <a:solidFill>
                  <a:srgbClr val="0070C0"/>
                </a:solidFill>
              </a:rPr>
              <a:t>to </a:t>
            </a:r>
            <a:r>
              <a:rPr lang="en-US" dirty="0">
                <a:solidFill>
                  <a:srgbClr val="0070C0"/>
                </a:solidFill>
              </a:rPr>
              <a:t>ensure defined and </a:t>
            </a:r>
            <a:r>
              <a:rPr lang="en-US">
                <a:solidFill>
                  <a:srgbClr val="0070C0"/>
                </a:solidFill>
              </a:rPr>
              <a:t>tested </a:t>
            </a:r>
            <a:r>
              <a:rPr lang="en-US" smtClean="0">
                <a:solidFill>
                  <a:srgbClr val="0070C0"/>
                </a:solidFill>
              </a:rPr>
              <a:t>datasets are prominently </a:t>
            </a:r>
            <a:r>
              <a:rPr lang="en-US" smtClean="0">
                <a:solidFill>
                  <a:srgbClr val="0070C0"/>
                </a:solidFill>
              </a:rPr>
              <a:t>displayed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9009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Merci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884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>Towards new technical regulations </a:t>
            </a:r>
            <a:br>
              <a:rPr lang="en-AU" dirty="0" smtClean="0"/>
            </a:br>
            <a:r>
              <a:rPr lang="en-AU" sz="3100" dirty="0" smtClean="0">
                <a:solidFill>
                  <a:srgbClr val="FF0000"/>
                </a:solidFill>
              </a:rPr>
              <a:t>(*May or may not use this slide)</a:t>
            </a:r>
            <a:endParaRPr lang="en-AU" sz="31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AU" sz="2800" dirty="0" smtClean="0"/>
              <a:t>Tech </a:t>
            </a:r>
            <a:r>
              <a:rPr lang="en-AU" sz="2800" dirty="0" err="1" smtClean="0"/>
              <a:t>Regs</a:t>
            </a:r>
            <a:r>
              <a:rPr lang="en-AU" sz="2800" dirty="0" smtClean="0"/>
              <a:t> can be phrased as </a:t>
            </a:r>
            <a:r>
              <a:rPr lang="en-AU" sz="2800" i="1" dirty="0" smtClean="0"/>
              <a:t>shall</a:t>
            </a:r>
            <a:r>
              <a:rPr lang="en-AU" sz="2800" dirty="0" smtClean="0"/>
              <a:t> (i.e. mandatory) or </a:t>
            </a:r>
            <a:r>
              <a:rPr lang="en-AU" sz="2800" i="1" dirty="0" smtClean="0"/>
              <a:t>should. </a:t>
            </a:r>
            <a:r>
              <a:rPr lang="en-AU" sz="2800" dirty="0" smtClean="0"/>
              <a:t> </a:t>
            </a:r>
          </a:p>
          <a:p>
            <a:r>
              <a:rPr lang="en-AU" sz="2800" dirty="0" smtClean="0"/>
              <a:t>Possible examples: </a:t>
            </a:r>
          </a:p>
          <a:p>
            <a:pPr marL="0" indent="0">
              <a:buNone/>
            </a:pPr>
            <a:r>
              <a:rPr lang="en-AU" dirty="0" smtClean="0"/>
              <a:t>  </a:t>
            </a:r>
            <a:r>
              <a:rPr lang="en-AU" sz="2400" i="1" dirty="0" smtClean="0"/>
              <a:t>Members </a:t>
            </a:r>
            <a:r>
              <a:rPr lang="en-AU" sz="2400" i="1" dirty="0"/>
              <a:t>should ensure that their NMHSs develop and implement  a migration strategy for their  climate archive, and review it at regular intervals, to ensure currency and </a:t>
            </a:r>
            <a:r>
              <a:rPr lang="en-AU" sz="2400" i="1" dirty="0" smtClean="0"/>
              <a:t>sustainability</a:t>
            </a:r>
          </a:p>
          <a:p>
            <a:pPr marL="0" indent="0">
              <a:buNone/>
            </a:pPr>
            <a:endParaRPr lang="en-AU" sz="2400" dirty="0"/>
          </a:p>
          <a:p>
            <a:pPr marL="0" indent="0">
              <a:buNone/>
            </a:pPr>
            <a:r>
              <a:rPr lang="en-AU" sz="2400" i="1" dirty="0"/>
              <a:t>Members shall allocate their NMHSs the necessary resources for the maintenance and sustainability of their climate record in a secure environment, including the acquisition of modern Climate Data Management Systems based on WMO specifications. </a:t>
            </a:r>
          </a:p>
          <a:p>
            <a:pPr marL="0" indent="0">
              <a:buNone/>
            </a:pPr>
            <a:endParaRPr lang="en-AU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0026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l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323</TotalTime>
  <Words>1199</Words>
  <Application>Microsoft Office PowerPoint</Application>
  <PresentationFormat>On-screen Show (4:3)</PresentationFormat>
  <Paragraphs>131</Paragraphs>
  <Slides>14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blank</vt:lpstr>
      <vt:lpstr>PowerPoint Presentation</vt:lpstr>
      <vt:lpstr>Introduction</vt:lpstr>
      <vt:lpstr>What makes a high quality dataset?</vt:lpstr>
      <vt:lpstr>...Cont'd</vt:lpstr>
      <vt:lpstr>Where does this fit in with WMO Climate activities?</vt:lpstr>
      <vt:lpstr>Terms of Reference for Data Development and Stewardship Team</vt:lpstr>
      <vt:lpstr>HQ-GDMFC is A Multi-Disciplinary Climate Data Modernisation Initiative </vt:lpstr>
      <vt:lpstr>Aims of dataset project</vt:lpstr>
      <vt:lpstr>A word on GCOS…..</vt:lpstr>
      <vt:lpstr>The story so far……</vt:lpstr>
      <vt:lpstr>Intended outcomes of this CDM meeting </vt:lpstr>
      <vt:lpstr>PowerPoint Presentation</vt:lpstr>
      <vt:lpstr>PowerPoint Presentation</vt:lpstr>
      <vt:lpstr>Towards new technical regulations  (*May or may not use this slide)</vt:lpstr>
    </vt:vector>
  </TitlesOfParts>
  <Company>World Meteorological Organization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Foreman</dc:creator>
  <cp:lastModifiedBy>William Wright</cp:lastModifiedBy>
  <cp:revision>43</cp:revision>
  <dcterms:created xsi:type="dcterms:W3CDTF">2017-08-23T09:47:05Z</dcterms:created>
  <dcterms:modified xsi:type="dcterms:W3CDTF">2018-04-15T21:54:45Z</dcterms:modified>
</cp:coreProperties>
</file>