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75" r:id="rId3"/>
    <p:sldId id="257" r:id="rId4"/>
    <p:sldId id="258" r:id="rId5"/>
    <p:sldId id="260" r:id="rId6"/>
    <p:sldId id="261" r:id="rId7"/>
    <p:sldId id="270" r:id="rId8"/>
    <p:sldId id="271" r:id="rId9"/>
    <p:sldId id="272" r:id="rId10"/>
    <p:sldId id="277" r:id="rId11"/>
    <p:sldId id="278" r:id="rId12"/>
    <p:sldId id="268" r:id="rId13"/>
    <p:sldId id="274" r:id="rId14"/>
    <p:sldId id="276" r:id="rId15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38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A5F69F-F80E-472F-8727-F451535A60A1}" type="datetimeFigureOut">
              <a:rPr lang="de-DE" smtClean="0"/>
              <a:t>16.04.2018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88F8FE-8844-4275-AC3E-5375168F58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75494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A26963-D98B-4C4B-869C-E35B7704E178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17171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Notizenplatzhalt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de-DE" altLang="de-DE" smtClean="0"/>
          </a:p>
        </p:txBody>
      </p:sp>
      <p:sp>
        <p:nvSpPr>
          <p:cNvPr id="29700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74857">
              <a:spcBef>
                <a:spcPct val="30000"/>
              </a:spcBef>
              <a:defRPr sz="1100">
                <a:solidFill>
                  <a:schemeClr val="tx1"/>
                </a:solidFill>
                <a:latin typeface="Arial" charset="0"/>
              </a:defRPr>
            </a:lvl1pPr>
            <a:lvl2pPr marL="685817" indent="-263776" defTabSz="874857">
              <a:spcBef>
                <a:spcPct val="30000"/>
              </a:spcBef>
              <a:defRPr sz="1100">
                <a:solidFill>
                  <a:schemeClr val="tx1"/>
                </a:solidFill>
                <a:latin typeface="Arial" charset="0"/>
              </a:defRPr>
            </a:lvl2pPr>
            <a:lvl3pPr marL="1055103" indent="-211021" defTabSz="874857">
              <a:spcBef>
                <a:spcPct val="30000"/>
              </a:spcBef>
              <a:defRPr sz="1100">
                <a:solidFill>
                  <a:schemeClr val="tx1"/>
                </a:solidFill>
                <a:latin typeface="Arial" charset="0"/>
              </a:defRPr>
            </a:lvl3pPr>
            <a:lvl4pPr marL="1477145" indent="-211021" defTabSz="874857">
              <a:spcBef>
                <a:spcPct val="30000"/>
              </a:spcBef>
              <a:defRPr sz="1100">
                <a:solidFill>
                  <a:schemeClr val="tx1"/>
                </a:solidFill>
                <a:latin typeface="Arial" charset="0"/>
              </a:defRPr>
            </a:lvl4pPr>
            <a:lvl5pPr marL="1899186" indent="-211021" defTabSz="874857">
              <a:spcBef>
                <a:spcPct val="30000"/>
              </a:spcBef>
              <a:defRPr sz="1100">
                <a:solidFill>
                  <a:schemeClr val="tx1"/>
                </a:solidFill>
                <a:latin typeface="Arial" charset="0"/>
              </a:defRPr>
            </a:lvl5pPr>
            <a:lvl6pPr marL="2321227" indent="-211021" defTabSz="87485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charset="0"/>
              </a:defRPr>
            </a:lvl6pPr>
            <a:lvl7pPr marL="2743269" indent="-211021" defTabSz="87485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charset="0"/>
              </a:defRPr>
            </a:lvl7pPr>
            <a:lvl8pPr marL="3165310" indent="-211021" defTabSz="87485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charset="0"/>
              </a:defRPr>
            </a:lvl8pPr>
            <a:lvl9pPr marL="3587351" indent="-211021" defTabSz="87485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27F302B6-ECFD-4C36-BE65-FA946ED6CCE0}" type="slidenum">
              <a:rPr lang="de-DE" altLang="de-DE">
                <a:solidFill>
                  <a:prstClr val="black"/>
                </a:solidFill>
                <a:latin typeface="Times New Roman" pitchFamily="18" charset="0"/>
              </a:rPr>
              <a:pPr>
                <a:spcBef>
                  <a:spcPct val="0"/>
                </a:spcBef>
              </a:pPr>
              <a:t>4</a:t>
            </a:fld>
            <a:endParaRPr lang="de-DE" altLang="de-DE">
              <a:solidFill>
                <a:prstClr val="black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6C1C64-90EA-4D17-B0A6-99717CFA29E3}" type="slidenum">
              <a:rPr lang="de-DE" altLang="de-DE"/>
              <a:pPr/>
              <a:t>5</a:t>
            </a:fld>
            <a:endParaRPr lang="de-DE" altLang="de-DE"/>
          </a:p>
        </p:txBody>
      </p:sp>
      <p:sp>
        <p:nvSpPr>
          <p:cNvPr id="249858" name="Rectangle 20"/>
          <p:cNvSpPr txBox="1">
            <a:spLocks noGrp="1" noChangeArrowheads="1"/>
          </p:cNvSpPr>
          <p:nvPr/>
        </p:nvSpPr>
        <p:spPr bwMode="auto">
          <a:xfrm>
            <a:off x="3882929" y="8670276"/>
            <a:ext cx="2950535" cy="480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3" tIns="45622" rIns="91243" bIns="45622" anchor="b"/>
          <a:lstStyle>
            <a:lvl1pPr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81050" indent="-300038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201738" indent="-241300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81163" indent="-239713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162175" indent="-239713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6193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30765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5337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9909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buSzPct val="100000"/>
            </a:pPr>
            <a:fld id="{81788D42-D086-48E9-89B2-3589F85910F1}" type="slidenum">
              <a:rPr lang="de-DE" altLang="de-DE" sz="1300">
                <a:solidFill>
                  <a:srgbClr val="000000"/>
                </a:solidFill>
                <a:latin typeface="Times New Roman" pitchFamily="18" charset="0"/>
                <a:ea typeface="Microsoft YaHei" pitchFamily="34" charset="-122"/>
                <a:cs typeface="Lucida Sans Unicode" pitchFamily="34" charset="0"/>
              </a:rPr>
              <a:pPr algn="r">
                <a:buSzPct val="100000"/>
              </a:pPr>
              <a:t>5</a:t>
            </a:fld>
            <a:endParaRPr lang="de-DE" altLang="de-DE" sz="1300">
              <a:solidFill>
                <a:srgbClr val="000000"/>
              </a:solidFill>
              <a:latin typeface="Times New Roman" pitchFamily="18" charset="0"/>
              <a:ea typeface="Microsoft YaHei" pitchFamily="34" charset="-122"/>
              <a:cs typeface="Lucida Sans Unicode" pitchFamily="34" charset="0"/>
            </a:endParaRPr>
          </a:p>
        </p:txBody>
      </p:sp>
      <p:sp>
        <p:nvSpPr>
          <p:cNvPr id="249859" name="Text Box 1"/>
          <p:cNvSpPr txBox="1">
            <a:spLocks noChangeArrowheads="1"/>
          </p:cNvSpPr>
          <p:nvPr/>
        </p:nvSpPr>
        <p:spPr bwMode="auto">
          <a:xfrm>
            <a:off x="3882930" y="8670277"/>
            <a:ext cx="2959736" cy="48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3" tIns="45622" rIns="91243" bIns="45622" anchor="b"/>
          <a:lstStyle>
            <a:lvl1pPr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81050" indent="-300038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201738" indent="-241300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81163" indent="-239713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162175" indent="-239713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6193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30765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5337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9909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buSzPct val="100000"/>
            </a:pPr>
            <a:fld id="{1D3F0E1F-30CE-41D0-B860-EDDCF6BCDA62}" type="slidenum">
              <a:rPr lang="de-DE" altLang="de-DE" sz="1300">
                <a:solidFill>
                  <a:srgbClr val="000000"/>
                </a:solidFill>
                <a:latin typeface="Times New Roman" pitchFamily="18" charset="0"/>
                <a:ea typeface="Microsoft YaHei" pitchFamily="34" charset="-122"/>
              </a:rPr>
              <a:pPr algn="r">
                <a:buSzPct val="100000"/>
              </a:pPr>
              <a:t>5</a:t>
            </a:fld>
            <a:endParaRPr lang="de-DE" altLang="de-DE" sz="1300">
              <a:solidFill>
                <a:srgbClr val="000000"/>
              </a:solidFill>
              <a:latin typeface="Times New Roman" pitchFamily="18" charset="0"/>
              <a:ea typeface="Microsoft YaHei" pitchFamily="34" charset="-122"/>
            </a:endParaRPr>
          </a:p>
        </p:txBody>
      </p:sp>
      <p:sp>
        <p:nvSpPr>
          <p:cNvPr id="24986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986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525" y="4371307"/>
            <a:ext cx="5014683" cy="4076292"/>
          </a:xfrm>
        </p:spPr>
        <p:txBody>
          <a:bodyPr wrap="none" lIns="91243" tIns="45622" rIns="91243" bIns="45622" anchor="ctr"/>
          <a:lstStyle/>
          <a:p>
            <a:endParaRPr lang="en-US" altLang="de-D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A56D13-CF49-47B2-BE6C-D10BD75B334C}" type="slidenum">
              <a:rPr lang="de-DE" altLang="de-DE"/>
              <a:pPr/>
              <a:t>6</a:t>
            </a:fld>
            <a:endParaRPr lang="de-DE" altLang="de-DE"/>
          </a:p>
        </p:txBody>
      </p:sp>
      <p:sp>
        <p:nvSpPr>
          <p:cNvPr id="251906" name="Rectangle 20"/>
          <p:cNvSpPr txBox="1">
            <a:spLocks noGrp="1" noChangeArrowheads="1"/>
          </p:cNvSpPr>
          <p:nvPr/>
        </p:nvSpPr>
        <p:spPr bwMode="auto">
          <a:xfrm>
            <a:off x="3882929" y="8670276"/>
            <a:ext cx="2950535" cy="480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3" tIns="45622" rIns="91243" bIns="45622" anchor="b"/>
          <a:lstStyle>
            <a:lvl1pPr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81050" indent="-300038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201738" indent="-241300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81163" indent="-239713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162175" indent="-239713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6193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30765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5337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9909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buSzPct val="100000"/>
            </a:pPr>
            <a:fld id="{7D0A8B82-F32C-420B-AFEB-18323FC109E8}" type="slidenum">
              <a:rPr lang="de-DE" altLang="de-DE" sz="1300">
                <a:solidFill>
                  <a:srgbClr val="000000"/>
                </a:solidFill>
                <a:latin typeface="Times New Roman" pitchFamily="18" charset="0"/>
                <a:ea typeface="Microsoft YaHei" pitchFamily="34" charset="-122"/>
                <a:cs typeface="Lucida Sans Unicode" pitchFamily="34" charset="0"/>
              </a:rPr>
              <a:pPr algn="r">
                <a:buSzPct val="100000"/>
              </a:pPr>
              <a:t>6</a:t>
            </a:fld>
            <a:endParaRPr lang="de-DE" altLang="de-DE" sz="1300">
              <a:solidFill>
                <a:srgbClr val="000000"/>
              </a:solidFill>
              <a:latin typeface="Times New Roman" pitchFamily="18" charset="0"/>
              <a:ea typeface="Microsoft YaHei" pitchFamily="34" charset="-122"/>
              <a:cs typeface="Lucida Sans Unicode" pitchFamily="34" charset="0"/>
            </a:endParaRPr>
          </a:p>
        </p:txBody>
      </p:sp>
      <p:sp>
        <p:nvSpPr>
          <p:cNvPr id="251907" name="Text Box 1"/>
          <p:cNvSpPr txBox="1">
            <a:spLocks noChangeArrowheads="1"/>
          </p:cNvSpPr>
          <p:nvPr/>
        </p:nvSpPr>
        <p:spPr bwMode="auto">
          <a:xfrm>
            <a:off x="3882930" y="8670277"/>
            <a:ext cx="2959736" cy="48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3" tIns="45622" rIns="91243" bIns="45622" anchor="b"/>
          <a:lstStyle>
            <a:lvl1pPr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81050" indent="-300038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201738" indent="-241300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81163" indent="-239713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162175" indent="-239713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6193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30765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5337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9909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buSzPct val="100000"/>
            </a:pPr>
            <a:fld id="{4C922AD8-8D26-4154-9B9A-F35814807FC8}" type="slidenum">
              <a:rPr lang="de-DE" altLang="de-DE" sz="1300">
                <a:solidFill>
                  <a:srgbClr val="000000"/>
                </a:solidFill>
                <a:latin typeface="Times New Roman" pitchFamily="18" charset="0"/>
                <a:ea typeface="Microsoft YaHei" pitchFamily="34" charset="-122"/>
              </a:rPr>
              <a:pPr algn="r">
                <a:buSzPct val="100000"/>
              </a:pPr>
              <a:t>6</a:t>
            </a:fld>
            <a:endParaRPr lang="de-DE" altLang="de-DE" sz="1300">
              <a:solidFill>
                <a:srgbClr val="000000"/>
              </a:solidFill>
              <a:latin typeface="Times New Roman" pitchFamily="18" charset="0"/>
              <a:ea typeface="Microsoft YaHei" pitchFamily="34" charset="-122"/>
            </a:endParaRPr>
          </a:p>
        </p:txBody>
      </p:sp>
      <p:sp>
        <p:nvSpPr>
          <p:cNvPr id="25190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76338" y="712788"/>
            <a:ext cx="4486275" cy="3363912"/>
          </a:xfrm>
          <a:ln/>
        </p:spPr>
      </p:sp>
      <p:sp>
        <p:nvSpPr>
          <p:cNvPr id="25190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525" y="4371307"/>
            <a:ext cx="5014683" cy="4076292"/>
          </a:xfrm>
        </p:spPr>
        <p:txBody>
          <a:bodyPr wrap="none" lIns="91243" tIns="45622" rIns="91243" bIns="45622" anchor="ctr"/>
          <a:lstStyle/>
          <a:p>
            <a:endParaRPr lang="en-US" alt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3"/>
          <p:cNvSpPr txBox="1">
            <a:spLocks noChangeArrowheads="1"/>
          </p:cNvSpPr>
          <p:nvPr userDrawn="1"/>
        </p:nvSpPr>
        <p:spPr bwMode="auto">
          <a:xfrm>
            <a:off x="0" y="339725"/>
            <a:ext cx="669607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de-DE" altLang="de-DE" sz="3000" smtClean="0">
                <a:solidFill>
                  <a:srgbClr val="FFFFFF"/>
                </a:solidFill>
                <a:latin typeface="Arial Black" pitchFamily="34" charset="0"/>
              </a:rPr>
              <a:t>Deutscher Wetterdienst</a:t>
            </a:r>
          </a:p>
        </p:txBody>
      </p:sp>
      <p:sp>
        <p:nvSpPr>
          <p:cNvPr id="4" name="Line 19"/>
          <p:cNvSpPr>
            <a:spLocks noChangeShapeType="1"/>
          </p:cNvSpPr>
          <p:nvPr userDrawn="1"/>
        </p:nvSpPr>
        <p:spPr bwMode="auto">
          <a:xfrm>
            <a:off x="0" y="1052513"/>
            <a:ext cx="9144000" cy="0"/>
          </a:xfrm>
          <a:prstGeom prst="line">
            <a:avLst/>
          </a:prstGeom>
          <a:noFill/>
          <a:ln w="2222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AutoShape 1052"/>
          <p:cNvSpPr>
            <a:spLocks noChangeAspect="1" noChangeArrowheads="1" noTextEdit="1"/>
          </p:cNvSpPr>
          <p:nvPr userDrawn="1"/>
        </p:nvSpPr>
        <p:spPr bwMode="auto">
          <a:xfrm>
            <a:off x="1619250" y="1520825"/>
            <a:ext cx="5792788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pic>
        <p:nvPicPr>
          <p:cNvPr id="7" name="Picture 1057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3200" y="2925763"/>
            <a:ext cx="963613" cy="105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59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200" y="3306763"/>
            <a:ext cx="965200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65" descr="NeuLogo_WortbildmarkeClaim_tif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2988" y="260350"/>
            <a:ext cx="2697162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2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468313" y="6165850"/>
            <a:ext cx="8207375" cy="519113"/>
          </a:xfrm>
        </p:spPr>
        <p:txBody>
          <a:bodyPr lIns="91440" tIns="45720" rIns="91440" bIns="45720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de-DE" altLang="de-DE" noProof="0" smtClean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53021443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103528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284821956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79388" y="1700213"/>
            <a:ext cx="4351337" cy="4787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83125" y="1700213"/>
            <a:ext cx="4352925" cy="4787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9332444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82085010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24443632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1727413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21436832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137393169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26381272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823075" y="1268413"/>
            <a:ext cx="2212975" cy="52197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179388" y="1268413"/>
            <a:ext cx="6491287" cy="521970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67120572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666750" y="1149350"/>
            <a:ext cx="7810500" cy="23241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666750" y="3536950"/>
            <a:ext cx="7810500" cy="79375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1800"/>
            </a:lvl1pPr>
            <a:lvl2pPr marL="0" indent="96012" algn="ctr">
              <a:spcBef>
                <a:spcPts val="0"/>
              </a:spcBef>
              <a:buSzTx/>
              <a:buNone/>
              <a:defRPr sz="1800"/>
            </a:lvl2pPr>
            <a:lvl3pPr marL="0" indent="192024" algn="ctr">
              <a:spcBef>
                <a:spcPts val="0"/>
              </a:spcBef>
              <a:buSzTx/>
              <a:buNone/>
              <a:defRPr sz="1800"/>
            </a:lvl3pPr>
            <a:lvl4pPr marL="0" indent="288036" algn="ctr">
              <a:spcBef>
                <a:spcPts val="0"/>
              </a:spcBef>
              <a:buSzTx/>
              <a:buNone/>
              <a:defRPr sz="1800"/>
            </a:lvl4pPr>
            <a:lvl5pPr marL="0" indent="384048" algn="ctr">
              <a:spcBef>
                <a:spcPts val="0"/>
              </a:spcBef>
              <a:buSzTx/>
              <a:buNone/>
              <a:defRPr sz="1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xfrm>
            <a:off x="4484637" y="6540500"/>
            <a:ext cx="169964" cy="234950"/>
          </a:xfrm>
          <a:prstGeom prst="rect">
            <a:avLst/>
          </a:prstGeom>
        </p:spPr>
        <p:txBody>
          <a:bodyPr lIns="38405" tIns="19202" rIns="38405" bIns="19202"/>
          <a:lstStyle/>
          <a:p>
            <a:fld id="{86CB4B4D-7CA3-9044-876B-883B54F8677D}" type="slidenum">
              <a:t>‹Nr.›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65403457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6"/>
          <p:cNvSpPr>
            <a:spLocks noChangeArrowheads="1"/>
          </p:cNvSpPr>
          <p:nvPr userDrawn="1"/>
        </p:nvSpPr>
        <p:spPr bwMode="auto">
          <a:xfrm>
            <a:off x="8377238" y="6381750"/>
            <a:ext cx="309562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mtClean="0">
              <a:solidFill>
                <a:srgbClr val="000000"/>
              </a:solidFill>
            </a:endParaRP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9388" y="1268413"/>
            <a:ext cx="8856662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Titelmasterformat durch Klicken bearbeiten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1700213"/>
            <a:ext cx="8856662" cy="478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sp>
        <p:nvSpPr>
          <p:cNvPr id="1029" name="Line 20"/>
          <p:cNvSpPr>
            <a:spLocks noChangeShapeType="1"/>
          </p:cNvSpPr>
          <p:nvPr userDrawn="1"/>
        </p:nvSpPr>
        <p:spPr bwMode="auto">
          <a:xfrm>
            <a:off x="0" y="1052513"/>
            <a:ext cx="9144000" cy="0"/>
          </a:xfrm>
          <a:prstGeom prst="line">
            <a:avLst/>
          </a:prstGeom>
          <a:noFill/>
          <a:ln w="2222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030" name="Line 23"/>
          <p:cNvSpPr>
            <a:spLocks noChangeShapeType="1"/>
          </p:cNvSpPr>
          <p:nvPr userDrawn="1"/>
        </p:nvSpPr>
        <p:spPr bwMode="auto">
          <a:xfrm>
            <a:off x="0" y="6524625"/>
            <a:ext cx="9144000" cy="0"/>
          </a:xfrm>
          <a:prstGeom prst="line">
            <a:avLst/>
          </a:prstGeom>
          <a:noFill/>
          <a:ln w="2222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pic>
        <p:nvPicPr>
          <p:cNvPr id="1031" name="Picture 28" descr="Bundesadler_kleiner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6438" y="6459538"/>
            <a:ext cx="349250" cy="32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Rectangle 29"/>
          <p:cNvSpPr>
            <a:spLocks noChangeArrowheads="1"/>
          </p:cNvSpPr>
          <p:nvPr/>
        </p:nvSpPr>
        <p:spPr bwMode="auto">
          <a:xfrm>
            <a:off x="6372225" y="6608763"/>
            <a:ext cx="1511300" cy="207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de-DE" altLang="de-DE" sz="1000" smtClean="0">
                <a:solidFill>
                  <a:srgbClr val="000000"/>
                </a:solidFill>
              </a:rPr>
              <a:t>Page: </a:t>
            </a:r>
            <a:fld id="{E69CEF4D-FF46-48FB-91CC-F80EBC04E286}" type="slidenum">
              <a:rPr lang="de-DE" altLang="de-DE" sz="1000" smtClean="0">
                <a:solidFill>
                  <a:srgbClr val="000000"/>
                </a:solidFill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‹Nr.›</a:t>
            </a:fld>
            <a:endParaRPr lang="de-DE" altLang="de-DE" sz="1000" smtClean="0">
              <a:solidFill>
                <a:srgbClr val="000000"/>
              </a:solidFill>
            </a:endParaRPr>
          </a:p>
        </p:txBody>
      </p:sp>
      <p:pic>
        <p:nvPicPr>
          <p:cNvPr id="1033" name="Picture 33" descr="NeuLogo_Bildmarke_png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0" y="260350"/>
            <a:ext cx="41751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409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/>
  <p:timing>
    <p:tnLst>
      <p:par>
        <p:cTn id="1" dur="indefinite" restart="never" nodeType="tmRoot"/>
      </p:par>
    </p:tnLst>
  </p:timing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000" b="1">
          <a:solidFill>
            <a:schemeClr val="accent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Arial" charset="0"/>
        <a:buChar char="–"/>
        <a:defRPr sz="12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Char char="•"/>
        <a:defRPr sz="1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Char char="-"/>
        <a:defRPr sz="12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Char char="-"/>
        <a:defRPr sz="12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40000"/>
        </a:spcBef>
        <a:spcAft>
          <a:spcPct val="0"/>
        </a:spcAft>
        <a:buClr>
          <a:schemeClr val="accent1"/>
        </a:buClr>
        <a:buChar char="-"/>
        <a:defRPr sz="12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40000"/>
        </a:spcBef>
        <a:spcAft>
          <a:spcPct val="0"/>
        </a:spcAft>
        <a:buClr>
          <a:schemeClr val="accent1"/>
        </a:buClr>
        <a:buChar char="-"/>
        <a:defRPr sz="12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40000"/>
        </a:spcBef>
        <a:spcAft>
          <a:spcPct val="0"/>
        </a:spcAft>
        <a:buClr>
          <a:schemeClr val="accent1"/>
        </a:buClr>
        <a:buChar char="-"/>
        <a:defRPr sz="12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40000"/>
        </a:spcBef>
        <a:spcAft>
          <a:spcPct val="0"/>
        </a:spcAft>
        <a:buClr>
          <a:schemeClr val="accent1"/>
        </a:buClr>
        <a:buChar char="-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timparkinson/320165882/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8313" y="6165850"/>
            <a:ext cx="8207375" cy="547688"/>
          </a:xfrm>
        </p:spPr>
        <p:txBody>
          <a:bodyPr/>
          <a:lstStyle/>
          <a:p>
            <a:pPr algn="l" eaLnBrk="1" hangingPunct="1"/>
            <a:r>
              <a:rPr lang="en-US" altLang="de-DE" b="1" smtClean="0"/>
              <a:t>Kate </a:t>
            </a:r>
            <a:r>
              <a:rPr lang="en-US" altLang="de-DE" b="1" smtClean="0"/>
              <a:t>Roberts</a:t>
            </a:r>
            <a:r>
              <a:rPr lang="en-US" altLang="de-DE" b="1"/>
              <a:t> </a:t>
            </a:r>
            <a:r>
              <a:rPr lang="en-US" altLang="de-DE" b="1" smtClean="0"/>
              <a:t>and Thorsten </a:t>
            </a:r>
            <a:r>
              <a:rPr lang="en-US" altLang="de-DE" b="1" dirty="0" err="1" smtClean="0"/>
              <a:t>Büßelberg</a:t>
            </a:r>
            <a:endParaRPr lang="en-US" altLang="de-DE" b="1" dirty="0" smtClean="0"/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ctrTitle" idx="4294967295"/>
          </p:nvPr>
        </p:nvSpPr>
        <p:spPr>
          <a:xfrm>
            <a:off x="395288" y="5445125"/>
            <a:ext cx="7772400" cy="431800"/>
          </a:xfrm>
        </p:spPr>
        <p:txBody>
          <a:bodyPr/>
          <a:lstStyle/>
          <a:p>
            <a:pPr eaLnBrk="1" hangingPunct="1">
              <a:defRPr/>
            </a:pPr>
            <a:r>
              <a:rPr lang="de-DE" dirty="0" smtClean="0"/>
              <a:t>WMO Information System</a:t>
            </a:r>
            <a:endParaRPr lang="en-US" altLang="de-DE" sz="1800" dirty="0" smtClean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4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268760"/>
            <a:ext cx="5114925" cy="369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000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dirty="0"/>
              <a:t>WMO Information </a:t>
            </a:r>
            <a:r>
              <a:rPr lang="de-DE" altLang="de-DE" dirty="0" smtClean="0"/>
              <a:t>System</a:t>
            </a:r>
          </a:p>
        </p:txBody>
      </p:sp>
      <p:sp>
        <p:nvSpPr>
          <p:cNvPr id="8195" name="Inhaltsplatzhalter 2"/>
          <p:cNvSpPr>
            <a:spLocks noGrp="1"/>
          </p:cNvSpPr>
          <p:nvPr>
            <p:ph idx="1"/>
          </p:nvPr>
        </p:nvSpPr>
        <p:spPr>
          <a:xfrm>
            <a:off x="179388" y="2060575"/>
            <a:ext cx="8856662" cy="4427538"/>
          </a:xfrm>
        </p:spPr>
        <p:txBody>
          <a:bodyPr/>
          <a:lstStyle/>
          <a:p>
            <a:pPr marL="0" indent="0">
              <a:buNone/>
            </a:pPr>
            <a:r>
              <a:rPr lang="de-DE" altLang="de-DE" dirty="0" smtClean="0"/>
              <a:t>WIS </a:t>
            </a:r>
            <a:r>
              <a:rPr lang="de-DE" altLang="de-DE" dirty="0" err="1" smtClean="0"/>
              <a:t>is</a:t>
            </a:r>
            <a:r>
              <a:rPr lang="de-DE" altLang="de-DE" dirty="0" smtClean="0"/>
              <a:t> operational </a:t>
            </a:r>
            <a:r>
              <a:rPr lang="de-DE" altLang="de-DE" dirty="0" err="1" smtClean="0"/>
              <a:t>since</a:t>
            </a:r>
            <a:r>
              <a:rPr lang="de-DE" altLang="de-DE" dirty="0" smtClean="0"/>
              <a:t> </a:t>
            </a:r>
            <a:r>
              <a:rPr lang="de-DE" altLang="de-DE" dirty="0" err="1" smtClean="0"/>
              <a:t>January</a:t>
            </a:r>
            <a:r>
              <a:rPr lang="de-DE" altLang="de-DE" dirty="0" smtClean="0"/>
              <a:t> </a:t>
            </a:r>
            <a:r>
              <a:rPr lang="de-DE" altLang="de-DE" dirty="0" smtClean="0"/>
              <a:t>2012</a:t>
            </a:r>
          </a:p>
          <a:p>
            <a:pPr marL="0" indent="0">
              <a:buNone/>
            </a:pPr>
            <a:endParaRPr lang="de-DE" altLang="de-DE" dirty="0" smtClean="0"/>
          </a:p>
          <a:p>
            <a:pPr marL="0" indent="0">
              <a:buNone/>
            </a:pPr>
            <a:r>
              <a:rPr lang="de-DE" altLang="de-DE" dirty="0"/>
              <a:t>https://www.wmo.int/pages/prog/www/WIS/index_en.html</a:t>
            </a:r>
            <a:endParaRPr lang="de-DE" altLang="de-DE" dirty="0" smtClean="0"/>
          </a:p>
        </p:txBody>
      </p:sp>
      <p:sp>
        <p:nvSpPr>
          <p:cNvPr id="8196" name="Rectangle 6"/>
          <p:cNvSpPr>
            <a:spLocks noChangeArrowheads="1"/>
          </p:cNvSpPr>
          <p:nvPr/>
        </p:nvSpPr>
        <p:spPr bwMode="auto">
          <a:xfrm>
            <a:off x="4479925" y="324643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n-US" altLang="de-DE"/>
          </a:p>
        </p:txBody>
      </p:sp>
      <p:pic>
        <p:nvPicPr>
          <p:cNvPr id="8197" name="Picture 7" descr="gisc_pressemitteilung_uno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9363"/>
            <a:ext cx="2019300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Grafi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565525"/>
            <a:ext cx="2732088" cy="223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10" descr="gisc_pressemitteilung_wm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3716338"/>
            <a:ext cx="3097212" cy="257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9" descr="gisc_pressemitteilung_un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2060575"/>
            <a:ext cx="2228850" cy="314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11" descr="gisc_pressemitteilung_cm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4797425"/>
            <a:ext cx="2654300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59617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el 1"/>
          <p:cNvSpPr>
            <a:spLocks noGrp="1"/>
          </p:cNvSpPr>
          <p:nvPr>
            <p:ph type="title"/>
          </p:nvPr>
        </p:nvSpPr>
        <p:spPr>
          <a:xfrm>
            <a:off x="0" y="1052513"/>
            <a:ext cx="8856663" cy="431800"/>
          </a:xfrm>
        </p:spPr>
        <p:txBody>
          <a:bodyPr/>
          <a:lstStyle/>
          <a:p>
            <a:pPr algn="l"/>
            <a:r>
              <a:rPr lang="de-DE" altLang="de-DE" sz="2400" dirty="0" smtClean="0">
                <a:solidFill>
                  <a:schemeClr val="tx1"/>
                </a:solidFill>
              </a:rPr>
              <a:t> Data Exchange </a:t>
            </a:r>
            <a:r>
              <a:rPr lang="de-DE" altLang="de-DE" sz="2400" dirty="0" err="1" smtClean="0">
                <a:solidFill>
                  <a:schemeClr val="tx1"/>
                </a:solidFill>
              </a:rPr>
              <a:t>since</a:t>
            </a:r>
            <a:r>
              <a:rPr lang="de-DE" altLang="de-DE" sz="2400" dirty="0" smtClean="0">
                <a:solidFill>
                  <a:schemeClr val="tx1"/>
                </a:solidFill>
              </a:rPr>
              <a:t> ~1950: GTS</a:t>
            </a:r>
          </a:p>
        </p:txBody>
      </p:sp>
      <p:sp>
        <p:nvSpPr>
          <p:cNvPr id="26627" name="Inhaltsplatzhalter 2"/>
          <p:cNvSpPr>
            <a:spLocks noGrp="1"/>
          </p:cNvSpPr>
          <p:nvPr>
            <p:ph idx="1"/>
          </p:nvPr>
        </p:nvSpPr>
        <p:spPr>
          <a:xfrm>
            <a:off x="107950" y="1700213"/>
            <a:ext cx="8856663" cy="4787900"/>
          </a:xfrm>
        </p:spPr>
        <p:txBody>
          <a:bodyPr/>
          <a:lstStyle/>
          <a:p>
            <a:pPr>
              <a:defRPr/>
            </a:pPr>
            <a:endParaRPr lang="de-DE" altLang="de-DE" dirty="0"/>
          </a:p>
          <a:p>
            <a:pPr>
              <a:defRPr/>
            </a:pPr>
            <a:r>
              <a:rPr lang="de-DE" altLang="de-DE" b="1" dirty="0"/>
              <a:t>GTS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b="1" dirty="0"/>
              <a:t>      Global Telecommunications System</a:t>
            </a:r>
          </a:p>
          <a:p>
            <a:pPr>
              <a:defRPr/>
            </a:pPr>
            <a:endParaRPr lang="de-DE" altLang="de-DE" b="1" dirty="0"/>
          </a:p>
          <a:p>
            <a:pPr>
              <a:defRPr/>
            </a:pPr>
            <a:r>
              <a:rPr lang="de-DE" altLang="de-DE" b="1" dirty="0">
                <a:solidFill>
                  <a:srgbClr val="C00000"/>
                </a:solidFill>
              </a:rPr>
              <a:t>WMC 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b="1" dirty="0">
                <a:solidFill>
                  <a:srgbClr val="C00000"/>
                </a:solidFill>
              </a:rPr>
              <a:t>      World </a:t>
            </a:r>
            <a:r>
              <a:rPr lang="de-DE" altLang="de-DE" b="1">
                <a:solidFill>
                  <a:srgbClr val="C00000"/>
                </a:solidFill>
              </a:rPr>
              <a:t>Meteorological </a:t>
            </a:r>
            <a:r>
              <a:rPr lang="de-DE" altLang="de-DE" b="1" dirty="0">
                <a:solidFill>
                  <a:srgbClr val="C00000"/>
                </a:solidFill>
              </a:rPr>
              <a:t>Center</a:t>
            </a:r>
          </a:p>
          <a:p>
            <a:pPr>
              <a:defRPr/>
            </a:pPr>
            <a:endParaRPr lang="de-DE" altLang="de-DE" b="1" dirty="0"/>
          </a:p>
          <a:p>
            <a:pPr>
              <a:defRPr/>
            </a:pPr>
            <a:r>
              <a:rPr lang="de-DE" altLang="de-DE" b="1" dirty="0">
                <a:solidFill>
                  <a:srgbClr val="00B050"/>
                </a:solidFill>
              </a:rPr>
              <a:t>RTH 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b="1" dirty="0">
                <a:solidFill>
                  <a:srgbClr val="00B050"/>
                </a:solidFill>
              </a:rPr>
              <a:t>      Regional Telecommunications  Hub</a:t>
            </a:r>
          </a:p>
          <a:p>
            <a:pPr>
              <a:defRPr/>
            </a:pPr>
            <a:endParaRPr lang="de-DE" altLang="de-DE" b="1" dirty="0"/>
          </a:p>
          <a:p>
            <a:pPr>
              <a:defRPr/>
            </a:pPr>
            <a:r>
              <a:rPr lang="de-DE" altLang="de-DE" b="1" dirty="0">
                <a:solidFill>
                  <a:srgbClr val="0070C0"/>
                </a:solidFill>
              </a:rPr>
              <a:t>NMHS 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b="1" dirty="0">
                <a:solidFill>
                  <a:srgbClr val="0070C0"/>
                </a:solidFill>
              </a:rPr>
              <a:t>      National Met. / </a:t>
            </a:r>
            <a:r>
              <a:rPr lang="de-DE" altLang="de-DE" b="1" dirty="0" err="1">
                <a:solidFill>
                  <a:srgbClr val="0070C0"/>
                </a:solidFill>
              </a:rPr>
              <a:t>Hydrol</a:t>
            </a:r>
            <a:r>
              <a:rPr lang="de-DE" altLang="de-DE" b="1" dirty="0">
                <a:solidFill>
                  <a:srgbClr val="0070C0"/>
                </a:solidFill>
              </a:rPr>
              <a:t>. Service</a:t>
            </a:r>
          </a:p>
          <a:p>
            <a:pPr>
              <a:defRPr/>
            </a:pPr>
            <a:endParaRPr lang="de-DE" altLang="de-DE" dirty="0"/>
          </a:p>
        </p:txBody>
      </p:sp>
      <p:pic>
        <p:nvPicPr>
          <p:cNvPr id="7172" name="Picture 2" descr="MT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2205038"/>
            <a:ext cx="5148262" cy="352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08486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el 1"/>
          <p:cNvSpPr>
            <a:spLocks noGrp="1"/>
          </p:cNvSpPr>
          <p:nvPr>
            <p:ph type="title"/>
          </p:nvPr>
        </p:nvSpPr>
        <p:spPr>
          <a:xfrm>
            <a:off x="15875" y="1052513"/>
            <a:ext cx="8856663" cy="431800"/>
          </a:xfrm>
        </p:spPr>
        <p:txBody>
          <a:bodyPr/>
          <a:lstStyle/>
          <a:p>
            <a:pPr algn="l"/>
            <a:r>
              <a:rPr lang="de-DE" altLang="de-DE" sz="2400" dirty="0">
                <a:solidFill>
                  <a:schemeClr val="tx1"/>
                </a:solidFill>
              </a:rPr>
              <a:t> Data </a:t>
            </a:r>
            <a:r>
              <a:rPr lang="de-DE" altLang="de-DE" sz="2400" dirty="0" err="1">
                <a:solidFill>
                  <a:schemeClr val="tx1"/>
                </a:solidFill>
              </a:rPr>
              <a:t>exchange</a:t>
            </a:r>
            <a:r>
              <a:rPr lang="de-DE" altLang="de-DE" sz="2400" dirty="0">
                <a:solidFill>
                  <a:schemeClr val="tx1"/>
                </a:solidFill>
              </a:rPr>
              <a:t> </a:t>
            </a:r>
            <a:r>
              <a:rPr lang="de-DE" altLang="de-DE" sz="2400" dirty="0" err="1">
                <a:solidFill>
                  <a:schemeClr val="tx1"/>
                </a:solidFill>
              </a:rPr>
              <a:t>today</a:t>
            </a:r>
            <a:r>
              <a:rPr lang="de-DE" altLang="de-DE" sz="2400" dirty="0">
                <a:solidFill>
                  <a:schemeClr val="tx1"/>
                </a:solidFill>
              </a:rPr>
              <a:t>:  WMO Information </a:t>
            </a:r>
            <a:r>
              <a:rPr lang="de-DE" altLang="de-DE" sz="2400" dirty="0" smtClean="0">
                <a:solidFill>
                  <a:schemeClr val="tx1"/>
                </a:solidFill>
              </a:rPr>
              <a:t>System</a:t>
            </a:r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106363" y="1703388"/>
            <a:ext cx="8353425" cy="4318000"/>
          </a:xfrm>
        </p:spPr>
        <p:txBody>
          <a:bodyPr/>
          <a:lstStyle/>
          <a:p>
            <a:pPr>
              <a:defRPr/>
            </a:pPr>
            <a:endParaRPr lang="de-DE" altLang="de-DE" dirty="0"/>
          </a:p>
          <a:p>
            <a:pPr>
              <a:defRPr/>
            </a:pPr>
            <a:r>
              <a:rPr lang="de-DE" altLang="de-DE" b="1" dirty="0"/>
              <a:t>WIS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b="1" dirty="0"/>
              <a:t>      WMO Information System</a:t>
            </a:r>
          </a:p>
          <a:p>
            <a:pPr>
              <a:defRPr/>
            </a:pPr>
            <a:endParaRPr lang="de-DE" altLang="de-DE" b="1" dirty="0">
              <a:solidFill>
                <a:srgbClr val="7030A0"/>
              </a:solidFill>
            </a:endParaRPr>
          </a:p>
          <a:p>
            <a:pPr>
              <a:defRPr/>
            </a:pPr>
            <a:r>
              <a:rPr lang="de-DE" altLang="de-DE" b="1" dirty="0">
                <a:solidFill>
                  <a:srgbClr val="C00000"/>
                </a:solidFill>
              </a:rPr>
              <a:t>GISC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b="1" dirty="0">
                <a:solidFill>
                  <a:srgbClr val="C00000"/>
                </a:solidFill>
              </a:rPr>
              <a:t>      Global Information System Center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b="1" dirty="0"/>
              <a:t>      </a:t>
            </a:r>
          </a:p>
          <a:p>
            <a:pPr>
              <a:defRPr/>
            </a:pPr>
            <a:r>
              <a:rPr lang="de-DE" altLang="de-DE" b="1" dirty="0">
                <a:solidFill>
                  <a:srgbClr val="00B050"/>
                </a:solidFill>
              </a:rPr>
              <a:t>DCPC 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b="1" dirty="0">
                <a:solidFill>
                  <a:srgbClr val="00B050"/>
                </a:solidFill>
              </a:rPr>
              <a:t>      Data Collection / </a:t>
            </a:r>
            <a:r>
              <a:rPr lang="de-DE" altLang="de-DE" b="1" dirty="0" err="1">
                <a:solidFill>
                  <a:srgbClr val="00B050"/>
                </a:solidFill>
              </a:rPr>
              <a:t>Production</a:t>
            </a:r>
            <a:r>
              <a:rPr lang="de-DE" altLang="de-DE" b="1" dirty="0">
                <a:solidFill>
                  <a:srgbClr val="00B050"/>
                </a:solidFill>
              </a:rPr>
              <a:t> Center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b="1" dirty="0"/>
              <a:t>      </a:t>
            </a:r>
          </a:p>
          <a:p>
            <a:pPr>
              <a:defRPr/>
            </a:pPr>
            <a:r>
              <a:rPr lang="de-DE" altLang="de-DE" b="1" dirty="0">
                <a:solidFill>
                  <a:srgbClr val="0070C0"/>
                </a:solidFill>
              </a:rPr>
              <a:t>NC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b="1" dirty="0">
                <a:solidFill>
                  <a:srgbClr val="0070C0"/>
                </a:solidFill>
              </a:rPr>
              <a:t>      National Center</a:t>
            </a:r>
          </a:p>
          <a:p>
            <a:pPr>
              <a:defRPr/>
            </a:pPr>
            <a:endParaRPr lang="de-DE" altLang="de-DE" b="1" dirty="0"/>
          </a:p>
        </p:txBody>
      </p:sp>
      <p:pic>
        <p:nvPicPr>
          <p:cNvPr id="8197" name="Grafi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9075" y="2205038"/>
            <a:ext cx="5114925" cy="369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2872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Text Box 1"/>
          <p:cNvSpPr txBox="1">
            <a:spLocks noChangeArrowheads="1"/>
          </p:cNvSpPr>
          <p:nvPr/>
        </p:nvSpPr>
        <p:spPr bwMode="auto">
          <a:xfrm>
            <a:off x="446088" y="1412875"/>
            <a:ext cx="82296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SzPct val="100000"/>
            </a:pPr>
            <a:r>
              <a:rPr lang="de-DE" altLang="de-DE" sz="2600" b="1">
                <a:solidFill>
                  <a:srgbClr val="2D4B9B"/>
                </a:solidFill>
                <a:ea typeface="Microsoft YaHei" pitchFamily="34" charset="-122"/>
              </a:rPr>
              <a:t>Supermarket without metadata</a:t>
            </a:r>
          </a:p>
        </p:txBody>
      </p:sp>
      <p:pic>
        <p:nvPicPr>
          <p:cNvPr id="24883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989138"/>
            <a:ext cx="6270625" cy="417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8836" name="Text Box 1"/>
          <p:cNvSpPr txBox="1">
            <a:spLocks noChangeArrowheads="1"/>
          </p:cNvSpPr>
          <p:nvPr/>
        </p:nvSpPr>
        <p:spPr bwMode="auto">
          <a:xfrm>
            <a:off x="395288" y="6237288"/>
            <a:ext cx="822960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SzPct val="100000"/>
            </a:pPr>
            <a:r>
              <a:rPr lang="de-DE" altLang="de-DE" sz="800" b="1">
                <a:solidFill>
                  <a:srgbClr val="2D4B9B"/>
                </a:solidFill>
                <a:ea typeface="Microsoft YaHei" pitchFamily="34" charset="-122"/>
              </a:rPr>
              <a:t>Source: WMO Core Metadata Profile v1-2 Guidance Documentation v0.1</a:t>
            </a:r>
          </a:p>
        </p:txBody>
      </p:sp>
    </p:spTree>
    <p:extLst>
      <p:ext uri="{BB962C8B-B14F-4D97-AF65-F5344CB8AC3E}">
        <p14:creationId xmlns:p14="http://schemas.microsoft.com/office/powerpoint/2010/main" val="171654240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Text Box 1"/>
          <p:cNvSpPr txBox="1">
            <a:spLocks noChangeArrowheads="1"/>
          </p:cNvSpPr>
          <p:nvPr/>
        </p:nvSpPr>
        <p:spPr bwMode="auto">
          <a:xfrm>
            <a:off x="446088" y="1412875"/>
            <a:ext cx="82296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SzPct val="100000"/>
            </a:pPr>
            <a:r>
              <a:rPr lang="de-DE" altLang="de-DE" sz="2600" b="1">
                <a:solidFill>
                  <a:srgbClr val="2D4B9B"/>
                </a:solidFill>
                <a:ea typeface="Microsoft YaHei" pitchFamily="34" charset="-122"/>
              </a:rPr>
              <a:t>Supermarket with metadata</a:t>
            </a:r>
          </a:p>
        </p:txBody>
      </p:sp>
      <p:sp>
        <p:nvSpPr>
          <p:cNvPr id="250883" name="Text Box 1"/>
          <p:cNvSpPr txBox="1">
            <a:spLocks noChangeArrowheads="1"/>
          </p:cNvSpPr>
          <p:nvPr/>
        </p:nvSpPr>
        <p:spPr bwMode="auto">
          <a:xfrm>
            <a:off x="395288" y="6237288"/>
            <a:ext cx="822960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SzPct val="100000"/>
            </a:pPr>
            <a:r>
              <a:rPr lang="de-DE" altLang="de-DE" sz="800" b="1">
                <a:solidFill>
                  <a:srgbClr val="2D4B9B"/>
                </a:solidFill>
                <a:ea typeface="Microsoft YaHei" pitchFamily="34" charset="-122"/>
              </a:rPr>
              <a:t>Source: WMO Core Metadata Profile v1-2 Guidance Documentation v0.1</a:t>
            </a:r>
          </a:p>
        </p:txBody>
      </p:sp>
      <p:pic>
        <p:nvPicPr>
          <p:cNvPr id="25088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0" y="1812925"/>
            <a:ext cx="71501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599423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WIS Centres - </a:t>
            </a:r>
            <a:r>
              <a:rPr lang="en-GB" altLang="en-US" dirty="0"/>
              <a:t>Global Information System </a:t>
            </a:r>
            <a:r>
              <a:rPr lang="en-GB" altLang="en-US" dirty="0" err="1"/>
              <a:t>Center</a:t>
            </a:r>
            <a:r>
              <a:rPr lang="en-GB" altLang="en-US" dirty="0"/>
              <a:t> </a:t>
            </a:r>
            <a:endParaRPr lang="en-GB" altLang="en-US" dirty="0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mtClean="0"/>
              <a:t>Hold global metadata catalogue</a:t>
            </a:r>
          </a:p>
          <a:p>
            <a:r>
              <a:rPr lang="en-GB" altLang="en-US" smtClean="0"/>
              <a:t>Upload metadata for area of responsibility</a:t>
            </a:r>
          </a:p>
          <a:p>
            <a:r>
              <a:rPr lang="en-GB" altLang="en-US" smtClean="0"/>
              <a:t>Distribute (global exchange) data to other GISCs</a:t>
            </a:r>
          </a:p>
          <a:p>
            <a:r>
              <a:rPr lang="en-GB" altLang="en-US" smtClean="0"/>
              <a:t>Provide (global exchange) data to area of responsibility</a:t>
            </a:r>
          </a:p>
          <a:p>
            <a:r>
              <a:rPr lang="en-GB" altLang="en-US" smtClean="0"/>
              <a:t>Ad hoc and subscription data supply</a:t>
            </a:r>
          </a:p>
          <a:p>
            <a:r>
              <a:rPr lang="en-GB" altLang="en-US" smtClean="0"/>
              <a:t>Ensure area of responsibility </a:t>
            </a:r>
            <a:br>
              <a:rPr lang="en-GB" altLang="en-US" smtClean="0"/>
            </a:br>
            <a:r>
              <a:rPr lang="en-GB" altLang="en-US" smtClean="0"/>
              <a:t>has effective telecommunications</a:t>
            </a:r>
          </a:p>
          <a:p>
            <a:endParaRPr lang="en-GB" altLang="en-US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691294" y="1993894"/>
            <a:ext cx="3377642" cy="5527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92259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WIS Centres - Data Collection / Production </a:t>
            </a:r>
            <a:r>
              <a:rPr lang="en-GB" altLang="en-US" dirty="0" err="1"/>
              <a:t>Center</a:t>
            </a:r>
            <a:endParaRPr lang="en-GB" altLang="en-US" dirty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mtClean="0"/>
              <a:t>Programme function</a:t>
            </a:r>
          </a:p>
          <a:p>
            <a:pPr lvl="1"/>
            <a:r>
              <a:rPr lang="en-GB" altLang="en-US" smtClean="0"/>
              <a:t>WWW regional telecommunications hub</a:t>
            </a:r>
          </a:p>
          <a:p>
            <a:pPr lvl="1"/>
            <a:r>
              <a:rPr lang="en-GB" altLang="en-US" smtClean="0"/>
              <a:t>RSMC</a:t>
            </a:r>
          </a:p>
          <a:p>
            <a:pPr lvl="1"/>
            <a:r>
              <a:rPr lang="en-GB" altLang="en-US" smtClean="0"/>
              <a:t>World Data Centre</a:t>
            </a:r>
          </a:p>
          <a:p>
            <a:endParaRPr lang="en-GB" altLang="en-US" smtClean="0"/>
          </a:p>
          <a:p>
            <a:r>
              <a:rPr lang="en-GB" altLang="en-US" smtClean="0"/>
              <a:t>Provide metadata</a:t>
            </a:r>
          </a:p>
          <a:p>
            <a:endParaRPr lang="en-GB" altLang="en-US" smtClean="0"/>
          </a:p>
          <a:p>
            <a:r>
              <a:rPr lang="en-GB" altLang="en-US" smtClean="0"/>
              <a:t>Provide data</a:t>
            </a:r>
          </a:p>
          <a:p>
            <a:endParaRPr lang="en-GB" altLang="en-US" smtClean="0"/>
          </a:p>
        </p:txBody>
      </p:sp>
      <p:pic>
        <p:nvPicPr>
          <p:cNvPr id="23556" name="Picture 4" descr="rcc-cm__logo,property=defaul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041650"/>
            <a:ext cx="2136775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5" descr="Logo-WZ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2060575"/>
            <a:ext cx="952500" cy="196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6" descr="ecmw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5157788"/>
            <a:ext cx="2149475" cy="38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175" y="5022014"/>
            <a:ext cx="2244725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8" descr="hk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111751"/>
            <a:ext cx="1258888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Grafik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025" y="3260725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96359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WIS Centres - </a:t>
            </a:r>
            <a:r>
              <a:rPr lang="en-GB" altLang="en-US" dirty="0"/>
              <a:t>National </a:t>
            </a:r>
            <a:r>
              <a:rPr lang="en-GB" altLang="en-US" dirty="0" err="1"/>
              <a:t>Center</a:t>
            </a:r>
            <a:endParaRPr lang="en-GB" altLang="en-US" dirty="0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Collect and pass national data to WIS</a:t>
            </a:r>
          </a:p>
          <a:p>
            <a:r>
              <a:rPr lang="en-GB" altLang="en-US" dirty="0" smtClean="0"/>
              <a:t>Receive data from WIS for national users</a:t>
            </a:r>
          </a:p>
          <a:p>
            <a:r>
              <a:rPr lang="en-GB" altLang="en-US" dirty="0" smtClean="0"/>
              <a:t>Provide metadata to WIS</a:t>
            </a:r>
          </a:p>
          <a:p>
            <a:r>
              <a:rPr lang="en-GB" altLang="en-US" dirty="0" smtClean="0"/>
              <a:t>Main source of information for national purposes</a:t>
            </a:r>
          </a:p>
          <a:p>
            <a:endParaRPr lang="en-GB" altLang="en-US" dirty="0" smtClean="0"/>
          </a:p>
        </p:txBody>
      </p:sp>
      <p:pic>
        <p:nvPicPr>
          <p:cNvPr id="24580" name="Picture 5" descr="ma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3163888"/>
            <a:ext cx="5645150" cy="277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Text Box 6"/>
          <p:cNvSpPr txBox="1">
            <a:spLocks noChangeArrowheads="1"/>
          </p:cNvSpPr>
          <p:nvPr/>
        </p:nvSpPr>
        <p:spPr bwMode="auto">
          <a:xfrm>
            <a:off x="6346622" y="5799179"/>
            <a:ext cx="228620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40000"/>
              </a:spcBef>
              <a:buClr>
                <a:schemeClr val="accent1"/>
              </a:buClr>
              <a:buFont typeface="Arial" pitchFamily="34" charset="0"/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40000"/>
              </a:spcBef>
              <a:buClr>
                <a:schemeClr val="accent1"/>
              </a:buClr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40000"/>
              </a:spcBef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1000" dirty="0"/>
              <a:t>SYNOP reports from RBSN </a:t>
            </a:r>
            <a:r>
              <a:rPr lang="en-GB" altLang="en-US" sz="1000" dirty="0" smtClean="0"/>
              <a:t>stations</a:t>
            </a:r>
            <a:r>
              <a:rPr lang="en-GB" altLang="en-US" sz="1800" dirty="0" smtClean="0"/>
              <a:t> </a:t>
            </a:r>
            <a:endParaRPr lang="en-GB" altLang="en-US" sz="1800" dirty="0"/>
          </a:p>
        </p:txBody>
      </p:sp>
    </p:spTree>
    <p:extLst>
      <p:ext uri="{BB962C8B-B14F-4D97-AF65-F5344CB8AC3E}">
        <p14:creationId xmlns:p14="http://schemas.microsoft.com/office/powerpoint/2010/main" val="42323321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2116" y="440668"/>
            <a:ext cx="4719638" cy="572647"/>
          </a:xfrm>
        </p:spPr>
        <p:txBody>
          <a:bodyPr>
            <a:normAutofit/>
          </a:bodyPr>
          <a:lstStyle/>
          <a:p>
            <a:pPr algn="l"/>
            <a:r>
              <a:rPr lang="en-US" sz="2100" dirty="0"/>
              <a:t>Metadata synchronization</a:t>
            </a:r>
          </a:p>
        </p:txBody>
      </p:sp>
      <p:pic>
        <p:nvPicPr>
          <p:cNvPr id="3" name="Picture 15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43" y="2534688"/>
            <a:ext cx="400050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5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43" y="3145876"/>
            <a:ext cx="400050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5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43" y="3774526"/>
            <a:ext cx="401638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loud"/>
          <p:cNvSpPr>
            <a:spLocks noChangeAspect="1" noEditPoints="1" noChangeArrowheads="1"/>
          </p:cNvSpPr>
          <p:nvPr/>
        </p:nvSpPr>
        <p:spPr bwMode="auto">
          <a:xfrm>
            <a:off x="4003048" y="2316770"/>
            <a:ext cx="1755775" cy="117633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lIns="91438" tIns="45719" rIns="91438" bIns="45719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H" altLang="de-DE" dirty="0"/>
              <a:t>WIS </a:t>
            </a:r>
            <a:r>
              <a:rPr lang="fr-CH" altLang="de-DE" dirty="0" err="1"/>
              <a:t>core</a:t>
            </a:r>
            <a:r>
              <a:rPr lang="fr-CH" altLang="de-DE" dirty="0"/>
              <a:t> network</a:t>
            </a:r>
            <a:endParaRPr lang="en-US" altLang="de-DE" dirty="0"/>
          </a:p>
        </p:txBody>
      </p:sp>
      <p:pic>
        <p:nvPicPr>
          <p:cNvPr id="7" name="Picture 6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761" y="1926245"/>
            <a:ext cx="40163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 descr="database_ser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12" y="1724631"/>
            <a:ext cx="403225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4548" y="2323120"/>
            <a:ext cx="40163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123" y="3100994"/>
            <a:ext cx="401638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1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1898" y="3416906"/>
            <a:ext cx="401638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2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7361" y="3499457"/>
            <a:ext cx="401637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3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086" y="3005744"/>
            <a:ext cx="401637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4" descr="NeuLogo_Bildmarke_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673" y="2351075"/>
            <a:ext cx="192088" cy="33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5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127" y="1196752"/>
            <a:ext cx="401638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6" descr="GEOS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27" y="1150956"/>
            <a:ext cx="1809121" cy="585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feld 29"/>
          <p:cNvSpPr txBox="1">
            <a:spLocks noChangeArrowheads="1"/>
          </p:cNvSpPr>
          <p:nvPr/>
        </p:nvSpPr>
        <p:spPr bwMode="auto">
          <a:xfrm>
            <a:off x="612866" y="2583901"/>
            <a:ext cx="2105059" cy="181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altLang="de-DE" sz="1400" dirty="0"/>
              <a:t>DKRZ</a:t>
            </a:r>
          </a:p>
          <a:p>
            <a:pPr eaLnBrk="1" hangingPunct="1"/>
            <a:r>
              <a:rPr lang="de-DE" altLang="de-DE" sz="1400" dirty="0"/>
              <a:t>AWI (PANGAEA)</a:t>
            </a:r>
          </a:p>
          <a:p>
            <a:pPr eaLnBrk="1" hangingPunct="1"/>
            <a:r>
              <a:rPr lang="de-DE" altLang="de-DE" sz="1400" dirty="0"/>
              <a:t>DLR</a:t>
            </a:r>
          </a:p>
          <a:p>
            <a:pPr eaLnBrk="1" hangingPunct="1"/>
            <a:r>
              <a:rPr lang="de-DE" altLang="de-DE" sz="1400" dirty="0"/>
              <a:t>EUMETSAT</a:t>
            </a:r>
          </a:p>
          <a:p>
            <a:pPr eaLnBrk="1" hangingPunct="1"/>
            <a:r>
              <a:rPr lang="de-DE" altLang="de-DE" sz="1400" dirty="0"/>
              <a:t>National </a:t>
            </a:r>
            <a:r>
              <a:rPr lang="de-DE" altLang="de-DE" sz="1400" dirty="0" err="1"/>
              <a:t>Meteorological</a:t>
            </a:r>
            <a:r>
              <a:rPr lang="de-DE" altLang="de-DE" sz="1400" dirty="0"/>
              <a:t> </a:t>
            </a:r>
            <a:br>
              <a:rPr lang="de-DE" altLang="de-DE" sz="1400" dirty="0"/>
            </a:br>
            <a:r>
              <a:rPr lang="de-DE" altLang="de-DE" sz="1400" dirty="0" err="1"/>
              <a:t>Centres</a:t>
            </a:r>
            <a:r>
              <a:rPr lang="de-DE" altLang="de-DE" sz="1400" dirty="0"/>
              <a:t>,</a:t>
            </a:r>
          </a:p>
          <a:p>
            <a:pPr eaLnBrk="1" hangingPunct="1"/>
            <a:r>
              <a:rPr lang="de-DE" altLang="de-DE" sz="1400" dirty="0"/>
              <a:t>e.g. Austria,</a:t>
            </a:r>
            <a:br>
              <a:rPr lang="de-DE" altLang="de-DE" sz="1400" dirty="0"/>
            </a:br>
            <a:r>
              <a:rPr lang="de-DE" altLang="de-DE" sz="1400" dirty="0" err="1"/>
              <a:t>Croatia</a:t>
            </a:r>
            <a:r>
              <a:rPr lang="de-DE" altLang="de-DE" sz="1400" dirty="0"/>
              <a:t>, …</a:t>
            </a:r>
          </a:p>
        </p:txBody>
      </p:sp>
      <p:cxnSp>
        <p:nvCxnSpPr>
          <p:cNvPr id="26" name="Gerade Verbindung mit Pfeil 25"/>
          <p:cNvCxnSpPr>
            <a:endCxn id="7" idx="1"/>
          </p:cNvCxnSpPr>
          <p:nvPr/>
        </p:nvCxnSpPr>
        <p:spPr>
          <a:xfrm flipV="1">
            <a:off x="2228769" y="2172307"/>
            <a:ext cx="1759992" cy="732632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feld 35"/>
          <p:cNvSpPr txBox="1">
            <a:spLocks noChangeArrowheads="1"/>
          </p:cNvSpPr>
          <p:nvPr/>
        </p:nvSpPr>
        <p:spPr bwMode="auto">
          <a:xfrm>
            <a:off x="2421459" y="2093893"/>
            <a:ext cx="1229820" cy="30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altLang="de-DE" sz="1400" i="1" dirty="0"/>
              <a:t>OAI </a:t>
            </a:r>
            <a:r>
              <a:rPr lang="de-DE" altLang="de-DE" sz="1400" i="1" dirty="0" err="1"/>
              <a:t>and</a:t>
            </a:r>
            <a:r>
              <a:rPr lang="de-DE" altLang="de-DE" sz="1400" i="1" dirty="0"/>
              <a:t> FTP</a:t>
            </a:r>
          </a:p>
        </p:txBody>
      </p:sp>
      <p:pic>
        <p:nvPicPr>
          <p:cNvPr id="28" name="Grafik 3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7045" y="2023255"/>
            <a:ext cx="330200" cy="33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Rechteck 36"/>
          <p:cNvSpPr>
            <a:spLocks noChangeArrowheads="1"/>
          </p:cNvSpPr>
          <p:nvPr/>
        </p:nvSpPr>
        <p:spPr bwMode="auto">
          <a:xfrm>
            <a:off x="47366" y="4725144"/>
            <a:ext cx="4840288" cy="923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628650" indent="-1714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>
              <a:buFont typeface="Wingdings" pitchFamily="2" charset="2"/>
              <a:buChar char="§"/>
            </a:pPr>
            <a:r>
              <a:rPr lang="de-DE" altLang="de-DE" sz="1400" dirty="0"/>
              <a:t> </a:t>
            </a:r>
            <a:r>
              <a:rPr lang="de-DE" altLang="de-DE" sz="1400" dirty="0" err="1"/>
              <a:t>connected</a:t>
            </a:r>
            <a:r>
              <a:rPr lang="de-DE" altLang="de-DE" sz="1400" dirty="0"/>
              <a:t> </a:t>
            </a:r>
            <a:r>
              <a:rPr lang="de-DE" altLang="de-DE" sz="1400" dirty="0" err="1"/>
              <a:t>to</a:t>
            </a:r>
            <a:r>
              <a:rPr lang="de-DE" altLang="de-DE" sz="1400" dirty="0"/>
              <a:t> GISC Offenbach </a:t>
            </a:r>
            <a:r>
              <a:rPr lang="de-DE" altLang="de-DE" sz="1400" dirty="0" err="1"/>
              <a:t>as</a:t>
            </a:r>
            <a:r>
              <a:rPr lang="de-DE" altLang="de-DE" sz="1400" dirty="0"/>
              <a:t> internal DWD </a:t>
            </a:r>
            <a:r>
              <a:rPr lang="de-DE" altLang="de-DE" sz="1400" dirty="0" err="1"/>
              <a:t>centre</a:t>
            </a:r>
            <a:r>
              <a:rPr lang="de-DE" altLang="de-DE" sz="1400" dirty="0"/>
              <a:t>:</a:t>
            </a:r>
          </a:p>
          <a:p>
            <a:pPr lvl="1" algn="l" eaLnBrk="1" hangingPunct="1">
              <a:buFont typeface="Arial" pitchFamily="34" charset="0"/>
              <a:buChar char="•"/>
            </a:pPr>
            <a:r>
              <a:rPr lang="de-DE" altLang="de-DE" sz="1000" dirty="0"/>
              <a:t>GCC, Global Collection </a:t>
            </a:r>
            <a:r>
              <a:rPr lang="de-DE" altLang="de-DE" sz="1000" dirty="0" err="1"/>
              <a:t>Centre</a:t>
            </a:r>
            <a:r>
              <a:rPr lang="de-DE" altLang="de-DE" sz="1000" dirty="0"/>
              <a:t> </a:t>
            </a:r>
          </a:p>
          <a:p>
            <a:pPr lvl="1" algn="l" eaLnBrk="1" hangingPunct="1">
              <a:buFont typeface="Arial" pitchFamily="34" charset="0"/>
              <a:buChar char="•"/>
            </a:pPr>
            <a:r>
              <a:rPr lang="de-DE" altLang="de-DE" sz="1000" dirty="0"/>
              <a:t>GPCC, Global </a:t>
            </a:r>
            <a:r>
              <a:rPr lang="de-DE" altLang="de-DE" sz="1000" dirty="0" err="1"/>
              <a:t>Precipitation</a:t>
            </a:r>
            <a:r>
              <a:rPr lang="de-DE" altLang="de-DE" sz="1000" dirty="0"/>
              <a:t> </a:t>
            </a:r>
            <a:r>
              <a:rPr lang="de-DE" altLang="de-DE" sz="1000" dirty="0" err="1"/>
              <a:t>Climate</a:t>
            </a:r>
            <a:r>
              <a:rPr lang="de-DE" altLang="de-DE" sz="1000" dirty="0"/>
              <a:t> </a:t>
            </a:r>
            <a:r>
              <a:rPr lang="de-DE" altLang="de-DE" sz="1000" dirty="0" err="1"/>
              <a:t>Centre</a:t>
            </a:r>
            <a:endParaRPr lang="de-DE" altLang="de-DE" sz="1000" dirty="0"/>
          </a:p>
          <a:p>
            <a:pPr lvl="1" algn="l" eaLnBrk="1" hangingPunct="1">
              <a:buFont typeface="Arial" pitchFamily="34" charset="0"/>
              <a:buChar char="•"/>
            </a:pPr>
            <a:r>
              <a:rPr lang="de-DE" altLang="de-DE" sz="1000" dirty="0"/>
              <a:t>GRUAN, GCOS Reference </a:t>
            </a:r>
            <a:r>
              <a:rPr lang="de-DE" altLang="de-DE" sz="1000" dirty="0" err="1"/>
              <a:t>Upper</a:t>
            </a:r>
            <a:r>
              <a:rPr lang="de-DE" altLang="de-DE" sz="1000" dirty="0"/>
              <a:t>-Air Network</a:t>
            </a:r>
          </a:p>
          <a:p>
            <a:pPr lvl="1" algn="l" eaLnBrk="1" hangingPunct="1">
              <a:buFont typeface="Arial" pitchFamily="34" charset="0"/>
              <a:buChar char="•"/>
            </a:pPr>
            <a:r>
              <a:rPr lang="de-DE" altLang="de-DE" sz="1000" dirty="0"/>
              <a:t>RCC-CM, Regional </a:t>
            </a:r>
            <a:r>
              <a:rPr lang="de-DE" altLang="de-DE" sz="1000" dirty="0" err="1"/>
              <a:t>Climate</a:t>
            </a:r>
            <a:r>
              <a:rPr lang="de-DE" altLang="de-DE" sz="1000" dirty="0"/>
              <a:t> </a:t>
            </a:r>
            <a:r>
              <a:rPr lang="de-DE" altLang="de-DE" sz="1000" dirty="0" err="1"/>
              <a:t>Centre</a:t>
            </a:r>
            <a:r>
              <a:rPr lang="de-DE" altLang="de-DE" sz="1000" dirty="0"/>
              <a:t> on </a:t>
            </a:r>
            <a:r>
              <a:rPr lang="de-DE" altLang="de-DE" sz="1000" dirty="0" err="1"/>
              <a:t>Climate</a:t>
            </a:r>
            <a:r>
              <a:rPr lang="de-DE" altLang="de-DE" sz="1000" dirty="0"/>
              <a:t> Monitoring </a:t>
            </a:r>
            <a:r>
              <a:rPr lang="de-DE" altLang="de-DE" sz="1000" dirty="0" err="1"/>
              <a:t>for</a:t>
            </a:r>
            <a:r>
              <a:rPr lang="de-DE" altLang="de-DE" sz="1000" dirty="0"/>
              <a:t> Europe </a:t>
            </a:r>
          </a:p>
        </p:txBody>
      </p:sp>
      <p:sp>
        <p:nvSpPr>
          <p:cNvPr id="30" name="Rechteck 37"/>
          <p:cNvSpPr>
            <a:spLocks noChangeArrowheads="1"/>
          </p:cNvSpPr>
          <p:nvPr/>
        </p:nvSpPr>
        <p:spPr bwMode="auto">
          <a:xfrm>
            <a:off x="5112712" y="4568502"/>
            <a:ext cx="3925888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628650" indent="-1714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lvl="1" algn="l" hangingPunct="1">
              <a:buFont typeface="Wingdings" pitchFamily="2" charset="2"/>
              <a:buChar char="§"/>
            </a:pPr>
            <a:r>
              <a:rPr lang="de-DE" altLang="de-DE" sz="1400" dirty="0"/>
              <a:t> </a:t>
            </a:r>
            <a:r>
              <a:rPr lang="de-DE" altLang="de-DE" sz="1400" dirty="0" err="1"/>
              <a:t>connected</a:t>
            </a:r>
            <a:r>
              <a:rPr lang="de-DE" altLang="de-DE" sz="1400" dirty="0"/>
              <a:t> </a:t>
            </a:r>
            <a:r>
              <a:rPr lang="de-DE" altLang="de-DE" sz="1400" dirty="0" err="1"/>
              <a:t>to</a:t>
            </a:r>
            <a:r>
              <a:rPr lang="de-DE" altLang="de-DE" sz="1400" dirty="0"/>
              <a:t> GISC Offenbach  </a:t>
            </a:r>
            <a:r>
              <a:rPr lang="de-DE" altLang="de-DE" sz="1400" dirty="0" err="1"/>
              <a:t>as</a:t>
            </a:r>
            <a:r>
              <a:rPr lang="de-DE" altLang="de-DE" sz="1400" dirty="0"/>
              <a:t> </a:t>
            </a:r>
            <a:r>
              <a:rPr lang="de-DE" altLang="de-DE" sz="1400" dirty="0" err="1"/>
              <a:t>external</a:t>
            </a:r>
            <a:r>
              <a:rPr lang="de-DE" altLang="de-DE" sz="1400" dirty="0"/>
              <a:t> DCPC </a:t>
            </a:r>
          </a:p>
          <a:p>
            <a:pPr lvl="2" algn="l" hangingPunct="1">
              <a:buFont typeface="Arial" pitchFamily="34" charset="0"/>
              <a:buChar char="•"/>
            </a:pPr>
            <a:r>
              <a:rPr lang="de-DE" altLang="de-DE" sz="1000" dirty="0"/>
              <a:t>DKRZ</a:t>
            </a:r>
          </a:p>
          <a:p>
            <a:pPr lvl="2" algn="l" hangingPunct="1">
              <a:buFont typeface="Arial" pitchFamily="34" charset="0"/>
              <a:buChar char="•"/>
            </a:pPr>
            <a:r>
              <a:rPr lang="de-DE" altLang="de-DE" sz="1000" dirty="0"/>
              <a:t>DLR</a:t>
            </a:r>
          </a:p>
          <a:p>
            <a:pPr lvl="2" algn="l" hangingPunct="1">
              <a:buFont typeface="Arial" pitchFamily="34" charset="0"/>
              <a:buChar char="•"/>
            </a:pPr>
            <a:r>
              <a:rPr lang="de-DE" altLang="de-DE" sz="1000" dirty="0"/>
              <a:t>AWI Bremerhaven (</a:t>
            </a:r>
            <a:r>
              <a:rPr lang="de-DE" altLang="de-DE" sz="1000" dirty="0" err="1"/>
              <a:t>Pangaea</a:t>
            </a:r>
            <a:r>
              <a:rPr lang="de-DE" altLang="de-DE" sz="1000" dirty="0"/>
              <a:t>) </a:t>
            </a:r>
          </a:p>
          <a:p>
            <a:pPr lvl="2" algn="l" hangingPunct="1">
              <a:buFont typeface="Arial" pitchFamily="34" charset="0"/>
              <a:buChar char="•"/>
            </a:pPr>
            <a:r>
              <a:rPr lang="de-DE" altLang="de-DE" sz="1000" dirty="0"/>
              <a:t>EUMETSAT</a:t>
            </a:r>
          </a:p>
        </p:txBody>
      </p:sp>
      <p:cxnSp>
        <p:nvCxnSpPr>
          <p:cNvPr id="31" name="Gerade Verbindung mit Pfeil 30"/>
          <p:cNvCxnSpPr/>
          <p:nvPr/>
        </p:nvCxnSpPr>
        <p:spPr>
          <a:xfrm flipH="1" flipV="1">
            <a:off x="3253966" y="1588855"/>
            <a:ext cx="749082" cy="70088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631405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499" y="368660"/>
            <a:ext cx="7877175" cy="468052"/>
          </a:xfrm>
        </p:spPr>
        <p:txBody>
          <a:bodyPr>
            <a:normAutofit/>
          </a:bodyPr>
          <a:lstStyle/>
          <a:p>
            <a:pPr algn="l"/>
            <a:r>
              <a:rPr lang="en-US" sz="2100" dirty="0"/>
              <a:t>Interoperability WMO Information System – GEOSS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24744"/>
            <a:ext cx="6939771" cy="5673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996528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287338" y="476250"/>
            <a:ext cx="8856662" cy="431800"/>
          </a:xfrm>
        </p:spPr>
        <p:txBody>
          <a:bodyPr/>
          <a:lstStyle/>
          <a:p>
            <a:r>
              <a:rPr lang="en-GB" altLang="en-US" smtClean="0"/>
              <a:t>WIS Discovery Metadata</a:t>
            </a:r>
          </a:p>
        </p:txBody>
      </p:sp>
      <p:pic>
        <p:nvPicPr>
          <p:cNvPr id="17411" name="Picture 4" descr="SardineCans(CreativeCommons-Tim-Parkinson-Flickr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98"/>
          <a:stretch>
            <a:fillRect/>
          </a:stretch>
        </p:blipFill>
        <p:spPr bwMode="auto">
          <a:xfrm>
            <a:off x="611188" y="1412875"/>
            <a:ext cx="7705725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611188" y="1412875"/>
            <a:ext cx="7705725" cy="4870450"/>
          </a:xfrm>
          <a:prstGeom prst="rect">
            <a:avLst/>
          </a:prstGeom>
          <a:solidFill>
            <a:schemeClr val="bg1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40000"/>
              </a:spcBef>
              <a:buClr>
                <a:schemeClr val="accent1"/>
              </a:buClr>
              <a:buFont typeface="Arial" pitchFamily="34" charset="0"/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40000"/>
              </a:spcBef>
              <a:buClr>
                <a:schemeClr val="accent1"/>
              </a:buClr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40000"/>
              </a:spcBef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GB" altLang="en-US" sz="2800">
                <a:latin typeface="Arial Narrow" pitchFamily="34" charset="0"/>
              </a:rPr>
              <a:t>WIS Discovery Metadata</a:t>
            </a:r>
          </a:p>
          <a:p>
            <a:pPr>
              <a:spcBef>
                <a:spcPct val="50000"/>
              </a:spcBef>
              <a:buClrTx/>
              <a:buFontTx/>
              <a:buChar char="•"/>
            </a:pPr>
            <a:r>
              <a:rPr lang="en-GB" altLang="en-US" sz="2800">
                <a:latin typeface="Arial Narrow" pitchFamily="34" charset="0"/>
              </a:rPr>
              <a:t>What datasets contain</a:t>
            </a:r>
          </a:p>
          <a:p>
            <a:pPr>
              <a:spcBef>
                <a:spcPct val="50000"/>
              </a:spcBef>
              <a:buClrTx/>
              <a:buFontTx/>
              <a:buChar char="•"/>
            </a:pPr>
            <a:r>
              <a:rPr lang="en-GB" altLang="en-US" sz="2800">
                <a:latin typeface="Arial Narrow" pitchFamily="34" charset="0"/>
              </a:rPr>
              <a:t>Who is responsible</a:t>
            </a:r>
          </a:p>
          <a:p>
            <a:pPr>
              <a:spcBef>
                <a:spcPct val="50000"/>
              </a:spcBef>
              <a:buClrTx/>
              <a:buFontTx/>
              <a:buChar char="•"/>
            </a:pPr>
            <a:r>
              <a:rPr lang="en-GB" altLang="en-US" sz="2800">
                <a:latin typeface="Arial Narrow" pitchFamily="34" charset="0"/>
              </a:rPr>
              <a:t>How to get datasets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GB" altLang="en-US" sz="2800">
              <a:latin typeface="Arial Narrow" pitchFamily="34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GB" altLang="en-US" sz="2800">
              <a:latin typeface="Arial Narrow" pitchFamily="34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GB" altLang="en-US" sz="2800">
              <a:latin typeface="Arial Narrow" pitchFamily="34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2200">
              <a:latin typeface="Arial Narrow" pitchFamily="34" charset="0"/>
            </a:endParaRPr>
          </a:p>
        </p:txBody>
      </p:sp>
      <p:sp>
        <p:nvSpPr>
          <p:cNvPr id="17413" name="Rectangle 6"/>
          <p:cNvSpPr>
            <a:spLocks noChangeArrowheads="1"/>
          </p:cNvSpPr>
          <p:nvPr/>
        </p:nvSpPr>
        <p:spPr bwMode="auto">
          <a:xfrm>
            <a:off x="611188" y="6021388"/>
            <a:ext cx="7634287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40000"/>
              </a:spcBef>
              <a:buClr>
                <a:schemeClr val="accent1"/>
              </a:buClr>
              <a:buFont typeface="Arial" pitchFamily="34" charset="0"/>
              <a:buChar char="–"/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40000"/>
              </a:spcBef>
              <a:buClr>
                <a:schemeClr val="accent1"/>
              </a:buClr>
              <a:buChar char="•"/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40000"/>
              </a:spcBef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-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20000"/>
              </a:spcBef>
              <a:buClrTx/>
              <a:buFontTx/>
              <a:buNone/>
            </a:pPr>
            <a:r>
              <a:rPr lang="en-US" altLang="en-US" sz="800">
                <a:solidFill>
                  <a:schemeClr val="bg1"/>
                </a:solidFill>
                <a:latin typeface="Arial Narrow" pitchFamily="34" charset="0"/>
              </a:rPr>
              <a:t>Image by Tim Parkinson from </a:t>
            </a:r>
            <a:r>
              <a:rPr lang="en-US" altLang="en-US" sz="800">
                <a:solidFill>
                  <a:schemeClr val="bg1"/>
                </a:solidFill>
                <a:latin typeface="Arial Narrow" pitchFamily="34" charset="0"/>
                <a:hlinkClick r:id="rId3"/>
              </a:rPr>
              <a:t>http://www.flickr.com/photos/timparkinson/320165882/ </a:t>
            </a:r>
            <a:r>
              <a:rPr lang="en-US" altLang="en-US" sz="800">
                <a:solidFill>
                  <a:schemeClr val="bg1"/>
                </a:solidFill>
                <a:latin typeface="Arial Narrow" pitchFamily="34" charset="0"/>
              </a:rPr>
              <a:t>under the creative commons licence http://creativecommons.org/licenses/by/2.0/</a:t>
            </a:r>
          </a:p>
        </p:txBody>
      </p:sp>
    </p:spTree>
    <p:extLst>
      <p:ext uri="{BB962C8B-B14F-4D97-AF65-F5344CB8AC3E}">
        <p14:creationId xmlns:p14="http://schemas.microsoft.com/office/powerpoint/2010/main" val="23783118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Summary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5536" y="1700808"/>
            <a:ext cx="8496944" cy="4752528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de-DE" altLang="de-DE" b="1" dirty="0" smtClean="0"/>
              <a:t>WMO </a:t>
            </a:r>
            <a:r>
              <a:rPr lang="de-DE" altLang="de-DE" b="1" dirty="0"/>
              <a:t>Information </a:t>
            </a:r>
            <a:r>
              <a:rPr lang="de-DE" altLang="de-DE" b="1" dirty="0" smtClean="0"/>
              <a:t>System </a:t>
            </a:r>
          </a:p>
          <a:p>
            <a:pPr marL="400050" lvl="1" indent="0">
              <a:buNone/>
            </a:pPr>
            <a:r>
              <a:rPr lang="de-DE" altLang="de-DE" b="1" dirty="0" smtClean="0">
                <a:solidFill>
                  <a:srgbClr val="C00000"/>
                </a:solidFill>
              </a:rPr>
              <a:t>GISC </a:t>
            </a:r>
            <a:br>
              <a:rPr lang="de-DE" altLang="de-DE" b="1" dirty="0" smtClean="0">
                <a:solidFill>
                  <a:srgbClr val="C00000"/>
                </a:solidFill>
              </a:rPr>
            </a:br>
            <a:r>
              <a:rPr lang="de-DE" altLang="de-DE" b="1" dirty="0" smtClean="0">
                <a:solidFill>
                  <a:srgbClr val="C00000"/>
                </a:solidFill>
              </a:rPr>
              <a:t>Global </a:t>
            </a:r>
            <a:r>
              <a:rPr lang="de-DE" altLang="de-DE" b="1" dirty="0">
                <a:solidFill>
                  <a:srgbClr val="C00000"/>
                </a:solidFill>
              </a:rPr>
              <a:t>Information System </a:t>
            </a:r>
            <a:r>
              <a:rPr lang="de-DE" altLang="de-DE" b="1" dirty="0" smtClean="0">
                <a:solidFill>
                  <a:srgbClr val="C00000"/>
                </a:solidFill>
              </a:rPr>
              <a:t>Center</a:t>
            </a:r>
            <a:r>
              <a:rPr lang="de-DE" altLang="de-DE" b="1" dirty="0" smtClean="0"/>
              <a:t>    </a:t>
            </a:r>
          </a:p>
          <a:p>
            <a:pPr marL="400050" lvl="1" indent="0">
              <a:buNone/>
            </a:pPr>
            <a:r>
              <a:rPr lang="de-DE" altLang="de-DE" b="1" dirty="0" smtClean="0">
                <a:solidFill>
                  <a:srgbClr val="00B050"/>
                </a:solidFill>
              </a:rPr>
              <a:t>DCPC</a:t>
            </a:r>
            <a:br>
              <a:rPr lang="de-DE" altLang="de-DE" b="1" dirty="0" smtClean="0">
                <a:solidFill>
                  <a:srgbClr val="00B050"/>
                </a:solidFill>
              </a:rPr>
            </a:br>
            <a:r>
              <a:rPr lang="de-DE" altLang="de-DE" b="1" dirty="0" smtClean="0">
                <a:solidFill>
                  <a:srgbClr val="00B050"/>
                </a:solidFill>
              </a:rPr>
              <a:t>Data </a:t>
            </a:r>
            <a:r>
              <a:rPr lang="de-DE" altLang="de-DE" b="1" dirty="0">
                <a:solidFill>
                  <a:srgbClr val="00B050"/>
                </a:solidFill>
              </a:rPr>
              <a:t>Collection / </a:t>
            </a:r>
            <a:r>
              <a:rPr lang="de-DE" altLang="de-DE" b="1" dirty="0" err="1">
                <a:solidFill>
                  <a:srgbClr val="00B050"/>
                </a:solidFill>
              </a:rPr>
              <a:t>Production</a:t>
            </a:r>
            <a:r>
              <a:rPr lang="de-DE" altLang="de-DE" b="1" dirty="0">
                <a:solidFill>
                  <a:srgbClr val="00B050"/>
                </a:solidFill>
              </a:rPr>
              <a:t> Center</a:t>
            </a:r>
          </a:p>
          <a:p>
            <a:pPr marL="400050" lvl="1" indent="0">
              <a:buNone/>
              <a:defRPr/>
            </a:pPr>
            <a:r>
              <a:rPr lang="de-DE" altLang="de-DE" b="1" dirty="0" smtClean="0">
                <a:solidFill>
                  <a:srgbClr val="0070C0"/>
                </a:solidFill>
              </a:rPr>
              <a:t>NC </a:t>
            </a:r>
            <a:br>
              <a:rPr lang="de-DE" altLang="de-DE" b="1" dirty="0" smtClean="0">
                <a:solidFill>
                  <a:srgbClr val="0070C0"/>
                </a:solidFill>
              </a:rPr>
            </a:br>
            <a:r>
              <a:rPr lang="de-DE" altLang="de-DE" b="1" dirty="0" smtClean="0">
                <a:solidFill>
                  <a:srgbClr val="0070C0"/>
                </a:solidFill>
              </a:rPr>
              <a:t>National Center</a:t>
            </a:r>
            <a:endParaRPr lang="de-DE" dirty="0"/>
          </a:p>
          <a:p>
            <a:pPr>
              <a:buFont typeface="Arial" panose="020B0604020202020204" pitchFamily="34" charset="0"/>
              <a:buChar char="•"/>
            </a:pPr>
            <a:r>
              <a:rPr lang="de-DE" dirty="0" smtClean="0"/>
              <a:t>GISCs hold </a:t>
            </a:r>
            <a:r>
              <a:rPr lang="de-DE" dirty="0" err="1" smtClean="0"/>
              <a:t>searchable</a:t>
            </a:r>
            <a:r>
              <a:rPr lang="de-DE" dirty="0" smtClean="0"/>
              <a:t> </a:t>
            </a:r>
            <a:r>
              <a:rPr lang="de-DE" dirty="0" err="1" smtClean="0"/>
              <a:t>metadata</a:t>
            </a:r>
            <a:r>
              <a:rPr lang="de-DE" dirty="0" smtClean="0"/>
              <a:t> </a:t>
            </a:r>
            <a:r>
              <a:rPr lang="de-DE" dirty="0" err="1" smtClean="0"/>
              <a:t>catalogue</a:t>
            </a:r>
            <a:endParaRPr lang="de-DE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de-DE" dirty="0" smtClean="0"/>
              <a:t>DCPC </a:t>
            </a:r>
            <a:r>
              <a:rPr lang="de-DE" dirty="0" err="1" smtClean="0"/>
              <a:t>and</a:t>
            </a:r>
            <a:r>
              <a:rPr lang="de-DE" dirty="0" smtClean="0"/>
              <a:t> NC </a:t>
            </a:r>
            <a:r>
              <a:rPr lang="de-DE" dirty="0" err="1" smtClean="0"/>
              <a:t>provide</a:t>
            </a:r>
            <a:r>
              <a:rPr lang="de-DE" dirty="0" smtClean="0"/>
              <a:t> </a:t>
            </a:r>
            <a:r>
              <a:rPr lang="de-DE" dirty="0" err="1" smtClean="0"/>
              <a:t>data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metadata</a:t>
            </a:r>
            <a:r>
              <a:rPr lang="de-DE" dirty="0" smtClean="0"/>
              <a:t> </a:t>
            </a:r>
          </a:p>
          <a:p>
            <a:pPr marL="0" indent="0">
              <a:buNone/>
            </a:pPr>
            <a:endParaRPr lang="de-DE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796" y="3717032"/>
            <a:ext cx="4084659" cy="2568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906" y="1758965"/>
            <a:ext cx="2195733" cy="1611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262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de-DE" sz="4000" dirty="0" smtClean="0"/>
          </a:p>
          <a:p>
            <a:pPr marL="0" indent="0" algn="ctr">
              <a:buNone/>
            </a:pPr>
            <a:endParaRPr lang="de-DE" sz="4000" dirty="0"/>
          </a:p>
          <a:p>
            <a:pPr marL="0" indent="0" algn="ctr">
              <a:buNone/>
            </a:pPr>
            <a:r>
              <a:rPr lang="de-DE" sz="4000" dirty="0" err="1" smtClean="0"/>
              <a:t>Thank</a:t>
            </a:r>
            <a:r>
              <a:rPr lang="de-DE" sz="4000" dirty="0" smtClean="0"/>
              <a:t> </a:t>
            </a:r>
            <a:r>
              <a:rPr lang="de-DE" sz="4000" dirty="0" err="1"/>
              <a:t>you</a:t>
            </a:r>
            <a:r>
              <a:rPr lang="de-DE" sz="4000" dirty="0"/>
              <a:t> !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93559738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Standarddesign">
  <a:themeElements>
    <a:clrScheme name="Standarddesign 15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2D4B9B"/>
      </a:accent1>
      <a:accent2>
        <a:srgbClr val="6278B4"/>
      </a:accent2>
      <a:accent3>
        <a:srgbClr val="FFFFFF"/>
      </a:accent3>
      <a:accent4>
        <a:srgbClr val="000000"/>
      </a:accent4>
      <a:accent5>
        <a:srgbClr val="ADB1CB"/>
      </a:accent5>
      <a:accent6>
        <a:srgbClr val="586CA3"/>
      </a:accent6>
      <a:hlink>
        <a:srgbClr val="96A5CD"/>
      </a:hlink>
      <a:folHlink>
        <a:srgbClr val="CBD3E6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575DC2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4E53B0"/>
        </a:accent6>
        <a:hlink>
          <a:srgbClr val="9FA3DC"/>
        </a:hlink>
        <a:folHlink>
          <a:srgbClr val="DBDDF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6278B4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586CA3"/>
        </a:accent6>
        <a:hlink>
          <a:srgbClr val="96A5CD"/>
        </a:hlink>
        <a:folHlink>
          <a:srgbClr val="CBD3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339</Words>
  <Application>Microsoft Office PowerPoint</Application>
  <PresentationFormat>Bildschirmpräsentation (4:3)</PresentationFormat>
  <Paragraphs>104</Paragraphs>
  <Slides>14</Slides>
  <Notes>4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14</vt:i4>
      </vt:variant>
    </vt:vector>
  </HeadingPairs>
  <TitlesOfParts>
    <vt:vector size="15" baseType="lpstr">
      <vt:lpstr>Standarddesign</vt:lpstr>
      <vt:lpstr>WMO Information System</vt:lpstr>
      <vt:lpstr>WMO Information System</vt:lpstr>
      <vt:lpstr> Data Exchange since ~1950: GTS</vt:lpstr>
      <vt:lpstr> Data exchange today:  WMO Information System</vt:lpstr>
      <vt:lpstr>PowerPoint-Präsentation</vt:lpstr>
      <vt:lpstr>PowerPoint-Präsentation</vt:lpstr>
      <vt:lpstr>WIS Centres - Global Information System Center </vt:lpstr>
      <vt:lpstr>WIS Centres - Data Collection / Production Center</vt:lpstr>
      <vt:lpstr>WIS Centres - National Center</vt:lpstr>
      <vt:lpstr>Metadata synchronization</vt:lpstr>
      <vt:lpstr>Interoperability WMO Information System – GEOSS</vt:lpstr>
      <vt:lpstr>WIS Discovery Metadata</vt:lpstr>
      <vt:lpstr>Summary</vt:lpstr>
      <vt:lpstr>PowerPoint-Präsentation</vt:lpstr>
    </vt:vector>
  </TitlesOfParts>
  <Company>Deutscher Wetterdienst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GISC – das Internet-Portal des DWD für meteorologische Daten</dc:title>
  <dc:creator>Hermann Asensio</dc:creator>
  <cp:lastModifiedBy>Büsselberg, Thorsten</cp:lastModifiedBy>
  <cp:revision>47</cp:revision>
  <dcterms:created xsi:type="dcterms:W3CDTF">2018-01-26T14:29:40Z</dcterms:created>
  <dcterms:modified xsi:type="dcterms:W3CDTF">2018-04-16T07:38:55Z</dcterms:modified>
</cp:coreProperties>
</file>