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5"/>
  </p:notesMasterIdLst>
  <p:sldIdLst>
    <p:sldId id="256" r:id="rId2"/>
    <p:sldId id="270" r:id="rId3"/>
    <p:sldId id="303" r:id="rId4"/>
    <p:sldId id="319" r:id="rId5"/>
    <p:sldId id="321" r:id="rId6"/>
    <p:sldId id="322" r:id="rId7"/>
    <p:sldId id="323" r:id="rId8"/>
    <p:sldId id="324" r:id="rId9"/>
    <p:sldId id="282" r:id="rId10"/>
    <p:sldId id="280" r:id="rId11"/>
    <p:sldId id="289" r:id="rId12"/>
    <p:sldId id="310" r:id="rId13"/>
    <p:sldId id="311" r:id="rId14"/>
    <p:sldId id="295" r:id="rId15"/>
    <p:sldId id="325" r:id="rId16"/>
    <p:sldId id="312" r:id="rId17"/>
    <p:sldId id="313" r:id="rId18"/>
    <p:sldId id="318" r:id="rId19"/>
    <p:sldId id="316" r:id="rId20"/>
    <p:sldId id="317" r:id="rId21"/>
    <p:sldId id="301" r:id="rId22"/>
    <p:sldId id="269" r:id="rId23"/>
    <p:sldId id="276" r:id="rId24"/>
    <p:sldId id="304" r:id="rId25"/>
    <p:sldId id="305" r:id="rId26"/>
    <p:sldId id="306" r:id="rId27"/>
    <p:sldId id="307" r:id="rId28"/>
    <p:sldId id="302" r:id="rId29"/>
    <p:sldId id="308" r:id="rId30"/>
    <p:sldId id="309" r:id="rId31"/>
    <p:sldId id="279" r:id="rId32"/>
    <p:sldId id="314" r:id="rId33"/>
    <p:sldId id="315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99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33" autoAdjust="0"/>
    <p:restoredTop sz="94660"/>
  </p:normalViewPr>
  <p:slideViewPr>
    <p:cSldViewPr snapToGrid="0" snapToObjects="1">
      <p:cViewPr>
        <p:scale>
          <a:sx n="100" d="100"/>
          <a:sy n="100" d="100"/>
        </p:scale>
        <p:origin x="-2214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pPr/>
              <a:t>16/04/2018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pPr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‹nr.›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1378895"/>
            <a:ext cx="8229600" cy="2511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400" dirty="0" smtClean="0">
                <a:solidFill>
                  <a:srgbClr val="000090"/>
                </a:solidFill>
              </a:rPr>
              <a:t>Need for prominent discoverability of HQ Climate datasets, and use of WIS Infrastructure</a:t>
            </a:r>
          </a:p>
          <a:p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4600" i="1" dirty="0" smtClean="0">
                <a:solidFill>
                  <a:srgbClr val="000090"/>
                </a:solidFill>
              </a:rPr>
              <a:t>Kate Roberts &amp; Thorsten </a:t>
            </a:r>
            <a:r>
              <a:rPr lang="en-US" sz="4600" i="1" dirty="0" err="1" smtClean="0">
                <a:solidFill>
                  <a:srgbClr val="000090"/>
                </a:solidFill>
              </a:rPr>
              <a:t>Busselberg</a:t>
            </a:r>
            <a:endParaRPr lang="en-US" sz="4600" i="1" dirty="0" smtClean="0">
              <a:solidFill>
                <a:srgbClr val="000090"/>
              </a:solidFill>
            </a:endParaRPr>
          </a:p>
          <a:p>
            <a:r>
              <a:rPr lang="en-US" sz="4600" i="1" dirty="0" smtClean="0">
                <a:solidFill>
                  <a:srgbClr val="000090"/>
                </a:solidFill>
              </a:rPr>
              <a:t>(BOM </a:t>
            </a:r>
            <a:r>
              <a:rPr lang="en-US" sz="4600" i="1" dirty="0">
                <a:solidFill>
                  <a:srgbClr val="000090"/>
                </a:solidFill>
              </a:rPr>
              <a:t>&amp;</a:t>
            </a:r>
            <a:r>
              <a:rPr lang="en-US" sz="4600" i="1" dirty="0" smtClean="0">
                <a:solidFill>
                  <a:srgbClr val="000090"/>
                </a:solidFill>
              </a:rPr>
              <a:t> </a:t>
            </a:r>
            <a:r>
              <a:rPr lang="en-US" sz="4600" i="1" dirty="0" err="1" smtClean="0">
                <a:solidFill>
                  <a:srgbClr val="000090"/>
                </a:solidFill>
              </a:rPr>
              <a:t>WIS,Germany</a:t>
            </a:r>
            <a:r>
              <a:rPr lang="en-US" sz="4600" i="1" dirty="0" smtClean="0">
                <a:solidFill>
                  <a:srgbClr val="000090"/>
                </a:solidFill>
              </a:rPr>
              <a:t>)</a:t>
            </a:r>
          </a:p>
          <a:p>
            <a:endParaRPr lang="en-US" sz="3000" dirty="0" smtClean="0">
              <a:solidFill>
                <a:srgbClr val="000090"/>
              </a:solidFill>
            </a:endParaRPr>
          </a:p>
          <a:p>
            <a:r>
              <a:rPr lang="en-US" sz="3000" dirty="0" smtClean="0">
                <a:solidFill>
                  <a:srgbClr val="000090"/>
                </a:solidFill>
              </a:rPr>
              <a:t>Thanks to all those who develop, produce and maintain datasets, metadata and data catalogues!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Overview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95396"/>
            <a:ext cx="4692870" cy="4883731"/>
          </a:xfrm>
        </p:spPr>
        <p:txBody>
          <a:bodyPr>
            <a:normAutofit lnSpcReduction="10000"/>
          </a:bodyPr>
          <a:lstStyle/>
          <a:p>
            <a:r>
              <a:rPr lang="en-GB" sz="2200" dirty="0" smtClean="0"/>
              <a:t>Discovery vehicles</a:t>
            </a:r>
            <a:br>
              <a:rPr lang="en-GB" sz="2200" dirty="0" smtClean="0"/>
            </a:br>
            <a:endParaRPr lang="en-GB" sz="2200" dirty="0"/>
          </a:p>
          <a:p>
            <a:r>
              <a:rPr lang="en-GB" sz="2200" dirty="0" smtClean="0"/>
              <a:t>Effective discovery</a:t>
            </a:r>
          </a:p>
          <a:p>
            <a:pPr lvl="1"/>
            <a:r>
              <a:rPr lang="en-GB" sz="1700" dirty="0" smtClean="0"/>
              <a:t>User knowledge needed</a:t>
            </a:r>
            <a:endParaRPr lang="en-GB" sz="1700" dirty="0"/>
          </a:p>
          <a:p>
            <a:pPr lvl="1"/>
            <a:r>
              <a:rPr lang="en-GB" sz="1700" dirty="0" smtClean="0"/>
              <a:t>Metadata management needed</a:t>
            </a:r>
          </a:p>
          <a:p>
            <a:pPr lvl="1"/>
            <a:r>
              <a:rPr lang="en-GB" sz="1700" dirty="0" smtClean="0"/>
              <a:t>Metadata dissemination needed</a:t>
            </a:r>
            <a:br>
              <a:rPr lang="en-GB" sz="1700" dirty="0" smtClean="0"/>
            </a:br>
            <a:endParaRPr lang="en-GB" sz="2200" dirty="0" smtClean="0"/>
          </a:p>
          <a:p>
            <a:r>
              <a:rPr lang="en-GB" sz="2200" dirty="0" smtClean="0"/>
              <a:t>Use of WIS infrastructure</a:t>
            </a:r>
            <a:br>
              <a:rPr lang="en-GB" sz="2200" dirty="0" smtClean="0"/>
            </a:br>
            <a:endParaRPr lang="en-GB" sz="2200" dirty="0" smtClean="0"/>
          </a:p>
          <a:p>
            <a:r>
              <a:rPr lang="en-GB" sz="2200" dirty="0" smtClean="0"/>
              <a:t>Indexing by Search Engines</a:t>
            </a:r>
            <a:br>
              <a:rPr lang="en-GB" sz="2200" dirty="0" smtClean="0"/>
            </a:br>
            <a:endParaRPr lang="en-GB" sz="2200" dirty="0" smtClean="0"/>
          </a:p>
          <a:p>
            <a:r>
              <a:rPr lang="en-GB" sz="2200" dirty="0" smtClean="0">
                <a:solidFill>
                  <a:srgbClr val="FF0000"/>
                </a:solidFill>
              </a:rPr>
              <a:t>Prominent</a:t>
            </a:r>
            <a:r>
              <a:rPr lang="en-GB" sz="2200" dirty="0" smtClean="0"/>
              <a:t> discovery </a:t>
            </a:r>
          </a:p>
          <a:p>
            <a:pPr lvl="1"/>
            <a:r>
              <a:rPr lang="en-GB" sz="1700" dirty="0"/>
              <a:t>W</a:t>
            </a:r>
            <a:r>
              <a:rPr lang="en-GB" sz="1700" dirty="0" smtClean="0"/>
              <a:t>ithin Data Catalogues (WIS ++)</a:t>
            </a:r>
          </a:p>
          <a:p>
            <a:pPr lvl="1"/>
            <a:r>
              <a:rPr lang="en-GB" sz="1700" dirty="0" smtClean="0"/>
              <a:t>Within Search Engines</a:t>
            </a:r>
          </a:p>
          <a:p>
            <a:pPr lvl="1"/>
            <a:r>
              <a:rPr lang="en-GB" sz="1700" dirty="0" smtClean="0"/>
              <a:t>Citation/References</a:t>
            </a:r>
            <a:endParaRPr lang="en-GB" sz="1400" dirty="0" smtClean="0"/>
          </a:p>
        </p:txBody>
      </p:sp>
    </p:spTree>
    <p:extLst>
      <p:ext uri="{BB962C8B-B14F-4D97-AF65-F5344CB8AC3E}">
        <p14:creationId xmlns:p14="http://schemas.microsoft.com/office/powerpoint/2010/main" val="3545869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Data Catalogue ecosystem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69287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 smtClean="0">
                <a:solidFill>
                  <a:srgbClr val="00B0F0"/>
                </a:solidFill>
              </a:rPr>
              <a:t>Data </a:t>
            </a:r>
            <a:r>
              <a:rPr lang="en-GB" sz="1800" dirty="0">
                <a:solidFill>
                  <a:srgbClr val="00B0F0"/>
                </a:solidFill>
              </a:rPr>
              <a:t>Catalogue ecosystem</a:t>
            </a:r>
            <a:r>
              <a:rPr lang="en-GB" sz="1800" dirty="0"/>
              <a:t> </a:t>
            </a:r>
            <a:endParaRPr lang="en-GB" sz="1800" dirty="0" smtClean="0"/>
          </a:p>
          <a:p>
            <a:r>
              <a:rPr lang="en-GB" sz="1800" dirty="0" smtClean="0"/>
              <a:t>Local Data Catalogue</a:t>
            </a:r>
          </a:p>
          <a:p>
            <a:pPr lvl="2"/>
            <a:r>
              <a:rPr lang="en-GB" sz="1000" dirty="0" smtClean="0"/>
              <a:t>Metadata standards offered (DIF, FGDC, 19115)</a:t>
            </a:r>
          </a:p>
          <a:p>
            <a:pPr lvl="2"/>
            <a:r>
              <a:rPr lang="en-GB" sz="1000" dirty="0" smtClean="0"/>
              <a:t>Formats / encodings  (html, xml, </a:t>
            </a:r>
            <a:r>
              <a:rPr lang="en-GB" sz="1000" dirty="0" err="1" smtClean="0"/>
              <a:t>json</a:t>
            </a:r>
            <a:r>
              <a:rPr lang="en-GB" sz="1000" dirty="0" smtClean="0"/>
              <a:t>, </a:t>
            </a:r>
            <a:r>
              <a:rPr lang="en-GB" sz="1000" dirty="0" err="1" smtClean="0"/>
              <a:t>etc</a:t>
            </a:r>
            <a:r>
              <a:rPr lang="en-GB" sz="1000" dirty="0" smtClean="0"/>
              <a:t>)</a:t>
            </a:r>
            <a:br>
              <a:rPr lang="en-GB" sz="1000" dirty="0" smtClean="0"/>
            </a:br>
            <a:endParaRPr lang="en-GB" sz="1000" dirty="0" smtClean="0"/>
          </a:p>
          <a:p>
            <a:pPr indent="-285750"/>
            <a:r>
              <a:rPr lang="en-GB" sz="1800" dirty="0" smtClean="0"/>
              <a:t>Aggregator Data Catalogues</a:t>
            </a:r>
          </a:p>
          <a:p>
            <a:pPr lvl="1"/>
            <a:r>
              <a:rPr lang="en-GB" sz="1400" dirty="0" smtClean="0"/>
              <a:t>WIS, GEOSS ++   (Thematic, Domain specific ), </a:t>
            </a:r>
          </a:p>
          <a:p>
            <a:pPr lvl="1"/>
            <a:r>
              <a:rPr lang="en-GB" sz="1400" dirty="0" smtClean="0"/>
              <a:t>INSPIRE, Data.gov.uk, ANDS/RDA </a:t>
            </a:r>
            <a:br>
              <a:rPr lang="en-GB" sz="1400" dirty="0" smtClean="0"/>
            </a:br>
            <a:r>
              <a:rPr lang="en-GB" sz="1400" dirty="0" smtClean="0"/>
              <a:t>                 (National /Geographically-defined ++) </a:t>
            </a:r>
          </a:p>
          <a:p>
            <a:pPr lvl="1"/>
            <a:r>
              <a:rPr lang="en-GB" sz="1400" dirty="0" err="1" smtClean="0"/>
              <a:t>WorldWideScience</a:t>
            </a:r>
            <a:r>
              <a:rPr lang="en-GB" sz="1400" dirty="0" smtClean="0"/>
              <a:t>, </a:t>
            </a:r>
            <a:r>
              <a:rPr lang="en-GB" sz="1400" dirty="0" err="1" smtClean="0"/>
              <a:t>DataCite</a:t>
            </a:r>
            <a:r>
              <a:rPr lang="en-GB" sz="1400" dirty="0" smtClean="0"/>
              <a:t> (Research-focussed)</a:t>
            </a:r>
            <a:br>
              <a:rPr lang="en-GB" sz="1400" dirty="0" smtClean="0"/>
            </a:br>
            <a:endParaRPr lang="en-GB" sz="1400" dirty="0" smtClean="0"/>
          </a:p>
          <a:p>
            <a:r>
              <a:rPr lang="en-GB" sz="1800" dirty="0"/>
              <a:t>Directories of Data /Repository Catalogues </a:t>
            </a:r>
            <a:br>
              <a:rPr lang="en-GB" sz="1800" dirty="0"/>
            </a:br>
            <a:r>
              <a:rPr lang="en-GB" sz="1800" dirty="0"/>
              <a:t>   </a:t>
            </a:r>
            <a:r>
              <a:rPr lang="en-GB" sz="1400" dirty="0"/>
              <a:t>(RE3data, </a:t>
            </a:r>
            <a:r>
              <a:rPr lang="en-GB" sz="1400" dirty="0" err="1"/>
              <a:t>etc</a:t>
            </a:r>
            <a:r>
              <a:rPr lang="en-GB" sz="1400" dirty="0"/>
              <a:t>)</a:t>
            </a:r>
            <a:r>
              <a:rPr lang="en-GB" sz="1800" dirty="0"/>
              <a:t/>
            </a:r>
            <a:br>
              <a:rPr lang="en-GB" sz="1800" dirty="0"/>
            </a:br>
            <a:endParaRPr lang="en-GB" sz="1800" dirty="0" smtClean="0"/>
          </a:p>
          <a:p>
            <a:pPr marL="0" indent="0">
              <a:buNone/>
            </a:pPr>
            <a:endParaRPr lang="en-GB" sz="1800" b="1" dirty="0"/>
          </a:p>
        </p:txBody>
      </p:sp>
    </p:spTree>
    <p:extLst>
      <p:ext uri="{BB962C8B-B14F-4D97-AF65-F5344CB8AC3E}">
        <p14:creationId xmlns:p14="http://schemas.microsoft.com/office/powerpoint/2010/main" val="103752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Catalogue ecosystem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t="10833" b="226"/>
          <a:stretch/>
        </p:blipFill>
        <p:spPr bwMode="auto">
          <a:xfrm>
            <a:off x="4182602" y="1192829"/>
            <a:ext cx="4904909" cy="3797015"/>
          </a:xfrm>
          <a:prstGeom prst="rect">
            <a:avLst/>
          </a:prstGeom>
          <a:ln w="22225">
            <a:solidFill>
              <a:srgbClr val="66FF99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3140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Catalogue ecosystem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t="10833" b="226"/>
          <a:stretch/>
        </p:blipFill>
        <p:spPr bwMode="auto">
          <a:xfrm>
            <a:off x="4182602" y="1192829"/>
            <a:ext cx="4904909" cy="3797015"/>
          </a:xfrm>
          <a:prstGeom prst="rect">
            <a:avLst/>
          </a:prstGeom>
          <a:ln w="22225">
            <a:solidFill>
              <a:srgbClr val="66FF99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3508039" y="1685326"/>
            <a:ext cx="5381625" cy="3193877"/>
          </a:xfrm>
          <a:prstGeom prst="rect">
            <a:avLst/>
          </a:prstGeom>
          <a:ln w="22225">
            <a:solidFill>
              <a:srgbClr val="66FF99"/>
            </a:solidFill>
          </a:ln>
        </p:spPr>
      </p:pic>
    </p:spTree>
    <p:extLst>
      <p:ext uri="{BB962C8B-B14F-4D97-AF65-F5344CB8AC3E}">
        <p14:creationId xmlns:p14="http://schemas.microsoft.com/office/powerpoint/2010/main" val="1962749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Catalogue ecosystem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t="10833" b="226"/>
          <a:stretch/>
        </p:blipFill>
        <p:spPr bwMode="auto">
          <a:xfrm>
            <a:off x="4182602" y="1192829"/>
            <a:ext cx="4904909" cy="3797015"/>
          </a:xfrm>
          <a:prstGeom prst="rect">
            <a:avLst/>
          </a:prstGeom>
          <a:ln w="22225">
            <a:solidFill>
              <a:srgbClr val="66FF99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3508039" y="1685326"/>
            <a:ext cx="5381625" cy="3193877"/>
          </a:xfrm>
          <a:prstGeom prst="rect">
            <a:avLst/>
          </a:prstGeom>
          <a:ln w="22225">
            <a:solidFill>
              <a:srgbClr val="66FF99"/>
            </a:solidFill>
          </a:ln>
        </p:spPr>
      </p:pic>
      <p:pic>
        <p:nvPicPr>
          <p:cNvPr id="8" name="Picture 7"/>
          <p:cNvPicPr/>
          <p:nvPr/>
        </p:nvPicPr>
        <p:blipFill rotWithShape="1">
          <a:blip r:embed="rId4"/>
          <a:srcRect t="10632" b="-8"/>
          <a:stretch/>
        </p:blipFill>
        <p:spPr bwMode="auto">
          <a:xfrm>
            <a:off x="2935959" y="2376773"/>
            <a:ext cx="5777345" cy="3328353"/>
          </a:xfrm>
          <a:prstGeom prst="rect">
            <a:avLst/>
          </a:prstGeom>
          <a:ln w="22225">
            <a:solidFill>
              <a:srgbClr val="66FF99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60223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Catalogue ecosystem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t="10833" b="226"/>
          <a:stretch/>
        </p:blipFill>
        <p:spPr bwMode="auto">
          <a:xfrm>
            <a:off x="4182602" y="1192829"/>
            <a:ext cx="4904909" cy="3797015"/>
          </a:xfrm>
          <a:prstGeom prst="rect">
            <a:avLst/>
          </a:prstGeom>
          <a:ln w="22225">
            <a:solidFill>
              <a:srgbClr val="66FF99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3508039" y="1685326"/>
            <a:ext cx="5381625" cy="3193877"/>
          </a:xfrm>
          <a:prstGeom prst="rect">
            <a:avLst/>
          </a:prstGeom>
          <a:ln w="22225">
            <a:solidFill>
              <a:srgbClr val="66FF99"/>
            </a:solidFill>
          </a:ln>
        </p:spPr>
      </p:pic>
      <p:pic>
        <p:nvPicPr>
          <p:cNvPr id="8" name="Picture 7"/>
          <p:cNvPicPr/>
          <p:nvPr/>
        </p:nvPicPr>
        <p:blipFill rotWithShape="1">
          <a:blip r:embed="rId4"/>
          <a:srcRect t="10632" b="-8"/>
          <a:stretch/>
        </p:blipFill>
        <p:spPr bwMode="auto">
          <a:xfrm>
            <a:off x="2935959" y="2376773"/>
            <a:ext cx="5777345" cy="3328353"/>
          </a:xfrm>
          <a:prstGeom prst="rect">
            <a:avLst/>
          </a:prstGeom>
          <a:ln w="22225">
            <a:solidFill>
              <a:srgbClr val="66FF99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5"/>
          <a:srcRect l="451" t="11336" r="427" b="511"/>
          <a:stretch/>
        </p:blipFill>
        <p:spPr bwMode="auto">
          <a:xfrm>
            <a:off x="2561752" y="3004561"/>
            <a:ext cx="5924550" cy="3083560"/>
          </a:xfrm>
          <a:prstGeom prst="rect">
            <a:avLst/>
          </a:prstGeom>
          <a:ln w="22225">
            <a:solidFill>
              <a:srgbClr val="66FF99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43058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Catalogue ecosystem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t="10833" b="226"/>
          <a:stretch/>
        </p:blipFill>
        <p:spPr bwMode="auto">
          <a:xfrm>
            <a:off x="4182602" y="1192829"/>
            <a:ext cx="4904909" cy="3797015"/>
          </a:xfrm>
          <a:prstGeom prst="rect">
            <a:avLst/>
          </a:prstGeom>
          <a:ln w="22225">
            <a:solidFill>
              <a:srgbClr val="66FF99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/>
          <p:nvPr/>
        </p:nvPicPr>
        <p:blipFill>
          <a:blip r:embed="rId3"/>
          <a:stretch>
            <a:fillRect/>
          </a:stretch>
        </p:blipFill>
        <p:spPr>
          <a:xfrm>
            <a:off x="3508039" y="1685326"/>
            <a:ext cx="5381625" cy="3193877"/>
          </a:xfrm>
          <a:prstGeom prst="rect">
            <a:avLst/>
          </a:prstGeom>
          <a:ln w="22225">
            <a:solidFill>
              <a:srgbClr val="66FF99"/>
            </a:solidFill>
          </a:ln>
        </p:spPr>
      </p:pic>
      <p:pic>
        <p:nvPicPr>
          <p:cNvPr id="8" name="Picture 7"/>
          <p:cNvPicPr/>
          <p:nvPr/>
        </p:nvPicPr>
        <p:blipFill rotWithShape="1">
          <a:blip r:embed="rId4"/>
          <a:srcRect t="10632" b="-8"/>
          <a:stretch/>
        </p:blipFill>
        <p:spPr bwMode="auto">
          <a:xfrm>
            <a:off x="2935959" y="2376773"/>
            <a:ext cx="5777345" cy="3328353"/>
          </a:xfrm>
          <a:prstGeom prst="rect">
            <a:avLst/>
          </a:prstGeom>
          <a:ln w="22225">
            <a:solidFill>
              <a:srgbClr val="66FF99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/>
          <p:cNvPicPr/>
          <p:nvPr/>
        </p:nvPicPr>
        <p:blipFill rotWithShape="1">
          <a:blip r:embed="rId5"/>
          <a:srcRect l="451" t="11336" r="427" b="511"/>
          <a:stretch/>
        </p:blipFill>
        <p:spPr bwMode="auto">
          <a:xfrm>
            <a:off x="2561752" y="3004561"/>
            <a:ext cx="5924550" cy="3083560"/>
          </a:xfrm>
          <a:prstGeom prst="rect">
            <a:avLst/>
          </a:prstGeom>
          <a:ln w="22225">
            <a:solidFill>
              <a:srgbClr val="66FF99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>
          <a:blip r:embed="rId6"/>
          <a:stretch>
            <a:fillRect/>
          </a:stretch>
        </p:blipFill>
        <p:spPr>
          <a:xfrm>
            <a:off x="1864431" y="3475050"/>
            <a:ext cx="6336477" cy="3143610"/>
          </a:xfrm>
          <a:prstGeom prst="rect">
            <a:avLst/>
          </a:prstGeom>
          <a:ln w="22225">
            <a:solidFill>
              <a:srgbClr val="66FF99"/>
            </a:solidFill>
          </a:ln>
        </p:spPr>
      </p:pic>
    </p:spTree>
    <p:extLst>
      <p:ext uri="{BB962C8B-B14F-4D97-AF65-F5344CB8AC3E}">
        <p14:creationId xmlns:p14="http://schemas.microsoft.com/office/powerpoint/2010/main" val="426591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Data Catalogue ecosystem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69287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1800" dirty="0" smtClean="0">
                <a:solidFill>
                  <a:srgbClr val="00B0F0"/>
                </a:solidFill>
              </a:rPr>
              <a:t>Data </a:t>
            </a:r>
            <a:r>
              <a:rPr lang="en-GB" sz="1800" dirty="0">
                <a:solidFill>
                  <a:srgbClr val="00B0F0"/>
                </a:solidFill>
              </a:rPr>
              <a:t>Catalogue ecosystem</a:t>
            </a:r>
            <a:r>
              <a:rPr lang="en-GB" sz="1800" dirty="0"/>
              <a:t> </a:t>
            </a:r>
            <a:endParaRPr lang="en-GB" sz="1800" dirty="0" smtClean="0"/>
          </a:p>
          <a:p>
            <a:pPr marL="0" indent="0">
              <a:buNone/>
            </a:pPr>
            <a:endParaRPr lang="en-GB" sz="1400" dirty="0" smtClean="0"/>
          </a:p>
          <a:p>
            <a:r>
              <a:rPr lang="en-GB" sz="1800" dirty="0" smtClean="0"/>
              <a:t>Mature standards for catalogue interoperability </a:t>
            </a:r>
            <a:r>
              <a:rPr lang="en-GB" sz="1400" dirty="0" smtClean="0"/>
              <a:t>(CSW, OAI, SRU +)</a:t>
            </a:r>
            <a:endParaRPr lang="en-GB" sz="1800" dirty="0" smtClean="0"/>
          </a:p>
          <a:p>
            <a:r>
              <a:rPr lang="en-GB" sz="1800" dirty="0" smtClean="0"/>
              <a:t>Mature "discovery</a:t>
            </a:r>
            <a:r>
              <a:rPr lang="en-GB" sz="1800" dirty="0"/>
              <a:t>"</a:t>
            </a:r>
            <a:r>
              <a:rPr lang="en-GB" sz="1800" dirty="0" smtClean="0"/>
              <a:t> metadata standards</a:t>
            </a:r>
          </a:p>
          <a:p>
            <a:r>
              <a:rPr lang="en-GB" sz="1800" dirty="0" smtClean="0"/>
              <a:t>Crosswalks between mature metadata standards  (FGDC, DIF, ISO19115, 19115-2)</a:t>
            </a:r>
          </a:p>
          <a:p>
            <a:r>
              <a:rPr lang="en-GB" sz="1800" dirty="0" smtClean="0"/>
              <a:t>Mature thesauri usage</a:t>
            </a:r>
          </a:p>
          <a:p>
            <a:r>
              <a:rPr lang="en-GB" sz="1800" dirty="0" smtClean="0"/>
              <a:t>Reasonably mature community practice</a:t>
            </a:r>
            <a:br>
              <a:rPr lang="en-GB" sz="1800" dirty="0" smtClean="0"/>
            </a:br>
            <a:r>
              <a:rPr lang="en-GB" sz="1800" dirty="0" smtClean="0"/>
              <a:t>e.g.  Harvesting catalogues typically state source catalogue that metadata is harvested from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00B050"/>
                </a:solidFill>
                <a:sym typeface="Wingdings" panose="05000000000000000000" pitchFamily="2" charset="2"/>
              </a:rPr>
              <a:t>Although a m</a:t>
            </a:r>
            <a:r>
              <a:rPr lang="en-GB" sz="1800" dirty="0" smtClean="0">
                <a:solidFill>
                  <a:srgbClr val="00B050"/>
                </a:solidFill>
              </a:rPr>
              <a:t>ature </a:t>
            </a:r>
            <a:r>
              <a:rPr lang="en-GB" sz="1800" dirty="0">
                <a:solidFill>
                  <a:srgbClr val="00B050"/>
                </a:solidFill>
              </a:rPr>
              <a:t>data catalogue (discovery) infrastructure exists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00B050"/>
                </a:solidFill>
              </a:rPr>
              <a:t>  …to support metadata dissemination (and versioning)</a:t>
            </a:r>
          </a:p>
          <a:p>
            <a:pPr marL="0" indent="0">
              <a:buNone/>
            </a:pPr>
            <a:r>
              <a:rPr lang="en-GB" sz="1800" dirty="0" smtClean="0"/>
              <a:t/>
            </a:r>
            <a:br>
              <a:rPr lang="en-GB" sz="1800" dirty="0" smtClean="0"/>
            </a:br>
            <a:r>
              <a:rPr lang="en-GB" sz="1800" dirty="0" smtClean="0"/>
              <a:t>Room for improvement</a:t>
            </a:r>
          </a:p>
          <a:p>
            <a:r>
              <a:rPr lang="en-GB" sz="1800" b="1" dirty="0"/>
              <a:t>Data Catalogues need to improve their discoverability (including within Search Engines)</a:t>
            </a:r>
          </a:p>
          <a:p>
            <a:r>
              <a:rPr lang="en-GB" sz="1800" dirty="0" smtClean="0"/>
              <a:t>Improved </a:t>
            </a:r>
            <a:r>
              <a:rPr lang="en-GB" sz="1800" dirty="0"/>
              <a:t>metadata content </a:t>
            </a:r>
            <a:r>
              <a:rPr lang="en-GB" sz="1800" dirty="0" smtClean="0"/>
              <a:t>(always – regardless of standard used)</a:t>
            </a:r>
          </a:p>
          <a:p>
            <a:r>
              <a:rPr lang="en-GB" sz="1800" dirty="0" smtClean="0"/>
              <a:t>Crosswalks </a:t>
            </a:r>
            <a:r>
              <a:rPr lang="en-GB" sz="1800" dirty="0"/>
              <a:t>between </a:t>
            </a:r>
            <a:r>
              <a:rPr lang="en-GB" sz="1800" dirty="0" smtClean="0"/>
              <a:t>thesauri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5514109" y="3768436"/>
            <a:ext cx="3573402" cy="2850224"/>
            <a:chOff x="1864431" y="1192829"/>
            <a:chExt cx="7223080" cy="5425831"/>
          </a:xfrm>
        </p:grpSpPr>
        <p:pic>
          <p:nvPicPr>
            <p:cNvPr id="8" name="Picture 7"/>
            <p:cNvPicPr/>
            <p:nvPr/>
          </p:nvPicPr>
          <p:blipFill rotWithShape="1">
            <a:blip r:embed="rId2"/>
            <a:srcRect t="10833" b="226"/>
            <a:stretch/>
          </p:blipFill>
          <p:spPr bwMode="auto">
            <a:xfrm>
              <a:off x="4182602" y="1192829"/>
              <a:ext cx="4904909" cy="3797015"/>
            </a:xfrm>
            <a:prstGeom prst="rect">
              <a:avLst/>
            </a:prstGeom>
            <a:ln w="22225">
              <a:solidFill>
                <a:srgbClr val="66FF99"/>
              </a:solidFill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9" name="Picture 8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3508039" y="1685326"/>
              <a:ext cx="5381625" cy="3193877"/>
            </a:xfrm>
            <a:prstGeom prst="rect">
              <a:avLst/>
            </a:prstGeom>
            <a:ln w="22225">
              <a:solidFill>
                <a:srgbClr val="66FF99"/>
              </a:solidFill>
            </a:ln>
          </p:spPr>
        </p:pic>
        <p:pic>
          <p:nvPicPr>
            <p:cNvPr id="10" name="Picture 9"/>
            <p:cNvPicPr/>
            <p:nvPr/>
          </p:nvPicPr>
          <p:blipFill rotWithShape="1">
            <a:blip r:embed="rId4"/>
            <a:srcRect t="10632" b="-8"/>
            <a:stretch/>
          </p:blipFill>
          <p:spPr bwMode="auto">
            <a:xfrm>
              <a:off x="2935959" y="2376773"/>
              <a:ext cx="5777345" cy="3328353"/>
            </a:xfrm>
            <a:prstGeom prst="rect">
              <a:avLst/>
            </a:prstGeom>
            <a:ln w="22225">
              <a:solidFill>
                <a:srgbClr val="66FF99"/>
              </a:solidFill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1" name="Picture 10"/>
            <p:cNvPicPr/>
            <p:nvPr/>
          </p:nvPicPr>
          <p:blipFill rotWithShape="1">
            <a:blip r:embed="rId5"/>
            <a:srcRect l="451" t="11336" r="427" b="511"/>
            <a:stretch/>
          </p:blipFill>
          <p:spPr bwMode="auto">
            <a:xfrm>
              <a:off x="2561752" y="3004561"/>
              <a:ext cx="5924550" cy="3083560"/>
            </a:xfrm>
            <a:prstGeom prst="rect">
              <a:avLst/>
            </a:prstGeom>
            <a:ln w="22225">
              <a:solidFill>
                <a:srgbClr val="66FF99"/>
              </a:solidFill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2" name="Picture 11"/>
            <p:cNvPicPr/>
            <p:nvPr/>
          </p:nvPicPr>
          <p:blipFill>
            <a:blip r:embed="rId6"/>
            <a:stretch>
              <a:fillRect/>
            </a:stretch>
          </p:blipFill>
          <p:spPr>
            <a:xfrm>
              <a:off x="1864431" y="3475050"/>
              <a:ext cx="6336477" cy="3143610"/>
            </a:xfrm>
            <a:prstGeom prst="rect">
              <a:avLst/>
            </a:prstGeom>
            <a:ln w="22225">
              <a:solidFill>
                <a:srgbClr val="66FF99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525332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8438"/>
            <a:ext cx="8305800" cy="66833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Data Catalogue ecosystem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147920"/>
            <a:ext cx="8118765" cy="490363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800" dirty="0" smtClean="0">
                <a:solidFill>
                  <a:srgbClr val="00B0F0"/>
                </a:solidFill>
              </a:rPr>
              <a:t>Data </a:t>
            </a:r>
            <a:r>
              <a:rPr lang="en-GB" sz="1800" dirty="0">
                <a:solidFill>
                  <a:srgbClr val="00B0F0"/>
                </a:solidFill>
              </a:rPr>
              <a:t>Catalogue ecosystem </a:t>
            </a:r>
            <a:r>
              <a:rPr lang="en-GB" sz="1800" dirty="0" smtClean="0">
                <a:solidFill>
                  <a:srgbClr val="00B0F0"/>
                </a:solidFill>
              </a:rPr>
              <a:t>– Issues</a:t>
            </a:r>
            <a:br>
              <a:rPr lang="en-GB" sz="1800" dirty="0" smtClean="0">
                <a:solidFill>
                  <a:srgbClr val="00B0F0"/>
                </a:solidFill>
              </a:rPr>
            </a:br>
            <a:endParaRPr lang="en-GB" sz="1800" dirty="0" smtClean="0"/>
          </a:p>
          <a:p>
            <a:r>
              <a:rPr lang="en-GB" sz="1800" dirty="0" smtClean="0"/>
              <a:t>Metadata life-cycle</a:t>
            </a:r>
          </a:p>
          <a:p>
            <a:pPr lvl="1"/>
            <a:r>
              <a:rPr lang="en-GB" sz="1400" dirty="0" smtClean="0"/>
              <a:t>Format/encoding </a:t>
            </a:r>
            <a:r>
              <a:rPr lang="en-GB" sz="1400" dirty="0"/>
              <a:t>changes  </a:t>
            </a:r>
          </a:p>
          <a:p>
            <a:pPr marL="457200" lvl="1" indent="0">
              <a:buNone/>
            </a:pPr>
            <a:r>
              <a:rPr lang="en-GB" sz="1400" dirty="0" smtClean="0"/>
              <a:t>          e.g</a:t>
            </a:r>
            <a:r>
              <a:rPr lang="en-GB" sz="1400" dirty="0"/>
              <a:t>. Local Catalogue for Australian Antarctic Division (AAD) dataset metadata is GCMD </a:t>
            </a:r>
            <a:r>
              <a:rPr lang="en-GB" sz="1400" dirty="0" err="1" smtClean="0"/>
              <a:t>Catalog</a:t>
            </a:r>
            <a:r>
              <a:rPr lang="en-GB" sz="1400" dirty="0" smtClean="0"/>
              <a:t> (DIF </a:t>
            </a:r>
            <a:r>
              <a:rPr lang="en-GB" sz="1400" dirty="0" err="1" smtClean="0"/>
              <a:t>std</a:t>
            </a:r>
            <a:r>
              <a:rPr lang="en-GB" sz="1400" dirty="0" smtClean="0"/>
              <a:t>) </a:t>
            </a:r>
            <a:r>
              <a:rPr lang="en-GB" sz="1400" dirty="0"/>
              <a:t>:</a:t>
            </a:r>
          </a:p>
          <a:p>
            <a:pPr marL="809625" lvl="1" indent="0">
              <a:buNone/>
            </a:pPr>
            <a:r>
              <a:rPr lang="en-GB" sz="1400" dirty="0">
                <a:solidFill>
                  <a:schemeClr val="accent6">
                    <a:lumMod val="75000"/>
                  </a:schemeClr>
                </a:solidFill>
              </a:rPr>
              <a:t>- DIF</a:t>
            </a:r>
            <a:r>
              <a:rPr lang="en-GB" sz="1400" dirty="0"/>
              <a:t> </a:t>
            </a:r>
          </a:p>
          <a:p>
            <a:pPr marL="457200" lvl="1" indent="0">
              <a:buNone/>
            </a:pPr>
            <a:r>
              <a:rPr lang="en-GB" sz="1400" dirty="0"/>
              <a:t>       </a:t>
            </a:r>
            <a:r>
              <a:rPr lang="en-GB" sz="1400" dirty="0" smtClean="0"/>
              <a:t>    </a:t>
            </a:r>
            <a:r>
              <a:rPr lang="en-GB" sz="1400" dirty="0"/>
              <a:t>-&gt; </a:t>
            </a:r>
            <a:r>
              <a:rPr lang="en-GB" sz="1400" dirty="0">
                <a:solidFill>
                  <a:schemeClr val="accent6">
                    <a:lumMod val="75000"/>
                  </a:schemeClr>
                </a:solidFill>
              </a:rPr>
              <a:t>ISO19115</a:t>
            </a:r>
            <a:r>
              <a:rPr lang="en-GB" sz="1400" dirty="0"/>
              <a:t> </a:t>
            </a:r>
          </a:p>
          <a:p>
            <a:pPr lvl="2"/>
            <a:r>
              <a:rPr lang="en-GB" sz="1000" dirty="0"/>
              <a:t> </a:t>
            </a:r>
            <a:r>
              <a:rPr lang="en-GB" sz="1000" dirty="0">
                <a:sym typeface="Wingdings" panose="05000000000000000000" pitchFamily="2" charset="2"/>
              </a:rPr>
              <a:t></a:t>
            </a:r>
            <a:r>
              <a:rPr lang="en-GB" sz="1000" dirty="0"/>
              <a:t> </a:t>
            </a:r>
            <a:r>
              <a:rPr lang="en-GB" sz="1000" dirty="0">
                <a:solidFill>
                  <a:schemeClr val="accent6">
                    <a:lumMod val="75000"/>
                  </a:schemeClr>
                </a:solidFill>
              </a:rPr>
              <a:t>MCP</a:t>
            </a:r>
            <a:r>
              <a:rPr lang="en-GB" sz="1000" dirty="0"/>
              <a:t> (for AODN)</a:t>
            </a:r>
          </a:p>
          <a:p>
            <a:pPr lvl="2"/>
            <a:r>
              <a:rPr lang="en-GB" sz="1000" dirty="0"/>
              <a:t> </a:t>
            </a:r>
            <a:r>
              <a:rPr lang="en-GB" sz="1000" dirty="0">
                <a:sym typeface="Wingdings" panose="05000000000000000000" pitchFamily="2" charset="2"/>
              </a:rPr>
              <a:t> </a:t>
            </a:r>
            <a:r>
              <a:rPr lang="en-GB" sz="1000" dirty="0">
                <a:solidFill>
                  <a:schemeClr val="accent6">
                    <a:lumMod val="75000"/>
                  </a:schemeClr>
                </a:solidFill>
              </a:rPr>
              <a:t>WMO Core Profile ( WMCP)</a:t>
            </a:r>
            <a:r>
              <a:rPr lang="en-GB" sz="1000" dirty="0"/>
              <a:t> for WIS   </a:t>
            </a:r>
            <a:r>
              <a:rPr lang="en-GB" sz="1000" dirty="0">
                <a:sym typeface="Wingdings" panose="05000000000000000000" pitchFamily="2" charset="2"/>
              </a:rPr>
              <a:t> GEOSS </a:t>
            </a:r>
            <a:r>
              <a:rPr lang="en-GB" sz="1000" dirty="0" err="1">
                <a:sym typeface="Wingdings" panose="05000000000000000000" pitchFamily="2" charset="2"/>
              </a:rPr>
              <a:t>Catalog</a:t>
            </a:r>
            <a:endParaRPr lang="en-GB" sz="1000" dirty="0">
              <a:sym typeface="Wingdings" panose="05000000000000000000" pitchFamily="2" charset="2"/>
            </a:endParaRPr>
          </a:p>
          <a:p>
            <a:pPr lvl="2"/>
            <a:r>
              <a:rPr lang="en-GB" sz="1000" dirty="0">
                <a:sym typeface="Wingdings" panose="05000000000000000000" pitchFamily="2" charset="2"/>
              </a:rPr>
              <a:t>  </a:t>
            </a:r>
            <a:r>
              <a:rPr lang="en-GB" sz="1000" dirty="0">
                <a:solidFill>
                  <a:schemeClr val="accent6">
                    <a:lumMod val="75000"/>
                  </a:schemeClr>
                </a:solidFill>
                <a:sym typeface="Wingdings" panose="05000000000000000000" pitchFamily="2" charset="2"/>
              </a:rPr>
              <a:t> </a:t>
            </a:r>
            <a:r>
              <a:rPr lang="en-GB" sz="1000" dirty="0">
                <a:solidFill>
                  <a:schemeClr val="accent6">
                    <a:lumMod val="75000"/>
                  </a:schemeClr>
                </a:solidFill>
              </a:rPr>
              <a:t>DCAT</a:t>
            </a:r>
            <a:r>
              <a:rPr lang="en-GB" sz="1000" dirty="0"/>
              <a:t>  (for </a:t>
            </a:r>
            <a:r>
              <a:rPr lang="en-GB" sz="1000" dirty="0" err="1"/>
              <a:t>Data.Gov.Au</a:t>
            </a:r>
            <a:r>
              <a:rPr lang="en-GB" sz="1000" dirty="0"/>
              <a:t>)</a:t>
            </a:r>
          </a:p>
          <a:p>
            <a:pPr lvl="2"/>
            <a:r>
              <a:rPr lang="en-GB" sz="1000" dirty="0"/>
              <a:t> </a:t>
            </a:r>
            <a:r>
              <a:rPr lang="en-GB" sz="1000" dirty="0">
                <a:sym typeface="Wingdings" panose="05000000000000000000" pitchFamily="2" charset="2"/>
              </a:rPr>
              <a:t> </a:t>
            </a:r>
            <a:r>
              <a:rPr lang="en-GB" sz="1000" dirty="0">
                <a:solidFill>
                  <a:schemeClr val="accent6">
                    <a:lumMod val="75000"/>
                  </a:schemeClr>
                </a:solidFill>
              </a:rPr>
              <a:t>RIF-CS</a:t>
            </a:r>
            <a:r>
              <a:rPr lang="en-GB" sz="1000" dirty="0"/>
              <a:t> (for ANDS/RDA)  -</a:t>
            </a:r>
          </a:p>
          <a:p>
            <a:pPr marL="457200" lvl="1" indent="0">
              <a:buNone/>
            </a:pPr>
            <a:r>
              <a:rPr lang="en-GB" sz="1400" dirty="0"/>
              <a:t>         </a:t>
            </a:r>
            <a:r>
              <a:rPr lang="en-GB" sz="1400" dirty="0" smtClean="0"/>
              <a:t>   -&gt; </a:t>
            </a:r>
            <a:r>
              <a:rPr lang="en-GB" sz="1400" dirty="0">
                <a:solidFill>
                  <a:schemeClr val="accent6">
                    <a:lumMod val="75000"/>
                  </a:schemeClr>
                </a:solidFill>
              </a:rPr>
              <a:t>FGDC</a:t>
            </a:r>
          </a:p>
          <a:p>
            <a:pPr marL="790575" lvl="1" indent="0">
              <a:buNone/>
            </a:pPr>
            <a:r>
              <a:rPr lang="en-GB" sz="1400" dirty="0" smtClean="0">
                <a:solidFill>
                  <a:schemeClr val="accent6">
                    <a:lumMod val="75000"/>
                  </a:schemeClr>
                </a:solidFill>
              </a:rPr>
              <a:t>- </a:t>
            </a:r>
            <a:r>
              <a:rPr lang="en-GB" sz="1400" dirty="0" err="1" smtClean="0">
                <a:solidFill>
                  <a:schemeClr val="accent6">
                    <a:lumMod val="75000"/>
                  </a:schemeClr>
                </a:solidFill>
              </a:rPr>
              <a:t>DataCite</a:t>
            </a:r>
            <a:r>
              <a:rPr lang="en-GB" sz="1400" dirty="0" smtClean="0"/>
              <a:t> </a:t>
            </a:r>
            <a:r>
              <a:rPr lang="en-GB" sz="1400" dirty="0"/>
              <a:t>(for </a:t>
            </a:r>
            <a:r>
              <a:rPr lang="en-GB" sz="1400" dirty="0" err="1"/>
              <a:t>DataCite</a:t>
            </a:r>
            <a:r>
              <a:rPr lang="en-GB" sz="1400" dirty="0"/>
              <a:t> </a:t>
            </a:r>
            <a:r>
              <a:rPr lang="en-GB" sz="1400" dirty="0" err="1"/>
              <a:t>Catalog</a:t>
            </a:r>
            <a:r>
              <a:rPr lang="en-GB" sz="1400" dirty="0"/>
              <a:t>) ….. </a:t>
            </a:r>
            <a:endParaRPr lang="en-GB" sz="1400" dirty="0" smtClean="0"/>
          </a:p>
          <a:p>
            <a:pPr marL="457200" lvl="1" indent="0">
              <a:buNone/>
            </a:pPr>
            <a:endParaRPr lang="en-GB" sz="1800" dirty="0" smtClean="0"/>
          </a:p>
          <a:p>
            <a:pPr lvl="1"/>
            <a:r>
              <a:rPr lang="en-GB" sz="1400" dirty="0"/>
              <a:t>Synchronisation </a:t>
            </a:r>
            <a:r>
              <a:rPr lang="en-GB" sz="1400" dirty="0" smtClean="0"/>
              <a:t>(currency) of a metadata record, across  'manifestations' (standards/ encodings) </a:t>
            </a:r>
          </a:p>
          <a:p>
            <a:pPr marL="400050" lvl="1" indent="0">
              <a:buNone/>
            </a:pPr>
            <a:r>
              <a:rPr lang="en-GB" sz="1400" dirty="0" smtClean="0">
                <a:sym typeface="Wingdings" panose="05000000000000000000" pitchFamily="2" charset="2"/>
              </a:rPr>
              <a:t> Catalogues should (&amp; sometimes do) provide, for humans, c</a:t>
            </a:r>
            <a:r>
              <a:rPr lang="en-GB" sz="1400" dirty="0" smtClean="0"/>
              <a:t>lear detail of conversion done, and date last harvested  </a:t>
            </a:r>
            <a:br>
              <a:rPr lang="en-GB" sz="1400" dirty="0" smtClean="0"/>
            </a:br>
            <a:endParaRPr lang="en-GB" sz="1400" dirty="0" smtClean="0"/>
          </a:p>
          <a:p>
            <a:r>
              <a:rPr lang="en-GB" sz="1800" dirty="0"/>
              <a:t>New "discovery" metadata standards (often immature /in flux, but used in earnest)</a:t>
            </a:r>
            <a:br>
              <a:rPr lang="en-GB" sz="1800" dirty="0"/>
            </a:br>
            <a:r>
              <a:rPr lang="en-GB" sz="1800" dirty="0"/>
              <a:t>      DCAT, DCAT-AP, </a:t>
            </a:r>
            <a:r>
              <a:rPr lang="en-GB" sz="1800" dirty="0" err="1"/>
              <a:t>DataCite</a:t>
            </a:r>
            <a:r>
              <a:rPr lang="en-GB" sz="1800" dirty="0"/>
              <a:t>, </a:t>
            </a:r>
            <a:r>
              <a:rPr lang="en-GB" sz="1800" dirty="0" err="1" smtClean="0"/>
              <a:t>etc</a:t>
            </a:r>
            <a:r>
              <a:rPr lang="en-GB" sz="1800" dirty="0" smtClean="0"/>
              <a:t/>
            </a:r>
            <a:br>
              <a:rPr lang="en-GB" sz="1800" dirty="0" smtClean="0"/>
            </a:br>
            <a:endParaRPr lang="en-GB" sz="1800" dirty="0" smtClean="0"/>
          </a:p>
          <a:p>
            <a:r>
              <a:rPr lang="en-GB" sz="1800" dirty="0" smtClean="0"/>
              <a:t>New catalogue players  (Data.gov suite, for instance) – can result in more chaotic user-experience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87373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Data Catalogue ecosystem - Issues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7070"/>
            <a:ext cx="8118765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 smtClean="0"/>
              <a:t>Harvesting of metadata often results in </a:t>
            </a:r>
            <a:r>
              <a:rPr lang="en-GB" sz="1800" dirty="0" err="1" smtClean="0"/>
              <a:t>subsetting</a:t>
            </a:r>
            <a:r>
              <a:rPr lang="en-GB" sz="1800" dirty="0" smtClean="0"/>
              <a:t> of metadata (</a:t>
            </a:r>
            <a:r>
              <a:rPr lang="en-GB" sz="1800" dirty="0" err="1" smtClean="0"/>
              <a:t>lossiness</a:t>
            </a:r>
            <a:r>
              <a:rPr lang="en-GB" sz="1800" dirty="0" smtClean="0"/>
              <a:t>)</a:t>
            </a:r>
          </a:p>
          <a:p>
            <a:pPr marL="457200" lvl="1" indent="0">
              <a:buNone/>
            </a:pPr>
            <a:endParaRPr lang="en-GB" sz="1400" dirty="0" smtClean="0"/>
          </a:p>
          <a:p>
            <a:pPr lvl="1">
              <a:buFont typeface="Wingdings" panose="05000000000000000000" pitchFamily="2" charset="2"/>
              <a:buChar char="è"/>
            </a:pPr>
            <a:r>
              <a:rPr lang="en-GB" sz="1800" dirty="0" smtClean="0"/>
              <a:t>Original (authoritative) and harvested metadata records need to declare their  "</a:t>
            </a:r>
            <a:r>
              <a:rPr lang="en-GB" sz="1800" b="1" dirty="0" smtClean="0"/>
              <a:t>Point-of-truth Metadata </a:t>
            </a:r>
            <a:r>
              <a:rPr lang="en-GB" sz="1800" b="1" dirty="0" err="1" smtClean="0"/>
              <a:t>Url</a:t>
            </a:r>
            <a:r>
              <a:rPr lang="en-GB" sz="1800" dirty="0" smtClean="0"/>
              <a:t>" with an indicator of Metadata Standard </a:t>
            </a:r>
            <a:br>
              <a:rPr lang="en-GB" sz="1800" dirty="0" smtClean="0"/>
            </a:br>
            <a:endParaRPr lang="en-GB" sz="1800" dirty="0" smtClean="0"/>
          </a:p>
          <a:p>
            <a:pPr lvl="1">
              <a:buFont typeface="Wingdings" panose="05000000000000000000" pitchFamily="2" charset="2"/>
              <a:buChar char="è"/>
            </a:pPr>
            <a:r>
              <a:rPr lang="en-GB" sz="1800" dirty="0" smtClean="0">
                <a:sym typeface="Wingdings" panose="05000000000000000000" pitchFamily="2" charset="2"/>
              </a:rPr>
              <a:t>We </a:t>
            </a:r>
            <a:r>
              <a:rPr lang="en-GB" sz="1800" dirty="0">
                <a:sym typeface="Wingdings" panose="05000000000000000000" pitchFamily="2" charset="2"/>
              </a:rPr>
              <a:t>n</a:t>
            </a:r>
            <a:r>
              <a:rPr lang="en-GB" sz="1800" dirty="0"/>
              <a:t>eed to ensure that that </a:t>
            </a:r>
            <a:r>
              <a:rPr lang="en-GB" sz="1800" dirty="0" err="1"/>
              <a:t>url</a:t>
            </a:r>
            <a:r>
              <a:rPr lang="en-GB" sz="1800" dirty="0"/>
              <a:t> isn't removed, when harvested  (consider licencing of metadata) </a:t>
            </a:r>
            <a:endParaRPr lang="en-GB" sz="1800" dirty="0" smtClean="0"/>
          </a:p>
          <a:p>
            <a:pPr lvl="1">
              <a:buFont typeface="Wingdings" panose="05000000000000000000" pitchFamily="2" charset="2"/>
              <a:buChar char="è"/>
            </a:pPr>
            <a:endParaRPr lang="en-GB" sz="1800" dirty="0" smtClean="0"/>
          </a:p>
          <a:p>
            <a:pPr marL="457200" lvl="1" indent="0">
              <a:buNone/>
            </a:pPr>
            <a:r>
              <a:rPr lang="en-GB" sz="1800" i="1" dirty="0" err="1" smtClean="0"/>
              <a:t>e.g</a:t>
            </a:r>
            <a:r>
              <a:rPr lang="en-GB" sz="1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the authoritative version of a metadata record should ideally be available </a:t>
            </a:r>
            <a:br>
              <a:rPr lang="en-GB" sz="1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1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as a webpage, with a well-managed (software brand independent) (p)</a:t>
            </a:r>
            <a:r>
              <a:rPr lang="en-GB" sz="1800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url</a:t>
            </a:r>
            <a:r>
              <a:rPr lang="en-GB" sz="1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900113" lvl="1">
              <a:buNone/>
            </a:pPr>
            <a:r>
              <a:rPr lang="en-GB" sz="1800" i="1" dirty="0" smtClean="0"/>
              <a:t/>
            </a:r>
            <a:br>
              <a:rPr lang="en-GB" sz="1800" i="1" dirty="0" smtClean="0"/>
            </a:br>
            <a:r>
              <a:rPr lang="en-GB" sz="1800" i="1" dirty="0" smtClean="0"/>
              <a:t>Needed both for </a:t>
            </a:r>
          </a:p>
          <a:p>
            <a:pPr marL="1695450" lvl="1" indent="-441325"/>
            <a:r>
              <a:rPr lang="en-GB" sz="1800" i="1" dirty="0" smtClean="0"/>
              <a:t>version control (related to catalogue harvesting), as well </a:t>
            </a:r>
          </a:p>
          <a:p>
            <a:pPr marL="1695450" lvl="1" indent="-441325"/>
            <a:r>
              <a:rPr lang="en-GB" sz="1800" i="1" dirty="0" smtClean="0"/>
              <a:t>Search Engine indexing</a:t>
            </a:r>
            <a:endParaRPr lang="en-GB" sz="1800" i="1" dirty="0"/>
          </a:p>
        </p:txBody>
      </p:sp>
    </p:spTree>
    <p:extLst>
      <p:ext uri="{BB962C8B-B14F-4D97-AF65-F5344CB8AC3E}">
        <p14:creationId xmlns:p14="http://schemas.microsoft.com/office/powerpoint/2010/main" val="3867605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Overview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7070"/>
            <a:ext cx="8118765" cy="4525963"/>
          </a:xfrm>
        </p:spPr>
        <p:txBody>
          <a:bodyPr>
            <a:normAutofit fontScale="92500" lnSpcReduction="10000"/>
          </a:bodyPr>
          <a:lstStyle/>
          <a:p>
            <a:r>
              <a:rPr lang="en-GB" sz="2200" dirty="0"/>
              <a:t>Discovery vehicles</a:t>
            </a:r>
            <a:br>
              <a:rPr lang="en-GB" sz="2200" dirty="0"/>
            </a:br>
            <a:endParaRPr lang="en-GB" sz="2200" dirty="0"/>
          </a:p>
          <a:p>
            <a:r>
              <a:rPr lang="en-GB" sz="2200" dirty="0"/>
              <a:t>Effective discovery</a:t>
            </a:r>
          </a:p>
          <a:p>
            <a:pPr lvl="1"/>
            <a:r>
              <a:rPr lang="en-GB" sz="1700" dirty="0"/>
              <a:t>User knowledge needed</a:t>
            </a:r>
          </a:p>
          <a:p>
            <a:pPr lvl="1"/>
            <a:r>
              <a:rPr lang="en-GB" sz="1700" dirty="0"/>
              <a:t>Metadata management needed</a:t>
            </a:r>
          </a:p>
          <a:p>
            <a:pPr lvl="1"/>
            <a:r>
              <a:rPr lang="en-GB" sz="1700" dirty="0"/>
              <a:t>Metadata dissemination needed</a:t>
            </a:r>
            <a:br>
              <a:rPr lang="en-GB" sz="1700" dirty="0"/>
            </a:br>
            <a:endParaRPr lang="en-GB" sz="2200" dirty="0"/>
          </a:p>
          <a:p>
            <a:r>
              <a:rPr lang="en-GB" sz="2200" dirty="0">
                <a:solidFill>
                  <a:srgbClr val="00B0F0"/>
                </a:solidFill>
              </a:rPr>
              <a:t>Use of WIS infrastructure</a:t>
            </a:r>
            <a:r>
              <a:rPr lang="en-GB" sz="2200" dirty="0"/>
              <a:t/>
            </a:r>
            <a:br>
              <a:rPr lang="en-GB" sz="2200" dirty="0"/>
            </a:br>
            <a:endParaRPr lang="en-GB" sz="2200" dirty="0"/>
          </a:p>
          <a:p>
            <a:r>
              <a:rPr lang="en-GB" sz="2200" dirty="0"/>
              <a:t>Indexing by Search Engines</a:t>
            </a:r>
            <a:br>
              <a:rPr lang="en-GB" sz="2200" dirty="0"/>
            </a:br>
            <a:endParaRPr lang="en-GB" sz="2200" dirty="0"/>
          </a:p>
          <a:p>
            <a:r>
              <a:rPr lang="en-GB" sz="2200" dirty="0"/>
              <a:t>Prominent discovery </a:t>
            </a:r>
          </a:p>
          <a:p>
            <a:pPr lvl="1"/>
            <a:r>
              <a:rPr lang="en-GB" sz="1700" dirty="0"/>
              <a:t>Within Data Catalogues (WIS ++)</a:t>
            </a:r>
          </a:p>
          <a:p>
            <a:pPr lvl="1"/>
            <a:r>
              <a:rPr lang="en-GB" sz="1700" dirty="0"/>
              <a:t>Within Search Engines</a:t>
            </a:r>
          </a:p>
          <a:p>
            <a:pPr lvl="1"/>
            <a:r>
              <a:rPr lang="en-GB" sz="1700" dirty="0"/>
              <a:t>Citation/References</a:t>
            </a:r>
            <a:endParaRPr lang="en-GB" sz="1800" i="1" dirty="0"/>
          </a:p>
        </p:txBody>
      </p:sp>
    </p:spTree>
    <p:extLst>
      <p:ext uri="{BB962C8B-B14F-4D97-AF65-F5344CB8AC3E}">
        <p14:creationId xmlns:p14="http://schemas.microsoft.com/office/powerpoint/2010/main" val="2521489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Integration with WIS Infrastructure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7070"/>
            <a:ext cx="8118765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Original metadata for HQ Datasets will often be in local catalogue, and in different metadata standard. 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smtClean="0"/>
              <a:t>We need to consider the ideal workflow</a:t>
            </a:r>
            <a:r>
              <a:rPr lang="en-GB" sz="2400" dirty="0"/>
              <a:t>, and rules, to address previous issues (versioning, </a:t>
            </a:r>
            <a:r>
              <a:rPr lang="en-GB" sz="2400" dirty="0" err="1"/>
              <a:t>etc</a:t>
            </a:r>
            <a:r>
              <a:rPr lang="en-GB" sz="2400" dirty="0"/>
              <a:t>), while </a:t>
            </a:r>
            <a:r>
              <a:rPr lang="en-GB" sz="2400" dirty="0" smtClean="0"/>
              <a:t>also achieving</a:t>
            </a:r>
            <a:r>
              <a:rPr lang="en-GB" sz="2400" dirty="0"/>
              <a:t>: </a:t>
            </a:r>
          </a:p>
          <a:p>
            <a:pPr marL="811213"/>
            <a:r>
              <a:rPr lang="en-GB" sz="2400" dirty="0"/>
              <a:t>Integration into WIS catalogue(s)  - now and WIS2</a:t>
            </a:r>
          </a:p>
          <a:p>
            <a:pPr marL="811213"/>
            <a:r>
              <a:rPr lang="en-GB" sz="2400" dirty="0"/>
              <a:t>Metadata as a </a:t>
            </a:r>
            <a:r>
              <a:rPr lang="en-GB" sz="2400" dirty="0" smtClean="0"/>
              <a:t>webpage </a:t>
            </a:r>
            <a:br>
              <a:rPr lang="en-GB" sz="2400" dirty="0" smtClean="0"/>
            </a:br>
            <a:r>
              <a:rPr lang="en-GB" sz="2000" dirty="0" smtClean="0"/>
              <a:t>- reliably accessible, </a:t>
            </a:r>
            <a:br>
              <a:rPr lang="en-GB" sz="2000" dirty="0" smtClean="0"/>
            </a:br>
            <a:r>
              <a:rPr lang="en-GB" sz="2000" dirty="0" smtClean="0"/>
              <a:t>- with </a:t>
            </a:r>
            <a:r>
              <a:rPr lang="en-GB" sz="2000" dirty="0" err="1" smtClean="0"/>
              <a:t>url</a:t>
            </a:r>
            <a:r>
              <a:rPr lang="en-GB" sz="2000" dirty="0" smtClean="0"/>
              <a:t> independent of catalogue vendor software, and </a:t>
            </a:r>
            <a:br>
              <a:rPr lang="en-GB" sz="2000" dirty="0" smtClean="0"/>
            </a:br>
            <a:r>
              <a:rPr lang="en-GB" sz="2000" dirty="0" smtClean="0"/>
              <a:t>- embedded in a Data Catalogue context)  </a:t>
            </a:r>
            <a:endParaRPr lang="en-GB" sz="1600" i="1" dirty="0"/>
          </a:p>
        </p:txBody>
      </p:sp>
    </p:spTree>
    <p:extLst>
      <p:ext uri="{BB962C8B-B14F-4D97-AF65-F5344CB8AC3E}">
        <p14:creationId xmlns:p14="http://schemas.microsoft.com/office/powerpoint/2010/main" val="3972804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Integration with WIS Infrastructure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46908" y="1693608"/>
            <a:ext cx="4238625" cy="33528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AU" sz="1100">
                <a:solidFill>
                  <a:srgbClr val="43FF98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Option 1</a:t>
            </a:r>
            <a:endParaRPr lang="en-AU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14047" y="1925431"/>
            <a:ext cx="4133850" cy="3095625"/>
            <a:chOff x="0" y="0"/>
            <a:chExt cx="4133850" cy="3095625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076325" cy="685800"/>
            </a:xfrm>
            <a:prstGeom prst="rect">
              <a:avLst/>
            </a:prstGeom>
            <a:solidFill>
              <a:srgbClr val="FFEDB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Original Record in local catalogue</a:t>
              </a:r>
              <a:endParaRPr lang="en-A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2752725" y="2105025"/>
              <a:ext cx="1219200" cy="914400"/>
            </a:xfrm>
            <a:prstGeom prst="rect">
              <a:avLst/>
            </a:prstGeom>
            <a:solidFill>
              <a:srgbClr val="FFEDB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Record as html/webpage, within context of Data Catalogue</a:t>
              </a:r>
              <a:endParaRPr lang="en-A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704850" y="2562225"/>
              <a:ext cx="1181100" cy="533400"/>
            </a:xfrm>
            <a:prstGeom prst="rect">
              <a:avLst/>
            </a:prstGeom>
            <a:solidFill>
              <a:srgbClr val="FFEDB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Record as WMCP in WIS catalogue</a:t>
              </a:r>
              <a:endParaRPr lang="en-A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57150" y="1295400"/>
              <a:ext cx="1714500" cy="762000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D38C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AU" sz="100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Software converts MD to WMCP, &amp; adds WMCP content</a:t>
              </a:r>
              <a:endParaRPr lang="en-A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2076450" y="361950"/>
              <a:ext cx="2057400" cy="904875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D38C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Software converts MD to html/webpage</a:t>
              </a:r>
              <a:b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 with relevant </a:t>
              </a:r>
              <a:r>
                <a:rPr lang="en-AU" sz="1000" dirty="0" err="1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POTmdURL</a:t>
              </a: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/>
              </a:r>
              <a:b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&amp; </a:t>
              </a:r>
              <a:r>
                <a:rPr lang="en-AU" sz="1000" dirty="0" err="1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indexable</a:t>
              </a: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 ++ content</a:t>
              </a: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/>
              </a:r>
              <a:b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delivered </a:t>
              </a: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in Catalogue context</a:t>
              </a:r>
              <a:endParaRPr lang="en-A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" name="Curved Connector 11"/>
            <p:cNvCxnSpPr/>
            <p:nvPr/>
          </p:nvCxnSpPr>
          <p:spPr>
            <a:xfrm flipV="1">
              <a:off x="1095375" y="476250"/>
              <a:ext cx="971550" cy="104775"/>
            </a:xfrm>
            <a:prstGeom prst="curvedConnector3">
              <a:avLst>
                <a:gd name="adj1" fmla="val 51960"/>
              </a:avLst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" name="Curved Connector 12"/>
            <p:cNvCxnSpPr/>
            <p:nvPr/>
          </p:nvCxnSpPr>
          <p:spPr>
            <a:xfrm>
              <a:off x="3267075" y="1285875"/>
              <a:ext cx="390525" cy="790575"/>
            </a:xfrm>
            <a:prstGeom prst="curvedConnector3">
              <a:avLst/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4" name="Curved Connector 13"/>
            <p:cNvCxnSpPr/>
            <p:nvPr/>
          </p:nvCxnSpPr>
          <p:spPr>
            <a:xfrm>
              <a:off x="1123950" y="590550"/>
              <a:ext cx="228600" cy="666750"/>
            </a:xfrm>
            <a:prstGeom prst="curvedConnector3">
              <a:avLst/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Curved Connector 14"/>
            <p:cNvCxnSpPr/>
            <p:nvPr/>
          </p:nvCxnSpPr>
          <p:spPr>
            <a:xfrm>
              <a:off x="1609725" y="2085975"/>
              <a:ext cx="247650" cy="466725"/>
            </a:xfrm>
            <a:prstGeom prst="curvedConnector3">
              <a:avLst/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6" name="Content Placeholder 2"/>
          <p:cNvSpPr txBox="1">
            <a:spLocks/>
          </p:cNvSpPr>
          <p:nvPr/>
        </p:nvSpPr>
        <p:spPr>
          <a:xfrm>
            <a:off x="4940710" y="4200832"/>
            <a:ext cx="3773799" cy="201315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1800" dirty="0" smtClean="0"/>
              <a:t>Questions:</a:t>
            </a:r>
          </a:p>
          <a:p>
            <a:r>
              <a:rPr lang="en-GB" sz="1800" dirty="0" smtClean="0"/>
              <a:t>Should the webpage metadata be WMCP or original standard?</a:t>
            </a:r>
          </a:p>
          <a:p>
            <a:r>
              <a:rPr lang="en-GB" sz="1800" dirty="0" smtClean="0"/>
              <a:t>Which </a:t>
            </a:r>
            <a:r>
              <a:rPr lang="en-GB" sz="1800" dirty="0" err="1" smtClean="0"/>
              <a:t>catalog</a:t>
            </a:r>
            <a:r>
              <a:rPr lang="en-GB" sz="1800" dirty="0" smtClean="0"/>
              <a:t> should it "exist" within?  </a:t>
            </a:r>
          </a:p>
          <a:p>
            <a:pPr lvl="1"/>
            <a:r>
              <a:rPr lang="en-GB" sz="1400" dirty="0" smtClean="0"/>
              <a:t>a separate HQ Climate Collection </a:t>
            </a:r>
            <a:r>
              <a:rPr lang="en-GB" sz="1400" dirty="0" err="1" smtClean="0"/>
              <a:t>catalog</a:t>
            </a:r>
            <a:r>
              <a:rPr lang="en-GB" sz="1400" dirty="0" smtClean="0"/>
              <a:t>?</a:t>
            </a:r>
          </a:p>
          <a:p>
            <a:pPr lvl="1"/>
            <a:r>
              <a:rPr lang="en-GB" sz="1800" dirty="0" smtClean="0"/>
              <a:t>WIS2?</a:t>
            </a:r>
          </a:p>
          <a:p>
            <a:endParaRPr lang="en-GB" sz="1800" dirty="0" smtClean="0"/>
          </a:p>
          <a:p>
            <a:pPr marL="0" indent="0">
              <a:buFont typeface="Arial"/>
              <a:buNone/>
            </a:pPr>
            <a:endParaRPr lang="en-GB" sz="1800" dirty="0" smtClean="0"/>
          </a:p>
        </p:txBody>
      </p:sp>
      <p:sp>
        <p:nvSpPr>
          <p:cNvPr id="17" name="Content Placeholder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98627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Integration with WIS Infrastructure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446908" y="1693608"/>
            <a:ext cx="4238625" cy="33528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AU" sz="1100" dirty="0">
                <a:solidFill>
                  <a:srgbClr val="43FF98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Option </a:t>
            </a:r>
            <a:r>
              <a:rPr lang="en-AU" sz="1100" dirty="0" smtClean="0">
                <a:solidFill>
                  <a:srgbClr val="43FF98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AU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4047" y="1911142"/>
            <a:ext cx="1076325" cy="685800"/>
          </a:xfrm>
          <a:prstGeom prst="rect">
            <a:avLst/>
          </a:prstGeom>
          <a:solidFill>
            <a:srgbClr val="FFEDB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AU" sz="1100" dirty="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Original Record in local catalogue</a:t>
            </a:r>
            <a:endParaRPr lang="en-AU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266772" y="4016167"/>
            <a:ext cx="1219200" cy="914400"/>
          </a:xfrm>
          <a:prstGeom prst="rect">
            <a:avLst/>
          </a:prstGeom>
          <a:solidFill>
            <a:srgbClr val="FFEDB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AU" sz="110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Record as html/webpage, within context of Data Catalogue</a:t>
            </a:r>
            <a:endParaRPr lang="en-AU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18897" y="4473367"/>
            <a:ext cx="1181100" cy="533400"/>
          </a:xfrm>
          <a:prstGeom prst="rect">
            <a:avLst/>
          </a:prstGeom>
          <a:solidFill>
            <a:srgbClr val="FFEDB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AU" sz="1100">
                <a:ln>
                  <a:noFill/>
                </a:ln>
                <a:solidFill>
                  <a:srgbClr val="000000"/>
                </a:solidFill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Record as WMCP in WIS catalogue</a:t>
            </a:r>
            <a:endParaRPr lang="en-AU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71197" y="3206542"/>
            <a:ext cx="1714500" cy="762000"/>
          </a:xfrm>
          <a:prstGeom prst="roundRect">
            <a:avLst/>
          </a:prstGeom>
          <a:solidFill>
            <a:srgbClr val="FFC000"/>
          </a:solidFill>
          <a:ln>
            <a:solidFill>
              <a:srgbClr val="D38C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AU" sz="100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Software converts MD to WMCP, &amp; adds WMCP content</a:t>
            </a:r>
            <a:endParaRPr lang="en-AU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AU" sz="110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590497" y="2273092"/>
            <a:ext cx="2057400" cy="904875"/>
          </a:xfrm>
          <a:prstGeom prst="roundRect">
            <a:avLst/>
          </a:prstGeom>
          <a:solidFill>
            <a:srgbClr val="FFC000"/>
          </a:solidFill>
          <a:ln>
            <a:solidFill>
              <a:srgbClr val="D38C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AU" sz="1000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Software converts </a:t>
            </a:r>
            <a:r>
              <a:rPr lang="en-AU" sz="1000" dirty="0" smtClean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WMCP MD </a:t>
            </a:r>
            <a:r>
              <a:rPr lang="en-AU" sz="1000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to html/webpage</a:t>
            </a:r>
            <a:br>
              <a:rPr lang="en-AU" sz="1000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AU" sz="1000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with relevant </a:t>
            </a:r>
            <a:r>
              <a:rPr lang="en-AU" sz="1000" dirty="0" err="1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POTmdURL</a:t>
            </a:r>
            <a:r>
              <a:rPr lang="en-AU" sz="1000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AU" sz="1000" dirty="0" smtClean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AU" sz="1000" dirty="0" smtClean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AU" sz="1000" dirty="0" smtClean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&amp; </a:t>
            </a:r>
            <a:r>
              <a:rPr lang="en-AU" sz="1000" dirty="0" err="1" smtClean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indexable</a:t>
            </a:r>
            <a:r>
              <a:rPr lang="en-AU" sz="1000" dirty="0" smtClean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++ content</a:t>
            </a:r>
            <a:r>
              <a:rPr lang="en-AU" sz="1000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AU" sz="1000" dirty="0" smtClean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AU" sz="1000" dirty="0" smtClean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AU" sz="1000" dirty="0" smtClean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delivered </a:t>
            </a:r>
            <a:r>
              <a:rPr lang="en-AU" sz="1000" dirty="0">
                <a:solidFill>
                  <a:srgbClr val="00206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 Catalogue context</a:t>
            </a:r>
            <a:endParaRPr lang="en-AU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3" name="Curved Connector 12"/>
          <p:cNvCxnSpPr/>
          <p:nvPr/>
        </p:nvCxnSpPr>
        <p:spPr>
          <a:xfrm>
            <a:off x="3781122" y="3197017"/>
            <a:ext cx="390525" cy="790575"/>
          </a:xfrm>
          <a:prstGeom prst="curvedConnector3">
            <a:avLst/>
          </a:prstGeom>
          <a:ln>
            <a:solidFill>
              <a:srgbClr val="71DAFF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Curved Connector 13"/>
          <p:cNvCxnSpPr/>
          <p:nvPr/>
        </p:nvCxnSpPr>
        <p:spPr>
          <a:xfrm>
            <a:off x="1637997" y="2501692"/>
            <a:ext cx="228600" cy="666750"/>
          </a:xfrm>
          <a:prstGeom prst="curvedConnector3">
            <a:avLst/>
          </a:prstGeom>
          <a:ln>
            <a:solidFill>
              <a:srgbClr val="71DAFF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Curved Connector 14"/>
          <p:cNvCxnSpPr/>
          <p:nvPr/>
        </p:nvCxnSpPr>
        <p:spPr>
          <a:xfrm>
            <a:off x="2123772" y="3997117"/>
            <a:ext cx="247650" cy="466725"/>
          </a:xfrm>
          <a:prstGeom prst="curvedConnector3">
            <a:avLst/>
          </a:prstGeom>
          <a:ln>
            <a:solidFill>
              <a:srgbClr val="71DAFF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6" name="Content Placeholder 2"/>
          <p:cNvSpPr txBox="1">
            <a:spLocks/>
          </p:cNvSpPr>
          <p:nvPr/>
        </p:nvSpPr>
        <p:spPr>
          <a:xfrm>
            <a:off x="4940710" y="2695882"/>
            <a:ext cx="3773799" cy="201315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1800" dirty="0" smtClean="0"/>
              <a:t>Questions:</a:t>
            </a:r>
          </a:p>
          <a:p>
            <a:r>
              <a:rPr lang="en-GB" sz="1800" dirty="0" smtClean="0"/>
              <a:t>Should the webpage metadata be WMCP or original standard?</a:t>
            </a:r>
          </a:p>
          <a:p>
            <a:r>
              <a:rPr lang="en-GB" sz="1800" dirty="0" smtClean="0"/>
              <a:t>Which </a:t>
            </a:r>
            <a:r>
              <a:rPr lang="en-GB" sz="1800" dirty="0" err="1" smtClean="0"/>
              <a:t>catalog</a:t>
            </a:r>
            <a:r>
              <a:rPr lang="en-GB" sz="1800" dirty="0" smtClean="0"/>
              <a:t> should it "exist" within?  </a:t>
            </a:r>
          </a:p>
          <a:p>
            <a:pPr lvl="1"/>
            <a:r>
              <a:rPr lang="en-GB" sz="1400" dirty="0" smtClean="0"/>
              <a:t>a separate HQ Climate Collection </a:t>
            </a:r>
            <a:r>
              <a:rPr lang="en-GB" sz="1400" dirty="0" err="1" smtClean="0"/>
              <a:t>catalog</a:t>
            </a:r>
            <a:r>
              <a:rPr lang="en-GB" sz="1400" dirty="0" smtClean="0"/>
              <a:t>?</a:t>
            </a:r>
          </a:p>
          <a:p>
            <a:pPr lvl="1"/>
            <a:r>
              <a:rPr lang="en-GB" sz="1800" dirty="0" smtClean="0"/>
              <a:t>WIS2?</a:t>
            </a:r>
          </a:p>
          <a:p>
            <a:pPr lvl="1"/>
            <a:r>
              <a:rPr lang="en-GB" sz="1800" dirty="0" smtClean="0"/>
              <a:t>Same metadata "</a:t>
            </a:r>
            <a:r>
              <a:rPr lang="en-GB" sz="1800" dirty="0" err="1" smtClean="0"/>
              <a:t>fileIdentifier</a:t>
            </a:r>
            <a:r>
              <a:rPr lang="en-GB" sz="1800" dirty="0" smtClean="0"/>
              <a:t>" as the original metadata record?</a:t>
            </a:r>
            <a:br>
              <a:rPr lang="en-GB" sz="1800" dirty="0" smtClean="0"/>
            </a:br>
            <a:r>
              <a:rPr lang="en-GB" sz="1800" dirty="0" smtClean="0"/>
              <a:t>(Either way:</a:t>
            </a:r>
            <a:br>
              <a:rPr lang="en-GB" sz="1800" dirty="0" smtClean="0"/>
            </a:br>
            <a:r>
              <a:rPr lang="en-GB" sz="1800" dirty="0" smtClean="0"/>
              <a:t> should, and how will, aggregator </a:t>
            </a:r>
            <a:r>
              <a:rPr lang="en-GB" sz="1800" dirty="0" err="1" smtClean="0"/>
              <a:t>catalogs</a:t>
            </a:r>
            <a:r>
              <a:rPr lang="en-GB" sz="1800" dirty="0" smtClean="0"/>
              <a:t> de-duplicate?)</a:t>
            </a:r>
          </a:p>
          <a:p>
            <a:endParaRPr lang="en-GB" sz="1800" dirty="0" smtClean="0"/>
          </a:p>
          <a:p>
            <a:pPr marL="0" indent="0">
              <a:buFont typeface="Arial"/>
              <a:buNone/>
            </a:pPr>
            <a:endParaRPr lang="en-GB" sz="1800" dirty="0" smtClean="0"/>
          </a:p>
        </p:txBody>
      </p:sp>
      <p:cxnSp>
        <p:nvCxnSpPr>
          <p:cNvPr id="18" name="Curved Connector 17"/>
          <p:cNvCxnSpPr/>
          <p:nvPr/>
        </p:nvCxnSpPr>
        <p:spPr>
          <a:xfrm flipV="1">
            <a:off x="2199974" y="3200241"/>
            <a:ext cx="1066799" cy="782590"/>
          </a:xfrm>
          <a:prstGeom prst="curvedConnector3">
            <a:avLst>
              <a:gd name="adj1" fmla="val 50000"/>
            </a:avLst>
          </a:prstGeom>
          <a:ln>
            <a:solidFill>
              <a:srgbClr val="71DAFF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0495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7070"/>
            <a:ext cx="8118765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800" i="1" dirty="0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1218897" y="1106129"/>
            <a:ext cx="5684823" cy="3784354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74637"/>
            <a:ext cx="8229600" cy="8314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000" dirty="0" smtClean="0"/>
              <a:t>Example of backend integration with larger </a:t>
            </a:r>
            <a:r>
              <a:rPr lang="en-GB" sz="2000" dirty="0" err="1" smtClean="0"/>
              <a:t>catalog</a:t>
            </a:r>
            <a:r>
              <a:rPr lang="en-GB" sz="2000" dirty="0" smtClean="0"/>
              <a:t>, but with separate catalogue  GUI/website</a:t>
            </a:r>
            <a:r>
              <a:rPr lang="en-GB" sz="1800" dirty="0" smtClean="0"/>
              <a:t>   </a:t>
            </a:r>
            <a:br>
              <a:rPr lang="en-GB" sz="1800" dirty="0" smtClean="0"/>
            </a:br>
            <a:r>
              <a:rPr lang="en-GB" sz="1800" dirty="0" smtClean="0"/>
              <a:t> (</a:t>
            </a:r>
            <a:r>
              <a:rPr lang="en-GB" sz="1800" dirty="0" smtClean="0">
                <a:sym typeface="Wingdings" panose="05000000000000000000" pitchFamily="2" charset="2"/>
              </a:rPr>
              <a:t> </a:t>
            </a:r>
            <a:r>
              <a:rPr lang="en-GB" sz="1800" dirty="0" err="1" smtClean="0"/>
              <a:t>subsetting</a:t>
            </a:r>
            <a:r>
              <a:rPr lang="en-GB" sz="1800" dirty="0" smtClean="0"/>
              <a:t> from larger WIS </a:t>
            </a:r>
            <a:r>
              <a:rPr lang="en-GB" sz="1800" dirty="0" err="1" smtClean="0"/>
              <a:t>catalog</a:t>
            </a:r>
            <a:r>
              <a:rPr lang="en-GB" sz="1800" dirty="0" smtClean="0"/>
              <a:t> will require a unique </a:t>
            </a:r>
            <a:r>
              <a:rPr lang="en-GB" sz="1800" dirty="0" err="1" smtClean="0"/>
              <a:t>queryable</a:t>
            </a:r>
            <a:r>
              <a:rPr lang="en-GB" sz="1800" dirty="0" smtClean="0"/>
              <a:t> string in HQ data records)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711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831491"/>
          </a:xfrm>
        </p:spPr>
        <p:txBody>
          <a:bodyPr>
            <a:normAutofit fontScale="90000"/>
          </a:bodyPr>
          <a:lstStyle/>
          <a:p>
            <a:pPr algn="l"/>
            <a:r>
              <a:rPr lang="en-GB" sz="2000" dirty="0" smtClean="0"/>
              <a:t>Example of backend integration with larger </a:t>
            </a:r>
            <a:r>
              <a:rPr lang="en-GB" sz="2000" dirty="0" err="1" smtClean="0"/>
              <a:t>catalog</a:t>
            </a:r>
            <a:r>
              <a:rPr lang="en-GB" sz="2000" dirty="0" smtClean="0"/>
              <a:t>, but with separate catalogue  GUI/website</a:t>
            </a:r>
            <a:r>
              <a:rPr lang="en-GB" sz="1800" dirty="0" smtClean="0"/>
              <a:t>    (</a:t>
            </a:r>
            <a:r>
              <a:rPr lang="en-GB" sz="1800" dirty="0" err="1" smtClean="0"/>
              <a:t>subsetting</a:t>
            </a:r>
            <a:r>
              <a:rPr lang="en-GB" sz="1800" dirty="0" smtClean="0"/>
              <a:t> from larger </a:t>
            </a:r>
            <a:r>
              <a:rPr lang="en-GB" sz="1800" dirty="0" err="1" smtClean="0"/>
              <a:t>catalog</a:t>
            </a:r>
            <a:r>
              <a:rPr lang="en-GB" sz="1800" dirty="0" smtClean="0"/>
              <a:t> requires a unique </a:t>
            </a:r>
            <a:r>
              <a:rPr lang="en-GB" sz="1800" dirty="0" err="1" smtClean="0"/>
              <a:t>queryable</a:t>
            </a:r>
            <a:r>
              <a:rPr lang="en-GB" sz="1800" dirty="0" smtClean="0"/>
              <a:t> string in HQ data records)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17" name="Picture 16"/>
          <p:cNvPicPr/>
          <p:nvPr/>
        </p:nvPicPr>
        <p:blipFill>
          <a:blip r:embed="rId2"/>
          <a:stretch>
            <a:fillRect/>
          </a:stretch>
        </p:blipFill>
        <p:spPr>
          <a:xfrm>
            <a:off x="1218897" y="1106129"/>
            <a:ext cx="5684823" cy="3784354"/>
          </a:xfrm>
          <a:prstGeom prst="rect">
            <a:avLst/>
          </a:prstGeom>
        </p:spPr>
      </p:pic>
      <p:pic>
        <p:nvPicPr>
          <p:cNvPr id="18" name="Picture 17"/>
          <p:cNvPicPr/>
          <p:nvPr/>
        </p:nvPicPr>
        <p:blipFill>
          <a:blip r:embed="rId3"/>
          <a:stretch>
            <a:fillRect/>
          </a:stretch>
        </p:blipFill>
        <p:spPr>
          <a:xfrm>
            <a:off x="1752297" y="1729216"/>
            <a:ext cx="5799123" cy="3748744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>
          <a:blip r:embed="rId4"/>
          <a:stretch>
            <a:fillRect/>
          </a:stretch>
        </p:blipFill>
        <p:spPr>
          <a:xfrm>
            <a:off x="2764037" y="2555181"/>
            <a:ext cx="6046066" cy="4166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35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Overview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7070"/>
            <a:ext cx="8118765" cy="4525963"/>
          </a:xfrm>
        </p:spPr>
        <p:txBody>
          <a:bodyPr>
            <a:normAutofit fontScale="92500" lnSpcReduction="10000"/>
          </a:bodyPr>
          <a:lstStyle/>
          <a:p>
            <a:r>
              <a:rPr lang="en-GB" sz="2200" dirty="0"/>
              <a:t>Discovery vehicles</a:t>
            </a:r>
            <a:br>
              <a:rPr lang="en-GB" sz="2200" dirty="0"/>
            </a:br>
            <a:endParaRPr lang="en-GB" sz="2200" dirty="0"/>
          </a:p>
          <a:p>
            <a:r>
              <a:rPr lang="en-GB" sz="2200" dirty="0"/>
              <a:t>Effective discovery</a:t>
            </a:r>
          </a:p>
          <a:p>
            <a:pPr lvl="1"/>
            <a:r>
              <a:rPr lang="en-GB" sz="1700" dirty="0"/>
              <a:t>User knowledge needed</a:t>
            </a:r>
          </a:p>
          <a:p>
            <a:pPr lvl="1"/>
            <a:r>
              <a:rPr lang="en-GB" sz="1700" dirty="0"/>
              <a:t>Metadata management needed</a:t>
            </a:r>
          </a:p>
          <a:p>
            <a:pPr lvl="1"/>
            <a:r>
              <a:rPr lang="en-GB" sz="1700" dirty="0"/>
              <a:t>Metadata dissemination needed</a:t>
            </a:r>
            <a:br>
              <a:rPr lang="en-GB" sz="1700" dirty="0"/>
            </a:br>
            <a:endParaRPr lang="en-GB" sz="2200" dirty="0"/>
          </a:p>
          <a:p>
            <a:r>
              <a:rPr lang="en-GB" sz="2200" dirty="0"/>
              <a:t>Use of WIS infrastructure</a:t>
            </a:r>
            <a:br>
              <a:rPr lang="en-GB" sz="2200" dirty="0"/>
            </a:br>
            <a:endParaRPr lang="en-GB" sz="2200" dirty="0"/>
          </a:p>
          <a:p>
            <a:r>
              <a:rPr lang="en-GB" sz="2200" dirty="0">
                <a:solidFill>
                  <a:srgbClr val="00B0F0"/>
                </a:solidFill>
              </a:rPr>
              <a:t>Indexing by Search Engines</a:t>
            </a:r>
            <a:r>
              <a:rPr lang="en-GB" sz="2200" dirty="0"/>
              <a:t/>
            </a:r>
            <a:br>
              <a:rPr lang="en-GB" sz="2200" dirty="0"/>
            </a:br>
            <a:endParaRPr lang="en-GB" sz="2200" dirty="0"/>
          </a:p>
          <a:p>
            <a:r>
              <a:rPr lang="en-GB" sz="2200" dirty="0"/>
              <a:t>Prominent discovery </a:t>
            </a:r>
          </a:p>
          <a:p>
            <a:pPr lvl="1"/>
            <a:r>
              <a:rPr lang="en-GB" sz="1700" dirty="0"/>
              <a:t>Within Data Catalogues (WIS ++)</a:t>
            </a:r>
          </a:p>
          <a:p>
            <a:pPr lvl="1"/>
            <a:r>
              <a:rPr lang="en-GB" sz="1700" dirty="0"/>
              <a:t>Within Search Engines</a:t>
            </a:r>
          </a:p>
          <a:p>
            <a:pPr lvl="1"/>
            <a:r>
              <a:rPr lang="en-GB" sz="1700" dirty="0"/>
              <a:t>Citation/References</a:t>
            </a:r>
            <a:endParaRPr lang="en-GB" sz="1800" i="1" dirty="0"/>
          </a:p>
        </p:txBody>
      </p:sp>
    </p:spTree>
    <p:extLst>
      <p:ext uri="{BB962C8B-B14F-4D97-AF65-F5344CB8AC3E}">
        <p14:creationId xmlns:p14="http://schemas.microsoft.com/office/powerpoint/2010/main" val="152037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Search Engine Indexing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7070"/>
            <a:ext cx="8118765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200" dirty="0"/>
              <a:t>Mechanisms</a:t>
            </a:r>
            <a:endParaRPr lang="en-GB" sz="1800" dirty="0"/>
          </a:p>
          <a:p>
            <a:r>
              <a:rPr lang="en-GB" sz="2200" dirty="0"/>
              <a:t>Data catalogue (website) indexing</a:t>
            </a:r>
            <a:endParaRPr lang="en-GB" sz="1800" dirty="0"/>
          </a:p>
          <a:p>
            <a:pPr lvl="1"/>
            <a:r>
              <a:rPr lang="en-GB" sz="1800" dirty="0"/>
              <a:t>Include in Sitemap</a:t>
            </a:r>
          </a:p>
          <a:p>
            <a:pPr lvl="1"/>
            <a:r>
              <a:rPr lang="en-GB" sz="1800" dirty="0"/>
              <a:t>Refer to </a:t>
            </a:r>
            <a:r>
              <a:rPr lang="en-GB" sz="1800" dirty="0" err="1" smtClean="0"/>
              <a:t>catalog</a:t>
            </a:r>
            <a:r>
              <a:rPr lang="en-GB" sz="1800" dirty="0" smtClean="0"/>
              <a:t>, </a:t>
            </a:r>
            <a:r>
              <a:rPr lang="en-GB" sz="1800" dirty="0"/>
              <a:t>from other websites</a:t>
            </a:r>
          </a:p>
          <a:p>
            <a:pPr lvl="1"/>
            <a:r>
              <a:rPr lang="en-GB" sz="1800" dirty="0"/>
              <a:t>Include useful words / terms, in Data </a:t>
            </a:r>
            <a:r>
              <a:rPr lang="en-GB" sz="1800" dirty="0" err="1" smtClean="0"/>
              <a:t>Catalog's</a:t>
            </a:r>
            <a:r>
              <a:rPr lang="en-GB" sz="1800" dirty="0" smtClean="0"/>
              <a:t> </a:t>
            </a:r>
            <a:r>
              <a:rPr lang="en-GB" sz="1800" dirty="0" err="1"/>
              <a:t>frontpage</a:t>
            </a:r>
            <a:r>
              <a:rPr lang="en-GB" sz="1800" dirty="0"/>
              <a:t>, "About",</a:t>
            </a:r>
            <a:r>
              <a:rPr lang="en-GB" sz="1800" dirty="0" err="1"/>
              <a:t>etc</a:t>
            </a:r>
            <a:endParaRPr lang="en-GB" sz="1800" dirty="0"/>
          </a:p>
          <a:p>
            <a:pPr marL="457200" lvl="1" indent="0">
              <a:buNone/>
            </a:pPr>
            <a:endParaRPr lang="en-GB" sz="1800" dirty="0"/>
          </a:p>
          <a:p>
            <a:pPr marL="400050"/>
            <a:r>
              <a:rPr lang="en-GB" sz="2200" dirty="0"/>
              <a:t>Metadata records</a:t>
            </a:r>
          </a:p>
          <a:p>
            <a:pPr lvl="1"/>
            <a:r>
              <a:rPr lang="en-GB" sz="1800" dirty="0"/>
              <a:t>Arrange </a:t>
            </a:r>
            <a:r>
              <a:rPr lang="en-GB" sz="1800" dirty="0" smtClean="0"/>
              <a:t>for each </a:t>
            </a:r>
            <a:r>
              <a:rPr lang="en-GB" sz="1800" dirty="0"/>
              <a:t>webpage (per metadata record) to be referenced by </a:t>
            </a:r>
            <a:r>
              <a:rPr lang="en-GB" sz="1800" dirty="0" smtClean="0"/>
              <a:t>other webpages </a:t>
            </a:r>
            <a:r>
              <a:rPr lang="en-GB" sz="1800" dirty="0"/>
              <a:t>that will be </a:t>
            </a:r>
            <a:r>
              <a:rPr lang="en-GB" sz="1800" dirty="0" smtClean="0"/>
              <a:t>SE-indexed</a:t>
            </a:r>
            <a:endParaRPr lang="en-GB" sz="1800" dirty="0"/>
          </a:p>
          <a:p>
            <a:pPr lvl="1"/>
            <a:r>
              <a:rPr lang="en-GB" sz="1800" dirty="0" smtClean="0"/>
              <a:t>Regularly auto-Generate </a:t>
            </a:r>
            <a:r>
              <a:rPr lang="en-GB" sz="1800" dirty="0"/>
              <a:t>an </a:t>
            </a:r>
            <a:r>
              <a:rPr lang="en-GB" sz="1800" dirty="0" err="1"/>
              <a:t>indexable</a:t>
            </a:r>
            <a:r>
              <a:rPr lang="en-GB" sz="1800" dirty="0"/>
              <a:t> </a:t>
            </a:r>
            <a:r>
              <a:rPr lang="en-GB" sz="1800" dirty="0" smtClean="0"/>
              <a:t>webpage, </a:t>
            </a:r>
            <a:r>
              <a:rPr lang="en-GB" sz="1800" dirty="0"/>
              <a:t>containing </a:t>
            </a:r>
            <a:r>
              <a:rPr lang="en-GB" sz="1800" dirty="0" smtClean="0"/>
              <a:t>a list </a:t>
            </a:r>
            <a:r>
              <a:rPr lang="en-GB" sz="1800" dirty="0"/>
              <a:t>of all HQ Climate datasets, with </a:t>
            </a:r>
            <a:r>
              <a:rPr lang="en-GB" sz="1800" dirty="0" err="1"/>
              <a:t>urls</a:t>
            </a:r>
            <a:r>
              <a:rPr lang="en-GB" sz="1800" dirty="0"/>
              <a:t> of those metadata records</a:t>
            </a:r>
            <a:r>
              <a:rPr lang="en-GB" sz="1800" dirty="0" smtClean="0"/>
              <a:t>;</a:t>
            </a:r>
            <a:br>
              <a:rPr lang="en-GB" sz="1800" dirty="0" smtClean="0"/>
            </a:br>
            <a:r>
              <a:rPr lang="en-GB" sz="1800" dirty="0" smtClean="0"/>
              <a:t>Webpage can also contain </a:t>
            </a:r>
            <a:r>
              <a:rPr lang="en-GB" sz="1800" dirty="0" err="1" smtClean="0"/>
              <a:t>urls</a:t>
            </a:r>
            <a:r>
              <a:rPr lang="en-GB" sz="1800" dirty="0" smtClean="0"/>
              <a:t> per filtered search for each ECV.</a:t>
            </a:r>
            <a:endParaRPr lang="en-GB" sz="1800" dirty="0"/>
          </a:p>
          <a:p>
            <a:pPr lvl="1"/>
            <a:r>
              <a:rPr lang="en-GB" sz="1800" dirty="0"/>
              <a:t>Html </a:t>
            </a:r>
            <a:r>
              <a:rPr lang="en-GB" sz="1800" dirty="0" smtClean="0"/>
              <a:t>tagging (micro-format content, </a:t>
            </a:r>
            <a:r>
              <a:rPr lang="en-GB" sz="1800" dirty="0" err="1" smtClean="0"/>
              <a:t>etc</a:t>
            </a:r>
            <a:r>
              <a:rPr lang="en-GB" sz="1800" dirty="0" smtClean="0"/>
              <a:t>).</a:t>
            </a:r>
          </a:p>
          <a:p>
            <a:pPr lvl="2"/>
            <a:r>
              <a:rPr lang="en-GB" sz="1400" dirty="0" smtClean="0"/>
              <a:t>Some solutions are old, and hardly implemented;</a:t>
            </a:r>
            <a:br>
              <a:rPr lang="en-GB" sz="1400" dirty="0" smtClean="0"/>
            </a:br>
            <a:r>
              <a:rPr lang="en-GB" sz="1400" dirty="0" smtClean="0"/>
              <a:t>Some solutions are new/in flux;</a:t>
            </a:r>
            <a:br>
              <a:rPr lang="en-GB" sz="1400" dirty="0" smtClean="0"/>
            </a:br>
            <a:r>
              <a:rPr lang="en-GB" sz="1400" dirty="0" smtClean="0"/>
              <a:t> …   assess the maturity, and design agile conversion system for handling likely requirements changes   </a:t>
            </a:r>
            <a:endParaRPr lang="en-GB" sz="1400" dirty="0"/>
          </a:p>
          <a:p>
            <a:pPr lvl="1"/>
            <a:r>
              <a:rPr lang="en-GB" sz="1800" dirty="0"/>
              <a:t>References by others</a:t>
            </a:r>
          </a:p>
          <a:p>
            <a:pPr lvl="2"/>
            <a:r>
              <a:rPr lang="en-GB" sz="1400" dirty="0"/>
              <a:t>Encourage referencing by others (publications, webpages, </a:t>
            </a:r>
            <a:r>
              <a:rPr lang="en-GB" sz="1400" dirty="0" err="1"/>
              <a:t>etc</a:t>
            </a:r>
            <a:r>
              <a:rPr lang="en-GB" sz="1400" dirty="0"/>
              <a:t>)</a:t>
            </a:r>
          </a:p>
          <a:p>
            <a:pPr lvl="2"/>
            <a:r>
              <a:rPr lang="en-GB" sz="1400" dirty="0"/>
              <a:t>Advise how the metadata should be referenced. </a:t>
            </a:r>
          </a:p>
          <a:p>
            <a:pPr lvl="2"/>
            <a:r>
              <a:rPr lang="en-GB" sz="1400" dirty="0"/>
              <a:t>Encourage "participation/ownership" by offering alerts when data changes, and encouraging feedback.</a:t>
            </a:r>
            <a:endParaRPr lang="en-GB" sz="1800" i="1" dirty="0"/>
          </a:p>
        </p:txBody>
      </p:sp>
    </p:spTree>
    <p:extLst>
      <p:ext uri="{BB962C8B-B14F-4D97-AF65-F5344CB8AC3E}">
        <p14:creationId xmlns:p14="http://schemas.microsoft.com/office/powerpoint/2010/main" val="219824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74638"/>
            <a:ext cx="8347587" cy="639762"/>
          </a:xfrm>
        </p:spPr>
        <p:txBody>
          <a:bodyPr>
            <a:normAutofit fontScale="90000"/>
          </a:bodyPr>
          <a:lstStyle/>
          <a:p>
            <a:r>
              <a:rPr lang="en-GB" sz="3600" dirty="0">
                <a:solidFill>
                  <a:srgbClr val="00B0F0"/>
                </a:solidFill>
              </a:rPr>
              <a:t>Prominent</a:t>
            </a:r>
            <a:r>
              <a:rPr lang="en-GB" sz="3600" dirty="0"/>
              <a:t> discovery within a Search Engine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091381"/>
            <a:ext cx="8347588" cy="479322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600" dirty="0"/>
              <a:t>Issues and challenges</a:t>
            </a:r>
          </a:p>
          <a:p>
            <a:pPr marL="0" indent="0">
              <a:buNone/>
            </a:pPr>
            <a:r>
              <a:rPr lang="en-GB" sz="1800" b="1" dirty="0"/>
              <a:t/>
            </a:r>
            <a:br>
              <a:rPr lang="en-GB" sz="1800" b="1" dirty="0"/>
            </a:br>
            <a:r>
              <a:rPr lang="en-GB" sz="1800" b="1" dirty="0"/>
              <a:t>"Effective searching" isn't reliable</a:t>
            </a:r>
          </a:p>
          <a:p>
            <a:pPr marL="0" indent="0">
              <a:buNone/>
            </a:pPr>
            <a:r>
              <a:rPr lang="en-GB" sz="1800" dirty="0"/>
              <a:t>Search Engine search-results are rarely the same (unlike Data catalogues)</a:t>
            </a:r>
          </a:p>
          <a:p>
            <a:pPr lvl="1"/>
            <a:r>
              <a:rPr lang="en-GB" sz="1800" dirty="0"/>
              <a:t>Algorithms for search-results vary </a:t>
            </a:r>
          </a:p>
          <a:p>
            <a:pPr lvl="2"/>
            <a:r>
              <a:rPr lang="en-GB" sz="1400" dirty="0"/>
              <a:t>Per person, on day X compared with day Y</a:t>
            </a:r>
          </a:p>
          <a:p>
            <a:pPr lvl="3"/>
            <a:r>
              <a:rPr lang="en-GB" sz="1000" dirty="0"/>
              <a:t>Per computer used by a person </a:t>
            </a:r>
          </a:p>
          <a:p>
            <a:pPr lvl="4"/>
            <a:r>
              <a:rPr lang="en-GB" sz="1000" dirty="0"/>
              <a:t>and sometimes per person with same computer in different country</a:t>
            </a:r>
          </a:p>
          <a:p>
            <a:pPr lvl="1"/>
            <a:r>
              <a:rPr lang="en-GB" sz="1800" dirty="0"/>
              <a:t>Weighting for "prominence" changes, depending on both </a:t>
            </a:r>
          </a:p>
          <a:p>
            <a:pPr lvl="2"/>
            <a:r>
              <a:rPr lang="en-GB" sz="1400" dirty="0"/>
              <a:t>algorithm changes (driven by business needs), and </a:t>
            </a:r>
          </a:p>
          <a:p>
            <a:pPr lvl="2"/>
            <a:r>
              <a:rPr lang="en-GB" sz="1400" dirty="0"/>
              <a:t>"popularity"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b="1" dirty="0"/>
              <a:t>Privacy</a:t>
            </a:r>
          </a:p>
          <a:p>
            <a:pPr marL="0" indent="0">
              <a:buNone/>
            </a:pPr>
            <a:r>
              <a:rPr lang="en-GB" sz="1800" dirty="0"/>
              <a:t>Search engines, as a business, collect (and on-sell) user information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b="1" dirty="0"/>
              <a:t>Will SE Indexing increase discoverability (by users)?</a:t>
            </a:r>
          </a:p>
          <a:p>
            <a:pPr marL="0" indent="0">
              <a:buNone/>
            </a:pPr>
            <a:r>
              <a:rPr lang="en-GB" sz="1800" dirty="0"/>
              <a:t>Huge push from Search Engines encouraging data providers to make their metadata </a:t>
            </a:r>
            <a:r>
              <a:rPr lang="en-GB" sz="1800" dirty="0" smtClean="0"/>
              <a:t>SE-indexed</a:t>
            </a:r>
            <a:r>
              <a:rPr lang="en-GB" sz="1800" dirty="0"/>
              <a:t>.  Of obvious benefit to search engines.</a:t>
            </a:r>
          </a:p>
          <a:p>
            <a:pPr marL="0" indent="0">
              <a:buNone/>
            </a:pPr>
            <a:r>
              <a:rPr lang="en-GB" sz="1800" dirty="0"/>
              <a:t>But as more metadata is indexed (noting the </a:t>
            </a:r>
            <a:r>
              <a:rPr lang="en-GB" sz="1800" dirty="0" smtClean="0"/>
              <a:t>eventual scale</a:t>
            </a:r>
            <a:r>
              <a:rPr lang="en-GB" sz="1800" dirty="0"/>
              <a:t>: trillions of metadata records), the same "discovery" challenges already experienced within data catalogues (caused by scant or inconsistent metadata), will persist, and could be magnified, because of the SE </a:t>
            </a:r>
            <a:r>
              <a:rPr lang="en-GB" sz="1800" dirty="0" smtClean="0"/>
              <a:t>context (intermixed with non-data search results).</a:t>
            </a:r>
            <a:endParaRPr lang="en-GB" sz="1800" i="1" dirty="0"/>
          </a:p>
        </p:txBody>
      </p:sp>
    </p:spTree>
    <p:extLst>
      <p:ext uri="{BB962C8B-B14F-4D97-AF65-F5344CB8AC3E}">
        <p14:creationId xmlns:p14="http://schemas.microsoft.com/office/powerpoint/2010/main" val="2584213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Search Engine indexing  ROI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600201"/>
            <a:ext cx="8104911" cy="44466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 smtClean="0"/>
              <a:t>For Search Engine Indexing proposed methods:</a:t>
            </a:r>
            <a:br>
              <a:rPr lang="en-GB" sz="1800" dirty="0" smtClean="0"/>
            </a:br>
            <a:endParaRPr lang="en-GB" sz="1800" dirty="0" smtClean="0"/>
          </a:p>
          <a:p>
            <a:r>
              <a:rPr lang="en-GB" sz="1800" dirty="0" smtClean="0"/>
              <a:t>Assess </a:t>
            </a:r>
            <a:r>
              <a:rPr lang="en-GB" sz="1800" dirty="0"/>
              <a:t>any Search Engine Indexing efforts required against actual </a:t>
            </a:r>
            <a:r>
              <a:rPr lang="en-GB" sz="1800" dirty="0" err="1"/>
              <a:t>longterm</a:t>
            </a:r>
            <a:r>
              <a:rPr lang="en-GB" sz="1800" dirty="0"/>
              <a:t> benefit likely to be gained (especially if that </a:t>
            </a:r>
            <a:r>
              <a:rPr lang="en-GB" sz="1800"/>
              <a:t>effort </a:t>
            </a:r>
            <a:r>
              <a:rPr lang="en-GB" sz="1800" smtClean="0"/>
              <a:t>compromises </a:t>
            </a:r>
            <a:r>
              <a:rPr lang="en-GB" sz="1800" dirty="0"/>
              <a:t>other "discovery" improvement efforts</a:t>
            </a:r>
            <a:r>
              <a:rPr lang="en-GB" sz="1800" dirty="0" smtClean="0"/>
              <a:t>)</a:t>
            </a:r>
            <a:br>
              <a:rPr lang="en-GB" sz="1800" dirty="0" smtClean="0"/>
            </a:br>
            <a:r>
              <a:rPr lang="en-GB" sz="1800" dirty="0" smtClean="0"/>
              <a:t> </a:t>
            </a:r>
            <a:endParaRPr lang="en-GB" sz="1800" dirty="0"/>
          </a:p>
          <a:p>
            <a:r>
              <a:rPr lang="en-GB" sz="1800" dirty="0" smtClean="0">
                <a:sym typeface="Wingdings" panose="05000000000000000000" pitchFamily="2" charset="2"/>
              </a:rPr>
              <a:t>Ensure that Search Engine discovery also raises users awareness of relevant Data Catalogues</a:t>
            </a:r>
          </a:p>
          <a:p>
            <a:pPr>
              <a:buFont typeface="Wingdings" panose="05000000000000000000" pitchFamily="2" charset="2"/>
              <a:buChar char="è"/>
            </a:pPr>
            <a:endParaRPr lang="en-GB" sz="18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GB" sz="1800" dirty="0" smtClean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GB" sz="1800" dirty="0" smtClean="0">
                <a:sym typeface="Wingdings" panose="05000000000000000000" pitchFamily="2" charset="2"/>
              </a:rPr>
              <a:t>And work to also increase / improve discovery of, and within Data </a:t>
            </a:r>
            <a:r>
              <a:rPr lang="en-GB" sz="1800" dirty="0" err="1" smtClean="0">
                <a:sym typeface="Wingdings" panose="05000000000000000000" pitchFamily="2" charset="2"/>
              </a:rPr>
              <a:t>Catalogs</a:t>
            </a:r>
            <a:endParaRPr lang="en-GB" sz="1800" dirty="0" smtClean="0">
              <a:sym typeface="Wingdings" panose="05000000000000000000" pitchFamily="2" charset="2"/>
            </a:endParaRPr>
          </a:p>
          <a:p>
            <a:r>
              <a:rPr lang="en-GB" sz="1800" dirty="0" smtClean="0">
                <a:sym typeface="Wingdings" panose="05000000000000000000" pitchFamily="2" charset="2"/>
              </a:rPr>
              <a:t>Improve metadata quality ++</a:t>
            </a:r>
          </a:p>
          <a:p>
            <a:r>
              <a:rPr lang="en-GB" sz="1800" dirty="0" smtClean="0">
                <a:sym typeface="Wingdings" panose="05000000000000000000" pitchFamily="2" charset="2"/>
              </a:rPr>
              <a:t>Support the Data Catalogue community in improving its effectiveness</a:t>
            </a:r>
          </a:p>
        </p:txBody>
      </p:sp>
    </p:spTree>
    <p:extLst>
      <p:ext uri="{BB962C8B-B14F-4D97-AF65-F5344CB8AC3E}">
        <p14:creationId xmlns:p14="http://schemas.microsoft.com/office/powerpoint/2010/main" val="1091200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37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Introduction – Data Discovery vehicles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692870" cy="4525963"/>
          </a:xfrm>
        </p:spPr>
        <p:txBody>
          <a:bodyPr>
            <a:normAutofit/>
          </a:bodyPr>
          <a:lstStyle/>
          <a:p>
            <a:r>
              <a:rPr lang="en-GB" sz="1800" dirty="0" smtClean="0"/>
              <a:t>Discovery vehicles:</a:t>
            </a:r>
          </a:p>
          <a:p>
            <a:pPr lvl="1"/>
            <a:r>
              <a:rPr lang="en-GB" sz="1400" dirty="0" smtClean="0">
                <a:solidFill>
                  <a:srgbClr val="00B0F0"/>
                </a:solidFill>
              </a:rPr>
              <a:t>Data Catalogue ecosystem</a:t>
            </a:r>
            <a:r>
              <a:rPr lang="en-GB" sz="1400" dirty="0" smtClean="0"/>
              <a:t> (WIS, GEOSS +++)</a:t>
            </a:r>
          </a:p>
          <a:p>
            <a:pPr lvl="1"/>
            <a:r>
              <a:rPr lang="en-GB" sz="1400" dirty="0" smtClean="0"/>
              <a:t>Search Engines</a:t>
            </a:r>
          </a:p>
          <a:p>
            <a:pPr lvl="1"/>
            <a:r>
              <a:rPr lang="en-GB" sz="1400" dirty="0" smtClean="0"/>
              <a:t>Websites</a:t>
            </a:r>
          </a:p>
          <a:p>
            <a:pPr lvl="1"/>
            <a:r>
              <a:rPr lang="en-GB" sz="1400" dirty="0" smtClean="0"/>
              <a:t>References by others (publications, webpages, </a:t>
            </a:r>
            <a:r>
              <a:rPr lang="en-GB" sz="1400" dirty="0" err="1" smtClean="0"/>
              <a:t>etc</a:t>
            </a:r>
            <a:r>
              <a:rPr lang="en-GB" sz="1400" dirty="0" smtClean="0"/>
              <a:t>) </a:t>
            </a:r>
            <a:br>
              <a:rPr lang="en-GB" sz="1400" dirty="0" smtClean="0"/>
            </a:br>
            <a:endParaRPr lang="en-GB" sz="1800" dirty="0"/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914628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Data Catalogue ecosystem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69287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 smtClean="0">
                <a:solidFill>
                  <a:srgbClr val="00B0F0"/>
                </a:solidFill>
              </a:rPr>
              <a:t>Data </a:t>
            </a:r>
            <a:r>
              <a:rPr lang="en-GB" sz="1800" dirty="0">
                <a:solidFill>
                  <a:srgbClr val="00B0F0"/>
                </a:solidFill>
              </a:rPr>
              <a:t>Catalogue ecosystem</a:t>
            </a:r>
            <a:r>
              <a:rPr lang="en-GB" sz="1800" dirty="0"/>
              <a:t> </a:t>
            </a:r>
            <a:endParaRPr lang="en-GB" sz="1800" dirty="0" smtClean="0"/>
          </a:p>
          <a:p>
            <a:r>
              <a:rPr lang="en-GB" sz="1800" dirty="0" smtClean="0"/>
              <a:t>Local Data Catalogue</a:t>
            </a:r>
          </a:p>
          <a:p>
            <a:pPr lvl="2"/>
            <a:r>
              <a:rPr lang="en-GB" sz="1000" dirty="0" smtClean="0"/>
              <a:t>Metadata standards offered (DIF, FGDC, 19115)</a:t>
            </a:r>
          </a:p>
          <a:p>
            <a:pPr lvl="2"/>
            <a:r>
              <a:rPr lang="en-GB" sz="1000" dirty="0" smtClean="0"/>
              <a:t>Formats / encodings  (html, xml, </a:t>
            </a:r>
            <a:r>
              <a:rPr lang="en-GB" sz="1000" dirty="0" err="1" smtClean="0"/>
              <a:t>json</a:t>
            </a:r>
            <a:r>
              <a:rPr lang="en-GB" sz="1000" dirty="0" smtClean="0"/>
              <a:t>, </a:t>
            </a:r>
            <a:r>
              <a:rPr lang="en-GB" sz="1000" dirty="0" err="1" smtClean="0"/>
              <a:t>etc</a:t>
            </a:r>
            <a:r>
              <a:rPr lang="en-GB" sz="1000" dirty="0" smtClean="0"/>
              <a:t>)</a:t>
            </a:r>
            <a:br>
              <a:rPr lang="en-GB" sz="1000" dirty="0" smtClean="0"/>
            </a:br>
            <a:endParaRPr lang="en-GB" sz="1000" dirty="0" smtClean="0"/>
          </a:p>
          <a:p>
            <a:pPr indent="-285750"/>
            <a:r>
              <a:rPr lang="en-GB" sz="1800" dirty="0" smtClean="0"/>
              <a:t>Aggregator Data Catalogues</a:t>
            </a:r>
          </a:p>
          <a:p>
            <a:pPr lvl="1"/>
            <a:r>
              <a:rPr lang="en-GB" sz="1400" dirty="0" smtClean="0"/>
              <a:t>WIS, GEOSS ++   (Thematic, Domain specific ), </a:t>
            </a:r>
          </a:p>
          <a:p>
            <a:pPr lvl="1"/>
            <a:r>
              <a:rPr lang="en-GB" sz="1400" dirty="0" smtClean="0"/>
              <a:t>INSPIRE, Data.gov.uk, ANDS/RDA </a:t>
            </a:r>
            <a:br>
              <a:rPr lang="en-GB" sz="1400" dirty="0" smtClean="0"/>
            </a:br>
            <a:r>
              <a:rPr lang="en-GB" sz="1400" dirty="0" smtClean="0"/>
              <a:t>                 (National /Geographically-defined ++) </a:t>
            </a:r>
          </a:p>
          <a:p>
            <a:pPr lvl="1"/>
            <a:r>
              <a:rPr lang="en-GB" sz="1400" dirty="0" err="1" smtClean="0"/>
              <a:t>WorldWideScience</a:t>
            </a:r>
            <a:r>
              <a:rPr lang="en-GB" sz="1400" dirty="0" smtClean="0"/>
              <a:t>, </a:t>
            </a:r>
            <a:r>
              <a:rPr lang="en-GB" sz="1400" dirty="0" err="1" smtClean="0"/>
              <a:t>DataCite</a:t>
            </a:r>
            <a:r>
              <a:rPr lang="en-GB" sz="1400" dirty="0" smtClean="0"/>
              <a:t> (Research-focussed)</a:t>
            </a:r>
            <a:br>
              <a:rPr lang="en-GB" sz="1400" dirty="0" smtClean="0"/>
            </a:br>
            <a:endParaRPr lang="en-GB" sz="1400" dirty="0" smtClean="0"/>
          </a:p>
          <a:p>
            <a:r>
              <a:rPr lang="en-GB" sz="1800" dirty="0"/>
              <a:t>Directories of Data /Repository Catalogues </a:t>
            </a:r>
            <a:br>
              <a:rPr lang="en-GB" sz="1800" dirty="0"/>
            </a:br>
            <a:r>
              <a:rPr lang="en-GB" sz="1800" dirty="0"/>
              <a:t>   </a:t>
            </a:r>
            <a:r>
              <a:rPr lang="en-GB" sz="1400" dirty="0"/>
              <a:t>(RE3data, </a:t>
            </a:r>
            <a:r>
              <a:rPr lang="en-GB" sz="1400" dirty="0" err="1"/>
              <a:t>etc</a:t>
            </a:r>
            <a:r>
              <a:rPr lang="en-GB" sz="1400" dirty="0"/>
              <a:t>)</a:t>
            </a:r>
            <a:r>
              <a:rPr lang="en-GB" sz="1800" dirty="0"/>
              <a:t/>
            </a:r>
            <a:br>
              <a:rPr lang="en-GB" sz="1800" dirty="0"/>
            </a:br>
            <a:endParaRPr lang="en-GB" sz="1800" dirty="0" smtClean="0"/>
          </a:p>
          <a:p>
            <a:pPr marL="0" indent="0">
              <a:buNone/>
            </a:pPr>
            <a:endParaRPr lang="en-GB" sz="1800" b="1" dirty="0"/>
          </a:p>
        </p:txBody>
      </p:sp>
      <p:pic>
        <p:nvPicPr>
          <p:cNvPr id="7" name="Picture 6"/>
          <p:cNvPicPr/>
          <p:nvPr/>
        </p:nvPicPr>
        <p:blipFill rotWithShape="1">
          <a:blip r:embed="rId2"/>
          <a:srcRect t="10833" b="226"/>
          <a:stretch/>
        </p:blipFill>
        <p:spPr bwMode="auto">
          <a:xfrm>
            <a:off x="4182602" y="1192829"/>
            <a:ext cx="4904909" cy="3797015"/>
          </a:xfrm>
          <a:prstGeom prst="rect">
            <a:avLst/>
          </a:prstGeom>
          <a:ln w="22225">
            <a:solidFill>
              <a:srgbClr val="66FF99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57069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Data Catalogue ecosystem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69287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 smtClean="0">
                <a:solidFill>
                  <a:srgbClr val="00B0F0"/>
                </a:solidFill>
              </a:rPr>
              <a:t>Data </a:t>
            </a:r>
            <a:r>
              <a:rPr lang="en-GB" sz="1800" dirty="0">
                <a:solidFill>
                  <a:srgbClr val="00B0F0"/>
                </a:solidFill>
              </a:rPr>
              <a:t>Catalogue ecosystem</a:t>
            </a:r>
            <a:r>
              <a:rPr lang="en-GB" sz="1800" dirty="0"/>
              <a:t> </a:t>
            </a:r>
            <a:endParaRPr lang="en-GB" sz="1800" dirty="0" smtClean="0"/>
          </a:p>
          <a:p>
            <a:r>
              <a:rPr lang="en-GB" sz="1800" dirty="0" smtClean="0"/>
              <a:t>Local Data Catalogue</a:t>
            </a:r>
          </a:p>
          <a:p>
            <a:pPr lvl="2"/>
            <a:r>
              <a:rPr lang="en-GB" sz="1000" dirty="0" smtClean="0"/>
              <a:t>Metadata standards offered (DIF, FGDC, 19115)</a:t>
            </a:r>
          </a:p>
          <a:p>
            <a:pPr lvl="2"/>
            <a:r>
              <a:rPr lang="en-GB" sz="1000" dirty="0" smtClean="0"/>
              <a:t>Formats / encodings  (html, xml, </a:t>
            </a:r>
            <a:r>
              <a:rPr lang="en-GB" sz="1000" dirty="0" err="1" smtClean="0"/>
              <a:t>json</a:t>
            </a:r>
            <a:r>
              <a:rPr lang="en-GB" sz="1000" dirty="0" smtClean="0"/>
              <a:t>, </a:t>
            </a:r>
            <a:r>
              <a:rPr lang="en-GB" sz="1000" dirty="0" err="1" smtClean="0"/>
              <a:t>etc</a:t>
            </a:r>
            <a:r>
              <a:rPr lang="en-GB" sz="1000" dirty="0" smtClean="0"/>
              <a:t>)</a:t>
            </a:r>
            <a:br>
              <a:rPr lang="en-GB" sz="1000" dirty="0" smtClean="0"/>
            </a:br>
            <a:endParaRPr lang="en-GB" sz="1000" dirty="0" smtClean="0"/>
          </a:p>
          <a:p>
            <a:pPr indent="-285750"/>
            <a:r>
              <a:rPr lang="en-GB" sz="1800" dirty="0" smtClean="0"/>
              <a:t>Aggregator Data Catalogues</a:t>
            </a:r>
          </a:p>
          <a:p>
            <a:pPr lvl="1"/>
            <a:r>
              <a:rPr lang="en-GB" sz="1400" dirty="0" smtClean="0"/>
              <a:t>WIS, GEOSS ++   (Thematic, Domain specific ), </a:t>
            </a:r>
          </a:p>
          <a:p>
            <a:pPr lvl="1"/>
            <a:r>
              <a:rPr lang="en-GB" sz="1400" dirty="0" smtClean="0"/>
              <a:t>INSPIRE, Data.gov.uk, ANDS/RDA </a:t>
            </a:r>
            <a:br>
              <a:rPr lang="en-GB" sz="1400" dirty="0" smtClean="0"/>
            </a:br>
            <a:r>
              <a:rPr lang="en-GB" sz="1400" dirty="0" smtClean="0"/>
              <a:t>                 (National /Geographically-defined ++) </a:t>
            </a:r>
          </a:p>
          <a:p>
            <a:pPr lvl="1"/>
            <a:r>
              <a:rPr lang="en-GB" sz="1400" dirty="0" err="1" smtClean="0"/>
              <a:t>WorldWideScience</a:t>
            </a:r>
            <a:r>
              <a:rPr lang="en-GB" sz="1400" dirty="0" smtClean="0"/>
              <a:t>, </a:t>
            </a:r>
            <a:r>
              <a:rPr lang="en-GB" sz="1400" dirty="0" err="1" smtClean="0"/>
              <a:t>DataCite</a:t>
            </a:r>
            <a:r>
              <a:rPr lang="en-GB" sz="1400" dirty="0" smtClean="0"/>
              <a:t> (Research-focussed)</a:t>
            </a:r>
            <a:br>
              <a:rPr lang="en-GB" sz="1400" dirty="0" smtClean="0"/>
            </a:br>
            <a:endParaRPr lang="en-GB" sz="1400" dirty="0" smtClean="0"/>
          </a:p>
          <a:p>
            <a:r>
              <a:rPr lang="en-GB" sz="1800" dirty="0"/>
              <a:t>Directories of Data /Repository Catalogues </a:t>
            </a:r>
            <a:br>
              <a:rPr lang="en-GB" sz="1800" dirty="0"/>
            </a:br>
            <a:r>
              <a:rPr lang="en-GB" sz="1800" dirty="0"/>
              <a:t>   </a:t>
            </a:r>
            <a:r>
              <a:rPr lang="en-GB" sz="1400" dirty="0"/>
              <a:t>(RE3data, </a:t>
            </a:r>
            <a:r>
              <a:rPr lang="en-GB" sz="1400" dirty="0" err="1"/>
              <a:t>etc</a:t>
            </a:r>
            <a:r>
              <a:rPr lang="en-GB" sz="1400" dirty="0"/>
              <a:t>)</a:t>
            </a:r>
            <a:r>
              <a:rPr lang="en-GB" sz="1800" dirty="0"/>
              <a:t/>
            </a:r>
            <a:br>
              <a:rPr lang="en-GB" sz="1800" dirty="0"/>
            </a:br>
            <a:endParaRPr lang="en-GB" sz="1800" dirty="0" smtClean="0"/>
          </a:p>
          <a:p>
            <a:pPr marL="0" indent="0">
              <a:buNone/>
            </a:pPr>
            <a:endParaRPr lang="en-GB" sz="1800" b="1" dirty="0"/>
          </a:p>
        </p:txBody>
      </p:sp>
      <p:pic>
        <p:nvPicPr>
          <p:cNvPr id="7" name="Picture 6"/>
          <p:cNvPicPr/>
          <p:nvPr/>
        </p:nvPicPr>
        <p:blipFill rotWithShape="1">
          <a:blip r:embed="rId2"/>
          <a:srcRect t="10833" b="226"/>
          <a:stretch/>
        </p:blipFill>
        <p:spPr bwMode="auto">
          <a:xfrm>
            <a:off x="4182602" y="1192829"/>
            <a:ext cx="4904909" cy="3797015"/>
          </a:xfrm>
          <a:prstGeom prst="rect">
            <a:avLst/>
          </a:prstGeom>
          <a:ln w="22225">
            <a:solidFill>
              <a:srgbClr val="66FF99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3508039" y="1685326"/>
            <a:ext cx="5381625" cy="3193877"/>
          </a:xfrm>
          <a:prstGeom prst="rect">
            <a:avLst/>
          </a:prstGeom>
          <a:ln w="22225">
            <a:solidFill>
              <a:srgbClr val="66FF99"/>
            </a:solidFill>
          </a:ln>
        </p:spPr>
      </p:pic>
    </p:spTree>
    <p:extLst>
      <p:ext uri="{BB962C8B-B14F-4D97-AF65-F5344CB8AC3E}">
        <p14:creationId xmlns:p14="http://schemas.microsoft.com/office/powerpoint/2010/main" val="2254502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Data Catalogue ecosystem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69287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 smtClean="0">
                <a:solidFill>
                  <a:srgbClr val="00B0F0"/>
                </a:solidFill>
              </a:rPr>
              <a:t>Data </a:t>
            </a:r>
            <a:r>
              <a:rPr lang="en-GB" sz="1800" dirty="0">
                <a:solidFill>
                  <a:srgbClr val="00B0F0"/>
                </a:solidFill>
              </a:rPr>
              <a:t>Catalogue ecosystem</a:t>
            </a:r>
            <a:r>
              <a:rPr lang="en-GB" sz="1800" dirty="0"/>
              <a:t> </a:t>
            </a:r>
            <a:endParaRPr lang="en-GB" sz="1800" dirty="0" smtClean="0"/>
          </a:p>
          <a:p>
            <a:r>
              <a:rPr lang="en-GB" sz="1800" dirty="0" smtClean="0"/>
              <a:t>Local Data Catalogue</a:t>
            </a:r>
          </a:p>
          <a:p>
            <a:pPr lvl="2"/>
            <a:r>
              <a:rPr lang="en-GB" sz="1000" dirty="0" smtClean="0"/>
              <a:t>Metadata standards offered (DIF, FGDC, 19115)</a:t>
            </a:r>
          </a:p>
          <a:p>
            <a:pPr lvl="2"/>
            <a:r>
              <a:rPr lang="en-GB" sz="1000" dirty="0" smtClean="0"/>
              <a:t>Formats / encodings  (html, xml, </a:t>
            </a:r>
            <a:r>
              <a:rPr lang="en-GB" sz="1000" dirty="0" err="1" smtClean="0"/>
              <a:t>json</a:t>
            </a:r>
            <a:r>
              <a:rPr lang="en-GB" sz="1000" dirty="0" smtClean="0"/>
              <a:t>, </a:t>
            </a:r>
            <a:r>
              <a:rPr lang="en-GB" sz="1000" dirty="0" err="1" smtClean="0"/>
              <a:t>etc</a:t>
            </a:r>
            <a:r>
              <a:rPr lang="en-GB" sz="1000" dirty="0" smtClean="0"/>
              <a:t>)</a:t>
            </a:r>
            <a:br>
              <a:rPr lang="en-GB" sz="1000" dirty="0" smtClean="0"/>
            </a:br>
            <a:endParaRPr lang="en-GB" sz="1000" dirty="0" smtClean="0"/>
          </a:p>
          <a:p>
            <a:pPr indent="-285750"/>
            <a:r>
              <a:rPr lang="en-GB" sz="1800" dirty="0" smtClean="0"/>
              <a:t>Aggregator Data Catalogues</a:t>
            </a:r>
          </a:p>
          <a:p>
            <a:pPr lvl="1"/>
            <a:r>
              <a:rPr lang="en-GB" sz="1400" dirty="0" smtClean="0"/>
              <a:t>WIS, GEOSS ++   (Thematic, Domain specific ), </a:t>
            </a:r>
          </a:p>
          <a:p>
            <a:pPr lvl="1"/>
            <a:r>
              <a:rPr lang="en-GB" sz="1400" dirty="0" smtClean="0"/>
              <a:t>INSPIRE, Data.gov.uk, ANDS/RDA </a:t>
            </a:r>
            <a:br>
              <a:rPr lang="en-GB" sz="1400" dirty="0" smtClean="0"/>
            </a:br>
            <a:r>
              <a:rPr lang="en-GB" sz="1400" dirty="0" smtClean="0"/>
              <a:t>                 (National /Geographically-defined ++) </a:t>
            </a:r>
          </a:p>
          <a:p>
            <a:pPr lvl="1"/>
            <a:r>
              <a:rPr lang="en-GB" sz="1400" dirty="0" err="1" smtClean="0"/>
              <a:t>WorldWideScience</a:t>
            </a:r>
            <a:r>
              <a:rPr lang="en-GB" sz="1400" dirty="0" smtClean="0"/>
              <a:t>, </a:t>
            </a:r>
            <a:r>
              <a:rPr lang="en-GB" sz="1400" dirty="0" err="1" smtClean="0"/>
              <a:t>DataCite</a:t>
            </a:r>
            <a:r>
              <a:rPr lang="en-GB" sz="1400" dirty="0" smtClean="0"/>
              <a:t> (Research-focussed)</a:t>
            </a:r>
            <a:br>
              <a:rPr lang="en-GB" sz="1400" dirty="0" smtClean="0"/>
            </a:br>
            <a:endParaRPr lang="en-GB" sz="1400" dirty="0" smtClean="0"/>
          </a:p>
          <a:p>
            <a:r>
              <a:rPr lang="en-GB" sz="1800" dirty="0"/>
              <a:t>Directories of Data /Repository Catalogues </a:t>
            </a:r>
            <a:br>
              <a:rPr lang="en-GB" sz="1800" dirty="0"/>
            </a:br>
            <a:r>
              <a:rPr lang="en-GB" sz="1800" dirty="0"/>
              <a:t>   </a:t>
            </a:r>
            <a:r>
              <a:rPr lang="en-GB" sz="1400" dirty="0"/>
              <a:t>(RE3data, </a:t>
            </a:r>
            <a:r>
              <a:rPr lang="en-GB" sz="1400" dirty="0" err="1"/>
              <a:t>etc</a:t>
            </a:r>
            <a:r>
              <a:rPr lang="en-GB" sz="1400" dirty="0"/>
              <a:t>)</a:t>
            </a:r>
            <a:r>
              <a:rPr lang="en-GB" sz="1800" dirty="0"/>
              <a:t/>
            </a:r>
            <a:br>
              <a:rPr lang="en-GB" sz="1800" dirty="0"/>
            </a:br>
            <a:endParaRPr lang="en-GB" sz="1800" dirty="0" smtClean="0"/>
          </a:p>
          <a:p>
            <a:pPr marL="0" indent="0">
              <a:buNone/>
            </a:pPr>
            <a:endParaRPr lang="en-GB" sz="1800" b="1" dirty="0"/>
          </a:p>
        </p:txBody>
      </p:sp>
      <p:pic>
        <p:nvPicPr>
          <p:cNvPr id="7" name="Picture 6"/>
          <p:cNvPicPr/>
          <p:nvPr/>
        </p:nvPicPr>
        <p:blipFill rotWithShape="1">
          <a:blip r:embed="rId2"/>
          <a:srcRect t="10833" b="226"/>
          <a:stretch/>
        </p:blipFill>
        <p:spPr bwMode="auto">
          <a:xfrm>
            <a:off x="4182602" y="1192829"/>
            <a:ext cx="4904909" cy="3797015"/>
          </a:xfrm>
          <a:prstGeom prst="rect">
            <a:avLst/>
          </a:prstGeom>
          <a:ln w="22225">
            <a:solidFill>
              <a:srgbClr val="66FF99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3508039" y="1685326"/>
            <a:ext cx="5381625" cy="3193877"/>
          </a:xfrm>
          <a:prstGeom prst="rect">
            <a:avLst/>
          </a:prstGeom>
          <a:ln w="22225">
            <a:solidFill>
              <a:srgbClr val="66FF99"/>
            </a:solidFill>
          </a:ln>
        </p:spPr>
      </p:pic>
      <p:pic>
        <p:nvPicPr>
          <p:cNvPr id="9" name="Picture 8"/>
          <p:cNvPicPr/>
          <p:nvPr/>
        </p:nvPicPr>
        <p:blipFill rotWithShape="1">
          <a:blip r:embed="rId4"/>
          <a:srcRect t="10632" b="-8"/>
          <a:stretch/>
        </p:blipFill>
        <p:spPr bwMode="auto">
          <a:xfrm>
            <a:off x="2935959" y="2376773"/>
            <a:ext cx="5777345" cy="3328353"/>
          </a:xfrm>
          <a:prstGeom prst="rect">
            <a:avLst/>
          </a:prstGeom>
          <a:ln w="22225">
            <a:solidFill>
              <a:srgbClr val="66FF99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81183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Data Catalogue ecosystem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69287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 smtClean="0">
                <a:solidFill>
                  <a:srgbClr val="00B0F0"/>
                </a:solidFill>
              </a:rPr>
              <a:t>Data </a:t>
            </a:r>
            <a:r>
              <a:rPr lang="en-GB" sz="1800" dirty="0">
                <a:solidFill>
                  <a:srgbClr val="00B0F0"/>
                </a:solidFill>
              </a:rPr>
              <a:t>Catalogue ecosystem</a:t>
            </a:r>
            <a:r>
              <a:rPr lang="en-GB" sz="1800" dirty="0"/>
              <a:t> </a:t>
            </a:r>
            <a:endParaRPr lang="en-GB" sz="1800" dirty="0" smtClean="0"/>
          </a:p>
          <a:p>
            <a:r>
              <a:rPr lang="en-GB" sz="1800" dirty="0" smtClean="0"/>
              <a:t>Local Data Catalogue</a:t>
            </a:r>
          </a:p>
          <a:p>
            <a:pPr lvl="2"/>
            <a:r>
              <a:rPr lang="en-GB" sz="1000" dirty="0" smtClean="0"/>
              <a:t>Metadata standards offered (DIF, FGDC, 19115)</a:t>
            </a:r>
          </a:p>
          <a:p>
            <a:pPr lvl="2"/>
            <a:r>
              <a:rPr lang="en-GB" sz="1000" dirty="0" smtClean="0"/>
              <a:t>Formats / encodings  (html, xml, </a:t>
            </a:r>
            <a:r>
              <a:rPr lang="en-GB" sz="1000" dirty="0" err="1" smtClean="0"/>
              <a:t>json</a:t>
            </a:r>
            <a:r>
              <a:rPr lang="en-GB" sz="1000" dirty="0" smtClean="0"/>
              <a:t>, </a:t>
            </a:r>
            <a:r>
              <a:rPr lang="en-GB" sz="1000" dirty="0" err="1" smtClean="0"/>
              <a:t>etc</a:t>
            </a:r>
            <a:r>
              <a:rPr lang="en-GB" sz="1000" dirty="0" smtClean="0"/>
              <a:t>)</a:t>
            </a:r>
            <a:br>
              <a:rPr lang="en-GB" sz="1000" dirty="0" smtClean="0"/>
            </a:br>
            <a:endParaRPr lang="en-GB" sz="1000" dirty="0" smtClean="0"/>
          </a:p>
          <a:p>
            <a:pPr indent="-285750"/>
            <a:r>
              <a:rPr lang="en-GB" sz="1800" dirty="0" smtClean="0"/>
              <a:t>Aggregator Data Catalogues</a:t>
            </a:r>
          </a:p>
          <a:p>
            <a:pPr lvl="1"/>
            <a:r>
              <a:rPr lang="en-GB" sz="1400" dirty="0" smtClean="0"/>
              <a:t>WIS, GEOSS ++   (Thematic, Domain specific ), </a:t>
            </a:r>
          </a:p>
          <a:p>
            <a:pPr lvl="1"/>
            <a:r>
              <a:rPr lang="en-GB" sz="1400" dirty="0" smtClean="0"/>
              <a:t>INSPIRE, Data.gov.uk, ANDS/RDA </a:t>
            </a:r>
            <a:br>
              <a:rPr lang="en-GB" sz="1400" dirty="0" smtClean="0"/>
            </a:br>
            <a:r>
              <a:rPr lang="en-GB" sz="1400" dirty="0" smtClean="0"/>
              <a:t>                 (National /Geographically-defined ++) </a:t>
            </a:r>
          </a:p>
          <a:p>
            <a:pPr lvl="1"/>
            <a:r>
              <a:rPr lang="en-GB" sz="1400" dirty="0" err="1" smtClean="0"/>
              <a:t>WorldWideScience</a:t>
            </a:r>
            <a:r>
              <a:rPr lang="en-GB" sz="1400" dirty="0" smtClean="0"/>
              <a:t>, </a:t>
            </a:r>
            <a:r>
              <a:rPr lang="en-GB" sz="1400" dirty="0" err="1" smtClean="0"/>
              <a:t>DataCite</a:t>
            </a:r>
            <a:r>
              <a:rPr lang="en-GB" sz="1400" dirty="0" smtClean="0"/>
              <a:t> (Research-focussed)</a:t>
            </a:r>
            <a:br>
              <a:rPr lang="en-GB" sz="1400" dirty="0" smtClean="0"/>
            </a:br>
            <a:endParaRPr lang="en-GB" sz="1400" dirty="0" smtClean="0"/>
          </a:p>
          <a:p>
            <a:r>
              <a:rPr lang="en-GB" sz="1800" dirty="0"/>
              <a:t>Directories of Data /Repository Catalogues </a:t>
            </a:r>
            <a:br>
              <a:rPr lang="en-GB" sz="1800" dirty="0"/>
            </a:br>
            <a:r>
              <a:rPr lang="en-GB" sz="1800" dirty="0"/>
              <a:t>   </a:t>
            </a:r>
            <a:r>
              <a:rPr lang="en-GB" sz="1400" dirty="0"/>
              <a:t>(RE3data, </a:t>
            </a:r>
            <a:r>
              <a:rPr lang="en-GB" sz="1400" dirty="0" err="1"/>
              <a:t>etc</a:t>
            </a:r>
            <a:r>
              <a:rPr lang="en-GB" sz="1400" dirty="0"/>
              <a:t>)</a:t>
            </a:r>
            <a:r>
              <a:rPr lang="en-GB" sz="1800" dirty="0"/>
              <a:t/>
            </a:r>
            <a:br>
              <a:rPr lang="en-GB" sz="1800" dirty="0"/>
            </a:br>
            <a:endParaRPr lang="en-GB" sz="1800" dirty="0" smtClean="0"/>
          </a:p>
          <a:p>
            <a:pPr marL="0" indent="0">
              <a:buNone/>
            </a:pPr>
            <a:endParaRPr lang="en-GB" sz="1800" b="1" dirty="0"/>
          </a:p>
        </p:txBody>
      </p:sp>
      <p:pic>
        <p:nvPicPr>
          <p:cNvPr id="7" name="Picture 6"/>
          <p:cNvPicPr/>
          <p:nvPr/>
        </p:nvPicPr>
        <p:blipFill rotWithShape="1">
          <a:blip r:embed="rId2"/>
          <a:srcRect t="10833" b="226"/>
          <a:stretch/>
        </p:blipFill>
        <p:spPr bwMode="auto">
          <a:xfrm>
            <a:off x="4182602" y="1192829"/>
            <a:ext cx="4904909" cy="3797015"/>
          </a:xfrm>
          <a:prstGeom prst="rect">
            <a:avLst/>
          </a:prstGeom>
          <a:ln w="22225">
            <a:solidFill>
              <a:srgbClr val="66FF99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3508039" y="1685326"/>
            <a:ext cx="5381625" cy="3193877"/>
          </a:xfrm>
          <a:prstGeom prst="rect">
            <a:avLst/>
          </a:prstGeom>
          <a:ln w="22225">
            <a:solidFill>
              <a:srgbClr val="66FF99"/>
            </a:solidFill>
          </a:ln>
        </p:spPr>
      </p:pic>
      <p:pic>
        <p:nvPicPr>
          <p:cNvPr id="9" name="Picture 8"/>
          <p:cNvPicPr/>
          <p:nvPr/>
        </p:nvPicPr>
        <p:blipFill rotWithShape="1">
          <a:blip r:embed="rId4"/>
          <a:srcRect t="10632" b="-8"/>
          <a:stretch/>
        </p:blipFill>
        <p:spPr bwMode="auto">
          <a:xfrm>
            <a:off x="2935959" y="2376773"/>
            <a:ext cx="5777345" cy="3328353"/>
          </a:xfrm>
          <a:prstGeom prst="rect">
            <a:avLst/>
          </a:prstGeom>
          <a:ln w="22225">
            <a:solidFill>
              <a:srgbClr val="66FF99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/>
          <p:cNvPicPr/>
          <p:nvPr/>
        </p:nvPicPr>
        <p:blipFill rotWithShape="1">
          <a:blip r:embed="rId5"/>
          <a:srcRect l="451" t="11336" r="427" b="511"/>
          <a:stretch/>
        </p:blipFill>
        <p:spPr bwMode="auto">
          <a:xfrm>
            <a:off x="2561752" y="3004561"/>
            <a:ext cx="5924550" cy="3083560"/>
          </a:xfrm>
          <a:prstGeom prst="rect">
            <a:avLst/>
          </a:prstGeom>
          <a:ln w="22225">
            <a:solidFill>
              <a:srgbClr val="66FF99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64874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 - Discovery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370" y="1187529"/>
            <a:ext cx="3813775" cy="247895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692870" cy="4525963"/>
          </a:xfrm>
        </p:spPr>
        <p:txBody>
          <a:bodyPr>
            <a:normAutofit fontScale="55000" lnSpcReduction="20000"/>
          </a:bodyPr>
          <a:lstStyle/>
          <a:p>
            <a:r>
              <a:rPr lang="en-GB" sz="1800" dirty="0" smtClean="0"/>
              <a:t>Discovery vehicles:</a:t>
            </a:r>
          </a:p>
          <a:p>
            <a:pPr lvl="1"/>
            <a:r>
              <a:rPr lang="en-GB" sz="1400" dirty="0" smtClean="0"/>
              <a:t>Data </a:t>
            </a:r>
            <a:r>
              <a:rPr lang="en-GB" sz="1400" dirty="0" err="1" smtClean="0"/>
              <a:t>Catalog</a:t>
            </a:r>
            <a:r>
              <a:rPr lang="en-GB" sz="1400" dirty="0" smtClean="0"/>
              <a:t> ecosystem (WIS, GEOSS +++)</a:t>
            </a:r>
          </a:p>
          <a:p>
            <a:pPr lvl="1"/>
            <a:r>
              <a:rPr lang="en-GB" sz="1400" dirty="0" smtClean="0"/>
              <a:t>Search Engines</a:t>
            </a:r>
          </a:p>
          <a:p>
            <a:pPr lvl="1"/>
            <a:r>
              <a:rPr lang="en-GB" sz="1400" dirty="0" smtClean="0"/>
              <a:t>Websites</a:t>
            </a:r>
          </a:p>
          <a:p>
            <a:pPr lvl="1"/>
            <a:r>
              <a:rPr lang="en-GB" sz="1400" dirty="0" smtClean="0"/>
              <a:t>References by others (publications, webpages, </a:t>
            </a:r>
            <a:r>
              <a:rPr lang="en-GB" sz="1400" dirty="0" err="1" smtClean="0"/>
              <a:t>etc</a:t>
            </a:r>
            <a:r>
              <a:rPr lang="en-GB" sz="1400" dirty="0" smtClean="0"/>
              <a:t>) </a:t>
            </a:r>
            <a:br>
              <a:rPr lang="en-GB" sz="1400" dirty="0" smtClean="0"/>
            </a:br>
            <a:endParaRPr lang="en-GB" sz="1800" dirty="0"/>
          </a:p>
          <a:p>
            <a:r>
              <a:rPr lang="en-GB" sz="1800" dirty="0" smtClean="0"/>
              <a:t>Effective discovery</a:t>
            </a:r>
          </a:p>
          <a:p>
            <a:pPr marL="457200" lvl="1" indent="0">
              <a:buNone/>
            </a:pPr>
            <a:r>
              <a:rPr lang="en-GB" sz="1400" dirty="0" smtClean="0"/>
              <a:t>Knowledge of</a:t>
            </a:r>
          </a:p>
          <a:p>
            <a:pPr lvl="1"/>
            <a:r>
              <a:rPr lang="en-GB" sz="1400" dirty="0" smtClean="0"/>
              <a:t>Where to search</a:t>
            </a:r>
          </a:p>
          <a:p>
            <a:pPr lvl="1"/>
            <a:r>
              <a:rPr lang="en-GB" sz="1400" dirty="0" smtClean="0"/>
              <a:t>How to search</a:t>
            </a:r>
          </a:p>
          <a:p>
            <a:pPr lvl="1"/>
            <a:r>
              <a:rPr lang="en-GB" sz="1400" dirty="0" smtClean="0"/>
              <a:t>What to search for</a:t>
            </a:r>
            <a:br>
              <a:rPr lang="en-GB" sz="1400" dirty="0" smtClean="0"/>
            </a:br>
            <a:endParaRPr lang="en-GB" sz="1400" dirty="0" smtClean="0"/>
          </a:p>
          <a:p>
            <a:pPr marL="457200" lvl="1" indent="0">
              <a:buNone/>
            </a:pPr>
            <a:r>
              <a:rPr lang="en-GB" sz="1400" dirty="0"/>
              <a:t>Well-managed</a:t>
            </a:r>
            <a:r>
              <a:rPr lang="en-GB" sz="1400" dirty="0" smtClean="0"/>
              <a:t> metadata</a:t>
            </a:r>
          </a:p>
          <a:p>
            <a:pPr lvl="1"/>
            <a:r>
              <a:rPr lang="en-GB" sz="1400" dirty="0" smtClean="0"/>
              <a:t>Consistent, well-applied metadata content</a:t>
            </a:r>
          </a:p>
          <a:p>
            <a:pPr lvl="1"/>
            <a:r>
              <a:rPr lang="en-GB" sz="1400" dirty="0" smtClean="0"/>
              <a:t>Sufficient information</a:t>
            </a:r>
          </a:p>
          <a:p>
            <a:pPr lvl="1"/>
            <a:r>
              <a:rPr lang="en-GB" sz="1400" dirty="0" smtClean="0"/>
              <a:t>Currency</a:t>
            </a:r>
          </a:p>
          <a:p>
            <a:pPr lvl="1"/>
            <a:r>
              <a:rPr lang="en-GB" sz="1400" dirty="0" smtClean="0"/>
              <a:t>Formats availability</a:t>
            </a:r>
          </a:p>
          <a:p>
            <a:pPr lvl="1"/>
            <a:r>
              <a:rPr lang="en-GB" sz="1400" dirty="0" smtClean="0"/>
              <a:t>Versioning management</a:t>
            </a:r>
            <a:br>
              <a:rPr lang="en-GB" sz="1400" dirty="0" smtClean="0"/>
            </a:br>
            <a:endParaRPr lang="en-GB" sz="1400" dirty="0"/>
          </a:p>
          <a:p>
            <a:pPr marL="457200" lvl="1" indent="0">
              <a:buNone/>
            </a:pPr>
            <a:r>
              <a:rPr lang="en-GB" sz="1400" dirty="0" smtClean="0"/>
              <a:t>Effective dissemination</a:t>
            </a:r>
          </a:p>
          <a:p>
            <a:pPr lvl="1"/>
            <a:r>
              <a:rPr lang="en-GB" sz="1400" dirty="0" smtClean="0"/>
              <a:t>Replication /'mirroring' into relevant catalogues</a:t>
            </a:r>
          </a:p>
          <a:p>
            <a:pPr lvl="1"/>
            <a:r>
              <a:rPr lang="en-GB" sz="1400" dirty="0" smtClean="0"/>
              <a:t>Version </a:t>
            </a:r>
            <a:r>
              <a:rPr lang="en-GB" sz="1400" dirty="0" err="1" smtClean="0"/>
              <a:t>tracebacks</a:t>
            </a:r>
            <a:r>
              <a:rPr lang="en-GB" sz="1400" dirty="0" smtClean="0"/>
              <a:t> to 'original'</a:t>
            </a:r>
          </a:p>
          <a:p>
            <a:pPr lvl="1"/>
            <a:r>
              <a:rPr lang="en-GB" sz="1400" dirty="0" smtClean="0"/>
              <a:t>Indexing by </a:t>
            </a:r>
            <a:r>
              <a:rPr lang="en-GB" sz="1400" dirty="0" err="1" smtClean="0"/>
              <a:t>Ses</a:t>
            </a:r>
            <a:endParaRPr lang="en-GB" sz="1400" dirty="0" smtClean="0"/>
          </a:p>
          <a:p>
            <a:pPr lvl="1"/>
            <a:r>
              <a:rPr lang="en-GB" sz="1400" dirty="0" smtClean="0"/>
              <a:t>Citation /</a:t>
            </a:r>
            <a:r>
              <a:rPr lang="en-GB" sz="1400" dirty="0" err="1" smtClean="0"/>
              <a:t>Refernces</a:t>
            </a:r>
            <a:r>
              <a:rPr lang="en-GB" sz="1400" dirty="0" smtClean="0"/>
              <a:t> to datasets (to md in cat content)</a:t>
            </a:r>
          </a:p>
          <a:p>
            <a:pPr lvl="1"/>
            <a:r>
              <a:rPr lang="en-GB" sz="1400" dirty="0" smtClean="0"/>
              <a:t>Website promoting this HQ Datasets Collection (and PR for it)</a:t>
            </a:r>
          </a:p>
          <a:p>
            <a:pPr lvl="1"/>
            <a:r>
              <a:rPr lang="en-GB" sz="1400" dirty="0" smtClean="0"/>
              <a:t>PR to actual/potential stakeholders</a:t>
            </a:r>
            <a:br>
              <a:rPr lang="en-GB" sz="1400" dirty="0" smtClean="0"/>
            </a:br>
            <a:endParaRPr lang="en-GB" sz="1400" dirty="0" smtClean="0"/>
          </a:p>
          <a:p>
            <a:pPr marL="0" indent="0">
              <a:buNone/>
            </a:pPr>
            <a:endParaRPr lang="en-GB" sz="1800" dirty="0" smtClean="0"/>
          </a:p>
          <a:p>
            <a:r>
              <a:rPr lang="en-GB" sz="1800" dirty="0"/>
              <a:t>Prominent </a:t>
            </a:r>
            <a:r>
              <a:rPr lang="en-GB" sz="1800" dirty="0" smtClean="0"/>
              <a:t>discovery – SE challenges</a:t>
            </a:r>
            <a:endParaRPr lang="en-GB" sz="1800" dirty="0"/>
          </a:p>
          <a:p>
            <a:pPr lvl="1"/>
            <a:r>
              <a:rPr lang="en-GB" sz="1400" dirty="0" smtClean="0"/>
              <a:t>Algorithms for results vary per person (and sometimes per country);</a:t>
            </a:r>
          </a:p>
          <a:p>
            <a:pPr lvl="1"/>
            <a:r>
              <a:rPr lang="en-GB" sz="1400" dirty="0" smtClean="0"/>
              <a:t>Weighting for "prominence changes, depending on both algorithm changes, and "popularity"</a:t>
            </a:r>
          </a:p>
          <a:p>
            <a:pPr lvl="1"/>
            <a:r>
              <a:rPr lang="en-GB" sz="1400" dirty="0" smtClean="0"/>
              <a:t>Where </a:t>
            </a:r>
            <a:r>
              <a:rPr lang="en-GB" sz="1400" dirty="0"/>
              <a:t>to search</a:t>
            </a:r>
          </a:p>
          <a:p>
            <a:pPr lvl="1"/>
            <a:r>
              <a:rPr lang="en-GB" sz="1400" dirty="0"/>
              <a:t>How to search</a:t>
            </a:r>
          </a:p>
          <a:p>
            <a:pPr lvl="1"/>
            <a:r>
              <a:rPr lang="en-GB" sz="1400" dirty="0"/>
              <a:t>What to search for</a:t>
            </a:r>
            <a:br>
              <a:rPr lang="en-GB" sz="1400" dirty="0"/>
            </a:b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749840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Integration with WIS Infrastructure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600201"/>
            <a:ext cx="8104911" cy="20131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Original metadata for HQ Datasets will often be in local catalogue, and in different metadata standard. </a:t>
            </a:r>
          </a:p>
          <a:p>
            <a:pPr marL="0" indent="0">
              <a:buNone/>
            </a:pPr>
            <a:endParaRPr lang="en-GB" sz="1800" dirty="0" smtClean="0"/>
          </a:p>
          <a:p>
            <a:pPr marL="0" indent="0">
              <a:buNone/>
            </a:pPr>
            <a:r>
              <a:rPr lang="en-GB" sz="1800" dirty="0" smtClean="0"/>
              <a:t>Workflow, and rules, to address previous issues (versioning, </a:t>
            </a:r>
            <a:r>
              <a:rPr lang="en-GB" sz="1800" dirty="0" err="1" smtClean="0"/>
              <a:t>etc</a:t>
            </a:r>
            <a:r>
              <a:rPr lang="en-GB" sz="1800" dirty="0" smtClean="0"/>
              <a:t>), while achieving: </a:t>
            </a:r>
          </a:p>
          <a:p>
            <a:pPr marL="811213"/>
            <a:r>
              <a:rPr lang="en-GB" sz="1800" dirty="0" smtClean="0"/>
              <a:t>Integration into WIS catalogue(s)  - now and WIS2</a:t>
            </a:r>
          </a:p>
          <a:p>
            <a:pPr marL="811213"/>
            <a:r>
              <a:rPr lang="en-GB" sz="1800" dirty="0" smtClean="0"/>
              <a:t>Metadata as a webpage</a:t>
            </a:r>
          </a:p>
        </p:txBody>
      </p:sp>
      <p:sp>
        <p:nvSpPr>
          <p:cNvPr id="5" name="Rectangle 4"/>
          <p:cNvSpPr/>
          <p:nvPr/>
        </p:nvSpPr>
        <p:spPr>
          <a:xfrm>
            <a:off x="446908" y="1693608"/>
            <a:ext cx="4238625" cy="33528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AU" sz="1100">
                <a:solidFill>
                  <a:srgbClr val="43FF98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Option 1</a:t>
            </a:r>
            <a:endParaRPr lang="en-AU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14047" y="1925431"/>
            <a:ext cx="4133850" cy="3095625"/>
            <a:chOff x="0" y="0"/>
            <a:chExt cx="4133850" cy="3095625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076325" cy="685800"/>
            </a:xfrm>
            <a:prstGeom prst="rect">
              <a:avLst/>
            </a:prstGeom>
            <a:solidFill>
              <a:srgbClr val="FFEDB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Original Record in local catalogue</a:t>
              </a:r>
              <a:endParaRPr lang="en-A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2752725" y="2105025"/>
              <a:ext cx="1219200" cy="914400"/>
            </a:xfrm>
            <a:prstGeom prst="rect">
              <a:avLst/>
            </a:prstGeom>
            <a:solidFill>
              <a:srgbClr val="FFEDB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Record as html/webpage, within context of Data Catalogue</a:t>
              </a:r>
              <a:endParaRPr lang="en-A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704850" y="2562225"/>
              <a:ext cx="1181100" cy="533400"/>
            </a:xfrm>
            <a:prstGeom prst="rect">
              <a:avLst/>
            </a:prstGeom>
            <a:solidFill>
              <a:srgbClr val="FFEDB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Record as WMCP in WIS catalogue</a:t>
              </a:r>
              <a:endParaRPr lang="en-A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57150" y="1295400"/>
              <a:ext cx="1714500" cy="762000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D38C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AU" sz="100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Software converts MD to WMCP, &amp; adds WMCP content</a:t>
              </a:r>
              <a:endParaRPr lang="en-A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2076450" y="361950"/>
              <a:ext cx="2057400" cy="904875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D38C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Software converts MD to html/webpage</a:t>
              </a:r>
              <a:b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 with relevant </a:t>
              </a:r>
              <a:r>
                <a:rPr lang="en-AU" sz="1000" dirty="0" err="1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POTmdURL</a:t>
              </a: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/>
              </a:r>
              <a:b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&amp; </a:t>
              </a:r>
              <a:r>
                <a:rPr lang="en-AU" sz="1000" dirty="0" err="1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indexable</a:t>
              </a: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 ++ content</a:t>
              </a: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/>
              </a:r>
              <a:b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delivered </a:t>
              </a: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in Catalogue context</a:t>
              </a:r>
              <a:endParaRPr lang="en-A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" name="Curved Connector 11"/>
            <p:cNvCxnSpPr/>
            <p:nvPr/>
          </p:nvCxnSpPr>
          <p:spPr>
            <a:xfrm flipV="1">
              <a:off x="1095375" y="476250"/>
              <a:ext cx="971550" cy="104775"/>
            </a:xfrm>
            <a:prstGeom prst="curvedConnector3">
              <a:avLst>
                <a:gd name="adj1" fmla="val 51960"/>
              </a:avLst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" name="Curved Connector 12"/>
            <p:cNvCxnSpPr/>
            <p:nvPr/>
          </p:nvCxnSpPr>
          <p:spPr>
            <a:xfrm>
              <a:off x="3267075" y="1285875"/>
              <a:ext cx="390525" cy="790575"/>
            </a:xfrm>
            <a:prstGeom prst="curvedConnector3">
              <a:avLst/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4" name="Curved Connector 13"/>
            <p:cNvCxnSpPr/>
            <p:nvPr/>
          </p:nvCxnSpPr>
          <p:spPr>
            <a:xfrm>
              <a:off x="1123950" y="590550"/>
              <a:ext cx="228600" cy="666750"/>
            </a:xfrm>
            <a:prstGeom prst="curvedConnector3">
              <a:avLst/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Curved Connector 14"/>
            <p:cNvCxnSpPr/>
            <p:nvPr/>
          </p:nvCxnSpPr>
          <p:spPr>
            <a:xfrm>
              <a:off x="1609725" y="2085975"/>
              <a:ext cx="247650" cy="466725"/>
            </a:xfrm>
            <a:prstGeom prst="curvedConnector3">
              <a:avLst/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6" name="Content Placeholder 2"/>
          <p:cNvSpPr txBox="1">
            <a:spLocks/>
          </p:cNvSpPr>
          <p:nvPr/>
        </p:nvSpPr>
        <p:spPr>
          <a:xfrm>
            <a:off x="4940710" y="4200832"/>
            <a:ext cx="3773799" cy="201315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1800" dirty="0" smtClean="0"/>
              <a:t>Questions:</a:t>
            </a:r>
          </a:p>
          <a:p>
            <a:r>
              <a:rPr lang="en-GB" sz="1800" dirty="0" smtClean="0"/>
              <a:t>Should the webpage metadata be WMCP or original standard?</a:t>
            </a:r>
          </a:p>
          <a:p>
            <a:r>
              <a:rPr lang="en-GB" sz="1800" dirty="0" smtClean="0"/>
              <a:t>Which </a:t>
            </a:r>
            <a:r>
              <a:rPr lang="en-GB" sz="1800" dirty="0" err="1" smtClean="0"/>
              <a:t>catalog</a:t>
            </a:r>
            <a:r>
              <a:rPr lang="en-GB" sz="1800" dirty="0" smtClean="0"/>
              <a:t> should it "exist" within?  </a:t>
            </a:r>
          </a:p>
          <a:p>
            <a:pPr lvl="1"/>
            <a:r>
              <a:rPr lang="en-GB" sz="1400" dirty="0" smtClean="0"/>
              <a:t>a separate HQ Climate Collection </a:t>
            </a:r>
            <a:r>
              <a:rPr lang="en-GB" sz="1400" dirty="0" err="1" smtClean="0"/>
              <a:t>catalog</a:t>
            </a:r>
            <a:r>
              <a:rPr lang="en-GB" sz="1400" dirty="0" smtClean="0"/>
              <a:t>?</a:t>
            </a:r>
          </a:p>
          <a:p>
            <a:pPr lvl="1"/>
            <a:r>
              <a:rPr lang="en-GB" sz="1800" dirty="0" smtClean="0"/>
              <a:t>WIS2?</a:t>
            </a:r>
          </a:p>
          <a:p>
            <a:endParaRPr lang="en-GB" sz="1800" dirty="0" smtClean="0"/>
          </a:p>
          <a:p>
            <a:pPr marL="0" indent="0">
              <a:buFont typeface="Arial"/>
              <a:buNone/>
            </a:pPr>
            <a:endParaRPr lang="en-GB" sz="1800" dirty="0" smtClean="0"/>
          </a:p>
        </p:txBody>
      </p:sp>
      <p:pic>
        <p:nvPicPr>
          <p:cNvPr id="17" name="Picture 16"/>
          <p:cNvPicPr/>
          <p:nvPr/>
        </p:nvPicPr>
        <p:blipFill>
          <a:blip r:embed="rId2"/>
          <a:stretch>
            <a:fillRect/>
          </a:stretch>
        </p:blipFill>
        <p:spPr>
          <a:xfrm>
            <a:off x="1218897" y="1106129"/>
            <a:ext cx="5684823" cy="3784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077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Integration with WIS Infrastructure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600201"/>
            <a:ext cx="8104911" cy="20131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Original metadata for HQ Datasets will often be in local catalogue, and in different metadata standard. </a:t>
            </a:r>
          </a:p>
          <a:p>
            <a:pPr marL="0" indent="0">
              <a:buNone/>
            </a:pPr>
            <a:endParaRPr lang="en-GB" sz="1800" dirty="0" smtClean="0"/>
          </a:p>
          <a:p>
            <a:pPr marL="0" indent="0">
              <a:buNone/>
            </a:pPr>
            <a:r>
              <a:rPr lang="en-GB" sz="1800" dirty="0" smtClean="0"/>
              <a:t>Workflow, and rules, to address previous issues (versioning, </a:t>
            </a:r>
            <a:r>
              <a:rPr lang="en-GB" sz="1800" dirty="0" err="1" smtClean="0"/>
              <a:t>etc</a:t>
            </a:r>
            <a:r>
              <a:rPr lang="en-GB" sz="1800" dirty="0" smtClean="0"/>
              <a:t>), while achieving: </a:t>
            </a:r>
          </a:p>
          <a:p>
            <a:pPr marL="811213"/>
            <a:r>
              <a:rPr lang="en-GB" sz="1800" dirty="0" smtClean="0"/>
              <a:t>Integration into WIS catalogue(s)  - now and WIS2</a:t>
            </a:r>
          </a:p>
          <a:p>
            <a:pPr marL="811213"/>
            <a:r>
              <a:rPr lang="en-GB" sz="1800" dirty="0" smtClean="0"/>
              <a:t>Metadata as a webpage</a:t>
            </a:r>
          </a:p>
        </p:txBody>
      </p:sp>
      <p:sp>
        <p:nvSpPr>
          <p:cNvPr id="5" name="Rectangle 4"/>
          <p:cNvSpPr/>
          <p:nvPr/>
        </p:nvSpPr>
        <p:spPr>
          <a:xfrm>
            <a:off x="446908" y="1693608"/>
            <a:ext cx="4238625" cy="33528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AU" sz="1100">
                <a:solidFill>
                  <a:srgbClr val="43FF98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Option 1</a:t>
            </a:r>
            <a:endParaRPr lang="en-AU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14047" y="1925431"/>
            <a:ext cx="4133850" cy="3095625"/>
            <a:chOff x="0" y="0"/>
            <a:chExt cx="4133850" cy="3095625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076325" cy="685800"/>
            </a:xfrm>
            <a:prstGeom prst="rect">
              <a:avLst/>
            </a:prstGeom>
            <a:solidFill>
              <a:srgbClr val="FFEDB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Original Record in local catalogue</a:t>
              </a:r>
              <a:endParaRPr lang="en-A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2752725" y="2105025"/>
              <a:ext cx="1219200" cy="914400"/>
            </a:xfrm>
            <a:prstGeom prst="rect">
              <a:avLst/>
            </a:prstGeom>
            <a:solidFill>
              <a:srgbClr val="FFEDB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Record as html/webpage, within context of Data Catalogue</a:t>
              </a:r>
              <a:endParaRPr lang="en-A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704850" y="2562225"/>
              <a:ext cx="1181100" cy="533400"/>
            </a:xfrm>
            <a:prstGeom prst="rect">
              <a:avLst/>
            </a:prstGeom>
            <a:solidFill>
              <a:srgbClr val="FFEDB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Record as WMCP in WIS catalogue</a:t>
              </a:r>
              <a:endParaRPr lang="en-A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57150" y="1295400"/>
              <a:ext cx="1714500" cy="762000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D38C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AU" sz="100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Software converts MD to WMCP, &amp; adds WMCP content</a:t>
              </a:r>
              <a:endParaRPr lang="en-A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2076450" y="361950"/>
              <a:ext cx="2057400" cy="904875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D38C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Software converts MD to html/webpage</a:t>
              </a:r>
              <a:b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 with relevant </a:t>
              </a:r>
              <a:r>
                <a:rPr lang="en-AU" sz="1000" dirty="0" err="1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POTmdURL</a:t>
              </a: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/>
              </a:r>
              <a:b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&amp; </a:t>
              </a:r>
              <a:r>
                <a:rPr lang="en-AU" sz="1000" dirty="0" err="1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indexable</a:t>
              </a: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 ++ content</a:t>
              </a: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/>
              </a:r>
              <a:b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delivered </a:t>
              </a: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in Catalogue context</a:t>
              </a:r>
              <a:endParaRPr lang="en-A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" name="Curved Connector 11"/>
            <p:cNvCxnSpPr/>
            <p:nvPr/>
          </p:nvCxnSpPr>
          <p:spPr>
            <a:xfrm flipV="1">
              <a:off x="1095375" y="476250"/>
              <a:ext cx="971550" cy="104775"/>
            </a:xfrm>
            <a:prstGeom prst="curvedConnector3">
              <a:avLst>
                <a:gd name="adj1" fmla="val 51960"/>
              </a:avLst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" name="Curved Connector 12"/>
            <p:cNvCxnSpPr/>
            <p:nvPr/>
          </p:nvCxnSpPr>
          <p:spPr>
            <a:xfrm>
              <a:off x="3267075" y="1285875"/>
              <a:ext cx="390525" cy="790575"/>
            </a:xfrm>
            <a:prstGeom prst="curvedConnector3">
              <a:avLst/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4" name="Curved Connector 13"/>
            <p:cNvCxnSpPr/>
            <p:nvPr/>
          </p:nvCxnSpPr>
          <p:spPr>
            <a:xfrm>
              <a:off x="1123950" y="590550"/>
              <a:ext cx="228600" cy="666750"/>
            </a:xfrm>
            <a:prstGeom prst="curvedConnector3">
              <a:avLst/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Curved Connector 14"/>
            <p:cNvCxnSpPr/>
            <p:nvPr/>
          </p:nvCxnSpPr>
          <p:spPr>
            <a:xfrm>
              <a:off x="1609725" y="2085975"/>
              <a:ext cx="247650" cy="466725"/>
            </a:xfrm>
            <a:prstGeom prst="curvedConnector3">
              <a:avLst/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6" name="Content Placeholder 2"/>
          <p:cNvSpPr txBox="1">
            <a:spLocks/>
          </p:cNvSpPr>
          <p:nvPr/>
        </p:nvSpPr>
        <p:spPr>
          <a:xfrm>
            <a:off x="4940710" y="4200832"/>
            <a:ext cx="3773799" cy="201315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1800" dirty="0" smtClean="0"/>
              <a:t>Questions:</a:t>
            </a:r>
          </a:p>
          <a:p>
            <a:r>
              <a:rPr lang="en-GB" sz="1800" dirty="0" smtClean="0"/>
              <a:t>Should the webpage metadata be WMCP or original standard?</a:t>
            </a:r>
          </a:p>
          <a:p>
            <a:r>
              <a:rPr lang="en-GB" sz="1800" dirty="0" smtClean="0"/>
              <a:t>Which </a:t>
            </a:r>
            <a:r>
              <a:rPr lang="en-GB" sz="1800" dirty="0" err="1" smtClean="0"/>
              <a:t>catalog</a:t>
            </a:r>
            <a:r>
              <a:rPr lang="en-GB" sz="1800" dirty="0" smtClean="0"/>
              <a:t> should it "exist" within?  </a:t>
            </a:r>
          </a:p>
          <a:p>
            <a:pPr lvl="1"/>
            <a:r>
              <a:rPr lang="en-GB" sz="1400" dirty="0" smtClean="0"/>
              <a:t>a separate HQ Climate Collection </a:t>
            </a:r>
            <a:r>
              <a:rPr lang="en-GB" sz="1400" dirty="0" err="1" smtClean="0"/>
              <a:t>catalog</a:t>
            </a:r>
            <a:r>
              <a:rPr lang="en-GB" sz="1400" dirty="0" smtClean="0"/>
              <a:t>?</a:t>
            </a:r>
          </a:p>
          <a:p>
            <a:pPr lvl="1"/>
            <a:r>
              <a:rPr lang="en-GB" sz="1800" dirty="0" smtClean="0"/>
              <a:t>WIS2?</a:t>
            </a:r>
          </a:p>
          <a:p>
            <a:endParaRPr lang="en-GB" sz="1800" dirty="0" smtClean="0"/>
          </a:p>
          <a:p>
            <a:pPr marL="0" indent="0">
              <a:buFont typeface="Arial"/>
              <a:buNone/>
            </a:pPr>
            <a:endParaRPr lang="en-GB" sz="1800" dirty="0" smtClean="0"/>
          </a:p>
        </p:txBody>
      </p:sp>
      <p:pic>
        <p:nvPicPr>
          <p:cNvPr id="17" name="Picture 16"/>
          <p:cNvPicPr/>
          <p:nvPr/>
        </p:nvPicPr>
        <p:blipFill>
          <a:blip r:embed="rId2"/>
          <a:stretch>
            <a:fillRect/>
          </a:stretch>
        </p:blipFill>
        <p:spPr>
          <a:xfrm>
            <a:off x="1218897" y="1106129"/>
            <a:ext cx="5684823" cy="3784354"/>
          </a:xfrm>
          <a:prstGeom prst="rect">
            <a:avLst/>
          </a:prstGeom>
        </p:spPr>
      </p:pic>
      <p:pic>
        <p:nvPicPr>
          <p:cNvPr id="18" name="Picture 17"/>
          <p:cNvPicPr/>
          <p:nvPr/>
        </p:nvPicPr>
        <p:blipFill>
          <a:blip r:embed="rId3"/>
          <a:stretch>
            <a:fillRect/>
          </a:stretch>
        </p:blipFill>
        <p:spPr>
          <a:xfrm>
            <a:off x="1752297" y="1729216"/>
            <a:ext cx="5799123" cy="3748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806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Data Catalogue ecosystem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0"/>
            <a:ext cx="469287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1800" dirty="0" smtClean="0">
                <a:solidFill>
                  <a:srgbClr val="00B0F0"/>
                </a:solidFill>
              </a:rPr>
              <a:t>Data </a:t>
            </a:r>
            <a:r>
              <a:rPr lang="en-GB" sz="1800" dirty="0">
                <a:solidFill>
                  <a:srgbClr val="00B0F0"/>
                </a:solidFill>
              </a:rPr>
              <a:t>Catalogue ecosystem</a:t>
            </a:r>
            <a:r>
              <a:rPr lang="en-GB" sz="1800" dirty="0"/>
              <a:t> </a:t>
            </a:r>
            <a:endParaRPr lang="en-GB" sz="1800" dirty="0" smtClean="0"/>
          </a:p>
          <a:p>
            <a:r>
              <a:rPr lang="en-GB" sz="1800" dirty="0" smtClean="0"/>
              <a:t>Local Data Catalogue</a:t>
            </a:r>
          </a:p>
          <a:p>
            <a:pPr lvl="2"/>
            <a:r>
              <a:rPr lang="en-GB" sz="1000" dirty="0" smtClean="0"/>
              <a:t>Metadata standards offered (DIF, FGDC, 19115)</a:t>
            </a:r>
          </a:p>
          <a:p>
            <a:pPr lvl="2"/>
            <a:r>
              <a:rPr lang="en-GB" sz="1000" dirty="0" smtClean="0"/>
              <a:t>Formats / encodings  (html, xml, </a:t>
            </a:r>
            <a:r>
              <a:rPr lang="en-GB" sz="1000" dirty="0" err="1" smtClean="0"/>
              <a:t>json</a:t>
            </a:r>
            <a:r>
              <a:rPr lang="en-GB" sz="1000" dirty="0" smtClean="0"/>
              <a:t>, </a:t>
            </a:r>
            <a:r>
              <a:rPr lang="en-GB" sz="1000" dirty="0" err="1" smtClean="0"/>
              <a:t>etc</a:t>
            </a:r>
            <a:r>
              <a:rPr lang="en-GB" sz="1000" dirty="0" smtClean="0"/>
              <a:t>)</a:t>
            </a:r>
          </a:p>
          <a:p>
            <a:pPr indent="-285750"/>
            <a:r>
              <a:rPr lang="en-GB" sz="1800" dirty="0" smtClean="0"/>
              <a:t>Aggregator Data Catalogues</a:t>
            </a:r>
          </a:p>
          <a:p>
            <a:pPr lvl="1"/>
            <a:r>
              <a:rPr lang="en-GB" sz="1400" dirty="0" smtClean="0"/>
              <a:t>WIS, GEOSS ++   (Thematic, Domain specific ), </a:t>
            </a:r>
          </a:p>
          <a:p>
            <a:pPr lvl="1"/>
            <a:r>
              <a:rPr lang="en-GB" sz="1400" dirty="0" smtClean="0"/>
              <a:t>INSPIRE, Data.gov.uk, ANDS/RDA </a:t>
            </a:r>
            <a:br>
              <a:rPr lang="en-GB" sz="1400" dirty="0" smtClean="0"/>
            </a:br>
            <a:r>
              <a:rPr lang="en-GB" sz="1400" dirty="0" smtClean="0"/>
              <a:t>                 (National /Geographically-defined ++) </a:t>
            </a:r>
          </a:p>
          <a:p>
            <a:pPr lvl="1"/>
            <a:r>
              <a:rPr lang="en-GB" sz="1400" dirty="0" err="1" smtClean="0"/>
              <a:t>WorldWideScience</a:t>
            </a:r>
            <a:r>
              <a:rPr lang="en-GB" sz="1400" dirty="0" smtClean="0"/>
              <a:t>, </a:t>
            </a:r>
            <a:r>
              <a:rPr lang="en-GB" sz="1400" dirty="0" err="1" smtClean="0"/>
              <a:t>DataCite</a:t>
            </a:r>
            <a:r>
              <a:rPr lang="en-GB" sz="1400" dirty="0" smtClean="0"/>
              <a:t> (Research-focussed)</a:t>
            </a:r>
          </a:p>
          <a:p>
            <a:r>
              <a:rPr lang="en-GB" sz="1800" dirty="0" smtClean="0"/>
              <a:t>Directories of Data /Repository Catalogues </a:t>
            </a:r>
            <a:br>
              <a:rPr lang="en-GB" sz="1800" dirty="0" smtClean="0"/>
            </a:br>
            <a:r>
              <a:rPr lang="en-GB" sz="1800" dirty="0" smtClean="0"/>
              <a:t>   </a:t>
            </a:r>
            <a:r>
              <a:rPr lang="en-GB" sz="1400" dirty="0" smtClean="0"/>
              <a:t>(RE3data, </a:t>
            </a:r>
            <a:r>
              <a:rPr lang="en-GB" sz="1400" dirty="0" err="1" smtClean="0"/>
              <a:t>etc</a:t>
            </a:r>
            <a:r>
              <a:rPr lang="en-GB" sz="1400" dirty="0" smtClean="0"/>
              <a:t>)</a:t>
            </a:r>
            <a:r>
              <a:rPr lang="en-GB" sz="1800" dirty="0" smtClean="0"/>
              <a:t/>
            </a:r>
            <a:br>
              <a:rPr lang="en-GB" sz="1800" dirty="0" smtClean="0"/>
            </a:br>
            <a:endParaRPr lang="en-GB" sz="1800" dirty="0" smtClean="0"/>
          </a:p>
          <a:p>
            <a:pPr marL="0" indent="0">
              <a:buNone/>
            </a:pPr>
            <a:r>
              <a:rPr lang="en-GB" sz="1800" dirty="0" smtClean="0">
                <a:sym typeface="Wingdings" panose="05000000000000000000" pitchFamily="2" charset="2"/>
              </a:rPr>
              <a:t> </a:t>
            </a:r>
            <a:r>
              <a:rPr lang="en-GB" sz="1800" dirty="0" smtClean="0">
                <a:solidFill>
                  <a:srgbClr val="00B050"/>
                </a:solidFill>
                <a:sym typeface="Wingdings" panose="05000000000000000000" pitchFamily="2" charset="2"/>
              </a:rPr>
              <a:t>A </a:t>
            </a:r>
            <a:r>
              <a:rPr lang="en-GB" sz="1800" dirty="0" smtClean="0">
                <a:solidFill>
                  <a:srgbClr val="00B050"/>
                </a:solidFill>
              </a:rPr>
              <a:t>Mature data catalogue (discovery) infrastructure does exist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00B050"/>
                </a:solidFill>
              </a:rPr>
              <a:t>…to support metadata dissemination and re-use</a:t>
            </a:r>
          </a:p>
          <a:p>
            <a:pPr marL="0" indent="0">
              <a:buNone/>
            </a:pPr>
            <a:r>
              <a:rPr lang="en-GB" sz="1800" dirty="0" smtClean="0"/>
              <a:t/>
            </a:r>
            <a:br>
              <a:rPr lang="en-GB" sz="1800" dirty="0" smtClean="0"/>
            </a:br>
            <a:endParaRPr lang="en-GB" sz="1800" b="1" dirty="0"/>
          </a:p>
        </p:txBody>
      </p:sp>
    </p:spTree>
    <p:extLst>
      <p:ext uri="{BB962C8B-B14F-4D97-AF65-F5344CB8AC3E}">
        <p14:creationId xmlns:p14="http://schemas.microsoft.com/office/powerpoint/2010/main" val="3433625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Integration with WIS Infrastructure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32</a:t>
            </a:fld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514047" y="1925431"/>
            <a:ext cx="4133850" cy="3095625"/>
            <a:chOff x="0" y="0"/>
            <a:chExt cx="4133850" cy="3095625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076325" cy="685800"/>
            </a:xfrm>
            <a:prstGeom prst="rect">
              <a:avLst/>
            </a:prstGeom>
            <a:solidFill>
              <a:srgbClr val="FFEDB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Original Record in local catalogue</a:t>
              </a:r>
              <a:endParaRPr lang="en-A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2752725" y="2105025"/>
              <a:ext cx="1219200" cy="914400"/>
            </a:xfrm>
            <a:prstGeom prst="rect">
              <a:avLst/>
            </a:prstGeom>
            <a:solidFill>
              <a:srgbClr val="FFEDB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Record as html/webpage, within context of Data Catalogue</a:t>
              </a:r>
              <a:endParaRPr lang="en-A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704850" y="2562225"/>
              <a:ext cx="1181100" cy="533400"/>
            </a:xfrm>
            <a:prstGeom prst="rect">
              <a:avLst/>
            </a:prstGeom>
            <a:solidFill>
              <a:srgbClr val="FFEDB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Record as WMCP in WIS catalogue</a:t>
              </a:r>
              <a:endParaRPr lang="en-A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57150" y="1295400"/>
              <a:ext cx="1714500" cy="762000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D38C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AU" sz="100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Software converts MD to WMCP, &amp; adds WMCP content</a:t>
              </a:r>
              <a:endParaRPr lang="en-A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2076450" y="361950"/>
              <a:ext cx="2057400" cy="904875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D38C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Software converts MD to html/webpage</a:t>
              </a:r>
              <a:b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 with relevant </a:t>
              </a:r>
              <a:r>
                <a:rPr lang="en-AU" sz="1000" dirty="0" err="1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POTmdURL</a:t>
              </a: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/>
              </a:r>
              <a:b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&amp; </a:t>
              </a:r>
              <a:r>
                <a:rPr lang="en-AU" sz="1000" dirty="0" err="1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indexable</a:t>
              </a: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 ++ content</a:t>
              </a: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/>
              </a:r>
              <a:b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delivered </a:t>
              </a: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in Catalogue context</a:t>
              </a:r>
              <a:endParaRPr lang="en-A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" name="Curved Connector 11"/>
            <p:cNvCxnSpPr/>
            <p:nvPr/>
          </p:nvCxnSpPr>
          <p:spPr>
            <a:xfrm flipV="1">
              <a:off x="1095375" y="476250"/>
              <a:ext cx="971550" cy="104775"/>
            </a:xfrm>
            <a:prstGeom prst="curvedConnector3">
              <a:avLst>
                <a:gd name="adj1" fmla="val 51960"/>
              </a:avLst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" name="Curved Connector 12"/>
            <p:cNvCxnSpPr/>
            <p:nvPr/>
          </p:nvCxnSpPr>
          <p:spPr>
            <a:xfrm>
              <a:off x="3267075" y="1285875"/>
              <a:ext cx="390525" cy="790575"/>
            </a:xfrm>
            <a:prstGeom prst="curvedConnector3">
              <a:avLst/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4" name="Curved Connector 13"/>
            <p:cNvCxnSpPr/>
            <p:nvPr/>
          </p:nvCxnSpPr>
          <p:spPr>
            <a:xfrm>
              <a:off x="1123950" y="590550"/>
              <a:ext cx="228600" cy="666750"/>
            </a:xfrm>
            <a:prstGeom prst="curvedConnector3">
              <a:avLst/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Curved Connector 14"/>
            <p:cNvCxnSpPr/>
            <p:nvPr/>
          </p:nvCxnSpPr>
          <p:spPr>
            <a:xfrm>
              <a:off x="1609725" y="2085975"/>
              <a:ext cx="247650" cy="466725"/>
            </a:xfrm>
            <a:prstGeom prst="curvedConnector3">
              <a:avLst/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6" name="Content Placeholder 2"/>
          <p:cNvSpPr txBox="1">
            <a:spLocks/>
          </p:cNvSpPr>
          <p:nvPr/>
        </p:nvSpPr>
        <p:spPr>
          <a:xfrm>
            <a:off x="4940710" y="4200832"/>
            <a:ext cx="3773799" cy="201315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1800" dirty="0" smtClean="0"/>
              <a:t>Questions:</a:t>
            </a:r>
          </a:p>
          <a:p>
            <a:r>
              <a:rPr lang="en-GB" sz="1800" dirty="0" smtClean="0"/>
              <a:t>Should the webpage metadata be WMCP or original standard?</a:t>
            </a:r>
          </a:p>
          <a:p>
            <a:r>
              <a:rPr lang="en-GB" sz="1800" dirty="0" smtClean="0"/>
              <a:t>Which </a:t>
            </a:r>
            <a:r>
              <a:rPr lang="en-GB" sz="1800" dirty="0" err="1" smtClean="0"/>
              <a:t>catalog</a:t>
            </a:r>
            <a:r>
              <a:rPr lang="en-GB" sz="1800" dirty="0" smtClean="0"/>
              <a:t> should it "exist" within?  </a:t>
            </a:r>
          </a:p>
          <a:p>
            <a:pPr lvl="1"/>
            <a:r>
              <a:rPr lang="en-GB" sz="1400" dirty="0" smtClean="0"/>
              <a:t>a separate HQ Climate Collection </a:t>
            </a:r>
            <a:r>
              <a:rPr lang="en-GB" sz="1400" dirty="0" err="1" smtClean="0"/>
              <a:t>catalog</a:t>
            </a:r>
            <a:r>
              <a:rPr lang="en-GB" sz="1400" dirty="0" smtClean="0"/>
              <a:t>?</a:t>
            </a:r>
          </a:p>
          <a:p>
            <a:pPr lvl="1"/>
            <a:r>
              <a:rPr lang="en-GB" sz="1800" dirty="0" smtClean="0"/>
              <a:t>WIS2?</a:t>
            </a:r>
          </a:p>
          <a:p>
            <a:endParaRPr lang="en-GB" sz="1800" dirty="0" smtClean="0"/>
          </a:p>
          <a:p>
            <a:pPr marL="0" indent="0">
              <a:buFont typeface="Arial"/>
              <a:buNone/>
            </a:pPr>
            <a:endParaRPr lang="en-GB" sz="1800" dirty="0" smtClean="0"/>
          </a:p>
        </p:txBody>
      </p:sp>
      <p:pic>
        <p:nvPicPr>
          <p:cNvPr id="17" name="Picture 16"/>
          <p:cNvPicPr/>
          <p:nvPr/>
        </p:nvPicPr>
        <p:blipFill>
          <a:blip r:embed="rId2"/>
          <a:stretch>
            <a:fillRect/>
          </a:stretch>
        </p:blipFill>
        <p:spPr>
          <a:xfrm>
            <a:off x="1218897" y="1106129"/>
            <a:ext cx="5684823" cy="3784354"/>
          </a:xfrm>
          <a:prstGeom prst="rect">
            <a:avLst/>
          </a:prstGeom>
        </p:spPr>
      </p:pic>
      <p:pic>
        <p:nvPicPr>
          <p:cNvPr id="18" name="Picture 17"/>
          <p:cNvPicPr/>
          <p:nvPr/>
        </p:nvPicPr>
        <p:blipFill>
          <a:blip r:embed="rId3"/>
          <a:stretch>
            <a:fillRect/>
          </a:stretch>
        </p:blipFill>
        <p:spPr>
          <a:xfrm>
            <a:off x="1752297" y="1729216"/>
            <a:ext cx="5799123" cy="3748744"/>
          </a:xfrm>
          <a:prstGeom prst="rect">
            <a:avLst/>
          </a:prstGeom>
        </p:spPr>
      </p:pic>
      <p:pic>
        <p:nvPicPr>
          <p:cNvPr id="19" name="Picture 18"/>
          <p:cNvPicPr/>
          <p:nvPr/>
        </p:nvPicPr>
        <p:blipFill>
          <a:blip r:embed="rId4"/>
          <a:stretch>
            <a:fillRect/>
          </a:stretch>
        </p:blipFill>
        <p:spPr>
          <a:xfrm>
            <a:off x="2292088" y="2304717"/>
            <a:ext cx="6046066" cy="4166294"/>
          </a:xfrm>
          <a:prstGeom prst="rect">
            <a:avLst/>
          </a:prstGeom>
        </p:spPr>
      </p:pic>
      <p:sp>
        <p:nvSpPr>
          <p:cNvPr id="20" name="Content Placeholder 1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567038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Integration with WIS Infrastructure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600201"/>
            <a:ext cx="8104911" cy="20131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Original metadata for HQ Datasets will often be in local catalogue, and in different metadata standard. </a:t>
            </a:r>
          </a:p>
          <a:p>
            <a:pPr marL="0" indent="0">
              <a:buNone/>
            </a:pPr>
            <a:endParaRPr lang="en-GB" sz="1800" dirty="0" smtClean="0"/>
          </a:p>
          <a:p>
            <a:pPr marL="0" indent="0">
              <a:buNone/>
            </a:pPr>
            <a:r>
              <a:rPr lang="en-GB" sz="1800" dirty="0" smtClean="0"/>
              <a:t>Workflow, and rules, to address previous issues (versioning, </a:t>
            </a:r>
            <a:r>
              <a:rPr lang="en-GB" sz="1800" dirty="0" err="1" smtClean="0"/>
              <a:t>etc</a:t>
            </a:r>
            <a:r>
              <a:rPr lang="en-GB" sz="1800" dirty="0" smtClean="0"/>
              <a:t>), while achieving: </a:t>
            </a:r>
          </a:p>
          <a:p>
            <a:pPr marL="811213"/>
            <a:r>
              <a:rPr lang="en-GB" sz="1800" dirty="0" smtClean="0"/>
              <a:t>Integration into WIS catalogue(s)  - now and WIS2</a:t>
            </a:r>
          </a:p>
          <a:p>
            <a:pPr marL="811213"/>
            <a:r>
              <a:rPr lang="en-GB" sz="1800" dirty="0" smtClean="0"/>
              <a:t>Metadata as a webpage</a:t>
            </a:r>
          </a:p>
        </p:txBody>
      </p:sp>
      <p:sp>
        <p:nvSpPr>
          <p:cNvPr id="5" name="Rectangle 4"/>
          <p:cNvSpPr/>
          <p:nvPr/>
        </p:nvSpPr>
        <p:spPr>
          <a:xfrm>
            <a:off x="446908" y="1693608"/>
            <a:ext cx="4238625" cy="335280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AU" sz="1100">
                <a:solidFill>
                  <a:srgbClr val="43FF98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Option 1</a:t>
            </a:r>
            <a:endParaRPr lang="en-AU" sz="11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14047" y="1925431"/>
            <a:ext cx="4133850" cy="3095625"/>
            <a:chOff x="0" y="0"/>
            <a:chExt cx="4133850" cy="3095625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076325" cy="685800"/>
            </a:xfrm>
            <a:prstGeom prst="rect">
              <a:avLst/>
            </a:prstGeom>
            <a:solidFill>
              <a:srgbClr val="FFEDB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 dirty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Original Record in local catalogue</a:t>
              </a:r>
              <a:endParaRPr lang="en-A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2752725" y="2105025"/>
              <a:ext cx="1219200" cy="914400"/>
            </a:xfrm>
            <a:prstGeom prst="rect">
              <a:avLst/>
            </a:prstGeom>
            <a:solidFill>
              <a:srgbClr val="FFEDB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Record as html/webpage, within context of Data Catalogue</a:t>
              </a:r>
              <a:endParaRPr lang="en-A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704850" y="2562225"/>
              <a:ext cx="1181100" cy="533400"/>
            </a:xfrm>
            <a:prstGeom prst="rect">
              <a:avLst/>
            </a:prstGeom>
            <a:solidFill>
              <a:srgbClr val="FFEDB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Record as WMCP in WIS catalogue</a:t>
              </a:r>
              <a:endParaRPr lang="en-A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57150" y="1295400"/>
              <a:ext cx="1714500" cy="762000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D38C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AU" sz="100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Software converts MD to WMCP, &amp; adds WMCP content</a:t>
              </a:r>
              <a:endParaRPr lang="en-AU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algn="ctr">
                <a:lnSpc>
                  <a:spcPct val="107000"/>
                </a:lnSpc>
                <a:spcAft>
                  <a:spcPts val="800"/>
                </a:spcAft>
              </a:pPr>
              <a:r>
                <a:rPr lang="en-AU" sz="110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2076450" y="361950"/>
              <a:ext cx="2057400" cy="904875"/>
            </a:xfrm>
            <a:prstGeom prst="roundRect">
              <a:avLst/>
            </a:prstGeom>
            <a:solidFill>
              <a:srgbClr val="FFC000"/>
            </a:solidFill>
            <a:ln>
              <a:solidFill>
                <a:srgbClr val="D38CF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Software converts MD to html/webpage</a:t>
              </a:r>
              <a:b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 with relevant </a:t>
              </a:r>
              <a:r>
                <a:rPr lang="en-AU" sz="1000" dirty="0" err="1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POTmdURL</a:t>
              </a: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/>
              </a:r>
              <a:b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&amp; </a:t>
              </a:r>
              <a:r>
                <a:rPr lang="en-AU" sz="1000" dirty="0" err="1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indexable</a:t>
              </a: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 ++ content</a:t>
              </a: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, </a:t>
              </a: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/>
              </a:r>
              <a:b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</a:br>
              <a:r>
                <a:rPr lang="en-AU" sz="1000" dirty="0" smtClean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delivered </a:t>
              </a:r>
              <a:r>
                <a:rPr lang="en-AU" sz="1000" dirty="0">
                  <a:solidFill>
                    <a:srgbClr val="002060"/>
                  </a:solidFill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in Catalogue context</a:t>
              </a:r>
              <a:endParaRPr lang="en-AU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" name="Curved Connector 11"/>
            <p:cNvCxnSpPr/>
            <p:nvPr/>
          </p:nvCxnSpPr>
          <p:spPr>
            <a:xfrm flipV="1">
              <a:off x="1095375" y="476250"/>
              <a:ext cx="971550" cy="104775"/>
            </a:xfrm>
            <a:prstGeom prst="curvedConnector3">
              <a:avLst>
                <a:gd name="adj1" fmla="val 51960"/>
              </a:avLst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" name="Curved Connector 12"/>
            <p:cNvCxnSpPr/>
            <p:nvPr/>
          </p:nvCxnSpPr>
          <p:spPr>
            <a:xfrm>
              <a:off x="3267075" y="1285875"/>
              <a:ext cx="390525" cy="790575"/>
            </a:xfrm>
            <a:prstGeom prst="curvedConnector3">
              <a:avLst/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4" name="Curved Connector 13"/>
            <p:cNvCxnSpPr/>
            <p:nvPr/>
          </p:nvCxnSpPr>
          <p:spPr>
            <a:xfrm>
              <a:off x="1123950" y="590550"/>
              <a:ext cx="228600" cy="666750"/>
            </a:xfrm>
            <a:prstGeom prst="curvedConnector3">
              <a:avLst/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" name="Curved Connector 14"/>
            <p:cNvCxnSpPr/>
            <p:nvPr/>
          </p:nvCxnSpPr>
          <p:spPr>
            <a:xfrm>
              <a:off x="1609725" y="2085975"/>
              <a:ext cx="247650" cy="466725"/>
            </a:xfrm>
            <a:prstGeom prst="curvedConnector3">
              <a:avLst/>
            </a:prstGeom>
            <a:ln>
              <a:solidFill>
                <a:srgbClr val="71DAFF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6" name="Content Placeholder 2"/>
          <p:cNvSpPr txBox="1">
            <a:spLocks/>
          </p:cNvSpPr>
          <p:nvPr/>
        </p:nvSpPr>
        <p:spPr>
          <a:xfrm>
            <a:off x="4940710" y="4200832"/>
            <a:ext cx="3773799" cy="201315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GB" sz="1800" dirty="0" smtClean="0"/>
              <a:t>Questions:</a:t>
            </a:r>
          </a:p>
          <a:p>
            <a:r>
              <a:rPr lang="en-GB" sz="1800" dirty="0" smtClean="0"/>
              <a:t>Should the webpage metadata be WMCP or original standard?</a:t>
            </a:r>
          </a:p>
          <a:p>
            <a:r>
              <a:rPr lang="en-GB" sz="1800" dirty="0" smtClean="0"/>
              <a:t>Which </a:t>
            </a:r>
            <a:r>
              <a:rPr lang="en-GB" sz="1800" dirty="0" err="1" smtClean="0"/>
              <a:t>catalog</a:t>
            </a:r>
            <a:r>
              <a:rPr lang="en-GB" sz="1800" dirty="0" smtClean="0"/>
              <a:t> should it "exist" within?  </a:t>
            </a:r>
          </a:p>
          <a:p>
            <a:pPr lvl="1"/>
            <a:r>
              <a:rPr lang="en-GB" sz="1400" dirty="0" smtClean="0"/>
              <a:t>a separate HQ Climate Collection </a:t>
            </a:r>
            <a:r>
              <a:rPr lang="en-GB" sz="1400" dirty="0" err="1" smtClean="0"/>
              <a:t>catalog</a:t>
            </a:r>
            <a:r>
              <a:rPr lang="en-GB" sz="1400" dirty="0" smtClean="0"/>
              <a:t>?</a:t>
            </a:r>
          </a:p>
          <a:p>
            <a:pPr lvl="1"/>
            <a:r>
              <a:rPr lang="en-GB" sz="1800" dirty="0" smtClean="0"/>
              <a:t>WIS2?</a:t>
            </a:r>
          </a:p>
          <a:p>
            <a:endParaRPr lang="en-GB" sz="1800" dirty="0" smtClean="0"/>
          </a:p>
          <a:p>
            <a:pPr marL="0" indent="0">
              <a:buFont typeface="Arial"/>
              <a:buNone/>
            </a:pPr>
            <a:endParaRPr lang="en-GB" sz="1800" dirty="0" smtClean="0"/>
          </a:p>
        </p:txBody>
      </p:sp>
      <p:pic>
        <p:nvPicPr>
          <p:cNvPr id="17" name="Picture 16"/>
          <p:cNvPicPr/>
          <p:nvPr/>
        </p:nvPicPr>
        <p:blipFill>
          <a:blip r:embed="rId2"/>
          <a:stretch>
            <a:fillRect/>
          </a:stretch>
        </p:blipFill>
        <p:spPr>
          <a:xfrm>
            <a:off x="2240280" y="1938020"/>
            <a:ext cx="4663440" cy="2981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772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1587</TotalTime>
  <Words>1232</Words>
  <Application>Microsoft Office PowerPoint</Application>
  <PresentationFormat>Diavoorstelling (4:3)</PresentationFormat>
  <Paragraphs>368</Paragraphs>
  <Slides>33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33</vt:i4>
      </vt:variant>
    </vt:vector>
  </HeadingPairs>
  <TitlesOfParts>
    <vt:vector size="34" baseType="lpstr">
      <vt:lpstr>blank</vt:lpstr>
      <vt:lpstr>PowerPoint-presentatie</vt:lpstr>
      <vt:lpstr>Overview</vt:lpstr>
      <vt:lpstr>Data Catalogue ecosystem</vt:lpstr>
      <vt:lpstr>Data Catalogue ecosystem</vt:lpstr>
      <vt:lpstr>Data Catalogue ecosystem</vt:lpstr>
      <vt:lpstr>Data Catalogue ecosystem</vt:lpstr>
      <vt:lpstr>Data Catalogue ecosystem</vt:lpstr>
      <vt:lpstr>Data Catalogue ecosystem</vt:lpstr>
      <vt:lpstr>Data Catalogue ecosystem</vt:lpstr>
      <vt:lpstr>Data Catalogue ecosystem</vt:lpstr>
      <vt:lpstr>Data Catalogue ecosystem - Issues</vt:lpstr>
      <vt:lpstr>Overview</vt:lpstr>
      <vt:lpstr>Integration with WIS Infrastructure</vt:lpstr>
      <vt:lpstr>Integration with WIS Infrastructure</vt:lpstr>
      <vt:lpstr>Integration with WIS Infrastructure</vt:lpstr>
      <vt:lpstr>PowerPoint-presentatie</vt:lpstr>
      <vt:lpstr>Example of backend integration with larger catalog, but with separate catalogue  GUI/website    (subsetting from larger catalog requires a unique queryable string in HQ data records)</vt:lpstr>
      <vt:lpstr>Overview</vt:lpstr>
      <vt:lpstr>Search Engine Indexing</vt:lpstr>
      <vt:lpstr>Prominent discovery within a Search Engine</vt:lpstr>
      <vt:lpstr>Search Engine indexing  ROI</vt:lpstr>
      <vt:lpstr>PowerPoint-presentatie</vt:lpstr>
      <vt:lpstr>Introduction – Data Discovery vehicles</vt:lpstr>
      <vt:lpstr>Data Catalogue ecosystem</vt:lpstr>
      <vt:lpstr>Data Catalogue ecosystem</vt:lpstr>
      <vt:lpstr>Data Catalogue ecosystem</vt:lpstr>
      <vt:lpstr>Data Catalogue ecosystem</vt:lpstr>
      <vt:lpstr>Introduction - Discovery</vt:lpstr>
      <vt:lpstr>Integration with WIS Infrastructure</vt:lpstr>
      <vt:lpstr>Integration with WIS Infrastructure</vt:lpstr>
      <vt:lpstr>Data Catalogue ecosystem</vt:lpstr>
      <vt:lpstr>Integration with WIS Infrastructure</vt:lpstr>
      <vt:lpstr>Integration with WIS Infrastructure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Siegmund, Peter (KNMI)</cp:lastModifiedBy>
  <cp:revision>150</cp:revision>
  <dcterms:created xsi:type="dcterms:W3CDTF">2017-08-23T09:47:05Z</dcterms:created>
  <dcterms:modified xsi:type="dcterms:W3CDTF">2018-04-16T08:14:40Z</dcterms:modified>
</cp:coreProperties>
</file>