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79" r:id="rId3"/>
    <p:sldId id="274" r:id="rId4"/>
    <p:sldId id="280" r:id="rId5"/>
    <p:sldId id="283" r:id="rId6"/>
    <p:sldId id="267" r:id="rId7"/>
    <p:sldId id="281" r:id="rId8"/>
    <p:sldId id="268" r:id="rId9"/>
    <p:sldId id="275" r:id="rId10"/>
    <p:sldId id="277" r:id="rId11"/>
    <p:sldId id="282" r:id="rId12"/>
    <p:sldId id="278" r:id="rId13"/>
    <p:sldId id="270" r:id="rId14"/>
    <p:sldId id="271" r:id="rId15"/>
    <p:sldId id="258"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99410B-7B2F-4265-9046-073B7293A8B7}" type="datetimeFigureOut">
              <a:rPr lang="de-DE" smtClean="0"/>
              <a:t>16.04.2018</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DAC4FA-46FF-4A18-9EE2-09B4CD7FA28F}" type="slidenum">
              <a:rPr lang="de-DE" smtClean="0"/>
              <a:t>‹#›</a:t>
            </a:fld>
            <a:endParaRPr lang="de-DE"/>
          </a:p>
        </p:txBody>
      </p:sp>
    </p:spTree>
    <p:extLst>
      <p:ext uri="{BB962C8B-B14F-4D97-AF65-F5344CB8AC3E}">
        <p14:creationId xmlns:p14="http://schemas.microsoft.com/office/powerpoint/2010/main" val="3383014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94DAC4FA-46FF-4A18-9EE2-09B4CD7FA28F}" type="slidenum">
              <a:rPr lang="de-DE" smtClean="0"/>
              <a:t>2</a:t>
            </a:fld>
            <a:endParaRPr lang="de-DE"/>
          </a:p>
        </p:txBody>
      </p:sp>
    </p:spTree>
    <p:extLst>
      <p:ext uri="{BB962C8B-B14F-4D97-AF65-F5344CB8AC3E}">
        <p14:creationId xmlns:p14="http://schemas.microsoft.com/office/powerpoint/2010/main" val="1082879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94DAC4FA-46FF-4A18-9EE2-09B4CD7FA28F}" type="slidenum">
              <a:rPr lang="de-DE" smtClean="0"/>
              <a:t>3</a:t>
            </a:fld>
            <a:endParaRPr lang="de-DE"/>
          </a:p>
        </p:txBody>
      </p:sp>
    </p:spTree>
    <p:extLst>
      <p:ext uri="{BB962C8B-B14F-4D97-AF65-F5344CB8AC3E}">
        <p14:creationId xmlns:p14="http://schemas.microsoft.com/office/powerpoint/2010/main" val="2408060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A7116527-64FD-4ADC-8819-9BFA1E8A93FB}" type="slidenum">
              <a:rPr lang="en-GB" smtClean="0"/>
              <a:t>6</a:t>
            </a:fld>
            <a:endParaRPr lang="en-GB"/>
          </a:p>
        </p:txBody>
      </p:sp>
    </p:spTree>
    <p:extLst>
      <p:ext uri="{BB962C8B-B14F-4D97-AF65-F5344CB8AC3E}">
        <p14:creationId xmlns:p14="http://schemas.microsoft.com/office/powerpoint/2010/main" val="24148013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During the TT-IM</a:t>
            </a:r>
            <a:r>
              <a:rPr lang="en-AU" baseline="0" dirty="0" smtClean="0"/>
              <a:t> meeting, a number of Aspects were workshopped for each of the eight requirements. For instance, the aspects of what constitutes good governance include……  For each of these in turn, there may some sub-aspects. </a:t>
            </a:r>
            <a:endParaRPr lang="en-AU" dirty="0"/>
          </a:p>
        </p:txBody>
      </p:sp>
      <p:sp>
        <p:nvSpPr>
          <p:cNvPr id="4" name="Slide Number Placeholder 3"/>
          <p:cNvSpPr>
            <a:spLocks noGrp="1"/>
          </p:cNvSpPr>
          <p:nvPr>
            <p:ph type="sldNum" sz="quarter" idx="10"/>
          </p:nvPr>
        </p:nvSpPr>
        <p:spPr/>
        <p:txBody>
          <a:bodyPr/>
          <a:lstStyle/>
          <a:p>
            <a:fld id="{94DAC4FA-46FF-4A18-9EE2-09B4CD7FA28F}" type="slidenum">
              <a:rPr lang="de-DE" smtClean="0"/>
              <a:t>8</a:t>
            </a:fld>
            <a:endParaRPr lang="de-DE"/>
          </a:p>
        </p:txBody>
      </p:sp>
    </p:spTree>
    <p:extLst>
      <p:ext uri="{BB962C8B-B14F-4D97-AF65-F5344CB8AC3E}">
        <p14:creationId xmlns:p14="http://schemas.microsoft.com/office/powerpoint/2010/main" val="2601985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smtClean="0"/>
              <a:t>Having defined the Aspects</a:t>
            </a:r>
            <a:r>
              <a:rPr lang="en-AU" baseline="0" dirty="0" smtClean="0"/>
              <a:t> and sub-aspects of each requirement in t</a:t>
            </a:r>
            <a:r>
              <a:rPr lang="en-AU" dirty="0" smtClean="0"/>
              <a:t>he MM, the next step is to identify the expected</a:t>
            </a:r>
            <a:r>
              <a:rPr lang="en-AU" baseline="0" dirty="0" smtClean="0"/>
              <a:t> behaviours, or capabilities that define how well or otherwise that aspect is managed. Taking the example of Asset Management (an aspect of good governance), we identify adequate funding, documentation and retention policy as aspects to be monitored. The idea is then to describe for each of these the capabilities on a scale of 1 to 5 that define whether the aspect is essentially unmanaged, through partially managed, well managed, and optimal. This is what a complete segment of the matrix looks like for Asset management and its sub-aspects of documentation, accountability, resourcing and retention policy </a:t>
            </a:r>
            <a:endParaRPr lang="en-AU" dirty="0" smtClean="0"/>
          </a:p>
          <a:p>
            <a:endParaRPr lang="en-AU" dirty="0"/>
          </a:p>
        </p:txBody>
      </p:sp>
      <p:sp>
        <p:nvSpPr>
          <p:cNvPr id="4" name="Slide Number Placeholder 3"/>
          <p:cNvSpPr>
            <a:spLocks noGrp="1"/>
          </p:cNvSpPr>
          <p:nvPr>
            <p:ph type="sldNum" sz="quarter" idx="10"/>
          </p:nvPr>
        </p:nvSpPr>
        <p:spPr/>
        <p:txBody>
          <a:bodyPr/>
          <a:lstStyle/>
          <a:p>
            <a:fld id="{94DAC4FA-46FF-4A18-9EE2-09B4CD7FA28F}" type="slidenum">
              <a:rPr lang="de-DE" smtClean="0"/>
              <a:t>9</a:t>
            </a:fld>
            <a:endParaRPr lang="de-DE"/>
          </a:p>
        </p:txBody>
      </p:sp>
    </p:spTree>
    <p:extLst>
      <p:ext uri="{BB962C8B-B14F-4D97-AF65-F5344CB8AC3E}">
        <p14:creationId xmlns:p14="http://schemas.microsoft.com/office/powerpoint/2010/main" val="891612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And this slide</a:t>
            </a:r>
            <a:r>
              <a:rPr lang="en-AU" baseline="0" dirty="0" smtClean="0"/>
              <a:t> expands on one row of the matrix, the sub-aspect of documentation. </a:t>
            </a:r>
            <a:endParaRPr lang="en-AU" dirty="0"/>
          </a:p>
        </p:txBody>
      </p:sp>
      <p:sp>
        <p:nvSpPr>
          <p:cNvPr id="4" name="Slide Number Placeholder 3"/>
          <p:cNvSpPr>
            <a:spLocks noGrp="1"/>
          </p:cNvSpPr>
          <p:nvPr>
            <p:ph type="sldNum" sz="quarter" idx="10"/>
          </p:nvPr>
        </p:nvSpPr>
        <p:spPr/>
        <p:txBody>
          <a:bodyPr/>
          <a:lstStyle/>
          <a:p>
            <a:fld id="{94DAC4FA-46FF-4A18-9EE2-09B4CD7FA28F}" type="slidenum">
              <a:rPr lang="de-DE" smtClean="0"/>
              <a:t>10</a:t>
            </a:fld>
            <a:endParaRPr lang="de-DE"/>
          </a:p>
        </p:txBody>
      </p:sp>
    </p:spTree>
    <p:extLst>
      <p:ext uri="{BB962C8B-B14F-4D97-AF65-F5344CB8AC3E}">
        <p14:creationId xmlns:p14="http://schemas.microsoft.com/office/powerpoint/2010/main" val="4182425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mo2016_powerpoint_standard_v2_dark-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00" y="161557"/>
            <a:ext cx="9180000" cy="6887123"/>
          </a:xfrm>
          <a:prstGeom prst="rect">
            <a:avLst/>
          </a:prstGeom>
        </p:spPr>
      </p:pic>
      <p:sp>
        <p:nvSpPr>
          <p:cNvPr id="6" name="Title 1"/>
          <p:cNvSpPr txBox="1">
            <a:spLocks/>
          </p:cNvSpPr>
          <p:nvPr/>
        </p:nvSpPr>
        <p:spPr>
          <a:xfrm>
            <a:off x="628650" y="161557"/>
            <a:ext cx="8229600" cy="1840813"/>
          </a:xfrm>
          <a:prstGeom prst="rect">
            <a:avLst/>
          </a:prstGeom>
        </p:spPr>
        <p:txBody>
          <a:bodyPr vert="horz" lIns="91440" tIns="45720" rIns="91440" bIns="45720" rtlCol="0" anchor="ctr">
            <a:normAutofit fontScale="9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sz="4800" dirty="0" err="1" smtClean="0">
                <a:solidFill>
                  <a:schemeClr val="bg1"/>
                </a:solidFill>
              </a:rPr>
              <a:t>Current</a:t>
            </a:r>
            <a:r>
              <a:rPr lang="fr-CH" sz="4800" dirty="0" smtClean="0">
                <a:solidFill>
                  <a:schemeClr val="bg1"/>
                </a:solidFill>
              </a:rPr>
              <a:t> </a:t>
            </a:r>
            <a:r>
              <a:rPr lang="fr-CH" sz="4800" dirty="0" err="1" smtClean="0">
                <a:solidFill>
                  <a:schemeClr val="bg1"/>
                </a:solidFill>
              </a:rPr>
              <a:t>status</a:t>
            </a:r>
            <a:r>
              <a:rPr lang="fr-CH" sz="4800" dirty="0" smtClean="0">
                <a:solidFill>
                  <a:schemeClr val="bg1"/>
                </a:solidFill>
              </a:rPr>
              <a:t> of the WMO </a:t>
            </a:r>
            <a:r>
              <a:rPr lang="fr-CH" sz="4800" dirty="0" err="1" smtClean="0">
                <a:solidFill>
                  <a:schemeClr val="bg1"/>
                </a:solidFill>
              </a:rPr>
              <a:t>Maturity</a:t>
            </a:r>
            <a:r>
              <a:rPr lang="fr-CH" sz="4800" dirty="0" smtClean="0">
                <a:solidFill>
                  <a:schemeClr val="bg1"/>
                </a:solidFill>
              </a:rPr>
              <a:t> Matrix Convergence Model </a:t>
            </a:r>
          </a:p>
        </p:txBody>
      </p:sp>
      <p:sp>
        <p:nvSpPr>
          <p:cNvPr id="4" name="Title 1"/>
          <p:cNvSpPr txBox="1">
            <a:spLocks/>
          </p:cNvSpPr>
          <p:nvPr/>
        </p:nvSpPr>
        <p:spPr>
          <a:xfrm>
            <a:off x="669594" y="2864809"/>
            <a:ext cx="7423528" cy="2400668"/>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dirty="0" smtClean="0">
                <a:solidFill>
                  <a:schemeClr val="bg1"/>
                </a:solidFill>
              </a:rPr>
              <a:t>		</a:t>
            </a:r>
            <a:r>
              <a:rPr lang="en-US" sz="3200" dirty="0" smtClean="0">
                <a:solidFill>
                  <a:srgbClr val="FFFF00"/>
                </a:solidFill>
              </a:rPr>
              <a:t>William J Wright, Australia</a:t>
            </a:r>
          </a:p>
          <a:p>
            <a:pPr algn="l"/>
            <a:r>
              <a:rPr lang="en-US" sz="3200" dirty="0">
                <a:solidFill>
                  <a:srgbClr val="FFFF00"/>
                </a:solidFill>
              </a:rPr>
              <a:t>	</a:t>
            </a:r>
            <a:r>
              <a:rPr lang="en-US" sz="3200" dirty="0" smtClean="0">
                <a:solidFill>
                  <a:srgbClr val="FFFF00"/>
                </a:solidFill>
              </a:rPr>
              <a:t>	Co-chair IPET-CDMP  and </a:t>
            </a:r>
          </a:p>
          <a:p>
            <a:pPr algn="l"/>
            <a:r>
              <a:rPr lang="en-US" sz="3200" dirty="0">
                <a:solidFill>
                  <a:srgbClr val="FFFF00"/>
                </a:solidFill>
              </a:rPr>
              <a:t>	</a:t>
            </a:r>
            <a:r>
              <a:rPr lang="en-US" sz="3200" dirty="0" smtClean="0">
                <a:solidFill>
                  <a:srgbClr val="FFFF00"/>
                </a:solidFill>
              </a:rPr>
              <a:t>	CBS TT – Information Management</a:t>
            </a:r>
          </a:p>
          <a:p>
            <a:pPr algn="l"/>
            <a:endParaRPr lang="en-US" sz="3200" dirty="0">
              <a:solidFill>
                <a:srgbClr val="FFFF00"/>
              </a:solidFill>
            </a:endParaRPr>
          </a:p>
          <a:p>
            <a:pPr algn="l"/>
            <a:r>
              <a:rPr lang="en-US" sz="3200" dirty="0" smtClean="0">
                <a:solidFill>
                  <a:srgbClr val="FFFF00"/>
                </a:solidFill>
              </a:rPr>
              <a:t>		william.wright@bom.gov.au </a:t>
            </a:r>
            <a:endParaRPr lang="en-US" sz="3200" dirty="0">
              <a:solidFill>
                <a:srgbClr val="FFFF00"/>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666875"/>
            <a:ext cx="8229600" cy="4525963"/>
          </a:xfrm>
        </p:spPr>
        <p:txBody>
          <a:bodyPr>
            <a:normAutofit fontScale="92500" lnSpcReduction="20000"/>
          </a:bodyPr>
          <a:lstStyle/>
          <a:p>
            <a:r>
              <a:rPr lang="en-US" sz="2400" dirty="0" smtClean="0">
                <a:solidFill>
                  <a:srgbClr val="0070C0"/>
                </a:solidFill>
              </a:rPr>
              <a:t>The climate program is </a:t>
            </a:r>
            <a:r>
              <a:rPr lang="en-US" sz="2400" dirty="0" err="1" smtClean="0">
                <a:solidFill>
                  <a:srgbClr val="0070C0"/>
                </a:solidFill>
              </a:rPr>
              <a:t>modernising</a:t>
            </a:r>
            <a:r>
              <a:rPr lang="en-US" sz="2400" dirty="0" smtClean="0">
                <a:solidFill>
                  <a:srgbClr val="0070C0"/>
                </a:solidFill>
              </a:rPr>
              <a:t> </a:t>
            </a:r>
            <a:r>
              <a:rPr lang="en-US" sz="2400" dirty="0">
                <a:solidFill>
                  <a:srgbClr val="0070C0"/>
                </a:solidFill>
              </a:rPr>
              <a:t>its data and information management </a:t>
            </a:r>
            <a:r>
              <a:rPr lang="en-US" sz="2400" dirty="0" smtClean="0">
                <a:solidFill>
                  <a:srgbClr val="0070C0"/>
                </a:solidFill>
              </a:rPr>
              <a:t>practices, in the context of a broader WMO initiative. </a:t>
            </a:r>
          </a:p>
          <a:p>
            <a:endParaRPr lang="en-US" sz="2400" dirty="0"/>
          </a:p>
          <a:p>
            <a:r>
              <a:rPr lang="en-US" sz="2400" dirty="0" smtClean="0"/>
              <a:t>In doing so, this group will be working closely with the information </a:t>
            </a:r>
            <a:r>
              <a:rPr lang="en-US" sz="2400" dirty="0"/>
              <a:t>management component of </a:t>
            </a:r>
            <a:r>
              <a:rPr lang="en-US" sz="2400" dirty="0" smtClean="0"/>
              <a:t>WIS, i.e. the </a:t>
            </a:r>
            <a:r>
              <a:rPr lang="en-US" sz="2400" dirty="0" smtClean="0">
                <a:solidFill>
                  <a:srgbClr val="FF0000"/>
                </a:solidFill>
              </a:rPr>
              <a:t>CBS Task Team-Information Management</a:t>
            </a:r>
            <a:r>
              <a:rPr lang="en-US" sz="2400" dirty="0" smtClean="0"/>
              <a:t>, whose goal is to </a:t>
            </a:r>
            <a:r>
              <a:rPr lang="en-US" sz="2400" dirty="0"/>
              <a:t>provide standards, best practice and guidance for Members so that information </a:t>
            </a:r>
            <a:r>
              <a:rPr lang="en-US" sz="2400" dirty="0" smtClean="0"/>
              <a:t>management within WMO </a:t>
            </a:r>
            <a:r>
              <a:rPr lang="en-US" sz="2400" dirty="0" err="1"/>
              <a:t>Programmes</a:t>
            </a:r>
            <a:r>
              <a:rPr lang="en-US" sz="2400" dirty="0"/>
              <a:t> is consistent and reliable. </a:t>
            </a:r>
            <a:endParaRPr lang="en-US" sz="2400" dirty="0" smtClean="0"/>
          </a:p>
          <a:p>
            <a:endParaRPr lang="en-US" sz="2400" dirty="0"/>
          </a:p>
          <a:p>
            <a:endParaRPr lang="en-US" sz="2400" dirty="0" smtClean="0"/>
          </a:p>
          <a:p>
            <a:r>
              <a:rPr lang="en-US" sz="2400" dirty="0" smtClean="0">
                <a:solidFill>
                  <a:srgbClr val="0070C0"/>
                </a:solidFill>
              </a:rPr>
              <a:t>TT-IM </a:t>
            </a:r>
            <a:r>
              <a:rPr lang="en-US" sz="2400" dirty="0">
                <a:solidFill>
                  <a:srgbClr val="0070C0"/>
                </a:solidFill>
              </a:rPr>
              <a:t>is using a maturity model approach to specifying WIS information management (see  https://en.wikipedia.org/wiki/Maturity_model for an introduction to the concept of a maturity model). </a:t>
            </a:r>
            <a:endParaRPr lang="de-DE" sz="2400" dirty="0">
              <a:solidFill>
                <a:srgbClr val="0070C0"/>
              </a:solidFill>
            </a:endParaRPr>
          </a:p>
        </p:txBody>
      </p:sp>
      <p:sp>
        <p:nvSpPr>
          <p:cNvPr id="4" name="Titel 1"/>
          <p:cNvSpPr>
            <a:spLocks noGrp="1"/>
          </p:cNvSpPr>
          <p:nvPr>
            <p:ph type="title"/>
          </p:nvPr>
        </p:nvSpPr>
        <p:spPr>
          <a:xfrm>
            <a:off x="457200" y="152400"/>
            <a:ext cx="8229600" cy="1379538"/>
          </a:xfrm>
        </p:spPr>
        <p:txBody>
          <a:bodyPr>
            <a:normAutofit/>
          </a:bodyPr>
          <a:lstStyle/>
          <a:p>
            <a:r>
              <a:rPr lang="de-DE" dirty="0" smtClean="0"/>
              <a:t>Background</a:t>
            </a:r>
            <a:endParaRPr lang="de-DE" dirty="0"/>
          </a:p>
        </p:txBody>
      </p:sp>
    </p:spTree>
    <p:extLst>
      <p:ext uri="{BB962C8B-B14F-4D97-AF65-F5344CB8AC3E}">
        <p14:creationId xmlns:p14="http://schemas.microsoft.com/office/powerpoint/2010/main" val="420184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Maturity</a:t>
            </a:r>
            <a:r>
              <a:rPr lang="de-DE" dirty="0" smtClean="0"/>
              <a:t> Model </a:t>
            </a:r>
            <a:endParaRPr lang="de-DE" dirty="0"/>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227528636"/>
              </p:ext>
            </p:extLst>
          </p:nvPr>
        </p:nvGraphicFramePr>
        <p:xfrm>
          <a:off x="887222" y="4023836"/>
          <a:ext cx="8048626" cy="1412240"/>
        </p:xfrm>
        <a:graphic>
          <a:graphicData uri="http://schemas.openxmlformats.org/drawingml/2006/table">
            <a:tbl>
              <a:tblPr firstRow="1" firstCol="1" bandRow="1">
                <a:tableStyleId>{5C22544A-7EE6-4342-B048-85BDC9FD1C3A}</a:tableStyleId>
              </a:tblPr>
              <a:tblGrid>
                <a:gridCol w="1000992">
                  <a:extLst>
                    <a:ext uri="{9D8B030D-6E8A-4147-A177-3AD203B41FA5}">
                      <a16:colId xmlns:a16="http://schemas.microsoft.com/office/drawing/2014/main" val="20000"/>
                    </a:ext>
                  </a:extLst>
                </a:gridCol>
                <a:gridCol w="1286989">
                  <a:extLst>
                    <a:ext uri="{9D8B030D-6E8A-4147-A177-3AD203B41FA5}">
                      <a16:colId xmlns:a16="http://schemas.microsoft.com/office/drawing/2014/main" val="20001"/>
                    </a:ext>
                  </a:extLst>
                </a:gridCol>
                <a:gridCol w="1715985">
                  <a:extLst>
                    <a:ext uri="{9D8B030D-6E8A-4147-A177-3AD203B41FA5}">
                      <a16:colId xmlns:a16="http://schemas.microsoft.com/office/drawing/2014/main" val="20002"/>
                    </a:ext>
                  </a:extLst>
                </a:gridCol>
                <a:gridCol w="1787484">
                  <a:extLst>
                    <a:ext uri="{9D8B030D-6E8A-4147-A177-3AD203B41FA5}">
                      <a16:colId xmlns:a16="http://schemas.microsoft.com/office/drawing/2014/main" val="20003"/>
                    </a:ext>
                  </a:extLst>
                </a:gridCol>
                <a:gridCol w="2216480">
                  <a:extLst>
                    <a:ext uri="{9D8B030D-6E8A-4147-A177-3AD203B41FA5}">
                      <a16:colId xmlns:a16="http://schemas.microsoft.com/office/drawing/2014/main" val="20004"/>
                    </a:ext>
                  </a:extLst>
                </a:gridCol>
                <a:gridCol w="40696">
                  <a:extLst>
                    <a:ext uri="{9D8B030D-6E8A-4147-A177-3AD203B41FA5}">
                      <a16:colId xmlns:a16="http://schemas.microsoft.com/office/drawing/2014/main" val="20005"/>
                    </a:ext>
                  </a:extLst>
                </a:gridCol>
              </a:tblGrid>
              <a:tr h="456565">
                <a:tc rowSpan="2">
                  <a:txBody>
                    <a:bodyPr/>
                    <a:lstStyle/>
                    <a:p>
                      <a:pPr algn="ctr">
                        <a:spcAft>
                          <a:spcPts val="0"/>
                        </a:spcAft>
                      </a:pPr>
                      <a:r>
                        <a:rPr lang="en-US" sz="1600" dirty="0">
                          <a:effectLst/>
                        </a:rPr>
                        <a:t>Level 1  </a:t>
                      </a:r>
                      <a:endParaRPr lang="de-DE" sz="1600" dirty="0">
                        <a:effectLst/>
                      </a:endParaRPr>
                    </a:p>
                    <a:p>
                      <a:pPr algn="ctr">
                        <a:spcBef>
                          <a:spcPts val="400"/>
                        </a:spcBef>
                        <a:spcAft>
                          <a:spcPts val="0"/>
                        </a:spcAft>
                      </a:pPr>
                      <a:r>
                        <a:rPr lang="en-US" sz="1600" dirty="0">
                          <a:effectLst/>
                        </a:rPr>
                        <a:t>Ad Hoc </a:t>
                      </a:r>
                      <a:endParaRPr lang="de-DE" sz="1600" dirty="0">
                        <a:effectLst/>
                      </a:endParaRPr>
                    </a:p>
                    <a:p>
                      <a:pPr algn="ctr">
                        <a:spcBef>
                          <a:spcPts val="400"/>
                        </a:spcBef>
                        <a:spcAft>
                          <a:spcPts val="0"/>
                        </a:spcAft>
                      </a:pPr>
                      <a:r>
                        <a:rPr lang="en-US" sz="1600" dirty="0">
                          <a:effectLst/>
                        </a:rPr>
                        <a:t>Not Managed </a:t>
                      </a:r>
                      <a:endParaRPr lang="de-DE" sz="1600" dirty="0">
                        <a:effectLst/>
                        <a:latin typeface="Calibri"/>
                        <a:ea typeface="Calibri"/>
                        <a:cs typeface="Times New Roman"/>
                      </a:endParaRPr>
                    </a:p>
                  </a:txBody>
                  <a:tcPr marL="45720" marR="45720"/>
                </a:tc>
                <a:tc rowSpan="2">
                  <a:txBody>
                    <a:bodyPr/>
                    <a:lstStyle/>
                    <a:p>
                      <a:pPr algn="ctr">
                        <a:spcAft>
                          <a:spcPts val="0"/>
                        </a:spcAft>
                      </a:pPr>
                      <a:r>
                        <a:rPr lang="en-US" sz="1600" dirty="0">
                          <a:effectLst/>
                        </a:rPr>
                        <a:t>Level 2</a:t>
                      </a:r>
                      <a:endParaRPr lang="de-DE" sz="1600" dirty="0">
                        <a:effectLst/>
                      </a:endParaRPr>
                    </a:p>
                    <a:p>
                      <a:pPr algn="ctr">
                        <a:spcBef>
                          <a:spcPts val="400"/>
                        </a:spcBef>
                        <a:spcAft>
                          <a:spcPts val="0"/>
                        </a:spcAft>
                      </a:pPr>
                      <a:r>
                        <a:rPr lang="en-US" sz="1600" dirty="0">
                          <a:effectLst/>
                        </a:rPr>
                        <a:t>Minimal</a:t>
                      </a:r>
                      <a:endParaRPr lang="de-DE" sz="1600" dirty="0">
                        <a:effectLst/>
                      </a:endParaRPr>
                    </a:p>
                    <a:p>
                      <a:pPr algn="ctr">
                        <a:spcBef>
                          <a:spcPts val="400"/>
                        </a:spcBef>
                        <a:spcAft>
                          <a:spcPts val="0"/>
                        </a:spcAft>
                      </a:pPr>
                      <a:r>
                        <a:rPr lang="en-US" sz="1600" dirty="0">
                          <a:effectLst/>
                        </a:rPr>
                        <a:t>Managed</a:t>
                      </a:r>
                      <a:endParaRPr lang="de-DE" sz="1600" dirty="0">
                        <a:effectLst/>
                      </a:endParaRPr>
                    </a:p>
                    <a:p>
                      <a:pPr algn="ctr">
                        <a:spcAft>
                          <a:spcPts val="0"/>
                        </a:spcAft>
                      </a:pPr>
                      <a:r>
                        <a:rPr lang="en-US" sz="1600" dirty="0">
                          <a:effectLst/>
                        </a:rPr>
                        <a:t>Limited </a:t>
                      </a:r>
                      <a:endParaRPr lang="de-DE" sz="1600" dirty="0">
                        <a:effectLst/>
                        <a:latin typeface="Calibri"/>
                        <a:ea typeface="Calibri"/>
                        <a:cs typeface="Times New Roman"/>
                      </a:endParaRPr>
                    </a:p>
                  </a:txBody>
                  <a:tcPr marL="45720" marR="45720"/>
                </a:tc>
                <a:tc rowSpan="2">
                  <a:txBody>
                    <a:bodyPr/>
                    <a:lstStyle/>
                    <a:p>
                      <a:pPr algn="ctr">
                        <a:spcAft>
                          <a:spcPts val="0"/>
                        </a:spcAft>
                      </a:pPr>
                      <a:r>
                        <a:rPr lang="en-US" sz="1600" dirty="0">
                          <a:effectLst/>
                        </a:rPr>
                        <a:t>Level 3</a:t>
                      </a:r>
                      <a:endParaRPr lang="de-DE" sz="1600" dirty="0">
                        <a:effectLst/>
                      </a:endParaRPr>
                    </a:p>
                    <a:p>
                      <a:pPr algn="ctr">
                        <a:spcBef>
                          <a:spcPts val="400"/>
                        </a:spcBef>
                        <a:spcAft>
                          <a:spcPts val="0"/>
                        </a:spcAft>
                      </a:pPr>
                      <a:r>
                        <a:rPr lang="en-US" sz="1600" dirty="0">
                          <a:effectLst/>
                        </a:rPr>
                        <a:t>Intermediate</a:t>
                      </a:r>
                      <a:endParaRPr lang="de-DE" sz="1600" dirty="0">
                        <a:effectLst/>
                      </a:endParaRPr>
                    </a:p>
                    <a:p>
                      <a:pPr algn="ctr">
                        <a:spcBef>
                          <a:spcPts val="400"/>
                        </a:spcBef>
                        <a:spcAft>
                          <a:spcPts val="0"/>
                        </a:spcAft>
                      </a:pPr>
                      <a:r>
                        <a:rPr lang="en-US" sz="1600" dirty="0">
                          <a:effectLst/>
                        </a:rPr>
                        <a:t>Managed</a:t>
                      </a:r>
                      <a:endParaRPr lang="de-DE" sz="1600" dirty="0">
                        <a:effectLst/>
                      </a:endParaRPr>
                    </a:p>
                    <a:p>
                      <a:pPr algn="ctr">
                        <a:spcAft>
                          <a:spcPts val="0"/>
                        </a:spcAft>
                      </a:pPr>
                      <a:r>
                        <a:rPr lang="en-US" sz="1600" dirty="0">
                          <a:effectLst/>
                        </a:rPr>
                        <a:t>Defined, Partially Implemented </a:t>
                      </a:r>
                      <a:endParaRPr lang="de-DE" sz="1600" dirty="0">
                        <a:effectLst/>
                        <a:latin typeface="Calibri"/>
                        <a:ea typeface="Calibri"/>
                        <a:cs typeface="Times New Roman"/>
                      </a:endParaRPr>
                    </a:p>
                  </a:txBody>
                  <a:tcPr marL="45720" marR="45720"/>
                </a:tc>
                <a:tc rowSpan="2">
                  <a:txBody>
                    <a:bodyPr/>
                    <a:lstStyle/>
                    <a:p>
                      <a:pPr algn="ctr">
                        <a:spcAft>
                          <a:spcPts val="0"/>
                        </a:spcAft>
                      </a:pPr>
                      <a:r>
                        <a:rPr lang="en-US" sz="1600">
                          <a:effectLst/>
                        </a:rPr>
                        <a:t>Level 4</a:t>
                      </a:r>
                      <a:endParaRPr lang="de-DE" sz="1600">
                        <a:effectLst/>
                      </a:endParaRPr>
                    </a:p>
                    <a:p>
                      <a:pPr algn="ctr">
                        <a:spcBef>
                          <a:spcPts val="400"/>
                        </a:spcBef>
                        <a:spcAft>
                          <a:spcPts val="0"/>
                        </a:spcAft>
                      </a:pPr>
                      <a:r>
                        <a:rPr lang="en-US" sz="1600">
                          <a:effectLst/>
                        </a:rPr>
                        <a:t>Advanced</a:t>
                      </a:r>
                      <a:endParaRPr lang="de-DE" sz="1600">
                        <a:effectLst/>
                      </a:endParaRPr>
                    </a:p>
                    <a:p>
                      <a:pPr algn="ctr">
                        <a:spcBef>
                          <a:spcPts val="400"/>
                        </a:spcBef>
                        <a:spcAft>
                          <a:spcPts val="0"/>
                        </a:spcAft>
                      </a:pPr>
                      <a:r>
                        <a:rPr lang="en-US" sz="1600">
                          <a:effectLst/>
                        </a:rPr>
                        <a:t>Managed</a:t>
                      </a:r>
                      <a:endParaRPr lang="de-DE" sz="1600">
                        <a:effectLst/>
                      </a:endParaRPr>
                    </a:p>
                    <a:p>
                      <a:pPr algn="ctr">
                        <a:spcAft>
                          <a:spcPts val="0"/>
                        </a:spcAft>
                      </a:pPr>
                      <a:r>
                        <a:rPr lang="en-US" sz="1600">
                          <a:effectLst/>
                        </a:rPr>
                        <a:t>Well-Defined, Fully Implemented </a:t>
                      </a:r>
                      <a:endParaRPr lang="de-DE" sz="1600">
                        <a:effectLst/>
                        <a:latin typeface="Calibri"/>
                        <a:ea typeface="Calibri"/>
                        <a:cs typeface="Times New Roman"/>
                      </a:endParaRPr>
                    </a:p>
                  </a:txBody>
                  <a:tcPr marL="45720" marR="45720"/>
                </a:tc>
                <a:tc rowSpan="2">
                  <a:txBody>
                    <a:bodyPr/>
                    <a:lstStyle/>
                    <a:p>
                      <a:pPr algn="ctr">
                        <a:spcAft>
                          <a:spcPts val="0"/>
                        </a:spcAft>
                      </a:pPr>
                      <a:r>
                        <a:rPr lang="en-US" sz="1600" dirty="0">
                          <a:effectLst/>
                        </a:rPr>
                        <a:t>Level 5 </a:t>
                      </a:r>
                      <a:endParaRPr lang="de-DE" sz="1600" dirty="0">
                        <a:effectLst/>
                      </a:endParaRPr>
                    </a:p>
                    <a:p>
                      <a:pPr algn="ctr">
                        <a:spcBef>
                          <a:spcPts val="400"/>
                        </a:spcBef>
                        <a:spcAft>
                          <a:spcPts val="0"/>
                        </a:spcAft>
                      </a:pPr>
                      <a:r>
                        <a:rPr lang="en-US" sz="1600" dirty="0">
                          <a:effectLst/>
                        </a:rPr>
                        <a:t>Optimal</a:t>
                      </a:r>
                      <a:endParaRPr lang="de-DE" sz="1600" dirty="0">
                        <a:effectLst/>
                      </a:endParaRPr>
                    </a:p>
                    <a:p>
                      <a:pPr algn="ctr">
                        <a:spcBef>
                          <a:spcPts val="400"/>
                        </a:spcBef>
                        <a:spcAft>
                          <a:spcPts val="0"/>
                        </a:spcAft>
                      </a:pPr>
                      <a:r>
                        <a:rPr lang="en-US" sz="1600" dirty="0">
                          <a:effectLst/>
                        </a:rPr>
                        <a:t>Level 4 +</a:t>
                      </a:r>
                      <a:endParaRPr lang="de-DE" sz="1600" dirty="0">
                        <a:effectLst/>
                      </a:endParaRPr>
                    </a:p>
                    <a:p>
                      <a:pPr algn="ctr">
                        <a:spcAft>
                          <a:spcPts val="0"/>
                        </a:spcAft>
                      </a:pPr>
                      <a:r>
                        <a:rPr lang="en-US" sz="1600" dirty="0">
                          <a:effectLst/>
                        </a:rPr>
                        <a:t>Measured , Controlled , Audit </a:t>
                      </a:r>
                      <a:endParaRPr lang="de-DE" sz="1600" dirty="0">
                        <a:effectLst/>
                        <a:latin typeface="Calibri"/>
                        <a:ea typeface="Calibri"/>
                        <a:cs typeface="Times New Roman"/>
                      </a:endParaRPr>
                    </a:p>
                  </a:txBody>
                  <a:tcPr marL="45720" marR="45720"/>
                </a:tc>
                <a:tc>
                  <a:txBody>
                    <a:bodyPr/>
                    <a:lstStyle/>
                    <a:p>
                      <a:pPr algn="l"/>
                      <a:endParaRPr lang="de-DE" sz="1000">
                        <a:effectLst/>
                        <a:latin typeface="Times New Roman"/>
                      </a:endParaRPr>
                    </a:p>
                  </a:txBody>
                  <a:tcPr marL="0" marR="0" marT="0" marB="0" anchor="ctr"/>
                </a:tc>
                <a:extLst>
                  <a:ext uri="{0D108BD9-81ED-4DB2-BD59-A6C34878D82A}">
                    <a16:rowId xmlns:a16="http://schemas.microsoft.com/office/drawing/2014/main" val="10000"/>
                  </a:ext>
                </a:extLst>
              </a:tr>
              <a:tr h="14605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a:txBody>
                    <a:bodyPr/>
                    <a:lstStyle/>
                    <a:p>
                      <a:pPr algn="l"/>
                      <a:endParaRPr lang="de-DE" sz="1000" dirty="0">
                        <a:effectLst/>
                        <a:latin typeface="Times New Roman"/>
                      </a:endParaRPr>
                    </a:p>
                  </a:txBody>
                  <a:tcPr marL="0" marR="0" marT="0" marB="0" anchor="ctr"/>
                </a:tc>
                <a:extLst>
                  <a:ext uri="{0D108BD9-81ED-4DB2-BD59-A6C34878D82A}">
                    <a16:rowId xmlns:a16="http://schemas.microsoft.com/office/drawing/2014/main" val="10001"/>
                  </a:ext>
                </a:extLst>
              </a:tr>
            </a:tbl>
          </a:graphicData>
        </a:graphic>
      </p:graphicFrame>
      <p:sp>
        <p:nvSpPr>
          <p:cNvPr id="6" name="Rechteck 5"/>
          <p:cNvSpPr/>
          <p:nvPr/>
        </p:nvSpPr>
        <p:spPr>
          <a:xfrm>
            <a:off x="457200" y="1855789"/>
            <a:ext cx="8334375" cy="1477328"/>
          </a:xfrm>
          <a:prstGeom prst="rect">
            <a:avLst/>
          </a:prstGeom>
        </p:spPr>
        <p:txBody>
          <a:bodyPr wrap="square">
            <a:spAutoFit/>
          </a:bodyPr>
          <a:lstStyle/>
          <a:p>
            <a:r>
              <a:rPr lang="en-GB" dirty="0"/>
              <a:t>A maturity model is a tool for </a:t>
            </a:r>
            <a:r>
              <a:rPr lang="en-GB" dirty="0" smtClean="0"/>
              <a:t>monitoring and improving aspects of organizational performance, </a:t>
            </a:r>
            <a:r>
              <a:rPr lang="en-GB" dirty="0"/>
              <a:t>and is often </a:t>
            </a:r>
            <a:r>
              <a:rPr lang="en-GB" dirty="0" smtClean="0"/>
              <a:t>presented as </a:t>
            </a:r>
            <a:r>
              <a:rPr lang="en-GB" dirty="0"/>
              <a:t>a two dimensional matrix. </a:t>
            </a:r>
            <a:r>
              <a:rPr lang="en-GB" dirty="0" smtClean="0"/>
              <a:t>The rows identify the various requirements and aspects for, say, data management, while </a:t>
            </a:r>
            <a:r>
              <a:rPr lang="en-GB" dirty="0"/>
              <a:t>the </a:t>
            </a:r>
            <a:r>
              <a:rPr lang="en-GB" dirty="0" smtClean="0"/>
              <a:t>columns describe </a:t>
            </a:r>
            <a:r>
              <a:rPr lang="en-GB" dirty="0"/>
              <a:t>typical behaviours </a:t>
            </a:r>
            <a:r>
              <a:rPr lang="en-GB" dirty="0" smtClean="0"/>
              <a:t>representing increasing capability against each aspect. Typically </a:t>
            </a:r>
            <a:r>
              <a:rPr lang="en-GB" dirty="0"/>
              <a:t>a maturity model uses five </a:t>
            </a:r>
            <a:r>
              <a:rPr lang="en-GB" dirty="0" smtClean="0"/>
              <a:t>capability levels. </a:t>
            </a:r>
            <a:endParaRPr lang="de-DE" dirty="0"/>
          </a:p>
        </p:txBody>
      </p:sp>
      <p:sp>
        <p:nvSpPr>
          <p:cNvPr id="3" name="Right Arrow 2"/>
          <p:cNvSpPr/>
          <p:nvPr/>
        </p:nvSpPr>
        <p:spPr>
          <a:xfrm>
            <a:off x="1847850" y="3490911"/>
            <a:ext cx="5895975" cy="48577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t>Behaviours at increasing level of maturity</a:t>
            </a:r>
            <a:endParaRPr lang="en-GB" dirty="0"/>
          </a:p>
        </p:txBody>
      </p:sp>
      <p:sp>
        <p:nvSpPr>
          <p:cNvPr id="7" name="Left Arrow 6"/>
          <p:cNvSpPr/>
          <p:nvPr/>
        </p:nvSpPr>
        <p:spPr>
          <a:xfrm rot="16200000">
            <a:off x="-38052" y="5389800"/>
            <a:ext cx="1269524" cy="581025"/>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smtClean="0"/>
              <a:t>Aspect</a:t>
            </a:r>
            <a:endParaRPr lang="en-GB" dirty="0"/>
          </a:p>
        </p:txBody>
      </p:sp>
    </p:spTree>
    <p:extLst>
      <p:ext uri="{BB962C8B-B14F-4D97-AF65-F5344CB8AC3E}">
        <p14:creationId xmlns:p14="http://schemas.microsoft.com/office/powerpoint/2010/main" val="2156471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009650"/>
            <a:ext cx="8229600" cy="5314951"/>
          </a:xfrm>
        </p:spPr>
        <p:txBody>
          <a:bodyPr>
            <a:normAutofit lnSpcReduction="10000"/>
          </a:bodyPr>
          <a:lstStyle/>
          <a:p>
            <a:pPr marL="0" indent="0">
              <a:buNone/>
            </a:pPr>
            <a:r>
              <a:rPr lang="en-US" sz="2400" dirty="0"/>
              <a:t>•	Divides </a:t>
            </a:r>
            <a:r>
              <a:rPr lang="en-US" sz="2400" dirty="0" smtClean="0"/>
              <a:t>information </a:t>
            </a:r>
            <a:r>
              <a:rPr lang="en-US" sz="2400" dirty="0"/>
              <a:t>management activities into a manageable set of aspects that can be addressed by Members</a:t>
            </a:r>
            <a:r>
              <a:rPr lang="en-US" sz="2400" dirty="0" smtClean="0"/>
              <a:t>;</a:t>
            </a:r>
          </a:p>
          <a:p>
            <a:pPr marL="0" indent="0">
              <a:buNone/>
            </a:pPr>
            <a:endParaRPr lang="en-US" sz="2400" dirty="0"/>
          </a:p>
          <a:p>
            <a:pPr marL="0" indent="0">
              <a:buNone/>
            </a:pPr>
            <a:r>
              <a:rPr lang="en-US" sz="2400" dirty="0"/>
              <a:t>•	</a:t>
            </a:r>
            <a:r>
              <a:rPr lang="en-US" sz="2400" dirty="0">
                <a:solidFill>
                  <a:srgbClr val="0070C0"/>
                </a:solidFill>
              </a:rPr>
              <a:t>Allows Members to assess their information management practices to identify those aspects that would benefit most from process improvement activities</a:t>
            </a:r>
            <a:r>
              <a:rPr lang="en-US" sz="2400" dirty="0" smtClean="0">
                <a:solidFill>
                  <a:srgbClr val="0070C0"/>
                </a:solidFill>
              </a:rPr>
              <a:t>;</a:t>
            </a:r>
          </a:p>
          <a:p>
            <a:pPr marL="0" indent="0">
              <a:buNone/>
            </a:pPr>
            <a:endParaRPr lang="en-US" sz="2400" dirty="0">
              <a:solidFill>
                <a:srgbClr val="0070C0"/>
              </a:solidFill>
            </a:endParaRPr>
          </a:p>
          <a:p>
            <a:pPr marL="0" indent="0">
              <a:buNone/>
            </a:pPr>
            <a:r>
              <a:rPr lang="en-US" sz="2400" dirty="0"/>
              <a:t>•	Provides a </a:t>
            </a:r>
            <a:r>
              <a:rPr lang="en-US" sz="2400" dirty="0" smtClean="0"/>
              <a:t>way of measuring </a:t>
            </a:r>
            <a:r>
              <a:rPr lang="en-US" sz="2400" dirty="0"/>
              <a:t>progress </a:t>
            </a:r>
            <a:r>
              <a:rPr lang="en-US" sz="2400" dirty="0" smtClean="0"/>
              <a:t>towards improving </a:t>
            </a:r>
            <a:r>
              <a:rPr lang="en-US" sz="2400" dirty="0"/>
              <a:t>information management </a:t>
            </a:r>
            <a:r>
              <a:rPr lang="en-US" sz="2400" dirty="0" smtClean="0"/>
              <a:t>capability in </a:t>
            </a:r>
            <a:r>
              <a:rPr lang="en-US" sz="2400" dirty="0"/>
              <a:t>support of WMO </a:t>
            </a:r>
            <a:r>
              <a:rPr lang="en-US" sz="2400" dirty="0" err="1"/>
              <a:t>Programmes</a:t>
            </a:r>
            <a:r>
              <a:rPr lang="en-US" sz="2400" dirty="0" smtClean="0"/>
              <a:t>;</a:t>
            </a:r>
          </a:p>
          <a:p>
            <a:pPr marL="0" indent="0">
              <a:buNone/>
            </a:pPr>
            <a:endParaRPr lang="en-US" sz="2400" dirty="0"/>
          </a:p>
          <a:p>
            <a:pPr marL="0" indent="0">
              <a:buNone/>
            </a:pPr>
            <a:r>
              <a:rPr lang="en-US" sz="2400" dirty="0"/>
              <a:t>•	</a:t>
            </a:r>
            <a:r>
              <a:rPr lang="en-US" sz="2400" dirty="0">
                <a:solidFill>
                  <a:srgbClr val="0070C0"/>
                </a:solidFill>
              </a:rPr>
              <a:t>Allows Members to identify an appropriate level of process </a:t>
            </a:r>
            <a:r>
              <a:rPr lang="en-US" sz="2400" dirty="0" smtClean="0">
                <a:solidFill>
                  <a:srgbClr val="0070C0"/>
                </a:solidFill>
              </a:rPr>
              <a:t>maturity </a:t>
            </a:r>
            <a:r>
              <a:rPr lang="en-US" sz="2400" dirty="0">
                <a:solidFill>
                  <a:srgbClr val="0070C0"/>
                </a:solidFill>
              </a:rPr>
              <a:t>that should be used for the information they are </a:t>
            </a:r>
            <a:r>
              <a:rPr lang="en-US" sz="2400" dirty="0" smtClean="0">
                <a:solidFill>
                  <a:srgbClr val="0070C0"/>
                </a:solidFill>
              </a:rPr>
              <a:t>managing</a:t>
            </a:r>
          </a:p>
        </p:txBody>
      </p:sp>
      <p:sp>
        <p:nvSpPr>
          <p:cNvPr id="4" name="Titel 1"/>
          <p:cNvSpPr>
            <a:spLocks noGrp="1"/>
          </p:cNvSpPr>
          <p:nvPr>
            <p:ph type="title"/>
          </p:nvPr>
        </p:nvSpPr>
        <p:spPr>
          <a:xfrm>
            <a:off x="457200" y="228600"/>
            <a:ext cx="8229600" cy="723900"/>
          </a:xfrm>
        </p:spPr>
        <p:txBody>
          <a:bodyPr>
            <a:normAutofit fontScale="90000"/>
          </a:bodyPr>
          <a:lstStyle/>
          <a:p>
            <a:r>
              <a:rPr lang="de-DE" dirty="0" smtClean="0"/>
              <a:t>Benefits of Maturity Model approach </a:t>
            </a:r>
            <a:endParaRPr lang="de-DE" dirty="0"/>
          </a:p>
        </p:txBody>
      </p:sp>
    </p:spTree>
    <p:extLst>
      <p:ext uri="{BB962C8B-B14F-4D97-AF65-F5344CB8AC3E}">
        <p14:creationId xmlns:p14="http://schemas.microsoft.com/office/powerpoint/2010/main" val="353914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Towards a generic WMO Maturity Model</a:t>
            </a:r>
            <a:endParaRPr lang="en-AU" dirty="0"/>
          </a:p>
        </p:txBody>
      </p:sp>
      <p:sp>
        <p:nvSpPr>
          <p:cNvPr id="3" name="Content Placeholder 2"/>
          <p:cNvSpPr>
            <a:spLocks noGrp="1"/>
          </p:cNvSpPr>
          <p:nvPr>
            <p:ph idx="1"/>
          </p:nvPr>
        </p:nvSpPr>
        <p:spPr/>
        <p:txBody>
          <a:bodyPr>
            <a:normAutofit/>
          </a:bodyPr>
          <a:lstStyle/>
          <a:p>
            <a:r>
              <a:rPr lang="en-AU" sz="2800" dirty="0" smtClean="0">
                <a:solidFill>
                  <a:srgbClr val="0070C0"/>
                </a:solidFill>
              </a:rPr>
              <a:t>Various data centres and NMHSs have defined a variety of different approaches to Maturity Models</a:t>
            </a:r>
          </a:p>
          <a:p>
            <a:endParaRPr lang="en-AU" sz="2800" dirty="0" smtClean="0">
              <a:solidFill>
                <a:srgbClr val="0070C0"/>
              </a:solidFill>
            </a:endParaRPr>
          </a:p>
          <a:p>
            <a:r>
              <a:rPr lang="en-AU" sz="2800" dirty="0" smtClean="0"/>
              <a:t>There is a need for WMO to define a standard approach that applies to all programs. </a:t>
            </a:r>
          </a:p>
          <a:p>
            <a:endParaRPr lang="en-AU" sz="2800" dirty="0" smtClean="0"/>
          </a:p>
          <a:p>
            <a:r>
              <a:rPr lang="en-AU" sz="2800" dirty="0" smtClean="0">
                <a:solidFill>
                  <a:srgbClr val="0070C0"/>
                </a:solidFill>
              </a:rPr>
              <a:t>This work commenced in 2017 with the CBS/</a:t>
            </a:r>
            <a:r>
              <a:rPr lang="en-AU" sz="2800" dirty="0" err="1" smtClean="0">
                <a:solidFill>
                  <a:srgbClr val="0070C0"/>
                </a:solidFill>
              </a:rPr>
              <a:t>CCl</a:t>
            </a:r>
            <a:r>
              <a:rPr lang="en-AU" sz="2800" dirty="0" smtClean="0">
                <a:solidFill>
                  <a:srgbClr val="0070C0"/>
                </a:solidFill>
              </a:rPr>
              <a:t> Workshop on Information Management and the following CBS TT-Information Management </a:t>
            </a:r>
            <a:endParaRPr lang="en-AU" sz="2800" dirty="0">
              <a:solidFill>
                <a:srgbClr val="0070C0"/>
              </a:solidFill>
            </a:endParaRPr>
          </a:p>
        </p:txBody>
      </p:sp>
    </p:spTree>
    <p:extLst>
      <p:ext uri="{BB962C8B-B14F-4D97-AF65-F5344CB8AC3E}">
        <p14:creationId xmlns:p14="http://schemas.microsoft.com/office/powerpoint/2010/main" val="42607508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249"/>
            <a:ext cx="8229600" cy="1143000"/>
          </a:xfrm>
        </p:spPr>
        <p:txBody>
          <a:bodyPr/>
          <a:lstStyle/>
          <a:p>
            <a:r>
              <a:rPr lang="en-AU" dirty="0" smtClean="0"/>
              <a:t>General Approach</a:t>
            </a:r>
            <a:endParaRPr lang="en-AU" dirty="0"/>
          </a:p>
        </p:txBody>
      </p:sp>
      <p:sp>
        <p:nvSpPr>
          <p:cNvPr id="3" name="Content Placeholder 2"/>
          <p:cNvSpPr>
            <a:spLocks noGrp="1"/>
          </p:cNvSpPr>
          <p:nvPr>
            <p:ph idx="1"/>
          </p:nvPr>
        </p:nvSpPr>
        <p:spPr>
          <a:xfrm>
            <a:off x="457200" y="910007"/>
            <a:ext cx="8503920" cy="5699670"/>
          </a:xfrm>
        </p:spPr>
        <p:txBody>
          <a:bodyPr>
            <a:noAutofit/>
          </a:bodyPr>
          <a:lstStyle/>
          <a:p>
            <a:r>
              <a:rPr lang="en-AU" sz="2400" dirty="0" smtClean="0">
                <a:solidFill>
                  <a:srgbClr val="0070C0"/>
                </a:solidFill>
              </a:rPr>
              <a:t>Eight requirements for </a:t>
            </a:r>
            <a:r>
              <a:rPr lang="en-AU" sz="2400" dirty="0">
                <a:solidFill>
                  <a:srgbClr val="0070C0"/>
                </a:solidFill>
              </a:rPr>
              <a:t>high quality information management (IM) were identified at the 2017 </a:t>
            </a:r>
            <a:r>
              <a:rPr lang="en-AU" sz="2400" dirty="0" err="1">
                <a:solidFill>
                  <a:srgbClr val="0070C0"/>
                </a:solidFill>
              </a:rPr>
              <a:t>CCl</a:t>
            </a:r>
            <a:r>
              <a:rPr lang="en-AU" sz="2400" dirty="0">
                <a:solidFill>
                  <a:srgbClr val="0070C0"/>
                </a:solidFill>
              </a:rPr>
              <a:t>/CBS joint workshop on IM</a:t>
            </a:r>
            <a:r>
              <a:rPr lang="en-AU" sz="2400" dirty="0" smtClean="0">
                <a:solidFill>
                  <a:srgbClr val="0070C0"/>
                </a:solidFill>
              </a:rPr>
              <a:t>.</a:t>
            </a:r>
          </a:p>
          <a:p>
            <a:endParaRPr lang="en-AU" sz="2400" i="1" dirty="0" smtClean="0">
              <a:solidFill>
                <a:srgbClr val="0070C0"/>
              </a:solidFill>
            </a:endParaRPr>
          </a:p>
          <a:p>
            <a:r>
              <a:rPr lang="en-AU" sz="2400" dirty="0" smtClean="0"/>
              <a:t>Five capability levels were to be defined against each requirement, representing a transition from unmanaged to optimally managed. </a:t>
            </a:r>
          </a:p>
          <a:p>
            <a:endParaRPr lang="en-AU" sz="2400" dirty="0" smtClean="0"/>
          </a:p>
          <a:p>
            <a:r>
              <a:rPr lang="en-AU" sz="2400" dirty="0" smtClean="0">
                <a:solidFill>
                  <a:srgbClr val="0070C0"/>
                </a:solidFill>
              </a:rPr>
              <a:t>The TT-IM were tasked with describing what each requirement means in practice, and specifying the behaviours corresponding to each capability level. </a:t>
            </a:r>
          </a:p>
          <a:p>
            <a:endParaRPr lang="en-AU" sz="2400" dirty="0" smtClean="0">
              <a:solidFill>
                <a:srgbClr val="0070C0"/>
              </a:solidFill>
            </a:endParaRPr>
          </a:p>
          <a:p>
            <a:r>
              <a:rPr lang="en-AU" sz="2400" dirty="0" smtClean="0">
                <a:solidFill>
                  <a:schemeClr val="tx1">
                    <a:lumMod val="95000"/>
                    <a:lumOff val="5000"/>
                  </a:schemeClr>
                </a:solidFill>
              </a:rPr>
              <a:t>Note that high-performing data centres and datasets do not need to achieve Level 5, but should reach Level 3 or 4 on each (or most) requirements. </a:t>
            </a:r>
            <a:endParaRPr lang="en-AU" sz="2400" dirty="0">
              <a:solidFill>
                <a:schemeClr val="tx1">
                  <a:lumMod val="95000"/>
                  <a:lumOff val="5000"/>
                </a:schemeClr>
              </a:solidFill>
            </a:endParaRPr>
          </a:p>
        </p:txBody>
      </p:sp>
      <p:sp>
        <p:nvSpPr>
          <p:cNvPr id="4" name="Slide Number Placeholder 3"/>
          <p:cNvSpPr>
            <a:spLocks noGrp="1"/>
          </p:cNvSpPr>
          <p:nvPr>
            <p:ph type="sldNum" sz="quarter" idx="12"/>
          </p:nvPr>
        </p:nvSpPr>
        <p:spPr/>
        <p:txBody>
          <a:bodyPr/>
          <a:lstStyle/>
          <a:p>
            <a:fld id="{9259AF2F-52C6-9B46-B8B2-0579234AE62E}" type="slidenum">
              <a:rPr lang="en-US" smtClean="0"/>
              <a:t>6</a:t>
            </a:fld>
            <a:endParaRPr lang="en-US"/>
          </a:p>
        </p:txBody>
      </p:sp>
    </p:spTree>
    <p:extLst>
      <p:ext uri="{BB962C8B-B14F-4D97-AF65-F5344CB8AC3E}">
        <p14:creationId xmlns:p14="http://schemas.microsoft.com/office/powerpoint/2010/main" val="24927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Applications of the Maturity Model </a:t>
            </a:r>
            <a:endParaRPr lang="en-AU" dirty="0"/>
          </a:p>
        </p:txBody>
      </p:sp>
      <p:sp>
        <p:nvSpPr>
          <p:cNvPr id="3" name="Content Placeholder 2"/>
          <p:cNvSpPr>
            <a:spLocks noGrp="1"/>
          </p:cNvSpPr>
          <p:nvPr>
            <p:ph idx="1"/>
          </p:nvPr>
        </p:nvSpPr>
        <p:spPr/>
        <p:txBody>
          <a:bodyPr>
            <a:normAutofit fontScale="85000" lnSpcReduction="20000"/>
          </a:bodyPr>
          <a:lstStyle/>
          <a:p>
            <a:r>
              <a:rPr lang="en-AU" sz="2600" dirty="0">
                <a:solidFill>
                  <a:schemeClr val="tx1">
                    <a:lumMod val="95000"/>
                    <a:lumOff val="5000"/>
                  </a:schemeClr>
                </a:solidFill>
              </a:rPr>
              <a:t>WIS </a:t>
            </a:r>
            <a:r>
              <a:rPr lang="en-AU" sz="2600" dirty="0" smtClean="0">
                <a:solidFill>
                  <a:schemeClr val="tx1">
                    <a:lumMod val="95000"/>
                    <a:lumOff val="5000"/>
                  </a:schemeClr>
                </a:solidFill>
              </a:rPr>
              <a:t>and data centres </a:t>
            </a:r>
            <a:r>
              <a:rPr lang="en-AU" sz="2600" dirty="0">
                <a:solidFill>
                  <a:schemeClr val="tx1">
                    <a:lumMod val="95000"/>
                    <a:lumOff val="5000"/>
                  </a:schemeClr>
                </a:solidFill>
              </a:rPr>
              <a:t>are to be assessed against the </a:t>
            </a:r>
            <a:r>
              <a:rPr lang="en-AU" sz="2600" dirty="0" smtClean="0">
                <a:solidFill>
                  <a:schemeClr val="tx1">
                    <a:lumMod val="95000"/>
                    <a:lumOff val="5000"/>
                  </a:schemeClr>
                </a:solidFill>
              </a:rPr>
              <a:t>requirements capabilities of </a:t>
            </a:r>
            <a:r>
              <a:rPr lang="en-AU" sz="2600" dirty="0">
                <a:solidFill>
                  <a:schemeClr val="tx1">
                    <a:lumMod val="95000"/>
                    <a:lumOff val="5000"/>
                  </a:schemeClr>
                </a:solidFill>
              </a:rPr>
              <a:t>the maturity matrix, which will form the substance of future </a:t>
            </a:r>
            <a:r>
              <a:rPr lang="en-AU" sz="2600" dirty="0" smtClean="0">
                <a:solidFill>
                  <a:schemeClr val="tx1">
                    <a:lumMod val="95000"/>
                    <a:lumOff val="5000"/>
                  </a:schemeClr>
                </a:solidFill>
              </a:rPr>
              <a:t>regulations</a:t>
            </a:r>
          </a:p>
          <a:p>
            <a:endParaRPr lang="en-AU" sz="2600" dirty="0" smtClean="0">
              <a:solidFill>
                <a:schemeClr val="tx1">
                  <a:lumMod val="95000"/>
                  <a:lumOff val="5000"/>
                </a:schemeClr>
              </a:solidFill>
            </a:endParaRPr>
          </a:p>
          <a:p>
            <a:r>
              <a:rPr lang="en-AU" sz="2600" dirty="0" smtClean="0">
                <a:solidFill>
                  <a:srgbClr val="FF0000"/>
                </a:solidFill>
              </a:rPr>
              <a:t>Climate:</a:t>
            </a:r>
            <a:r>
              <a:rPr lang="en-AU" sz="2600" dirty="0" smtClean="0">
                <a:solidFill>
                  <a:srgbClr val="0070C0"/>
                </a:solidFill>
              </a:rPr>
              <a:t> The MM approach will be applied to candidate high quality climate datasets, as part of an assessment process to identify high quality "trusted" datasets to support climate applications. </a:t>
            </a:r>
            <a:r>
              <a:rPr lang="en-AU" sz="2600" dirty="0" smtClean="0">
                <a:solidFill>
                  <a:srgbClr val="FF0000"/>
                </a:solidFill>
              </a:rPr>
              <a:t> </a:t>
            </a:r>
          </a:p>
          <a:p>
            <a:endParaRPr lang="en-AU" sz="2600" dirty="0">
              <a:solidFill>
                <a:srgbClr val="FF0000"/>
              </a:solidFill>
            </a:endParaRPr>
          </a:p>
          <a:p>
            <a:r>
              <a:rPr lang="en-AU" sz="2600" dirty="0">
                <a:solidFill>
                  <a:schemeClr val="tx1">
                    <a:lumMod val="95000"/>
                    <a:lumOff val="5000"/>
                  </a:schemeClr>
                </a:solidFill>
              </a:rPr>
              <a:t>I</a:t>
            </a:r>
            <a:r>
              <a:rPr lang="en-AU" sz="2600" dirty="0" smtClean="0">
                <a:solidFill>
                  <a:schemeClr val="tx1">
                    <a:lumMod val="95000"/>
                    <a:lumOff val="5000"/>
                  </a:schemeClr>
                </a:solidFill>
              </a:rPr>
              <a:t>mportant: These datasets have already been endorsed by GCOS in terms of quality and representativeness for each ECV; the MM defines how well, sustainably and accountably the data are managed </a:t>
            </a:r>
          </a:p>
          <a:p>
            <a:pPr marL="0" indent="0">
              <a:buNone/>
            </a:pPr>
            <a:endParaRPr lang="en-AU" sz="2600" dirty="0" smtClean="0">
              <a:solidFill>
                <a:srgbClr val="FF0000"/>
              </a:solidFill>
            </a:endParaRPr>
          </a:p>
          <a:p>
            <a:r>
              <a:rPr lang="en-AU" sz="2600" dirty="0" smtClean="0">
                <a:solidFill>
                  <a:srgbClr val="0070C0"/>
                </a:solidFill>
              </a:rPr>
              <a:t>The MM aspects and behaviours will form the basis of a Manual on Information Management </a:t>
            </a:r>
            <a:endParaRPr lang="en-AU" sz="2600" dirty="0">
              <a:solidFill>
                <a:srgbClr val="0070C0"/>
              </a:solidFill>
            </a:endParaRPr>
          </a:p>
          <a:p>
            <a:endParaRPr lang="en-AU" dirty="0"/>
          </a:p>
        </p:txBody>
      </p:sp>
    </p:spTree>
    <p:extLst>
      <p:ext uri="{BB962C8B-B14F-4D97-AF65-F5344CB8AC3E}">
        <p14:creationId xmlns:p14="http://schemas.microsoft.com/office/powerpoint/2010/main" val="62514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sz="3600" dirty="0" smtClean="0"/>
              <a:t>The eight identified practices in high quality data and information management</a:t>
            </a:r>
            <a:endParaRPr lang="en-AU" sz="3600" dirty="0"/>
          </a:p>
        </p:txBody>
      </p:sp>
      <p:sp>
        <p:nvSpPr>
          <p:cNvPr id="3" name="Content Placeholder 2"/>
          <p:cNvSpPr>
            <a:spLocks noGrp="1"/>
          </p:cNvSpPr>
          <p:nvPr>
            <p:ph idx="1"/>
          </p:nvPr>
        </p:nvSpPr>
        <p:spPr/>
        <p:txBody>
          <a:bodyPr>
            <a:noAutofit/>
          </a:bodyPr>
          <a:lstStyle/>
          <a:p>
            <a:r>
              <a:rPr lang="en-AU" sz="2400" dirty="0" smtClean="0"/>
              <a:t>Good</a:t>
            </a:r>
            <a:r>
              <a:rPr lang="en-AU" sz="2400" b="1" dirty="0" smtClean="0"/>
              <a:t> documentation</a:t>
            </a:r>
            <a:r>
              <a:rPr lang="en-AU" sz="2400" dirty="0" smtClean="0"/>
              <a:t>, describing consistent well-defined practices</a:t>
            </a:r>
          </a:p>
          <a:p>
            <a:r>
              <a:rPr lang="en-AU" sz="2400" dirty="0" smtClean="0"/>
              <a:t>Good </a:t>
            </a:r>
            <a:r>
              <a:rPr lang="en-AU" sz="2400" b="1" dirty="0" smtClean="0"/>
              <a:t>governance </a:t>
            </a:r>
            <a:r>
              <a:rPr lang="en-AU" sz="2400" dirty="0" smtClean="0"/>
              <a:t> - asset management, standards, policies, accountabilities, authorisation, compliance mechanisms</a:t>
            </a:r>
          </a:p>
          <a:p>
            <a:r>
              <a:rPr lang="en-AU" sz="2400" dirty="0" smtClean="0"/>
              <a:t>Effective </a:t>
            </a:r>
            <a:r>
              <a:rPr lang="en-AU" sz="2400" b="1" dirty="0" smtClean="0"/>
              <a:t>storage and preservation</a:t>
            </a:r>
          </a:p>
          <a:p>
            <a:r>
              <a:rPr lang="en-AU" sz="2400" dirty="0" smtClean="0"/>
              <a:t>Effective </a:t>
            </a:r>
            <a:r>
              <a:rPr lang="en-AU" sz="2400" b="1" dirty="0" smtClean="0"/>
              <a:t>quality assurance processes</a:t>
            </a:r>
          </a:p>
          <a:p>
            <a:r>
              <a:rPr lang="en-AU" sz="2400" b="1" dirty="0" smtClean="0"/>
              <a:t>Accessibility and sharing </a:t>
            </a:r>
            <a:r>
              <a:rPr lang="en-AU" sz="2400" dirty="0" smtClean="0"/>
              <a:t>mechanisms</a:t>
            </a:r>
          </a:p>
          <a:p>
            <a:r>
              <a:rPr lang="en-AU" sz="2400" b="1" dirty="0" smtClean="0"/>
              <a:t>Discoverability</a:t>
            </a:r>
          </a:p>
          <a:p>
            <a:r>
              <a:rPr lang="en-AU" sz="2400" dirty="0" smtClean="0"/>
              <a:t>Accountable </a:t>
            </a:r>
            <a:r>
              <a:rPr lang="en-AU" sz="2400" b="1" dirty="0" smtClean="0"/>
              <a:t>change management processes and provenance  </a:t>
            </a:r>
          </a:p>
          <a:p>
            <a:r>
              <a:rPr lang="en-AU" sz="2400" dirty="0" smtClean="0"/>
              <a:t>Adequate </a:t>
            </a:r>
            <a:r>
              <a:rPr lang="en-AU" sz="2400" b="1" dirty="0" smtClean="0"/>
              <a:t>competencies and training</a:t>
            </a:r>
            <a:r>
              <a:rPr lang="en-AU" sz="2400" dirty="0" smtClean="0"/>
              <a:t> (with new WIS competencies)</a:t>
            </a:r>
            <a:endParaRPr lang="en-AU" sz="2400" b="1" dirty="0"/>
          </a:p>
        </p:txBody>
      </p:sp>
      <p:sp>
        <p:nvSpPr>
          <p:cNvPr id="4" name="Slide Number Placeholder 3"/>
          <p:cNvSpPr>
            <a:spLocks noGrp="1"/>
          </p:cNvSpPr>
          <p:nvPr>
            <p:ph type="sldNum" sz="quarter" idx="12"/>
          </p:nvPr>
        </p:nvSpPr>
        <p:spPr/>
        <p:txBody>
          <a:bodyPr/>
          <a:lstStyle/>
          <a:p>
            <a:fld id="{9259AF2F-52C6-9B46-B8B2-0579234AE62E}" type="slidenum">
              <a:rPr lang="en-US" smtClean="0"/>
              <a:t>8</a:t>
            </a:fld>
            <a:endParaRPr lang="en-US"/>
          </a:p>
        </p:txBody>
      </p:sp>
    </p:spTree>
    <p:extLst>
      <p:ext uri="{BB962C8B-B14F-4D97-AF65-F5344CB8AC3E}">
        <p14:creationId xmlns:p14="http://schemas.microsoft.com/office/powerpoint/2010/main" val="38942777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nhaltsplatzhalter 3"/>
          <p:cNvGraphicFramePr>
            <a:graphicFrameLocks noGrp="1"/>
          </p:cNvGraphicFramePr>
          <p:nvPr>
            <p:ph idx="1"/>
            <p:extLst>
              <p:ext uri="{D42A27DB-BD31-4B8C-83A1-F6EECF244321}">
                <p14:modId xmlns:p14="http://schemas.microsoft.com/office/powerpoint/2010/main" val="2921877758"/>
              </p:ext>
            </p:extLst>
          </p:nvPr>
        </p:nvGraphicFramePr>
        <p:xfrm>
          <a:off x="390525" y="1224924"/>
          <a:ext cx="8229600" cy="4572000"/>
        </p:xfrm>
        <a:graphic>
          <a:graphicData uri="http://schemas.openxmlformats.org/drawingml/2006/table">
            <a:tbl>
              <a:tblPr firstRow="1" firstCol="1" bandRow="1">
                <a:tableStyleId>{5C22544A-7EE6-4342-B048-85BDC9FD1C3A}</a:tableStyleId>
              </a:tblPr>
              <a:tblGrid>
                <a:gridCol w="1832286">
                  <a:extLst>
                    <a:ext uri="{9D8B030D-6E8A-4147-A177-3AD203B41FA5}">
                      <a16:colId xmlns:a16="http://schemas.microsoft.com/office/drawing/2014/main" val="20000"/>
                    </a:ext>
                  </a:extLst>
                </a:gridCol>
                <a:gridCol w="1248860">
                  <a:extLst>
                    <a:ext uri="{9D8B030D-6E8A-4147-A177-3AD203B41FA5}">
                      <a16:colId xmlns:a16="http://schemas.microsoft.com/office/drawing/2014/main" val="20001"/>
                    </a:ext>
                  </a:extLst>
                </a:gridCol>
                <a:gridCol w="1265373">
                  <a:extLst>
                    <a:ext uri="{9D8B030D-6E8A-4147-A177-3AD203B41FA5}">
                      <a16:colId xmlns:a16="http://schemas.microsoft.com/office/drawing/2014/main" val="20002"/>
                    </a:ext>
                  </a:extLst>
                </a:gridCol>
                <a:gridCol w="1322064">
                  <a:extLst>
                    <a:ext uri="{9D8B030D-6E8A-4147-A177-3AD203B41FA5}">
                      <a16:colId xmlns:a16="http://schemas.microsoft.com/office/drawing/2014/main" val="20003"/>
                    </a:ext>
                  </a:extLst>
                </a:gridCol>
                <a:gridCol w="1322064">
                  <a:extLst>
                    <a:ext uri="{9D8B030D-6E8A-4147-A177-3AD203B41FA5}">
                      <a16:colId xmlns:a16="http://schemas.microsoft.com/office/drawing/2014/main" val="20004"/>
                    </a:ext>
                  </a:extLst>
                </a:gridCol>
                <a:gridCol w="1238953">
                  <a:extLst>
                    <a:ext uri="{9D8B030D-6E8A-4147-A177-3AD203B41FA5}">
                      <a16:colId xmlns:a16="http://schemas.microsoft.com/office/drawing/2014/main" val="20005"/>
                    </a:ext>
                  </a:extLst>
                </a:gridCol>
              </a:tblGrid>
              <a:tr h="132096">
                <a:tc>
                  <a:txBody>
                    <a:bodyPr/>
                    <a:lstStyle/>
                    <a:p>
                      <a:pPr algn="just">
                        <a:spcBef>
                          <a:spcPts val="1200"/>
                        </a:spcBef>
                        <a:spcAft>
                          <a:spcPts val="0"/>
                        </a:spcAft>
                      </a:pPr>
                      <a:r>
                        <a:rPr lang="en-GB" sz="1200" dirty="0">
                          <a:effectLst/>
                        </a:rPr>
                        <a:t>Sub-processes</a:t>
                      </a:r>
                      <a:endParaRPr lang="de-DE" sz="1200" dirty="0">
                        <a:effectLst/>
                        <a:latin typeface="Verdana"/>
                        <a:ea typeface="Arial"/>
                        <a:cs typeface="Arial"/>
                      </a:endParaRPr>
                    </a:p>
                  </a:txBody>
                  <a:tcPr marL="59443" marR="59443" marT="0" marB="0"/>
                </a:tc>
                <a:tc>
                  <a:txBody>
                    <a:bodyPr/>
                    <a:lstStyle/>
                    <a:p>
                      <a:pPr algn="just">
                        <a:spcBef>
                          <a:spcPts val="1200"/>
                        </a:spcBef>
                        <a:spcAft>
                          <a:spcPts val="0"/>
                        </a:spcAft>
                      </a:pPr>
                      <a:r>
                        <a:rPr lang="en-GB" sz="1200" dirty="0">
                          <a:effectLst/>
                        </a:rPr>
                        <a:t>Level 1</a:t>
                      </a:r>
                      <a:endParaRPr lang="de-DE" sz="1200" dirty="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Level 2</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Level 3</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Level 4</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Level 5</a:t>
                      </a:r>
                      <a:endParaRPr lang="de-DE" sz="1200">
                        <a:effectLst/>
                        <a:latin typeface="Verdana"/>
                        <a:ea typeface="Arial"/>
                        <a:cs typeface="Arial"/>
                      </a:endParaRPr>
                    </a:p>
                  </a:txBody>
                  <a:tcPr marL="59443" marR="59443" marT="0" marB="0"/>
                </a:tc>
                <a:extLst>
                  <a:ext uri="{0D108BD9-81ED-4DB2-BD59-A6C34878D82A}">
                    <a16:rowId xmlns:a16="http://schemas.microsoft.com/office/drawing/2014/main" val="10000"/>
                  </a:ext>
                </a:extLst>
              </a:tr>
              <a:tr h="132096">
                <a:tc>
                  <a:txBody>
                    <a:bodyPr/>
                    <a:lstStyle/>
                    <a:p>
                      <a:pPr algn="just">
                        <a:spcBef>
                          <a:spcPts val="1200"/>
                        </a:spcBef>
                        <a:spcAft>
                          <a:spcPts val="0"/>
                        </a:spcAft>
                      </a:pPr>
                      <a:r>
                        <a:rPr lang="en-GB" sz="1200" dirty="0">
                          <a:effectLst/>
                        </a:rPr>
                        <a:t> </a:t>
                      </a:r>
                      <a:endParaRPr lang="de-DE" sz="1200" dirty="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extLst>
                  <a:ext uri="{0D108BD9-81ED-4DB2-BD59-A6C34878D82A}">
                    <a16:rowId xmlns:a16="http://schemas.microsoft.com/office/drawing/2014/main" val="10001"/>
                  </a:ext>
                </a:extLst>
              </a:tr>
              <a:tr h="792578">
                <a:tc rowSpan="4">
                  <a:txBody>
                    <a:bodyPr/>
                    <a:lstStyle/>
                    <a:p>
                      <a:pPr algn="just">
                        <a:spcBef>
                          <a:spcPts val="1200"/>
                        </a:spcBef>
                        <a:spcAft>
                          <a:spcPts val="0"/>
                        </a:spcAft>
                      </a:pPr>
                      <a:r>
                        <a:rPr lang="en-GB" sz="1200" dirty="0">
                          <a:effectLst/>
                        </a:rPr>
                        <a:t>Asset management</a:t>
                      </a:r>
                      <a:endParaRPr lang="de-DE" sz="1200" dirty="0">
                        <a:effectLst/>
                      </a:endParaRPr>
                    </a:p>
                    <a:p>
                      <a:pPr algn="l">
                        <a:spcBef>
                          <a:spcPts val="1200"/>
                        </a:spcBef>
                        <a:spcAft>
                          <a:spcPts val="0"/>
                        </a:spcAft>
                      </a:pPr>
                      <a:r>
                        <a:rPr lang="en-US" sz="1200" dirty="0">
                          <a:effectLst/>
                        </a:rPr>
                        <a:t>Asset management is important to ensure that data management operations are properly resourced, accountable and sustainable.</a:t>
                      </a:r>
                      <a:endParaRPr lang="de-DE" sz="1200" dirty="0">
                        <a:effectLst/>
                      </a:endParaRPr>
                    </a:p>
                    <a:p>
                      <a:pPr algn="l">
                        <a:spcBef>
                          <a:spcPts val="1200"/>
                        </a:spcBef>
                        <a:spcAft>
                          <a:spcPts val="0"/>
                        </a:spcAft>
                      </a:pPr>
                      <a:r>
                        <a:rPr lang="en-US" sz="1200" dirty="0">
                          <a:effectLst/>
                        </a:rPr>
                        <a:t> Aspects include: </a:t>
                      </a:r>
                      <a:endParaRPr lang="de-DE" sz="1200" dirty="0">
                        <a:effectLst/>
                      </a:endParaRPr>
                    </a:p>
                    <a:p>
                      <a:pPr marL="342900" lvl="0" indent="-342900" algn="l">
                        <a:spcBef>
                          <a:spcPts val="1200"/>
                        </a:spcBef>
                        <a:spcAft>
                          <a:spcPts val="0"/>
                        </a:spcAft>
                        <a:buFont typeface="Verdana"/>
                        <a:buChar char="-"/>
                      </a:pPr>
                      <a:r>
                        <a:rPr lang="en-US" sz="1200" dirty="0">
                          <a:effectLst/>
                        </a:rPr>
                        <a:t>Adequate funding for system sustainability, maintenance and upgrades, etc.;</a:t>
                      </a:r>
                      <a:endParaRPr lang="de-DE" sz="1200" dirty="0">
                        <a:effectLst/>
                      </a:endParaRPr>
                    </a:p>
                    <a:p>
                      <a:pPr marL="342900" lvl="0" indent="-342900" algn="l">
                        <a:spcBef>
                          <a:spcPts val="1200"/>
                        </a:spcBef>
                        <a:spcAft>
                          <a:spcPts val="0"/>
                        </a:spcAft>
                        <a:buFont typeface="Verdana"/>
                        <a:buChar char="-"/>
                      </a:pPr>
                      <a:r>
                        <a:rPr lang="en-US" sz="1200" dirty="0">
                          <a:effectLst/>
                        </a:rPr>
                        <a:t>Asset lifecycle management (creation through to disposal).</a:t>
                      </a:r>
                      <a:endParaRPr lang="de-DE" sz="1200" dirty="0">
                        <a:effectLst/>
                      </a:endParaRPr>
                    </a:p>
                    <a:p>
                      <a:pPr algn="l">
                        <a:spcBef>
                          <a:spcPts val="1200"/>
                        </a:spcBef>
                        <a:spcAft>
                          <a:spcPts val="0"/>
                        </a:spcAft>
                      </a:pPr>
                      <a:r>
                        <a:rPr lang="en-GB" sz="1200" dirty="0">
                          <a:effectLst/>
                        </a:rPr>
                        <a:t> </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Data assets not tracked, hard to find.</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Some program areas have some of their assets recorded and documented .</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Data-and information sets are documented at enterprise level with at least basic information, such as contact point.</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All relevant aspects of information and datasets are fully documented and available.</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Full documentation on data assets is widely communicated and accessible. </a:t>
                      </a:r>
                      <a:endParaRPr lang="de-DE" sz="1200" dirty="0">
                        <a:effectLst/>
                        <a:latin typeface="Verdana"/>
                        <a:ea typeface="Arial"/>
                        <a:cs typeface="Arial"/>
                      </a:endParaRPr>
                    </a:p>
                  </a:txBody>
                  <a:tcPr marL="59443" marR="59443" marT="0" marB="0"/>
                </a:tc>
                <a:extLst>
                  <a:ext uri="{0D108BD9-81ED-4DB2-BD59-A6C34878D82A}">
                    <a16:rowId xmlns:a16="http://schemas.microsoft.com/office/drawing/2014/main" val="10002"/>
                  </a:ext>
                </a:extLst>
              </a:tr>
              <a:tr h="695157">
                <a:tc vMerge="1">
                  <a:txBody>
                    <a:bodyPr/>
                    <a:lstStyle/>
                    <a:p>
                      <a:endParaRPr lang="de-DE"/>
                    </a:p>
                  </a:txBody>
                  <a:tcPr/>
                </a:tc>
                <a:tc>
                  <a:txBody>
                    <a:bodyPr/>
                    <a:lstStyle/>
                    <a:p>
                      <a:pPr algn="l">
                        <a:spcBef>
                          <a:spcPts val="1200"/>
                        </a:spcBef>
                        <a:spcAft>
                          <a:spcPts val="0"/>
                        </a:spcAft>
                      </a:pPr>
                      <a:r>
                        <a:rPr lang="en-GB" sz="1200" dirty="0">
                          <a:effectLst/>
                        </a:rPr>
                        <a:t>Little or no accountability for Data Assets. </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Program areas have defined accountabilities, but inconsistent concept of responsibilities. </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Planning underway to define accountabilities and responsibilities.</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a:effectLst/>
                        </a:rPr>
                        <a:t>Accountabilities and responsibilities are defined, communicated and documented .</a:t>
                      </a:r>
                      <a:endParaRPr lang="de-DE" sz="1200">
                        <a:effectLst/>
                        <a:latin typeface="Verdana"/>
                        <a:ea typeface="Arial"/>
                        <a:cs typeface="Arial"/>
                      </a:endParaRPr>
                    </a:p>
                  </a:txBody>
                  <a:tcPr marL="59443" marR="59443" marT="0" marB="0"/>
                </a:tc>
                <a:tc>
                  <a:txBody>
                    <a:bodyPr/>
                    <a:lstStyle/>
                    <a:p>
                      <a:pPr algn="l">
                        <a:spcBef>
                          <a:spcPts val="1200"/>
                        </a:spcBef>
                        <a:spcAft>
                          <a:spcPts val="0"/>
                        </a:spcAft>
                      </a:pPr>
                      <a:r>
                        <a:rPr lang="en-GB" sz="1200">
                          <a:effectLst/>
                        </a:rPr>
                        <a:t>Accountabilities monitored and audited on regular basis.</a:t>
                      </a:r>
                      <a:endParaRPr lang="de-DE" sz="1200">
                        <a:effectLst/>
                        <a:latin typeface="Verdana"/>
                        <a:ea typeface="Arial"/>
                        <a:cs typeface="Arial"/>
                      </a:endParaRPr>
                    </a:p>
                  </a:txBody>
                  <a:tcPr marL="59443" marR="59443" marT="0" marB="0"/>
                </a:tc>
                <a:extLst>
                  <a:ext uri="{0D108BD9-81ED-4DB2-BD59-A6C34878D82A}">
                    <a16:rowId xmlns:a16="http://schemas.microsoft.com/office/drawing/2014/main" val="10003"/>
                  </a:ext>
                </a:extLst>
              </a:tr>
              <a:tr h="695157">
                <a:tc vMerge="1">
                  <a:txBody>
                    <a:bodyPr/>
                    <a:lstStyle/>
                    <a:p>
                      <a:endParaRPr lang="de-DE"/>
                    </a:p>
                  </a:txBody>
                  <a:tcPr/>
                </a:tc>
                <a:tc>
                  <a:txBody>
                    <a:bodyPr/>
                    <a:lstStyle/>
                    <a:p>
                      <a:pPr algn="l">
                        <a:spcBef>
                          <a:spcPts val="1200"/>
                        </a:spcBef>
                        <a:spcAft>
                          <a:spcPts val="0"/>
                        </a:spcAft>
                      </a:pPr>
                      <a:r>
                        <a:rPr lang="en-GB" sz="1200">
                          <a:effectLst/>
                        </a:rPr>
                        <a:t>Uncoordinated, ad-hoc funding.</a:t>
                      </a:r>
                      <a:endParaRPr lang="de-DE" sz="120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Some funding available after "higher priorities" met, but often inadequate.</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Active planning for systems to  proactively plan and manage costs of assets .</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Well-defined and effective system for planning and funding assets.</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Full public accountability and disclosure.</a:t>
                      </a:r>
                      <a:endParaRPr lang="de-DE" sz="1200" dirty="0">
                        <a:effectLst/>
                        <a:latin typeface="Verdana"/>
                        <a:ea typeface="Arial"/>
                        <a:cs typeface="Arial"/>
                      </a:endParaRPr>
                    </a:p>
                  </a:txBody>
                  <a:tcPr marL="59443" marR="59443" marT="0" marB="0"/>
                </a:tc>
                <a:extLst>
                  <a:ext uri="{0D108BD9-81ED-4DB2-BD59-A6C34878D82A}">
                    <a16:rowId xmlns:a16="http://schemas.microsoft.com/office/drawing/2014/main" val="10004"/>
                  </a:ext>
                </a:extLst>
              </a:tr>
              <a:tr h="695157">
                <a:tc vMerge="1">
                  <a:txBody>
                    <a:bodyPr/>
                    <a:lstStyle/>
                    <a:p>
                      <a:endParaRPr lang="de-DE"/>
                    </a:p>
                  </a:txBody>
                  <a:tcPr/>
                </a:tc>
                <a:tc>
                  <a:txBody>
                    <a:bodyPr/>
                    <a:lstStyle/>
                    <a:p>
                      <a:pPr algn="l">
                        <a:spcBef>
                          <a:spcPts val="1200"/>
                        </a:spcBef>
                        <a:spcAft>
                          <a:spcPts val="0"/>
                        </a:spcAft>
                      </a:pPr>
                      <a:r>
                        <a:rPr lang="en-GB" sz="1200" dirty="0">
                          <a:effectLst/>
                        </a:rPr>
                        <a:t>No coherent retention policy, or "keep everything".</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a:effectLst/>
                        </a:rPr>
                        <a:t>Irreplaceable assets retained, but little or no guidance on the rest.</a:t>
                      </a:r>
                      <a:endParaRPr lang="de-DE" sz="1200">
                        <a:effectLst/>
                        <a:latin typeface="Verdana"/>
                        <a:ea typeface="Arial"/>
                        <a:cs typeface="Arial"/>
                      </a:endParaRPr>
                    </a:p>
                  </a:txBody>
                  <a:tcPr marL="59443" marR="59443" marT="0" marB="0"/>
                </a:tc>
                <a:tc>
                  <a:txBody>
                    <a:bodyPr/>
                    <a:lstStyle/>
                    <a:p>
                      <a:pPr algn="l">
                        <a:spcBef>
                          <a:spcPts val="1200"/>
                        </a:spcBef>
                        <a:spcAft>
                          <a:spcPts val="0"/>
                        </a:spcAft>
                      </a:pPr>
                      <a:r>
                        <a:rPr lang="en-GB" sz="1200">
                          <a:effectLst/>
                        </a:rPr>
                        <a:t>Developing retention policies.</a:t>
                      </a:r>
                      <a:endParaRPr lang="de-DE" sz="120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Binding legal retention periods defined and enforced.</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Retention periods publicly advertised.</a:t>
                      </a:r>
                      <a:endParaRPr lang="de-DE" sz="1200" dirty="0">
                        <a:effectLst/>
                        <a:latin typeface="Verdana"/>
                        <a:ea typeface="Arial"/>
                        <a:cs typeface="Arial"/>
                      </a:endParaRPr>
                    </a:p>
                  </a:txBody>
                  <a:tcPr marL="59443" marR="59443" marT="0" marB="0"/>
                </a:tc>
                <a:extLst>
                  <a:ext uri="{0D108BD9-81ED-4DB2-BD59-A6C34878D82A}">
                    <a16:rowId xmlns:a16="http://schemas.microsoft.com/office/drawing/2014/main" val="10005"/>
                  </a:ext>
                </a:extLst>
              </a:tr>
            </a:tbl>
          </a:graphicData>
        </a:graphic>
      </p:graphicFrame>
      <p:sp>
        <p:nvSpPr>
          <p:cNvPr id="5" name="Rectangle 1"/>
          <p:cNvSpPr>
            <a:spLocks noChangeArrowheads="1"/>
          </p:cNvSpPr>
          <p:nvPr/>
        </p:nvSpPr>
        <p:spPr bwMode="auto">
          <a:xfrm>
            <a:off x="1202073" y="229742"/>
            <a:ext cx="665522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TW" sz="3200" i="0" u="none" strike="noStrike" cap="none" normalizeH="0" baseline="0" dirty="0" smtClean="0">
                <a:ln>
                  <a:noFill/>
                </a:ln>
                <a:solidFill>
                  <a:schemeClr val="tx1"/>
                </a:solidFill>
                <a:effectLst/>
                <a:latin typeface="Verdana" pitchFamily="34" charset="0"/>
                <a:ea typeface="Arial" pitchFamily="34" charset="0"/>
              </a:rPr>
              <a:t>Maturity level indicators for the</a:t>
            </a:r>
            <a:br>
              <a:rPr kumimoji="0" lang="en-GB" altLang="zh-TW" sz="3200" i="0" u="none" strike="noStrike" cap="none" normalizeH="0" baseline="0" dirty="0" smtClean="0">
                <a:ln>
                  <a:noFill/>
                </a:ln>
                <a:solidFill>
                  <a:schemeClr val="tx1"/>
                </a:solidFill>
                <a:effectLst/>
                <a:latin typeface="Verdana" pitchFamily="34" charset="0"/>
                <a:ea typeface="Arial" pitchFamily="34" charset="0"/>
              </a:rPr>
            </a:br>
            <a:r>
              <a:rPr kumimoji="0" lang="en-GB" altLang="zh-TW" sz="3200" i="0" u="none" strike="noStrike" cap="none" normalizeH="0" baseline="0" dirty="0" smtClean="0">
                <a:ln>
                  <a:noFill/>
                </a:ln>
                <a:solidFill>
                  <a:schemeClr val="tx1"/>
                </a:solidFill>
                <a:effectLst/>
                <a:latin typeface="Verdana" pitchFamily="34" charset="0"/>
                <a:ea typeface="Arial" pitchFamily="34" charset="0"/>
              </a:rPr>
              <a:t>a</a:t>
            </a:r>
            <a:r>
              <a:rPr lang="en-GB" altLang="zh-TW" sz="3200" dirty="0" smtClean="0">
                <a:latin typeface="Verdana" pitchFamily="34" charset="0"/>
                <a:ea typeface="Arial" pitchFamily="34" charset="0"/>
              </a:rPr>
              <a:t>sset management </a:t>
            </a:r>
            <a:r>
              <a:rPr kumimoji="0" lang="en-GB" altLang="zh-TW" sz="3200" i="0" u="none" strike="noStrike" cap="none" normalizeH="0" baseline="0" dirty="0" smtClean="0">
                <a:ln>
                  <a:noFill/>
                </a:ln>
                <a:solidFill>
                  <a:schemeClr val="tx1"/>
                </a:solidFill>
                <a:effectLst/>
                <a:latin typeface="Verdana" pitchFamily="34" charset="0"/>
                <a:ea typeface="Arial" pitchFamily="34" charset="0"/>
              </a:rPr>
              <a:t>process</a:t>
            </a:r>
            <a:endParaRPr kumimoji="0" lang="en-GB" altLang="zh-TW" sz="320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8116621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Detail – Asset management</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824223332"/>
              </p:ext>
            </p:extLst>
          </p:nvPr>
        </p:nvGraphicFramePr>
        <p:xfrm>
          <a:off x="590550" y="2862580"/>
          <a:ext cx="7791450" cy="3505200"/>
        </p:xfrm>
        <a:graphic>
          <a:graphicData uri="http://schemas.openxmlformats.org/drawingml/2006/table">
            <a:tbl>
              <a:tblPr firstRow="1" bandRow="1">
                <a:tableStyleId>{2D5ABB26-0587-4C30-8999-92F81FD0307C}</a:tableStyleId>
              </a:tblPr>
              <a:tblGrid>
                <a:gridCol w="1619161">
                  <a:extLst>
                    <a:ext uri="{9D8B030D-6E8A-4147-A177-3AD203B41FA5}">
                      <a16:colId xmlns:a16="http://schemas.microsoft.com/office/drawing/2014/main" val="20000"/>
                    </a:ext>
                  </a:extLst>
                </a:gridCol>
                <a:gridCol w="6172289">
                  <a:extLst>
                    <a:ext uri="{9D8B030D-6E8A-4147-A177-3AD203B41FA5}">
                      <a16:colId xmlns:a16="http://schemas.microsoft.com/office/drawing/2014/main" val="20001"/>
                    </a:ext>
                  </a:extLst>
                </a:gridCol>
              </a:tblGrid>
              <a:tr h="370840">
                <a:tc>
                  <a:txBody>
                    <a:bodyPr/>
                    <a:lstStyle/>
                    <a:p>
                      <a:r>
                        <a:rPr lang="en-GB" sz="2000" b="1" dirty="0" smtClean="0"/>
                        <a:t>Level 1</a:t>
                      </a:r>
                      <a:endParaRPr lang="en-GB" sz="2000" b="1" dirty="0"/>
                    </a:p>
                  </a:txBody>
                  <a:tcPr/>
                </a:tc>
                <a:tc>
                  <a:txBody>
                    <a:bodyPr/>
                    <a:lstStyle/>
                    <a:p>
                      <a:r>
                        <a:rPr lang="en-US" sz="2000" dirty="0" smtClean="0"/>
                        <a:t>Data assets not tracked, hard to find.</a:t>
                      </a:r>
                      <a:endParaRPr lang="en-GB" sz="2000" dirty="0"/>
                    </a:p>
                  </a:txBody>
                  <a:tcPr/>
                </a:tc>
                <a:extLst>
                  <a:ext uri="{0D108BD9-81ED-4DB2-BD59-A6C34878D82A}">
                    <a16:rowId xmlns:a16="http://schemas.microsoft.com/office/drawing/2014/main" val="10000"/>
                  </a:ext>
                </a:extLst>
              </a:tr>
              <a:tr h="370840">
                <a:tc>
                  <a:txBody>
                    <a:bodyPr/>
                    <a:lstStyle/>
                    <a:p>
                      <a:r>
                        <a:rPr lang="en-GB" sz="2000" b="1" dirty="0" smtClean="0"/>
                        <a:t>Level 2</a:t>
                      </a:r>
                      <a:endParaRPr lang="en-GB" sz="2000" b="1" dirty="0"/>
                    </a:p>
                  </a:txBody>
                  <a:tcPr/>
                </a:tc>
                <a:tc>
                  <a:txBody>
                    <a:bodyPr/>
                    <a:lstStyle/>
                    <a:p>
                      <a:r>
                        <a:rPr lang="en-US" sz="2000" dirty="0" smtClean="0"/>
                        <a:t>Some program areas have some of their assets recorded and documented .</a:t>
                      </a:r>
                      <a:endParaRPr lang="en-GB" sz="2000" dirty="0"/>
                    </a:p>
                  </a:txBody>
                  <a:tcPr/>
                </a:tc>
                <a:extLst>
                  <a:ext uri="{0D108BD9-81ED-4DB2-BD59-A6C34878D82A}">
                    <a16:rowId xmlns:a16="http://schemas.microsoft.com/office/drawing/2014/main" val="10001"/>
                  </a:ext>
                </a:extLst>
              </a:tr>
              <a:tr h="370840">
                <a:tc>
                  <a:txBody>
                    <a:bodyPr/>
                    <a:lstStyle/>
                    <a:p>
                      <a:r>
                        <a:rPr lang="en-GB" sz="2000" b="1" dirty="0" smtClean="0"/>
                        <a:t>Level 3</a:t>
                      </a:r>
                      <a:endParaRPr lang="en-GB" sz="2000" b="1" dirty="0"/>
                    </a:p>
                  </a:txBody>
                  <a:tcPr/>
                </a:tc>
                <a:tc>
                  <a:txBody>
                    <a:bodyPr/>
                    <a:lstStyle/>
                    <a:p>
                      <a:r>
                        <a:rPr lang="en-US" sz="2000" dirty="0" smtClean="0"/>
                        <a:t>Data-and information sets are documented at enterprise level with at least basic information, such as contact point.</a:t>
                      </a:r>
                      <a:endParaRPr lang="en-GB" sz="2000" dirty="0"/>
                    </a:p>
                  </a:txBody>
                  <a:tcPr/>
                </a:tc>
                <a:extLst>
                  <a:ext uri="{0D108BD9-81ED-4DB2-BD59-A6C34878D82A}">
                    <a16:rowId xmlns:a16="http://schemas.microsoft.com/office/drawing/2014/main" val="10002"/>
                  </a:ext>
                </a:extLst>
              </a:tr>
              <a:tr h="370840">
                <a:tc>
                  <a:txBody>
                    <a:bodyPr/>
                    <a:lstStyle/>
                    <a:p>
                      <a:r>
                        <a:rPr lang="en-GB" sz="2000" b="1" dirty="0" smtClean="0"/>
                        <a:t>Level 4</a:t>
                      </a:r>
                      <a:endParaRPr lang="en-GB" sz="2000" b="1" dirty="0"/>
                    </a:p>
                  </a:txBody>
                  <a:tcPr/>
                </a:tc>
                <a:tc>
                  <a:txBody>
                    <a:bodyPr/>
                    <a:lstStyle/>
                    <a:p>
                      <a:r>
                        <a:rPr lang="en-US" sz="2000" dirty="0" smtClean="0"/>
                        <a:t>All relevant aspects of information and datasets are fully documented and available.</a:t>
                      </a:r>
                      <a:endParaRPr lang="en-GB" sz="2000" dirty="0"/>
                    </a:p>
                  </a:txBody>
                  <a:tcPr/>
                </a:tc>
                <a:extLst>
                  <a:ext uri="{0D108BD9-81ED-4DB2-BD59-A6C34878D82A}">
                    <a16:rowId xmlns:a16="http://schemas.microsoft.com/office/drawing/2014/main" val="10003"/>
                  </a:ext>
                </a:extLst>
              </a:tr>
              <a:tr h="370840">
                <a:tc>
                  <a:txBody>
                    <a:bodyPr/>
                    <a:lstStyle/>
                    <a:p>
                      <a:r>
                        <a:rPr lang="en-GB" sz="2000" b="1" dirty="0" smtClean="0"/>
                        <a:t>Level 5</a:t>
                      </a:r>
                      <a:endParaRPr lang="en-GB" sz="2000" b="1" dirty="0"/>
                    </a:p>
                  </a:txBody>
                  <a:tcPr/>
                </a:tc>
                <a:tc>
                  <a:txBody>
                    <a:bodyPr/>
                    <a:lstStyle/>
                    <a:p>
                      <a:r>
                        <a:rPr lang="en-US" sz="2000" dirty="0" smtClean="0"/>
                        <a:t>Full documentation on data assets is widely communicated and accessible. </a:t>
                      </a:r>
                      <a:endParaRPr lang="en-GB" sz="2000" dirty="0"/>
                    </a:p>
                  </a:txBody>
                  <a:tcPr/>
                </a:tc>
                <a:extLst>
                  <a:ext uri="{0D108BD9-81ED-4DB2-BD59-A6C34878D82A}">
                    <a16:rowId xmlns:a16="http://schemas.microsoft.com/office/drawing/2014/main" val="10004"/>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63414531"/>
              </p:ext>
            </p:extLst>
          </p:nvPr>
        </p:nvGraphicFramePr>
        <p:xfrm>
          <a:off x="457200" y="1216660"/>
          <a:ext cx="7924800" cy="1280160"/>
        </p:xfrm>
        <a:graphic>
          <a:graphicData uri="http://schemas.openxmlformats.org/drawingml/2006/table">
            <a:tbl>
              <a:tblPr firstRow="1" firstCol="1" bandRow="1">
                <a:tableStyleId>{5C22544A-7EE6-4342-B048-85BDC9FD1C3A}</a:tableStyleId>
              </a:tblPr>
              <a:tblGrid>
                <a:gridCol w="1547050">
                  <a:extLst>
                    <a:ext uri="{9D8B030D-6E8A-4147-A177-3AD203B41FA5}">
                      <a16:colId xmlns:a16="http://schemas.microsoft.com/office/drawing/2014/main" val="20000"/>
                    </a:ext>
                  </a:extLst>
                </a:gridCol>
                <a:gridCol w="1567506">
                  <a:extLst>
                    <a:ext uri="{9D8B030D-6E8A-4147-A177-3AD203B41FA5}">
                      <a16:colId xmlns:a16="http://schemas.microsoft.com/office/drawing/2014/main" val="20001"/>
                    </a:ext>
                  </a:extLst>
                </a:gridCol>
                <a:gridCol w="1637733">
                  <a:extLst>
                    <a:ext uri="{9D8B030D-6E8A-4147-A177-3AD203B41FA5}">
                      <a16:colId xmlns:a16="http://schemas.microsoft.com/office/drawing/2014/main" val="20002"/>
                    </a:ext>
                  </a:extLst>
                </a:gridCol>
                <a:gridCol w="1637733">
                  <a:extLst>
                    <a:ext uri="{9D8B030D-6E8A-4147-A177-3AD203B41FA5}">
                      <a16:colId xmlns:a16="http://schemas.microsoft.com/office/drawing/2014/main" val="20003"/>
                    </a:ext>
                  </a:extLst>
                </a:gridCol>
                <a:gridCol w="1534778">
                  <a:extLst>
                    <a:ext uri="{9D8B030D-6E8A-4147-A177-3AD203B41FA5}">
                      <a16:colId xmlns:a16="http://schemas.microsoft.com/office/drawing/2014/main" val="20004"/>
                    </a:ext>
                  </a:extLst>
                </a:gridCol>
              </a:tblGrid>
              <a:tr h="132096">
                <a:tc>
                  <a:txBody>
                    <a:bodyPr/>
                    <a:lstStyle/>
                    <a:p>
                      <a:pPr algn="just">
                        <a:spcBef>
                          <a:spcPts val="1200"/>
                        </a:spcBef>
                        <a:spcAft>
                          <a:spcPts val="0"/>
                        </a:spcAft>
                      </a:pPr>
                      <a:r>
                        <a:rPr lang="en-GB" sz="1200" dirty="0">
                          <a:effectLst/>
                        </a:rPr>
                        <a:t>Level 1</a:t>
                      </a:r>
                      <a:endParaRPr lang="de-DE" sz="1200" dirty="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Level 2</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Level 3</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Level 4</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Level 5</a:t>
                      </a:r>
                      <a:endParaRPr lang="de-DE" sz="1200">
                        <a:effectLst/>
                        <a:latin typeface="Verdana"/>
                        <a:ea typeface="Arial"/>
                        <a:cs typeface="Arial"/>
                      </a:endParaRPr>
                    </a:p>
                  </a:txBody>
                  <a:tcPr marL="59443" marR="59443" marT="0" marB="0"/>
                </a:tc>
                <a:extLst>
                  <a:ext uri="{0D108BD9-81ED-4DB2-BD59-A6C34878D82A}">
                    <a16:rowId xmlns:a16="http://schemas.microsoft.com/office/drawing/2014/main" val="10000"/>
                  </a:ext>
                </a:extLst>
              </a:tr>
              <a:tr h="132096">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tc>
                  <a:txBody>
                    <a:bodyPr/>
                    <a:lstStyle/>
                    <a:p>
                      <a:pPr algn="just">
                        <a:spcBef>
                          <a:spcPts val="1200"/>
                        </a:spcBef>
                        <a:spcAft>
                          <a:spcPts val="0"/>
                        </a:spcAft>
                      </a:pPr>
                      <a:r>
                        <a:rPr lang="en-GB" sz="1200">
                          <a:effectLst/>
                        </a:rPr>
                        <a:t> </a:t>
                      </a:r>
                      <a:endParaRPr lang="de-DE" sz="1200">
                        <a:effectLst/>
                        <a:latin typeface="Verdana"/>
                        <a:ea typeface="Arial"/>
                        <a:cs typeface="Arial"/>
                      </a:endParaRPr>
                    </a:p>
                  </a:txBody>
                  <a:tcPr marL="59443" marR="59443" marT="0" marB="0"/>
                </a:tc>
                <a:extLst>
                  <a:ext uri="{0D108BD9-81ED-4DB2-BD59-A6C34878D82A}">
                    <a16:rowId xmlns:a16="http://schemas.microsoft.com/office/drawing/2014/main" val="10001"/>
                  </a:ext>
                </a:extLst>
              </a:tr>
              <a:tr h="792578">
                <a:tc>
                  <a:txBody>
                    <a:bodyPr/>
                    <a:lstStyle/>
                    <a:p>
                      <a:pPr algn="l">
                        <a:spcBef>
                          <a:spcPts val="1200"/>
                        </a:spcBef>
                        <a:spcAft>
                          <a:spcPts val="0"/>
                        </a:spcAft>
                      </a:pPr>
                      <a:r>
                        <a:rPr lang="en-GB" sz="1200" dirty="0">
                          <a:effectLst/>
                        </a:rPr>
                        <a:t>Data assets not tracked, hard to find.</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Some program areas have some of their assets recorded and documented .</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Data-and information sets are documented at enterprise level with at least basic information, such as contact point.</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All relevant aspects of information and datasets are fully documented and available.</a:t>
                      </a:r>
                      <a:endParaRPr lang="de-DE" sz="1200" dirty="0">
                        <a:effectLst/>
                        <a:latin typeface="Verdana"/>
                        <a:ea typeface="Arial"/>
                        <a:cs typeface="Arial"/>
                      </a:endParaRPr>
                    </a:p>
                  </a:txBody>
                  <a:tcPr marL="59443" marR="59443" marT="0" marB="0"/>
                </a:tc>
                <a:tc>
                  <a:txBody>
                    <a:bodyPr/>
                    <a:lstStyle/>
                    <a:p>
                      <a:pPr algn="l">
                        <a:spcBef>
                          <a:spcPts val="1200"/>
                        </a:spcBef>
                        <a:spcAft>
                          <a:spcPts val="0"/>
                        </a:spcAft>
                      </a:pPr>
                      <a:r>
                        <a:rPr lang="en-GB" sz="1200" dirty="0">
                          <a:effectLst/>
                        </a:rPr>
                        <a:t>Full documentation on data assets is widely communicated and accessible. </a:t>
                      </a:r>
                      <a:endParaRPr lang="de-DE" sz="1200" dirty="0">
                        <a:effectLst/>
                        <a:latin typeface="Verdana"/>
                        <a:ea typeface="Arial"/>
                        <a:cs typeface="Arial"/>
                      </a:endParaRPr>
                    </a:p>
                  </a:txBody>
                  <a:tcPr marL="59443" marR="59443"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2798094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Progress to date</a:t>
            </a:r>
            <a:endParaRPr lang="en-AU" dirty="0"/>
          </a:p>
        </p:txBody>
      </p:sp>
      <p:sp>
        <p:nvSpPr>
          <p:cNvPr id="3" name="Content Placeholder 2"/>
          <p:cNvSpPr>
            <a:spLocks noGrp="1"/>
          </p:cNvSpPr>
          <p:nvPr>
            <p:ph idx="1"/>
          </p:nvPr>
        </p:nvSpPr>
        <p:spPr/>
        <p:txBody>
          <a:bodyPr>
            <a:normAutofit/>
          </a:bodyPr>
          <a:lstStyle/>
          <a:p>
            <a:r>
              <a:rPr lang="en-AU" sz="2800" dirty="0" smtClean="0"/>
              <a:t>WMO Workshop on IM defined the requirements; the following TT-IM meeting defined the Aspects and sub-aspects.</a:t>
            </a:r>
          </a:p>
          <a:p>
            <a:r>
              <a:rPr lang="en-AU" sz="2800" dirty="0" smtClean="0">
                <a:solidFill>
                  <a:srgbClr val="0070C0"/>
                </a:solidFill>
              </a:rPr>
              <a:t>Members of the TT-IM were asked to describe in more detail the aspects (not yet complete)</a:t>
            </a:r>
          </a:p>
          <a:p>
            <a:endParaRPr lang="en-AU" sz="2800" dirty="0" smtClean="0">
              <a:solidFill>
                <a:srgbClr val="0070C0"/>
              </a:solidFill>
            </a:endParaRPr>
          </a:p>
          <a:p>
            <a:r>
              <a:rPr lang="en-AU" sz="2800" dirty="0" smtClean="0"/>
              <a:t>One row of the MM was completely filled out in terms of Aspects and behaviours (for Governance). Presented at CBS TECO. </a:t>
            </a:r>
            <a:endParaRPr lang="en-AU" sz="2800" dirty="0"/>
          </a:p>
        </p:txBody>
      </p:sp>
    </p:spTree>
    <p:extLst>
      <p:ext uri="{BB962C8B-B14F-4D97-AF65-F5344CB8AC3E}">
        <p14:creationId xmlns:p14="http://schemas.microsoft.com/office/powerpoint/2010/main" val="384308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Applying the maturity model</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Annual reports by centres on the maturity of their information management supports:</a:t>
            </a:r>
          </a:p>
          <a:p>
            <a:pPr marL="0" indent="0">
              <a:buNone/>
            </a:pPr>
            <a:r>
              <a:rPr lang="en-GB" b="1" dirty="0" smtClean="0"/>
              <a:t>WIS/data  centres</a:t>
            </a:r>
          </a:p>
          <a:p>
            <a:r>
              <a:rPr lang="en-GB" dirty="0" smtClean="0"/>
              <a:t>Process improvement</a:t>
            </a:r>
          </a:p>
          <a:p>
            <a:r>
              <a:rPr lang="en-GB" dirty="0" smtClean="0"/>
              <a:t>Give confidence to users</a:t>
            </a:r>
          </a:p>
          <a:p>
            <a:pPr marL="0" indent="0">
              <a:buNone/>
            </a:pPr>
            <a:r>
              <a:rPr lang="en-GB" b="1" dirty="0" smtClean="0"/>
              <a:t>Development of guidance</a:t>
            </a:r>
            <a:endParaRPr lang="en-GB" dirty="0" smtClean="0"/>
          </a:p>
          <a:p>
            <a:r>
              <a:rPr lang="en-GB" dirty="0" smtClean="0"/>
              <a:t>Where do centres need more help?</a:t>
            </a:r>
          </a:p>
          <a:p>
            <a:pPr marL="0" indent="0">
              <a:buNone/>
            </a:pPr>
            <a:r>
              <a:rPr lang="en-GB" b="1" dirty="0" smtClean="0"/>
              <a:t>Managing WMO</a:t>
            </a:r>
          </a:p>
          <a:p>
            <a:r>
              <a:rPr lang="en-GB" dirty="0" smtClean="0"/>
              <a:t>How well is WMO managing information?</a:t>
            </a:r>
            <a:endParaRPr lang="en-GB" dirty="0"/>
          </a:p>
        </p:txBody>
      </p:sp>
    </p:spTree>
    <p:extLst>
      <p:ext uri="{BB962C8B-B14F-4D97-AF65-F5344CB8AC3E}">
        <p14:creationId xmlns:p14="http://schemas.microsoft.com/office/powerpoint/2010/main" val="24210510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Proposed next steps</a:t>
            </a:r>
            <a:endParaRPr lang="en-AU" dirty="0"/>
          </a:p>
        </p:txBody>
      </p:sp>
      <p:sp>
        <p:nvSpPr>
          <p:cNvPr id="3" name="Content Placeholder 2"/>
          <p:cNvSpPr>
            <a:spLocks noGrp="1"/>
          </p:cNvSpPr>
          <p:nvPr>
            <p:ph idx="1"/>
          </p:nvPr>
        </p:nvSpPr>
        <p:spPr/>
        <p:txBody>
          <a:bodyPr>
            <a:normAutofit fontScale="85000" lnSpcReduction="10000"/>
          </a:bodyPr>
          <a:lstStyle/>
          <a:p>
            <a:r>
              <a:rPr lang="en-AU" dirty="0" smtClean="0">
                <a:solidFill>
                  <a:srgbClr val="0070C0"/>
                </a:solidFill>
              </a:rPr>
              <a:t>The Behaviours </a:t>
            </a:r>
            <a:r>
              <a:rPr lang="en-AU" dirty="0">
                <a:solidFill>
                  <a:srgbClr val="0070C0"/>
                </a:solidFill>
              </a:rPr>
              <a:t>corresponding to </a:t>
            </a:r>
            <a:r>
              <a:rPr lang="en-AU" dirty="0" smtClean="0">
                <a:solidFill>
                  <a:srgbClr val="0070C0"/>
                </a:solidFill>
              </a:rPr>
              <a:t>each maturity level </a:t>
            </a:r>
            <a:r>
              <a:rPr lang="en-AU" dirty="0">
                <a:solidFill>
                  <a:srgbClr val="0070C0"/>
                </a:solidFill>
              </a:rPr>
              <a:t>for each </a:t>
            </a:r>
            <a:r>
              <a:rPr lang="en-AU" dirty="0" smtClean="0">
                <a:solidFill>
                  <a:srgbClr val="0070C0"/>
                </a:solidFill>
              </a:rPr>
              <a:t>Aspect </a:t>
            </a:r>
            <a:r>
              <a:rPr lang="en-AU" dirty="0">
                <a:solidFill>
                  <a:srgbClr val="0070C0"/>
                </a:solidFill>
              </a:rPr>
              <a:t>will be identified and </a:t>
            </a:r>
            <a:r>
              <a:rPr lang="en-AU" dirty="0" smtClean="0">
                <a:solidFill>
                  <a:srgbClr val="0070C0"/>
                </a:solidFill>
              </a:rPr>
              <a:t>described by the TT-IM. The aim is to populate this by October 2018. </a:t>
            </a:r>
          </a:p>
          <a:p>
            <a:pPr marL="0" indent="0">
              <a:buNone/>
            </a:pPr>
            <a:endParaRPr lang="en-AU" dirty="0" smtClean="0">
              <a:solidFill>
                <a:srgbClr val="0070C0"/>
              </a:solidFill>
            </a:endParaRPr>
          </a:p>
          <a:p>
            <a:r>
              <a:rPr lang="en-AU" dirty="0" smtClean="0"/>
              <a:t>Guidance will then be developed to support members in developing their competency in each aspect</a:t>
            </a:r>
          </a:p>
          <a:p>
            <a:pPr lvl="1"/>
            <a:r>
              <a:rPr lang="en-AU" dirty="0" smtClean="0"/>
              <a:t>For example, for the “data policy” aspect of the Governance requirement, guidance might be produced on handling intellectual property issues when creating products from data with differing licensing conditions</a:t>
            </a:r>
          </a:p>
        </p:txBody>
      </p:sp>
      <p:sp>
        <p:nvSpPr>
          <p:cNvPr id="4" name="Slide Number Placeholder 3"/>
          <p:cNvSpPr>
            <a:spLocks noGrp="1"/>
          </p:cNvSpPr>
          <p:nvPr>
            <p:ph type="sldNum" sz="quarter" idx="12"/>
          </p:nvPr>
        </p:nvSpPr>
        <p:spPr/>
        <p:txBody>
          <a:bodyPr/>
          <a:lstStyle/>
          <a:p>
            <a:fld id="{9259AF2F-52C6-9B46-B8B2-0579234AE62E}" type="slidenum">
              <a:rPr lang="en-US" smtClean="0"/>
              <a:t>13</a:t>
            </a:fld>
            <a:endParaRPr lang="en-US"/>
          </a:p>
        </p:txBody>
      </p:sp>
    </p:spTree>
    <p:extLst>
      <p:ext uri="{BB962C8B-B14F-4D97-AF65-F5344CB8AC3E}">
        <p14:creationId xmlns:p14="http://schemas.microsoft.com/office/powerpoint/2010/main" val="3492280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Proposed next steps (Cont'd)</a:t>
            </a:r>
            <a:endParaRPr lang="en-AU" dirty="0"/>
          </a:p>
        </p:txBody>
      </p:sp>
      <p:sp>
        <p:nvSpPr>
          <p:cNvPr id="3" name="Content Placeholder 2"/>
          <p:cNvSpPr>
            <a:spLocks noGrp="1"/>
          </p:cNvSpPr>
          <p:nvPr>
            <p:ph idx="1"/>
          </p:nvPr>
        </p:nvSpPr>
        <p:spPr/>
        <p:txBody>
          <a:bodyPr>
            <a:normAutofit lnSpcReduction="10000"/>
          </a:bodyPr>
          <a:lstStyle/>
          <a:p>
            <a:r>
              <a:rPr lang="en-AU" sz="2800" dirty="0" smtClean="0"/>
              <a:t>Regulations, describing the high-level requirements, will be drafted post-EC and put through a formal consultation process late in 2018.</a:t>
            </a:r>
          </a:p>
          <a:p>
            <a:r>
              <a:rPr lang="en-AU" sz="2800" dirty="0" smtClean="0">
                <a:solidFill>
                  <a:srgbClr val="0070C0"/>
                </a:solidFill>
              </a:rPr>
              <a:t>Goal is to have these ready for approval by Cg-18</a:t>
            </a:r>
            <a:r>
              <a:rPr lang="en-AU" sz="2800" dirty="0" smtClean="0">
                <a:solidFill>
                  <a:srgbClr val="FF0000"/>
                </a:solidFill>
              </a:rPr>
              <a:t>. </a:t>
            </a:r>
          </a:p>
          <a:p>
            <a:r>
              <a:rPr lang="en-AU" sz="2800" dirty="0" smtClean="0"/>
              <a:t>Initial draft guidance will be placed on the Web during 2018 and early 2019, and feedback and road-testing is encouraged.</a:t>
            </a:r>
          </a:p>
          <a:p>
            <a:r>
              <a:rPr lang="en-AU" sz="2800" dirty="0" smtClean="0">
                <a:solidFill>
                  <a:srgbClr val="0070C0"/>
                </a:solidFill>
              </a:rPr>
              <a:t>Further development of the standards, recommended practices and guidance will continue and be approved through standard procedures. </a:t>
            </a:r>
          </a:p>
        </p:txBody>
      </p:sp>
      <p:sp>
        <p:nvSpPr>
          <p:cNvPr id="4" name="Slide Number Placeholder 3"/>
          <p:cNvSpPr>
            <a:spLocks noGrp="1"/>
          </p:cNvSpPr>
          <p:nvPr>
            <p:ph type="sldNum" sz="quarter" idx="12"/>
          </p:nvPr>
        </p:nvSpPr>
        <p:spPr/>
        <p:txBody>
          <a:bodyPr/>
          <a:lstStyle/>
          <a:p>
            <a:fld id="{9259AF2F-52C6-9B46-B8B2-0579234AE62E}" type="slidenum">
              <a:rPr lang="en-US" smtClean="0"/>
              <a:t>14</a:t>
            </a:fld>
            <a:endParaRPr lang="en-US"/>
          </a:p>
        </p:txBody>
      </p:sp>
    </p:spTree>
    <p:extLst>
      <p:ext uri="{BB962C8B-B14F-4D97-AF65-F5344CB8AC3E}">
        <p14:creationId xmlns:p14="http://schemas.microsoft.com/office/powerpoint/2010/main" val="120783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_dark-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5000"/>
          </a:xfrm>
          <a:prstGeom prst="rect">
            <a:avLst/>
          </a:prstGeom>
        </p:spPr>
      </p:pic>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chemeClr val="bg1"/>
                </a:solidFill>
              </a:rPr>
              <a:t>Thank you</a:t>
            </a:r>
          </a:p>
          <a:p>
            <a:r>
              <a:rPr lang="en-US" sz="4800" dirty="0" smtClean="0">
                <a:solidFill>
                  <a:schemeClr val="bg1"/>
                </a:solidFill>
              </a:rPr>
              <a:t>Merci</a:t>
            </a:r>
            <a:endParaRPr lang="en-US" sz="4800" dirty="0">
              <a:solidFill>
                <a:schemeClr val="bg1"/>
              </a:solidFill>
            </a:endParaRPr>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WMO_BLUE_Powerpoint_en_fr</Template>
  <TotalTime>123</TotalTime>
  <Words>1425</Words>
  <Application>Microsoft Office PowerPoint</Application>
  <PresentationFormat>On-screen Show (4:3)</PresentationFormat>
  <Paragraphs>179</Paragraphs>
  <Slides>15</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新細明體</vt:lpstr>
      <vt:lpstr>Arial</vt:lpstr>
      <vt:lpstr>Calibri</vt:lpstr>
      <vt:lpstr>Times New Roman</vt:lpstr>
      <vt:lpstr>Verdana</vt:lpstr>
      <vt:lpstr>WMO_BLUE_Powerpoint_en_fr</vt:lpstr>
      <vt:lpstr>PowerPoint Presentation</vt:lpstr>
      <vt:lpstr>Background</vt:lpstr>
      <vt:lpstr>Maturity Model </vt:lpstr>
      <vt:lpstr>Benefits of Maturity Model approach </vt:lpstr>
      <vt:lpstr>Towards a generic WMO Maturity Model</vt:lpstr>
      <vt:lpstr>General Approach</vt:lpstr>
      <vt:lpstr>Applications of the Maturity Model </vt:lpstr>
      <vt:lpstr>The eight identified practices in high quality data and information management</vt:lpstr>
      <vt:lpstr>PowerPoint Presentation</vt:lpstr>
      <vt:lpstr>Detail – Asset management</vt:lpstr>
      <vt:lpstr>Progress to date</vt:lpstr>
      <vt:lpstr>Applying the maturity model</vt:lpstr>
      <vt:lpstr>Proposed next steps</vt:lpstr>
      <vt:lpstr>Proposed next steps (Cont'd)</vt:lpstr>
      <vt:lpstr>PowerPoint Presentation</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Etienne Charpentier</dc:creator>
  <cp:lastModifiedBy>William Wright</cp:lastModifiedBy>
  <cp:revision>39</cp:revision>
  <dcterms:created xsi:type="dcterms:W3CDTF">2018-03-12T08:33:49Z</dcterms:created>
  <dcterms:modified xsi:type="dcterms:W3CDTF">2018-04-16T05:53:31Z</dcterms:modified>
</cp:coreProperties>
</file>