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322" r:id="rId3"/>
    <p:sldId id="323" r:id="rId4"/>
    <p:sldId id="335" r:id="rId5"/>
    <p:sldId id="337" r:id="rId6"/>
    <p:sldId id="336" r:id="rId7"/>
    <p:sldId id="330" r:id="rId8"/>
    <p:sldId id="324" r:id="rId9"/>
    <p:sldId id="325" r:id="rId10"/>
    <p:sldId id="331" r:id="rId11"/>
    <p:sldId id="326" r:id="rId12"/>
    <p:sldId id="327" r:id="rId13"/>
    <p:sldId id="332" r:id="rId14"/>
    <p:sldId id="328" r:id="rId15"/>
    <p:sldId id="308" r:id="rId16"/>
    <p:sldId id="333" r:id="rId17"/>
    <p:sldId id="334" r:id="rId18"/>
    <p:sldId id="321" r:id="rId19"/>
    <p:sldId id="269" r:id="rId20"/>
    <p:sldId id="293" r:id="rId21"/>
    <p:sldId id="294" r:id="rId22"/>
    <p:sldId id="295" r:id="rId23"/>
    <p:sldId id="296" r:id="rId24"/>
    <p:sldId id="297" r:id="rId25"/>
    <p:sldId id="298" r:id="rId26"/>
    <p:sldId id="299" r:id="rId27"/>
    <p:sldId id="338"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21" autoAdjust="0"/>
    <p:restoredTop sz="94660"/>
  </p:normalViewPr>
  <p:slideViewPr>
    <p:cSldViewPr snapToGrid="0" snapToObjects="1">
      <p:cViewPr varScale="1">
        <p:scale>
          <a:sx n="65" d="100"/>
          <a:sy n="65" d="100"/>
        </p:scale>
        <p:origin x="126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pPr/>
              <a:t>16/04/2018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pPr/>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p:spPr>
        <p:txBody>
          <a:bodyPr/>
          <a:lstStyle/>
          <a:p>
            <a:pPr eaLnBrk="1" hangingPunct="1"/>
            <a:endParaRPr lang="en-AU" altLang="en-US" smtClean="0"/>
          </a:p>
        </p:txBody>
      </p:sp>
    </p:spTree>
    <p:extLst>
      <p:ext uri="{BB962C8B-B14F-4D97-AF65-F5344CB8AC3E}">
        <p14:creationId xmlns:p14="http://schemas.microsoft.com/office/powerpoint/2010/main" val="1067446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p:spPr>
        <p:txBody>
          <a:bodyPr/>
          <a:lstStyle/>
          <a:p>
            <a:pPr eaLnBrk="1" hangingPunct="1"/>
            <a:endParaRPr lang="en-AU" altLang="en-US" smtClean="0"/>
          </a:p>
        </p:txBody>
      </p:sp>
    </p:spTree>
    <p:extLst>
      <p:ext uri="{BB962C8B-B14F-4D97-AF65-F5344CB8AC3E}">
        <p14:creationId xmlns:p14="http://schemas.microsoft.com/office/powerpoint/2010/main" val="2829821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pPr eaLnBrk="1" hangingPunct="1"/>
            <a:endParaRPr lang="en-AU" altLang="en-US" smtClean="0"/>
          </a:p>
        </p:txBody>
      </p:sp>
    </p:spTree>
    <p:extLst>
      <p:ext uri="{BB962C8B-B14F-4D97-AF65-F5344CB8AC3E}">
        <p14:creationId xmlns:p14="http://schemas.microsoft.com/office/powerpoint/2010/main" val="1328253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p:spPr>
        <p:txBody>
          <a:bodyPr/>
          <a:lstStyle/>
          <a:p>
            <a:pPr eaLnBrk="1" hangingPunct="1"/>
            <a:endParaRPr lang="en-AU" altLang="en-US" smtClean="0"/>
          </a:p>
        </p:txBody>
      </p:sp>
    </p:spTree>
    <p:extLst>
      <p:ext uri="{BB962C8B-B14F-4D97-AF65-F5344CB8AC3E}">
        <p14:creationId xmlns:p14="http://schemas.microsoft.com/office/powerpoint/2010/main" val="590009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p:spPr>
        <p:txBody>
          <a:bodyPr/>
          <a:lstStyle/>
          <a:p>
            <a:pPr eaLnBrk="1" hangingPunct="1"/>
            <a:endParaRPr lang="en-AU" altLang="en-US" smtClean="0"/>
          </a:p>
        </p:txBody>
      </p:sp>
    </p:spTree>
    <p:extLst>
      <p:ext uri="{BB962C8B-B14F-4D97-AF65-F5344CB8AC3E}">
        <p14:creationId xmlns:p14="http://schemas.microsoft.com/office/powerpoint/2010/main" val="26539959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pic>
        <p:nvPicPr>
          <p:cNvPr id="7" name="Picture 6" descr="wmo2016_powerpoint_standard_v2-2.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pPr/>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is.wmo.int/2013/metadata/version_1-3-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wmo.int/pages/about/exchangingdata_en.html"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wmf"/></Relationships>
</file>

<file path=ppt/slides/_rels/slide2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ngdc.noaa.gov/metadata/published/xsd/schema.xsd"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tandards.iso.org/ittf/PubliclyAvailableStandards/ISO_19139_Schemas/" TargetMode="External"/><Relationship Id="rId4" Type="http://schemas.openxmlformats.org/officeDocument/2006/relationships/hyperlink" Target="http://wis.wmo.int/2011/schemata/iso19139_2007/schema/"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2511878"/>
          </a:xfrm>
          <a:prstGeom prst="rect">
            <a:avLst/>
          </a:prstGeom>
        </p:spPr>
        <p:txBody>
          <a:bodyPr vert="horz" lIns="91440" tIns="45720" rIns="91440" bIns="45720" rtlCol="0" anchor="ctr">
            <a:normAutofit fontScale="5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6400" dirty="0" smtClean="0">
                <a:solidFill>
                  <a:srgbClr val="000090"/>
                </a:solidFill>
              </a:rPr>
              <a:t>What metadata are needed, and Citation issues</a:t>
            </a:r>
          </a:p>
          <a:p>
            <a:endParaRPr lang="en-US" sz="4800" dirty="0" smtClean="0">
              <a:solidFill>
                <a:srgbClr val="000090"/>
              </a:solidFill>
            </a:endParaRPr>
          </a:p>
          <a:p>
            <a:r>
              <a:rPr lang="en-US" sz="4600" i="1" dirty="0" smtClean="0">
                <a:solidFill>
                  <a:srgbClr val="000090"/>
                </a:solidFill>
              </a:rPr>
              <a:t>Kate Roberts</a:t>
            </a:r>
          </a:p>
          <a:p>
            <a:r>
              <a:rPr lang="en-US" sz="4600" i="1" dirty="0" smtClean="0">
                <a:solidFill>
                  <a:srgbClr val="000090"/>
                </a:solidFill>
              </a:rPr>
              <a:t>(Australian Bureau of Meteorology)</a:t>
            </a:r>
          </a:p>
          <a:p>
            <a:endParaRPr lang="en-US" sz="3000" dirty="0" smtClean="0">
              <a:solidFill>
                <a:srgbClr val="000090"/>
              </a:solidFill>
            </a:endParaRPr>
          </a:p>
          <a:p>
            <a:r>
              <a:rPr lang="en-US" sz="3000" dirty="0" smtClean="0">
                <a:solidFill>
                  <a:srgbClr val="000090"/>
                </a:solidFill>
              </a:rPr>
              <a:t>Thanks to all those who develop, produce and maintain metadata for datasets!</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pPr/>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Metadata : introduction</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2</a:t>
            </a:fld>
            <a:endParaRPr lang="en-US"/>
          </a:p>
        </p:txBody>
      </p:sp>
      <p:sp>
        <p:nvSpPr>
          <p:cNvPr id="3" name="Content Placeholder 2"/>
          <p:cNvSpPr>
            <a:spLocks noGrp="1"/>
          </p:cNvSpPr>
          <p:nvPr>
            <p:ph idx="1"/>
          </p:nvPr>
        </p:nvSpPr>
        <p:spPr>
          <a:xfrm>
            <a:off x="457200" y="1128251"/>
            <a:ext cx="7477433" cy="4859594"/>
          </a:xfrm>
        </p:spPr>
        <p:txBody>
          <a:bodyPr>
            <a:normAutofit lnSpcReduction="10000"/>
          </a:bodyPr>
          <a:lstStyle/>
          <a:p>
            <a:pPr marL="0" indent="0">
              <a:buNone/>
            </a:pPr>
            <a:r>
              <a:rPr lang="en-GB" sz="1800" dirty="0"/>
              <a:t>Metadata required, for HQ datasets to be integrated into current WIS (and WIS2.0)</a:t>
            </a:r>
          </a:p>
          <a:p>
            <a:r>
              <a:rPr lang="en-GB" sz="1800" dirty="0"/>
              <a:t>All metadata for inclusion in the current WIS must be WMCP v1.2 or 1.3: </a:t>
            </a:r>
            <a:r>
              <a:rPr lang="en-GB" sz="1800" dirty="0">
                <a:hlinkClick r:id="rId2"/>
              </a:rPr>
              <a:t>http://wis.wmo.int/2013/metadata/version_1-3-0/</a:t>
            </a:r>
            <a:endParaRPr lang="en-GB" sz="1800" dirty="0"/>
          </a:p>
          <a:p>
            <a:pPr marL="0" indent="0">
              <a:buNone/>
            </a:pPr>
            <a:endParaRPr lang="en-GB" sz="1800" dirty="0"/>
          </a:p>
          <a:p>
            <a:pPr marL="0" indent="0">
              <a:buNone/>
            </a:pPr>
            <a:r>
              <a:rPr lang="en-GB" sz="1800" b="1" dirty="0"/>
              <a:t>        </a:t>
            </a:r>
            <a:r>
              <a:rPr lang="fr-FR" altLang="en-US" sz="1200" b="1" dirty="0">
                <a:latin typeface="Arial" panose="020B0604020202020204" pitchFamily="34" charset="0"/>
              </a:rPr>
              <a:t>WMO </a:t>
            </a:r>
            <a:r>
              <a:rPr lang="fr-FR" altLang="en-US" sz="1200" b="1" dirty="0" err="1">
                <a:latin typeface="Arial" panose="020B0604020202020204" pitchFamily="34" charset="0"/>
              </a:rPr>
              <a:t>Core</a:t>
            </a:r>
            <a:r>
              <a:rPr lang="fr-FR" altLang="en-US" sz="1200" b="1" dirty="0">
                <a:latin typeface="Arial" panose="020B0604020202020204" pitchFamily="34" charset="0"/>
              </a:rPr>
              <a:t> Profile (WMCP)  v1.3 and ISO19115</a:t>
            </a:r>
            <a:br>
              <a:rPr lang="fr-FR" altLang="en-US" sz="1200" b="1" dirty="0">
                <a:latin typeface="Arial" panose="020B0604020202020204" pitchFamily="34" charset="0"/>
              </a:rPr>
            </a:br>
            <a:endParaRPr lang="fr-FR" altLang="en-US" sz="1200" b="1" dirty="0">
              <a:latin typeface="Arial" panose="020B0604020202020204" pitchFamily="34" charset="0"/>
            </a:endParaRPr>
          </a:p>
          <a:p>
            <a:pPr lvl="1">
              <a:spcBef>
                <a:spcPct val="0"/>
              </a:spcBef>
              <a:buFontTx/>
              <a:buChar char="•"/>
            </a:pPr>
            <a:r>
              <a:rPr lang="fr-FR" altLang="en-US" sz="1200" dirty="0">
                <a:latin typeface="Arial" panose="020B0604020202020204" pitchFamily="34" charset="0"/>
              </a:rPr>
              <a:t>WMCP records must </a:t>
            </a:r>
            <a:r>
              <a:rPr lang="fr-FR" altLang="en-US" sz="1200" dirty="0" err="1">
                <a:latin typeface="Arial" panose="020B0604020202020204" pitchFamily="34" charset="0"/>
              </a:rPr>
              <a:t>be</a:t>
            </a:r>
            <a:r>
              <a:rPr lang="fr-FR" altLang="en-US" sz="1200" dirty="0">
                <a:latin typeface="Arial" panose="020B0604020202020204" pitchFamily="34" charset="0"/>
              </a:rPr>
              <a:t> ISO19115/19139:2007 </a:t>
            </a:r>
            <a:r>
              <a:rPr lang="fr-FR" altLang="en-US" sz="1200" dirty="0" err="1">
                <a:latin typeface="Arial" panose="020B0604020202020204" pitchFamily="34" charset="0"/>
              </a:rPr>
              <a:t>compliant</a:t>
            </a:r>
            <a:r>
              <a:rPr lang="fr-FR" altLang="en-US" sz="1200" dirty="0">
                <a:latin typeface="Arial" panose="020B0604020202020204" pitchFamily="34" charset="0"/>
              </a:rPr>
              <a:t/>
            </a:r>
            <a:br>
              <a:rPr lang="fr-FR" altLang="en-US" sz="1200" dirty="0">
                <a:latin typeface="Arial" panose="020B0604020202020204" pitchFamily="34" charset="0"/>
              </a:rPr>
            </a:br>
            <a:endParaRPr lang="fr-FR" altLang="en-US" sz="1200" dirty="0">
              <a:latin typeface="Arial" panose="020B0604020202020204" pitchFamily="34" charset="0"/>
            </a:endParaRPr>
          </a:p>
          <a:p>
            <a:pPr lvl="1">
              <a:spcBef>
                <a:spcPct val="0"/>
              </a:spcBef>
              <a:buFontTx/>
              <a:buChar char="•"/>
            </a:pPr>
            <a:r>
              <a:rPr lang="fr-FR" altLang="en-US" sz="1200" dirty="0">
                <a:latin typeface="Arial" panose="020B0604020202020204" pitchFamily="34" charset="0"/>
              </a:rPr>
              <a:t>WMCP </a:t>
            </a:r>
            <a:r>
              <a:rPr lang="fr-FR" altLang="en-US" sz="1200" dirty="0" err="1">
                <a:latin typeface="Arial" panose="020B0604020202020204" pitchFamily="34" charset="0"/>
              </a:rPr>
              <a:t>focuses</a:t>
            </a:r>
            <a:r>
              <a:rPr lang="fr-FR" altLang="en-US" sz="1200" dirty="0">
                <a:latin typeface="Arial" panose="020B0604020202020204" pitchFamily="34" charset="0"/>
              </a:rPr>
              <a:t> on (and </a:t>
            </a:r>
            <a:r>
              <a:rPr lang="fr-FR" altLang="en-US" sz="1200" dirty="0" err="1">
                <a:latin typeface="Arial" panose="020B0604020202020204" pitchFamily="34" charset="0"/>
              </a:rPr>
              <a:t>constrains</a:t>
            </a:r>
            <a:r>
              <a:rPr lang="fr-FR" altLang="en-US" sz="1200" dirty="0">
                <a:latin typeface="Arial" panose="020B0604020202020204" pitchFamily="34" charset="0"/>
              </a:rPr>
              <a:t>) </a:t>
            </a:r>
            <a:r>
              <a:rPr lang="fr-FR" altLang="en-US" sz="1200" dirty="0" err="1">
                <a:latin typeface="Arial" panose="020B0604020202020204" pitchFamily="34" charset="0"/>
              </a:rPr>
              <a:t>only</a:t>
            </a:r>
            <a:r>
              <a:rPr lang="fr-FR" altLang="en-US" sz="1200" dirty="0">
                <a:latin typeface="Arial" panose="020B0604020202020204" pitchFamily="34" charset="0"/>
              </a:rPr>
              <a:t> a </a:t>
            </a:r>
            <a:r>
              <a:rPr lang="fr-FR" altLang="en-US" sz="1200" dirty="0" err="1">
                <a:latin typeface="Arial" panose="020B0604020202020204" pitchFamily="34" charset="0"/>
              </a:rPr>
              <a:t>subset</a:t>
            </a:r>
            <a:r>
              <a:rPr lang="fr-FR" altLang="en-US" sz="1200" dirty="0">
                <a:latin typeface="Arial" panose="020B0604020202020204" pitchFamily="34" charset="0"/>
              </a:rPr>
              <a:t> of ISO19115 </a:t>
            </a:r>
            <a:r>
              <a:rPr lang="fr-FR" altLang="en-US" sz="1200" dirty="0" err="1">
                <a:latin typeface="Arial" panose="020B0604020202020204" pitchFamily="34" charset="0"/>
              </a:rPr>
              <a:t>elements</a:t>
            </a:r>
            <a:r>
              <a:rPr lang="fr-FR" altLang="en-US" sz="1200" dirty="0">
                <a:latin typeface="Arial" panose="020B0604020202020204" pitchFamily="34" charset="0"/>
              </a:rPr>
              <a:t>.</a:t>
            </a:r>
            <a:br>
              <a:rPr lang="fr-FR" altLang="en-US" sz="1200" dirty="0">
                <a:latin typeface="Arial" panose="020B0604020202020204" pitchFamily="34" charset="0"/>
              </a:rPr>
            </a:br>
            <a:r>
              <a:rPr lang="fr-FR" altLang="en-US" sz="1200" b="1" dirty="0" err="1">
                <a:latin typeface="Arial" panose="020B0604020202020204" pitchFamily="34" charset="0"/>
                <a:sym typeface="Wingdings" panose="05000000000000000000" pitchFamily="2" charset="2"/>
              </a:rPr>
              <a:t>However</a:t>
            </a:r>
            <a:r>
              <a:rPr lang="fr-FR" altLang="en-US" sz="1200" dirty="0">
                <a:latin typeface="Arial" panose="020B0604020202020204" pitchFamily="34" charset="0"/>
                <a:sym typeface="Wingdings" panose="05000000000000000000" pitchFamily="2" charset="2"/>
              </a:rPr>
              <a:t>:</a:t>
            </a:r>
            <a:br>
              <a:rPr lang="fr-FR" altLang="en-US" sz="1200" dirty="0">
                <a:latin typeface="Arial" panose="020B0604020202020204" pitchFamily="34" charset="0"/>
                <a:sym typeface="Wingdings" panose="05000000000000000000" pitchFamily="2" charset="2"/>
              </a:rPr>
            </a:br>
            <a:endParaRPr lang="fr-FR" altLang="en-US" sz="400" dirty="0">
              <a:latin typeface="Arial" panose="020B0604020202020204" pitchFamily="34" charset="0"/>
              <a:sym typeface="Wingdings" panose="05000000000000000000" pitchFamily="2" charset="2"/>
            </a:endParaRPr>
          </a:p>
          <a:p>
            <a:pPr lvl="1">
              <a:spcBef>
                <a:spcPct val="0"/>
              </a:spcBef>
              <a:buNone/>
            </a:pPr>
            <a:r>
              <a:rPr lang="fr-FR" altLang="en-US" sz="1200" b="1" dirty="0">
                <a:latin typeface="Arial" panose="020B0604020202020204" pitchFamily="34" charset="0"/>
                <a:sym typeface="Wingdings" panose="05000000000000000000" pitchFamily="2" charset="2"/>
              </a:rPr>
              <a:t>       ISO19115 </a:t>
            </a:r>
            <a:r>
              <a:rPr lang="fr-FR" altLang="en-US" sz="1200" b="1" dirty="0" err="1">
                <a:latin typeface="Arial" panose="020B0604020202020204" pitchFamily="34" charset="0"/>
                <a:sym typeface="Wingdings" panose="05000000000000000000" pitchFamily="2" charset="2"/>
              </a:rPr>
              <a:t>fields</a:t>
            </a:r>
            <a:r>
              <a:rPr lang="fr-FR" altLang="en-US" sz="1200" b="1" dirty="0">
                <a:latin typeface="Arial" panose="020B0604020202020204" pitchFamily="34" charset="0"/>
                <a:sym typeface="Wingdings" panose="05000000000000000000" pitchFamily="2" charset="2"/>
              </a:rPr>
              <a:t> </a:t>
            </a:r>
            <a:r>
              <a:rPr lang="fr-FR" altLang="en-US" sz="1200" b="1" u="sng" dirty="0">
                <a:latin typeface="Arial" panose="020B0604020202020204" pitchFamily="34" charset="0"/>
                <a:sym typeface="Wingdings" panose="05000000000000000000" pitchFamily="2" charset="2"/>
              </a:rPr>
              <a:t>not</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included</a:t>
            </a:r>
            <a:r>
              <a:rPr lang="fr-FR" altLang="en-US" sz="1200" b="1" dirty="0">
                <a:latin typeface="Arial" panose="020B0604020202020204" pitchFamily="34" charset="0"/>
                <a:sym typeface="Wingdings" panose="05000000000000000000" pitchFamily="2" charset="2"/>
              </a:rPr>
              <a:t> in the WMCP </a:t>
            </a:r>
            <a:r>
              <a:rPr lang="fr-FR" altLang="en-US" sz="1200" b="1" dirty="0" err="1">
                <a:latin typeface="Arial" panose="020B0604020202020204" pitchFamily="34" charset="0"/>
                <a:sym typeface="Wingdings" panose="05000000000000000000" pitchFamily="2" charset="2"/>
              </a:rPr>
              <a:t>Specification</a:t>
            </a:r>
            <a:r>
              <a:rPr lang="fr-FR" altLang="en-US" sz="1200" b="1" dirty="0">
                <a:latin typeface="Arial" panose="020B0604020202020204" pitchFamily="34" charset="0"/>
                <a:sym typeface="Wingdings" panose="05000000000000000000" pitchFamily="2" charset="2"/>
              </a:rPr>
              <a:t/>
            </a:r>
            <a:br>
              <a:rPr lang="fr-FR" altLang="en-US" sz="1200" b="1" dirty="0">
                <a:latin typeface="Arial" panose="020B0604020202020204" pitchFamily="34" charset="0"/>
                <a:sym typeface="Wingdings" panose="05000000000000000000" pitchFamily="2" charset="2"/>
              </a:rPr>
            </a:br>
            <a:r>
              <a:rPr lang="fr-FR" altLang="en-US" sz="1200" b="1" u="sng" dirty="0" err="1">
                <a:solidFill>
                  <a:srgbClr val="00928F"/>
                </a:solidFill>
                <a:latin typeface="Arial" panose="020B0604020202020204" pitchFamily="34" charset="0"/>
                <a:sym typeface="Wingdings" panose="05000000000000000000" pitchFamily="2" charset="2"/>
              </a:rPr>
              <a:t>may</a:t>
            </a:r>
            <a:r>
              <a:rPr lang="fr-FR" altLang="en-US" sz="1200" b="1" u="sng" dirty="0">
                <a:solidFill>
                  <a:srgbClr val="00928F"/>
                </a:solidFill>
                <a:latin typeface="Arial" panose="020B0604020202020204" pitchFamily="34" charset="0"/>
                <a:sym typeface="Wingdings" panose="05000000000000000000" pitchFamily="2" charset="2"/>
              </a:rPr>
              <a:t> </a:t>
            </a:r>
            <a:r>
              <a:rPr lang="fr-FR" altLang="en-US" sz="1200" b="1" u="sng" dirty="0" err="1">
                <a:solidFill>
                  <a:srgbClr val="00928F"/>
                </a:solidFill>
                <a:latin typeface="Arial" panose="020B0604020202020204" pitchFamily="34" charset="0"/>
                <a:sym typeface="Wingdings" panose="05000000000000000000" pitchFamily="2" charset="2"/>
              </a:rPr>
              <a:t>still</a:t>
            </a:r>
            <a:r>
              <a:rPr lang="fr-FR" altLang="en-US" sz="1200" b="1" u="sng" dirty="0">
                <a:solidFill>
                  <a:srgbClr val="00928F"/>
                </a:solidFill>
                <a:latin typeface="Arial" panose="020B0604020202020204" pitchFamily="34" charset="0"/>
                <a:sym typeface="Wingdings" panose="05000000000000000000" pitchFamily="2" charset="2"/>
              </a:rPr>
              <a:t> </a:t>
            </a:r>
            <a:r>
              <a:rPr lang="fr-FR" altLang="en-US" sz="1200" b="1" u="sng" dirty="0" err="1">
                <a:solidFill>
                  <a:srgbClr val="00928F"/>
                </a:solidFill>
                <a:latin typeface="Arial" panose="020B0604020202020204" pitchFamily="34" charset="0"/>
                <a:sym typeface="Wingdings" panose="05000000000000000000" pitchFamily="2" charset="2"/>
              </a:rPr>
              <a:t>be</a:t>
            </a:r>
            <a:r>
              <a:rPr lang="fr-FR" altLang="en-US" sz="1200" b="1" u="sng" dirty="0">
                <a:solidFill>
                  <a:srgbClr val="00928F"/>
                </a:solidFill>
                <a:latin typeface="Arial" panose="020B0604020202020204" pitchFamily="34" charset="0"/>
                <a:sym typeface="Wingdings" panose="05000000000000000000" pitchFamily="2" charset="2"/>
              </a:rPr>
              <a:t> </a:t>
            </a:r>
            <a:r>
              <a:rPr lang="fr-FR" altLang="en-US" sz="1200" b="1" u="sng" dirty="0" err="1">
                <a:solidFill>
                  <a:srgbClr val="00928F"/>
                </a:solidFill>
                <a:latin typeface="Arial" panose="020B0604020202020204" pitchFamily="34" charset="0"/>
                <a:sym typeface="Wingdings" panose="05000000000000000000" pitchFamily="2" charset="2"/>
              </a:rPr>
              <a:t>used</a:t>
            </a:r>
            <a:r>
              <a:rPr lang="fr-FR" altLang="en-US" sz="1200" b="1" u="sng" dirty="0">
                <a:solidFill>
                  <a:srgbClr val="00928F"/>
                </a:solidFill>
                <a:latin typeface="Arial" panose="020B0604020202020204" pitchFamily="34" charset="0"/>
                <a:sym typeface="Wingdings" panose="05000000000000000000" pitchFamily="2" charset="2"/>
              </a:rPr>
              <a:t> in a WMCP </a:t>
            </a:r>
            <a:r>
              <a:rPr lang="fr-FR" altLang="en-US" sz="1200" b="1" u="sng" dirty="0" err="1">
                <a:solidFill>
                  <a:srgbClr val="00928F"/>
                </a:solidFill>
                <a:latin typeface="Arial" panose="020B0604020202020204" pitchFamily="34" charset="0"/>
                <a:sym typeface="Wingdings" panose="05000000000000000000" pitchFamily="2" charset="2"/>
              </a:rPr>
              <a:t>metadata</a:t>
            </a:r>
            <a:r>
              <a:rPr lang="fr-FR" altLang="en-US" sz="1200" b="1" u="sng" dirty="0">
                <a:solidFill>
                  <a:srgbClr val="00928F"/>
                </a:solidFill>
                <a:latin typeface="Arial" panose="020B0604020202020204" pitchFamily="34" charset="0"/>
                <a:sym typeface="Wingdings" panose="05000000000000000000" pitchFamily="2" charset="2"/>
              </a:rPr>
              <a:t> record</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without</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compromising</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its</a:t>
            </a:r>
            <a:r>
              <a:rPr lang="fr-FR" altLang="en-US" sz="1200" b="1" dirty="0">
                <a:latin typeface="Arial" panose="020B0604020202020204" pitchFamily="34" charset="0"/>
                <a:sym typeface="Wingdings" panose="05000000000000000000" pitchFamily="2" charset="2"/>
              </a:rPr>
              <a:t>’ WMCP compliance</a:t>
            </a:r>
            <a:br>
              <a:rPr lang="fr-FR" altLang="en-US" sz="1200" b="1" dirty="0">
                <a:latin typeface="Arial" panose="020B0604020202020204" pitchFamily="34" charset="0"/>
                <a:sym typeface="Wingdings" panose="05000000000000000000" pitchFamily="2" charset="2"/>
              </a:rPr>
            </a:br>
            <a:r>
              <a:rPr lang="fr-FR" altLang="en-US" sz="1200" b="1" dirty="0">
                <a:latin typeface="Arial" panose="020B0604020202020204" pitchFamily="34" charset="0"/>
                <a:sym typeface="Wingdings" panose="05000000000000000000" pitchFamily="2" charset="2"/>
              </a:rPr>
              <a:t>(</a:t>
            </a:r>
            <a:r>
              <a:rPr lang="fr-FR" altLang="en-US" sz="1200" b="1" dirty="0" err="1">
                <a:latin typeface="Arial" panose="020B0604020202020204" pitchFamily="34" charset="0"/>
                <a:sym typeface="Wingdings" panose="05000000000000000000" pitchFamily="2" charset="2"/>
              </a:rPr>
              <a:t>eg</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it</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will</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still</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be</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regarded</a:t>
            </a:r>
            <a:r>
              <a:rPr lang="fr-FR" altLang="en-US" sz="1200" b="1" dirty="0">
                <a:latin typeface="Arial" panose="020B0604020202020204" pitchFamily="34" charset="0"/>
                <a:sym typeface="Wingdings" panose="05000000000000000000" pitchFamily="2" charset="2"/>
              </a:rPr>
              <a:t> as a ‘</a:t>
            </a:r>
            <a:r>
              <a:rPr lang="fr-FR" altLang="en-US" sz="1200" b="1" dirty="0" err="1">
                <a:latin typeface="Arial" panose="020B0604020202020204" pitchFamily="34" charset="0"/>
                <a:sym typeface="Wingdings" panose="05000000000000000000" pitchFamily="2" charset="2"/>
              </a:rPr>
              <a:t>valid</a:t>
            </a:r>
            <a:r>
              <a:rPr lang="fr-FR" altLang="en-US" sz="1200" b="1" dirty="0">
                <a:latin typeface="Arial" panose="020B0604020202020204" pitchFamily="34" charset="0"/>
                <a:sym typeface="Wingdings" panose="05000000000000000000" pitchFamily="2" charset="2"/>
              </a:rPr>
              <a:t>’ WMCP record).</a:t>
            </a:r>
            <a:br>
              <a:rPr lang="fr-FR" altLang="en-US" sz="1200" b="1" dirty="0">
                <a:latin typeface="Arial" panose="020B0604020202020204" pitchFamily="34" charset="0"/>
                <a:sym typeface="Wingdings" panose="05000000000000000000" pitchFamily="2" charset="2"/>
              </a:rPr>
            </a:br>
            <a:r>
              <a:rPr lang="fr-FR" altLang="en-US" sz="1200" dirty="0">
                <a:latin typeface="Arial" panose="020B0604020202020204" pitchFamily="34" charset="0"/>
                <a:sym typeface="Wingdings" panose="05000000000000000000" pitchFamily="2" charset="2"/>
              </a:rPr>
              <a:t/>
            </a:r>
            <a:br>
              <a:rPr lang="fr-FR" altLang="en-US" sz="1200" dirty="0">
                <a:latin typeface="Arial" panose="020B0604020202020204" pitchFamily="34" charset="0"/>
                <a:sym typeface="Wingdings" panose="05000000000000000000" pitchFamily="2" charset="2"/>
              </a:rPr>
            </a:br>
            <a:r>
              <a:rPr lang="fr-FR" altLang="en-US" sz="1200" dirty="0">
                <a:latin typeface="Arial" panose="020B0604020202020204" pitchFamily="34" charset="0"/>
                <a:sym typeface="Wingdings" panose="05000000000000000000" pitchFamily="2" charset="2"/>
              </a:rPr>
              <a:t>GISCS are </a:t>
            </a:r>
            <a:r>
              <a:rPr lang="fr-FR" altLang="en-US" sz="1200" dirty="0" err="1">
                <a:latin typeface="Arial" panose="020B0604020202020204" pitchFamily="34" charset="0"/>
                <a:sym typeface="Wingdings" panose="05000000000000000000" pitchFamily="2" charset="2"/>
              </a:rPr>
              <a:t>intended</a:t>
            </a:r>
            <a:r>
              <a:rPr lang="fr-FR" altLang="en-US" sz="1200" dirty="0">
                <a:latin typeface="Arial" panose="020B0604020202020204" pitchFamily="34" charset="0"/>
                <a:sym typeface="Wingdings" panose="05000000000000000000" pitchFamily="2" charset="2"/>
              </a:rPr>
              <a:t> to </a:t>
            </a:r>
            <a:r>
              <a:rPr lang="fr-FR" altLang="en-US" sz="1200" dirty="0" err="1">
                <a:latin typeface="Arial" panose="020B0604020202020204" pitchFamily="34" charset="0"/>
                <a:sym typeface="Wingdings" panose="05000000000000000000" pitchFamily="2" charset="2"/>
              </a:rPr>
              <a:t>handle</a:t>
            </a:r>
            <a:r>
              <a:rPr lang="fr-FR" altLang="en-US" sz="1200" dirty="0">
                <a:latin typeface="Arial" panose="020B0604020202020204" pitchFamily="34" charset="0"/>
                <a:sym typeface="Wingdings" panose="05000000000000000000" pitchFamily="2" charset="2"/>
              </a:rPr>
              <a:t> ISO19115-compliant </a:t>
            </a:r>
            <a:r>
              <a:rPr lang="fr-FR" altLang="en-US" sz="1200" dirty="0" err="1">
                <a:latin typeface="Arial" panose="020B0604020202020204" pitchFamily="34" charset="0"/>
                <a:sym typeface="Wingdings" panose="05000000000000000000" pitchFamily="2" charset="2"/>
              </a:rPr>
              <a:t>metadata</a:t>
            </a:r>
            <a:r>
              <a:rPr lang="fr-FR" altLang="en-US" sz="1200" dirty="0">
                <a:latin typeface="Arial" panose="020B0604020202020204" pitchFamily="34" charset="0"/>
                <a:sym typeface="Wingdings" panose="05000000000000000000" pitchFamily="2" charset="2"/>
              </a:rPr>
              <a:t/>
            </a:r>
            <a:br>
              <a:rPr lang="fr-FR" altLang="en-US" sz="1200" dirty="0">
                <a:latin typeface="Arial" panose="020B0604020202020204" pitchFamily="34" charset="0"/>
                <a:sym typeface="Wingdings" panose="05000000000000000000" pitchFamily="2" charset="2"/>
              </a:rPr>
            </a:br>
            <a:endParaRPr lang="fr-FR" altLang="en-US" sz="1200" dirty="0">
              <a:latin typeface="Arial" panose="020B0604020202020204" pitchFamily="34" charset="0"/>
              <a:sym typeface="Wingdings" panose="05000000000000000000" pitchFamily="2" charset="2"/>
            </a:endParaRPr>
          </a:p>
          <a:p>
            <a:r>
              <a:rPr lang="en-GB" sz="1800" dirty="0"/>
              <a:t>Most constraints in WMCP will already be applied in an ISO19115:2006 record.</a:t>
            </a:r>
            <a:br>
              <a:rPr lang="en-GB" sz="1800" dirty="0"/>
            </a:br>
            <a:r>
              <a:rPr lang="en-GB" sz="1500" i="1" dirty="0"/>
              <a:t>For details of constraints see Specification at </a:t>
            </a:r>
            <a:r>
              <a:rPr lang="en-GB" sz="1500" i="1" dirty="0" err="1"/>
              <a:t>url</a:t>
            </a:r>
            <a:r>
              <a:rPr lang="en-GB" sz="1500" i="1" dirty="0"/>
              <a:t> above, or summary at end of this ppt.</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31285055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Metadata – ideal content</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3</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1800" dirty="0"/>
              <a:t>Metadata is needed for :</a:t>
            </a:r>
          </a:p>
          <a:p>
            <a:pPr marL="0" indent="0">
              <a:buNone/>
            </a:pPr>
            <a:endParaRPr lang="en-GB" sz="1800" dirty="0"/>
          </a:p>
          <a:p>
            <a:pPr marL="0" indent="0">
              <a:buNone/>
            </a:pPr>
            <a:r>
              <a:rPr lang="en-GB" sz="1800" dirty="0">
                <a:solidFill>
                  <a:srgbClr val="00B0F0"/>
                </a:solidFill>
              </a:rPr>
              <a:t>Dataset information</a:t>
            </a:r>
            <a:r>
              <a:rPr lang="en-GB" sz="1800" dirty="0"/>
              <a:t/>
            </a:r>
            <a:br>
              <a:rPr lang="en-GB" sz="1800" dirty="0"/>
            </a:br>
            <a:endParaRPr lang="en-GB" sz="1800" dirty="0"/>
          </a:p>
          <a:p>
            <a:r>
              <a:rPr lang="en-GB" sz="1800" dirty="0"/>
              <a:t>Searching efficiency : core</a:t>
            </a:r>
          </a:p>
          <a:p>
            <a:pPr lvl="1"/>
            <a:r>
              <a:rPr lang="en-GB" sz="1400" dirty="0"/>
              <a:t>Where, when, by whom, what  :</a:t>
            </a:r>
          </a:p>
          <a:p>
            <a:pPr marL="457200" lvl="1" indent="0">
              <a:buNone/>
            </a:pPr>
            <a:r>
              <a:rPr lang="en-GB" sz="1400" dirty="0"/>
              <a:t>             title, abstract, subject, resource identifier, temporal and spatial extent </a:t>
            </a:r>
            <a:br>
              <a:rPr lang="en-GB" sz="1400" dirty="0"/>
            </a:br>
            <a:endParaRPr lang="en-GB" sz="1400" dirty="0"/>
          </a:p>
          <a:p>
            <a:r>
              <a:rPr lang="en-GB" sz="1800" dirty="0"/>
              <a:t>Access and Use details  (often ' constraints')</a:t>
            </a:r>
          </a:p>
          <a:p>
            <a:pPr lvl="1"/>
            <a:r>
              <a:rPr lang="en-GB" sz="1400" dirty="0"/>
              <a:t>Which formats and delivery processes can be accessed, and how</a:t>
            </a:r>
          </a:p>
          <a:p>
            <a:pPr lvl="1"/>
            <a:r>
              <a:rPr lang="en-GB" sz="1400" dirty="0"/>
              <a:t>What a user is (more often "isn't") allowed to do with the data</a:t>
            </a:r>
          </a:p>
          <a:p>
            <a:pPr lvl="1"/>
            <a:r>
              <a:rPr lang="en-GB" sz="1400" dirty="0"/>
              <a:t>What a user must do, if they use the data </a:t>
            </a:r>
          </a:p>
          <a:p>
            <a:pPr lvl="2"/>
            <a:r>
              <a:rPr lang="en-GB" sz="1000" dirty="0"/>
              <a:t>Referencing / citation of data</a:t>
            </a:r>
            <a:endParaRPr lang="en-GB" sz="1400" dirty="0"/>
          </a:p>
          <a:p>
            <a:pPr lvl="1"/>
            <a:r>
              <a:rPr lang="en-GB" sz="1400" dirty="0"/>
              <a:t>What a user is invited to do, if they use the data  (feedback, alerts, advise WMO of any dependencies)</a:t>
            </a:r>
            <a:br>
              <a:rPr lang="en-GB" sz="1400" dirty="0"/>
            </a:br>
            <a:endParaRPr lang="en-GB" sz="1800" dirty="0"/>
          </a:p>
          <a:p>
            <a:endParaRPr lang="en-AU" sz="1700" dirty="0"/>
          </a:p>
        </p:txBody>
      </p:sp>
    </p:spTree>
    <p:extLst>
      <p:ext uri="{BB962C8B-B14F-4D97-AF65-F5344CB8AC3E}">
        <p14:creationId xmlns:p14="http://schemas.microsoft.com/office/powerpoint/2010/main" val="8700879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Metadata – ideal </a:t>
            </a:r>
            <a:r>
              <a:rPr lang="en-GB" dirty="0" smtClean="0"/>
              <a:t>content</a:t>
            </a:r>
            <a:r>
              <a:rPr lang="en-GB" sz="3100" dirty="0" smtClean="0"/>
              <a:t> (</a:t>
            </a:r>
            <a:r>
              <a:rPr lang="en-GB" sz="3100" dirty="0" err="1" smtClean="0"/>
              <a:t>contd</a:t>
            </a:r>
            <a:r>
              <a:rPr lang="en-GB" sz="3100" dirty="0" smtClean="0"/>
              <a:t>)</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4</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1800" dirty="0"/>
              <a:t>Metadata is needed for :</a:t>
            </a:r>
          </a:p>
          <a:p>
            <a:pPr marL="0" indent="0">
              <a:buNone/>
            </a:pPr>
            <a:endParaRPr lang="en-GB" sz="1800" dirty="0"/>
          </a:p>
          <a:p>
            <a:r>
              <a:rPr lang="en-GB" sz="1800" dirty="0" smtClean="0">
                <a:solidFill>
                  <a:schemeClr val="accent5">
                    <a:lumMod val="50000"/>
                  </a:schemeClr>
                </a:solidFill>
              </a:rPr>
              <a:t>Understanding </a:t>
            </a:r>
            <a:r>
              <a:rPr lang="en-GB" sz="1800" dirty="0">
                <a:solidFill>
                  <a:schemeClr val="accent5">
                    <a:lumMod val="50000"/>
                  </a:schemeClr>
                </a:solidFill>
              </a:rPr>
              <a:t>what the data is (additional to 'core' above)</a:t>
            </a:r>
          </a:p>
          <a:p>
            <a:pPr lvl="1"/>
            <a:r>
              <a:rPr lang="en-GB" sz="1400" dirty="0">
                <a:solidFill>
                  <a:schemeClr val="accent5">
                    <a:lumMod val="50000"/>
                  </a:schemeClr>
                </a:solidFill>
              </a:rPr>
              <a:t>Data Lineage</a:t>
            </a:r>
          </a:p>
          <a:p>
            <a:pPr lvl="1"/>
            <a:r>
              <a:rPr lang="en-GB" sz="1400" dirty="0">
                <a:solidFill>
                  <a:schemeClr val="accent5">
                    <a:lumMod val="50000"/>
                  </a:schemeClr>
                </a:solidFill>
              </a:rPr>
              <a:t>Data Quality (comments and benchmarking)</a:t>
            </a:r>
          </a:p>
          <a:p>
            <a:pPr lvl="1"/>
            <a:r>
              <a:rPr lang="en-GB" sz="1400" dirty="0">
                <a:solidFill>
                  <a:schemeClr val="accent5">
                    <a:lumMod val="50000"/>
                  </a:schemeClr>
                </a:solidFill>
              </a:rPr>
              <a:t>Spatial Reference System and resolution</a:t>
            </a:r>
          </a:p>
          <a:p>
            <a:pPr lvl="1"/>
            <a:r>
              <a:rPr lang="en-GB" sz="1400" dirty="0">
                <a:solidFill>
                  <a:schemeClr val="accent5">
                    <a:lumMod val="50000"/>
                  </a:schemeClr>
                </a:solidFill>
              </a:rPr>
              <a:t>Data </a:t>
            </a:r>
            <a:r>
              <a:rPr lang="en-GB" sz="1400" dirty="0" err="1">
                <a:solidFill>
                  <a:schemeClr val="accent5">
                    <a:lumMod val="50000"/>
                  </a:schemeClr>
                </a:solidFill>
              </a:rPr>
              <a:t>Timesteps</a:t>
            </a:r>
            <a:r>
              <a:rPr lang="en-GB" sz="1400" dirty="0">
                <a:solidFill>
                  <a:schemeClr val="accent5">
                    <a:lumMod val="50000"/>
                  </a:schemeClr>
                </a:solidFill>
              </a:rPr>
              <a:t> and  issuing schedule</a:t>
            </a:r>
          </a:p>
          <a:p>
            <a:pPr lvl="1"/>
            <a:r>
              <a:rPr lang="en-GB" sz="1400" dirty="0">
                <a:solidFill>
                  <a:schemeClr val="accent5">
                    <a:lumMod val="50000"/>
                  </a:schemeClr>
                </a:solidFill>
              </a:rPr>
              <a:t>Status</a:t>
            </a:r>
          </a:p>
          <a:p>
            <a:pPr lvl="1"/>
            <a:r>
              <a:rPr lang="en-GB" sz="1400" dirty="0">
                <a:solidFill>
                  <a:schemeClr val="accent5">
                    <a:lumMod val="50000"/>
                  </a:schemeClr>
                </a:solidFill>
              </a:rPr>
              <a:t>Data Parameters (and/or Data Dictionary), where feasible</a:t>
            </a:r>
          </a:p>
          <a:p>
            <a:pPr lvl="1"/>
            <a:r>
              <a:rPr lang="en-GB" sz="1400" dirty="0">
                <a:solidFill>
                  <a:schemeClr val="accent5">
                    <a:lumMod val="50000"/>
                  </a:schemeClr>
                </a:solidFill>
              </a:rPr>
              <a:t>Versioning management (e.g. how to identify which files have been amended since X)</a:t>
            </a:r>
          </a:p>
          <a:p>
            <a:pPr lvl="1"/>
            <a:r>
              <a:rPr lang="en-GB" sz="1400" dirty="0">
                <a:solidFill>
                  <a:schemeClr val="accent5">
                    <a:lumMod val="50000"/>
                  </a:schemeClr>
                </a:solidFill>
              </a:rPr>
              <a:t>Relationships with other datasets /collections, or other resources</a:t>
            </a:r>
          </a:p>
          <a:p>
            <a:pPr lvl="1"/>
            <a:endParaRPr lang="en-GB" sz="1400" dirty="0"/>
          </a:p>
          <a:p>
            <a:pPr marL="0" indent="0">
              <a:buNone/>
            </a:pP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652462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Metadata – ideal </a:t>
            </a:r>
            <a:r>
              <a:rPr lang="en-GB" dirty="0" smtClean="0"/>
              <a:t>content</a:t>
            </a:r>
            <a:r>
              <a:rPr lang="en-GB" sz="3100" dirty="0" smtClean="0"/>
              <a:t> (</a:t>
            </a:r>
            <a:r>
              <a:rPr lang="en-GB" sz="3100" dirty="0" err="1" smtClean="0"/>
              <a:t>contd</a:t>
            </a:r>
            <a:r>
              <a:rPr lang="en-GB" sz="3100" dirty="0" smtClean="0"/>
              <a:t>)</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5</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1800" dirty="0"/>
              <a:t>Metadata is needed for :</a:t>
            </a:r>
          </a:p>
          <a:p>
            <a:pPr marL="457200" lvl="1" indent="0">
              <a:buNone/>
            </a:pPr>
            <a:endParaRPr lang="en-GB" sz="1400" dirty="0"/>
          </a:p>
          <a:p>
            <a:pPr marL="0" indent="0">
              <a:buNone/>
            </a:pPr>
            <a:r>
              <a:rPr lang="en-GB" sz="1800" dirty="0">
                <a:solidFill>
                  <a:srgbClr val="00B0F0"/>
                </a:solidFill>
              </a:rPr>
              <a:t>Data management of the dataset </a:t>
            </a:r>
            <a:r>
              <a:rPr lang="en-GB" sz="1800" dirty="0"/>
              <a:t>(ideally), e.g. </a:t>
            </a:r>
          </a:p>
          <a:p>
            <a:pPr lvl="1"/>
            <a:r>
              <a:rPr lang="en-GB" sz="1400" dirty="0"/>
              <a:t>indicate the current Retention Policy, and invite feedback on it (especially if it affects citation +++)</a:t>
            </a:r>
          </a:p>
          <a:p>
            <a:pPr lvl="1"/>
            <a:r>
              <a:rPr lang="en-GB" sz="1400" dirty="0"/>
              <a:t>Consider feasibility of using the Data Quality section, to indicate ranking of dataset against each Maturity Matrix benchmark</a:t>
            </a:r>
          </a:p>
          <a:p>
            <a:pPr marL="0" indent="0">
              <a:buNone/>
            </a:pPr>
            <a:endParaRPr lang="en-GB" sz="1800" dirty="0"/>
          </a:p>
          <a:p>
            <a:pPr marL="0" indent="0">
              <a:buNone/>
            </a:pPr>
            <a:r>
              <a:rPr lang="en-GB" sz="1800" dirty="0">
                <a:solidFill>
                  <a:srgbClr val="00B0F0"/>
                </a:solidFill>
              </a:rPr>
              <a:t>Metadata information</a:t>
            </a:r>
          </a:p>
          <a:p>
            <a:r>
              <a:rPr lang="en-GB" sz="1800" dirty="0"/>
              <a:t>Information about the metadata  (standard used, record version [date, </a:t>
            </a:r>
            <a:r>
              <a:rPr lang="en-GB" sz="1800" dirty="0" err="1"/>
              <a:t>etc</a:t>
            </a:r>
            <a:r>
              <a:rPr lang="en-GB" sz="1800" dirty="0"/>
              <a:t>], </a:t>
            </a:r>
            <a:r>
              <a:rPr lang="en-GB" sz="1800" dirty="0" err="1"/>
              <a:t>etc</a:t>
            </a:r>
            <a:r>
              <a:rPr lang="en-GB" sz="1800" dirty="0"/>
              <a:t>), </a:t>
            </a:r>
          </a:p>
          <a:p>
            <a:r>
              <a:rPr lang="en-GB" sz="1800" dirty="0"/>
              <a:t>What a user is allowed to do with the metadata. </a:t>
            </a:r>
          </a:p>
          <a:p>
            <a:r>
              <a:rPr lang="en-GB" sz="1800" dirty="0"/>
              <a:t>Key metadata changes made (such as licencing)</a:t>
            </a:r>
          </a:p>
          <a:p>
            <a:r>
              <a:rPr lang="en-GB" sz="1800" dirty="0"/>
              <a:t>Metadata identifier(s), and </a:t>
            </a:r>
            <a:r>
              <a:rPr lang="en-GB" sz="1800" dirty="0" err="1"/>
              <a:t>tracebility</a:t>
            </a:r>
            <a:r>
              <a:rPr lang="en-GB" sz="1800" dirty="0"/>
              <a:t> details (Point Of Truth Metadata URL [</a:t>
            </a:r>
            <a:r>
              <a:rPr lang="en-GB" sz="1800" dirty="0" err="1"/>
              <a:t>POTmdURL</a:t>
            </a:r>
            <a:r>
              <a:rPr lang="en-GB" sz="1800" dirty="0"/>
              <a:t>], </a:t>
            </a:r>
            <a:r>
              <a:rPr lang="en-GB" sz="1800" dirty="0" err="1"/>
              <a:t>etc</a:t>
            </a:r>
            <a:r>
              <a:rPr lang="en-GB" sz="1800" dirty="0"/>
              <a:t>)</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19191193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Metadata – ideal content</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6</a:t>
            </a:fld>
            <a:endParaRPr lang="en-US"/>
          </a:p>
        </p:txBody>
      </p:sp>
      <p:sp>
        <p:nvSpPr>
          <p:cNvPr id="3" name="Content Placeholder 2"/>
          <p:cNvSpPr>
            <a:spLocks noGrp="1"/>
          </p:cNvSpPr>
          <p:nvPr>
            <p:ph idx="1"/>
          </p:nvPr>
        </p:nvSpPr>
        <p:spPr>
          <a:xfrm>
            <a:off x="457200" y="1128251"/>
            <a:ext cx="7477433" cy="4859594"/>
          </a:xfrm>
        </p:spPr>
        <p:txBody>
          <a:bodyPr>
            <a:normAutofit fontScale="55000" lnSpcReduction="20000"/>
          </a:bodyPr>
          <a:lstStyle/>
          <a:p>
            <a:pPr marL="0" indent="0">
              <a:buNone/>
            </a:pPr>
            <a:r>
              <a:rPr lang="en-GB" sz="1800" dirty="0"/>
              <a:t>Metadata is needed for :</a:t>
            </a:r>
          </a:p>
          <a:p>
            <a:pPr marL="0" indent="0">
              <a:buNone/>
            </a:pPr>
            <a:endParaRPr lang="en-GB" sz="1800" dirty="0"/>
          </a:p>
          <a:p>
            <a:pPr marL="0" indent="0">
              <a:buNone/>
            </a:pPr>
            <a:r>
              <a:rPr lang="en-GB" sz="1800" dirty="0"/>
              <a:t>Dataset information</a:t>
            </a:r>
            <a:br>
              <a:rPr lang="en-GB" sz="1800" dirty="0"/>
            </a:br>
            <a:endParaRPr lang="en-GB" sz="1800" dirty="0"/>
          </a:p>
          <a:p>
            <a:r>
              <a:rPr lang="en-GB" sz="1800" dirty="0"/>
              <a:t>Searching efficiency : core</a:t>
            </a:r>
          </a:p>
          <a:p>
            <a:pPr lvl="1"/>
            <a:r>
              <a:rPr lang="en-GB" sz="1400" dirty="0"/>
              <a:t>Where, when, by whom, what  :</a:t>
            </a:r>
          </a:p>
          <a:p>
            <a:pPr marL="457200" lvl="1" indent="0">
              <a:buNone/>
            </a:pPr>
            <a:r>
              <a:rPr lang="en-GB" sz="1400" dirty="0"/>
              <a:t>             title, abstract, subject, resource identifier, temporal and spatial extent </a:t>
            </a:r>
            <a:br>
              <a:rPr lang="en-GB" sz="1400" dirty="0"/>
            </a:br>
            <a:endParaRPr lang="en-GB" sz="1400" dirty="0"/>
          </a:p>
          <a:p>
            <a:r>
              <a:rPr lang="en-GB" sz="1800" dirty="0"/>
              <a:t>Access and Use details  (often ' constraints')</a:t>
            </a:r>
          </a:p>
          <a:p>
            <a:pPr lvl="1"/>
            <a:r>
              <a:rPr lang="en-GB" sz="1400" dirty="0"/>
              <a:t>Which formats and delivery processes can be accessed, and how</a:t>
            </a:r>
          </a:p>
          <a:p>
            <a:pPr lvl="1"/>
            <a:r>
              <a:rPr lang="en-GB" sz="1400" dirty="0"/>
              <a:t>What a user is (more often "isn't") allowed to do with the data</a:t>
            </a:r>
          </a:p>
          <a:p>
            <a:pPr lvl="1"/>
            <a:r>
              <a:rPr lang="en-GB" sz="1400" dirty="0"/>
              <a:t>What a user must do, if they use the data </a:t>
            </a:r>
          </a:p>
          <a:p>
            <a:pPr lvl="2"/>
            <a:r>
              <a:rPr lang="en-GB" sz="1000" dirty="0"/>
              <a:t>Referencing / citation of data</a:t>
            </a:r>
            <a:endParaRPr lang="en-GB" sz="1400" dirty="0"/>
          </a:p>
          <a:p>
            <a:pPr lvl="1"/>
            <a:r>
              <a:rPr lang="en-GB" sz="1400" dirty="0"/>
              <a:t>What a user is invited to do, if they use the data  (feedback, alerts, advise WMO of any dependencies)</a:t>
            </a:r>
            <a:br>
              <a:rPr lang="en-GB" sz="1400" dirty="0"/>
            </a:br>
            <a:endParaRPr lang="en-GB" sz="1800" dirty="0"/>
          </a:p>
          <a:p>
            <a:r>
              <a:rPr lang="en-GB" sz="1800" dirty="0">
                <a:solidFill>
                  <a:schemeClr val="accent5">
                    <a:lumMod val="50000"/>
                  </a:schemeClr>
                </a:solidFill>
              </a:rPr>
              <a:t>Understanding what the data is (additional to 'core' above)</a:t>
            </a:r>
          </a:p>
          <a:p>
            <a:pPr lvl="1"/>
            <a:r>
              <a:rPr lang="en-GB" sz="1400" dirty="0">
                <a:solidFill>
                  <a:schemeClr val="accent5">
                    <a:lumMod val="50000"/>
                  </a:schemeClr>
                </a:solidFill>
              </a:rPr>
              <a:t>Data Lineage</a:t>
            </a:r>
          </a:p>
          <a:p>
            <a:pPr lvl="1"/>
            <a:r>
              <a:rPr lang="en-GB" sz="1400" dirty="0">
                <a:solidFill>
                  <a:schemeClr val="accent5">
                    <a:lumMod val="50000"/>
                  </a:schemeClr>
                </a:solidFill>
              </a:rPr>
              <a:t>Data Quality (comments and benchmarking)</a:t>
            </a:r>
          </a:p>
          <a:p>
            <a:pPr lvl="1"/>
            <a:r>
              <a:rPr lang="en-GB" sz="1400" dirty="0">
                <a:solidFill>
                  <a:schemeClr val="accent5">
                    <a:lumMod val="50000"/>
                  </a:schemeClr>
                </a:solidFill>
              </a:rPr>
              <a:t>Spatial Reference System and resolution</a:t>
            </a:r>
          </a:p>
          <a:p>
            <a:pPr lvl="1"/>
            <a:r>
              <a:rPr lang="en-GB" sz="1400" dirty="0">
                <a:solidFill>
                  <a:schemeClr val="accent5">
                    <a:lumMod val="50000"/>
                  </a:schemeClr>
                </a:solidFill>
              </a:rPr>
              <a:t>Data </a:t>
            </a:r>
            <a:r>
              <a:rPr lang="en-GB" sz="1400" dirty="0" err="1">
                <a:solidFill>
                  <a:schemeClr val="accent5">
                    <a:lumMod val="50000"/>
                  </a:schemeClr>
                </a:solidFill>
              </a:rPr>
              <a:t>Timesteps</a:t>
            </a:r>
            <a:r>
              <a:rPr lang="en-GB" sz="1400" dirty="0">
                <a:solidFill>
                  <a:schemeClr val="accent5">
                    <a:lumMod val="50000"/>
                  </a:schemeClr>
                </a:solidFill>
              </a:rPr>
              <a:t> and  issuing schedule</a:t>
            </a:r>
          </a:p>
          <a:p>
            <a:pPr lvl="1"/>
            <a:r>
              <a:rPr lang="en-GB" sz="1400" dirty="0">
                <a:solidFill>
                  <a:schemeClr val="accent5">
                    <a:lumMod val="50000"/>
                  </a:schemeClr>
                </a:solidFill>
              </a:rPr>
              <a:t>Status</a:t>
            </a:r>
          </a:p>
          <a:p>
            <a:pPr lvl="1"/>
            <a:r>
              <a:rPr lang="en-GB" sz="1400" dirty="0">
                <a:solidFill>
                  <a:schemeClr val="accent5">
                    <a:lumMod val="50000"/>
                  </a:schemeClr>
                </a:solidFill>
              </a:rPr>
              <a:t>Data Parameters (and/or Data Dictionary), where feasible</a:t>
            </a:r>
          </a:p>
          <a:p>
            <a:pPr lvl="1"/>
            <a:r>
              <a:rPr lang="en-GB" sz="1400" dirty="0">
                <a:solidFill>
                  <a:schemeClr val="accent5">
                    <a:lumMod val="50000"/>
                  </a:schemeClr>
                </a:solidFill>
              </a:rPr>
              <a:t>Versioning management (e.g. how to identify which files have been amended since X)</a:t>
            </a:r>
          </a:p>
          <a:p>
            <a:pPr lvl="1"/>
            <a:r>
              <a:rPr lang="en-GB" sz="1400" dirty="0">
                <a:solidFill>
                  <a:schemeClr val="accent5">
                    <a:lumMod val="50000"/>
                  </a:schemeClr>
                </a:solidFill>
              </a:rPr>
              <a:t>Relationships with other datasets /collections, or other resources</a:t>
            </a:r>
          </a:p>
          <a:p>
            <a:pPr lvl="1"/>
            <a:endParaRPr lang="en-GB" sz="1400" dirty="0"/>
          </a:p>
          <a:p>
            <a:pPr marL="0" indent="0">
              <a:buNone/>
            </a:pPr>
            <a:r>
              <a:rPr lang="en-GB" sz="1800" dirty="0"/>
              <a:t>Data management of the dataset (ideally), e.g. </a:t>
            </a:r>
          </a:p>
          <a:p>
            <a:pPr lvl="1"/>
            <a:r>
              <a:rPr lang="en-GB" sz="1400" dirty="0"/>
              <a:t>indicate the current Retention Policy, and invite feedback on it (especially if it affects citation +++)</a:t>
            </a:r>
          </a:p>
          <a:p>
            <a:pPr lvl="1"/>
            <a:r>
              <a:rPr lang="en-GB" sz="1400" dirty="0"/>
              <a:t>Consider feasibility of using the Data Quality section, to indicate ranking of dataset against each Maturity Matrix benchmark</a:t>
            </a:r>
          </a:p>
          <a:p>
            <a:pPr marL="0" indent="0">
              <a:buNone/>
            </a:pPr>
            <a:endParaRPr lang="en-GB" sz="1800" dirty="0"/>
          </a:p>
          <a:p>
            <a:pPr marL="0" indent="0">
              <a:buNone/>
            </a:pPr>
            <a:r>
              <a:rPr lang="en-GB" sz="1800" dirty="0"/>
              <a:t>Metadata information</a:t>
            </a:r>
          </a:p>
          <a:p>
            <a:r>
              <a:rPr lang="en-GB" sz="1800" dirty="0"/>
              <a:t>Information about the metadata  (standard used, record version [date, </a:t>
            </a:r>
            <a:r>
              <a:rPr lang="en-GB" sz="1800" dirty="0" err="1"/>
              <a:t>etc</a:t>
            </a:r>
            <a:r>
              <a:rPr lang="en-GB" sz="1800" dirty="0"/>
              <a:t>], </a:t>
            </a:r>
            <a:r>
              <a:rPr lang="en-GB" sz="1800" dirty="0" err="1"/>
              <a:t>etc</a:t>
            </a:r>
            <a:r>
              <a:rPr lang="en-GB" sz="1800" dirty="0"/>
              <a:t>), </a:t>
            </a:r>
          </a:p>
          <a:p>
            <a:r>
              <a:rPr lang="en-GB" sz="1800" dirty="0"/>
              <a:t>What a user is allowed to do with the metadata. </a:t>
            </a:r>
          </a:p>
          <a:p>
            <a:r>
              <a:rPr lang="en-GB" sz="1800" dirty="0"/>
              <a:t>Key metadata changes made (such as licencing)</a:t>
            </a:r>
          </a:p>
          <a:p>
            <a:r>
              <a:rPr lang="en-GB" sz="1800" dirty="0"/>
              <a:t>Metadata identifier(s), and </a:t>
            </a:r>
            <a:r>
              <a:rPr lang="en-GB" sz="1800" dirty="0" err="1"/>
              <a:t>tracebility</a:t>
            </a:r>
            <a:r>
              <a:rPr lang="en-GB" sz="1800" dirty="0"/>
              <a:t> details (Point Of Truth Metadata URL [</a:t>
            </a:r>
            <a:r>
              <a:rPr lang="en-GB" sz="1800" dirty="0" err="1"/>
              <a:t>POTmdURL</a:t>
            </a:r>
            <a:r>
              <a:rPr lang="en-GB" sz="1800" dirty="0"/>
              <a:t>], </a:t>
            </a:r>
            <a:r>
              <a:rPr lang="en-GB" sz="1800" dirty="0" err="1"/>
              <a:t>etc</a:t>
            </a:r>
            <a:r>
              <a:rPr lang="en-GB" sz="1800" dirty="0"/>
              <a:t>)</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18030523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Data Quality metadata</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7</a:t>
            </a:fld>
            <a:endParaRPr lang="en-US"/>
          </a:p>
        </p:txBody>
      </p:sp>
      <p:sp>
        <p:nvSpPr>
          <p:cNvPr id="3" name="Content Placeholder 2"/>
          <p:cNvSpPr>
            <a:spLocks noGrp="1"/>
          </p:cNvSpPr>
          <p:nvPr>
            <p:ph idx="1"/>
          </p:nvPr>
        </p:nvSpPr>
        <p:spPr>
          <a:xfrm>
            <a:off x="457200" y="1128251"/>
            <a:ext cx="7477433" cy="4859594"/>
          </a:xfrm>
        </p:spPr>
        <p:txBody>
          <a:bodyPr>
            <a:normAutofit lnSpcReduction="10000"/>
          </a:bodyPr>
          <a:lstStyle/>
          <a:p>
            <a:pPr marL="0" indent="0">
              <a:buNone/>
            </a:pPr>
            <a:r>
              <a:rPr lang="en-GB" sz="1800" dirty="0"/>
              <a:t>In the ISO19115:2006 metadata standard, Data Lineage and Data Quality assessment(s) both sit under "Data Quality"</a:t>
            </a:r>
          </a:p>
          <a:p>
            <a:pPr marL="0" indent="0">
              <a:buNone/>
            </a:pPr>
            <a:r>
              <a:rPr lang="en-GB" sz="1800" dirty="0"/>
              <a:t/>
            </a:r>
            <a:br>
              <a:rPr lang="en-GB" sz="1800" dirty="0"/>
            </a:br>
            <a:r>
              <a:rPr lang="en-GB" sz="1800" dirty="0"/>
              <a:t>Lineage details include details of </a:t>
            </a:r>
            <a:r>
              <a:rPr lang="en-GB" sz="1800" b="1" dirty="0">
                <a:effectLst>
                  <a:outerShdw blurRad="38100" dist="38100" dir="2700000" algn="tl">
                    <a:srgbClr val="000000">
                      <a:alpha val="43137"/>
                    </a:srgbClr>
                  </a:outerShdw>
                </a:effectLst>
              </a:rPr>
              <a:t>inputs</a:t>
            </a:r>
            <a:r>
              <a:rPr lang="en-GB" sz="1800" dirty="0"/>
              <a:t>; </a:t>
            </a:r>
            <a:r>
              <a:rPr lang="en-GB" sz="1800" dirty="0" err="1"/>
              <a:t>eg</a:t>
            </a:r>
            <a:r>
              <a:rPr lang="en-GB" sz="1800" dirty="0"/>
              <a:t> details of:</a:t>
            </a:r>
          </a:p>
          <a:p>
            <a:r>
              <a:rPr lang="en-GB" sz="1800" dirty="0"/>
              <a:t>source datasets, </a:t>
            </a:r>
          </a:p>
          <a:p>
            <a:r>
              <a:rPr lang="en-GB" sz="1800" dirty="0"/>
              <a:t>software used, and </a:t>
            </a:r>
          </a:p>
          <a:p>
            <a:r>
              <a:rPr lang="en-GB" sz="1800" dirty="0"/>
              <a:t>processing applied  (what where, when)</a:t>
            </a:r>
            <a:br>
              <a:rPr lang="en-GB" sz="1800" dirty="0"/>
            </a:br>
            <a:r>
              <a:rPr lang="en-GB" sz="1800" i="1" dirty="0"/>
              <a:t> ….this information is essential.</a:t>
            </a:r>
          </a:p>
          <a:p>
            <a:pPr marL="400050" lvl="1" indent="0">
              <a:buNone/>
            </a:pPr>
            <a:r>
              <a:rPr lang="en-GB" sz="1400" dirty="0"/>
              <a:t>Data Lineage details are important :</a:t>
            </a:r>
          </a:p>
          <a:p>
            <a:pPr lvl="1"/>
            <a:r>
              <a:rPr lang="en-GB" sz="1400" dirty="0"/>
              <a:t>For understanding the dataset,</a:t>
            </a:r>
          </a:p>
          <a:p>
            <a:pPr lvl="1"/>
            <a:r>
              <a:rPr lang="en-GB" sz="1400" dirty="0"/>
              <a:t>For where errors are subsequently found, in ingested data; and</a:t>
            </a:r>
          </a:p>
          <a:p>
            <a:pPr lvl="1"/>
            <a:r>
              <a:rPr lang="en-GB" sz="1400" dirty="0"/>
              <a:t>To address </a:t>
            </a:r>
            <a:r>
              <a:rPr lang="en-GB" sz="1400" dirty="0" err="1"/>
              <a:t>longterm</a:t>
            </a:r>
            <a:r>
              <a:rPr lang="en-GB" sz="1400" dirty="0"/>
              <a:t> archiving needs (and the need to migrate data from redundant platforms, </a:t>
            </a:r>
            <a:r>
              <a:rPr lang="en-GB" sz="1400" dirty="0" err="1"/>
              <a:t>etc</a:t>
            </a:r>
            <a:r>
              <a:rPr lang="en-GB" sz="1400" dirty="0"/>
              <a:t>).</a:t>
            </a:r>
          </a:p>
          <a:p>
            <a:pPr marL="0" indent="0">
              <a:buNone/>
            </a:pPr>
            <a:endParaRPr lang="en-GB" sz="1800" dirty="0"/>
          </a:p>
          <a:p>
            <a:pPr marL="0" indent="0">
              <a:buNone/>
            </a:pPr>
            <a:r>
              <a:rPr lang="en-GB" sz="1800" dirty="0"/>
              <a:t>Data Quality assessments, for HQ datasets :</a:t>
            </a:r>
          </a:p>
          <a:p>
            <a:r>
              <a:rPr lang="en-GB" sz="1800" dirty="0"/>
              <a:t>Any known quality issues should be stated, or referenced.  Where details are provided via references, effort should be made to ensure </a:t>
            </a:r>
            <a:r>
              <a:rPr lang="en-GB" sz="1800" dirty="0" err="1"/>
              <a:t>longterm</a:t>
            </a:r>
            <a:r>
              <a:rPr lang="en-GB" sz="1800" dirty="0"/>
              <a:t> access to that complementary information resource.</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5341123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Keywords /Thesauri</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8</a:t>
            </a:fld>
            <a:endParaRPr lang="en-US"/>
          </a:p>
        </p:txBody>
      </p:sp>
      <p:sp>
        <p:nvSpPr>
          <p:cNvPr id="3" name="Content Placeholder 2"/>
          <p:cNvSpPr>
            <a:spLocks noGrp="1"/>
          </p:cNvSpPr>
          <p:nvPr>
            <p:ph idx="1"/>
          </p:nvPr>
        </p:nvSpPr>
        <p:spPr>
          <a:xfrm>
            <a:off x="457200" y="1128251"/>
            <a:ext cx="7477433" cy="4859594"/>
          </a:xfrm>
        </p:spPr>
        <p:txBody>
          <a:bodyPr>
            <a:normAutofit/>
          </a:bodyPr>
          <a:lstStyle/>
          <a:p>
            <a:r>
              <a:rPr lang="en-GB" sz="1800" dirty="0"/>
              <a:t>Keywords should be drawn from thesauri when possible.</a:t>
            </a:r>
            <a:br>
              <a:rPr lang="en-GB" sz="1800" dirty="0"/>
            </a:br>
            <a:endParaRPr lang="en-GB" sz="1800" dirty="0"/>
          </a:p>
          <a:p>
            <a:r>
              <a:rPr lang="en-GB" sz="1800" dirty="0"/>
              <a:t>Thesauri which provide 'term' definitions are preferred.  (Such as </a:t>
            </a:r>
            <a:r>
              <a:rPr lang="en-GB" sz="1800" dirty="0" err="1"/>
              <a:t>placenames</a:t>
            </a:r>
            <a:r>
              <a:rPr lang="en-GB" sz="1800" dirty="0"/>
              <a:t> from a gazetteer)</a:t>
            </a:r>
            <a:br>
              <a:rPr lang="en-GB" sz="1800" dirty="0"/>
            </a:br>
            <a:endParaRPr lang="en-GB" sz="1800" dirty="0"/>
          </a:p>
          <a:p>
            <a:r>
              <a:rPr lang="en-GB" sz="1800" dirty="0"/>
              <a:t>Thesauri which are well-managed are preferred.  (Including machine accessibility to definitions, and clear information about changes between versions of a thesaurus)</a:t>
            </a:r>
            <a:br>
              <a:rPr lang="en-GB" sz="1800" dirty="0"/>
            </a:br>
            <a:endParaRPr lang="en-GB" sz="1800" dirty="0"/>
          </a:p>
          <a:p>
            <a:r>
              <a:rPr lang="en-GB" sz="1800" dirty="0"/>
              <a:t>Keywords are sometimes (erroneously) used to describe how the data can be used, rather than what the data is; other times, its more ambiguous.</a:t>
            </a:r>
          </a:p>
          <a:p>
            <a:r>
              <a:rPr lang="en-GB" sz="1800" dirty="0"/>
              <a:t>A unique keyword string will have to be assigned to the HQ datasets</a:t>
            </a:r>
          </a:p>
          <a:p>
            <a:pPr marL="0" indent="0">
              <a:buNone/>
            </a:pPr>
            <a:endParaRPr lang="en-GB" sz="1800" dirty="0"/>
          </a:p>
          <a:p>
            <a:pPr marL="0" indent="0">
              <a:buNone/>
            </a:pPr>
            <a:r>
              <a:rPr lang="en-GB" sz="1800" dirty="0"/>
              <a:t>The WMCP has a </a:t>
            </a:r>
            <a:r>
              <a:rPr lang="en-GB" sz="1800" dirty="0" err="1"/>
              <a:t>KeywordTypeCode</a:t>
            </a:r>
            <a:r>
              <a:rPr lang="en-GB" sz="1800" dirty="0"/>
              <a:t> of '</a:t>
            </a:r>
            <a:r>
              <a:rPr lang="en-GB" sz="1800" dirty="0" err="1"/>
              <a:t>DataParam</a:t>
            </a:r>
            <a:r>
              <a:rPr lang="en-GB" sz="1800" dirty="0"/>
              <a:t>', to distinguish between keywords used to describe the general subject focus of the data, and an actual variable that exists in the dataset</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12775729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Data Dictionary</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9</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2400" dirty="0"/>
              <a:t>Any documentation which assists in </a:t>
            </a:r>
          </a:p>
          <a:p>
            <a:pPr lvl="1"/>
            <a:r>
              <a:rPr lang="en-GB" sz="1800" dirty="0"/>
              <a:t>understanding the data variables </a:t>
            </a:r>
            <a:br>
              <a:rPr lang="en-GB" sz="1800" dirty="0"/>
            </a:br>
            <a:r>
              <a:rPr lang="en-GB" sz="1800" dirty="0"/>
              <a:t>(e.g. definitions, explanations, related units of measurement, datum, whether a value is an hourly average, or sample; whether values are averaged when missing more than one quarter of values for </a:t>
            </a:r>
            <a:r>
              <a:rPr lang="en-GB" sz="1800" dirty="0" err="1"/>
              <a:t>tha</a:t>
            </a:r>
            <a:r>
              <a:rPr lang="en-GB" sz="1800" dirty="0"/>
              <a:t> period, </a:t>
            </a:r>
            <a:r>
              <a:rPr lang="en-GB" sz="1800" dirty="0" err="1"/>
              <a:t>etc</a:t>
            </a:r>
            <a:r>
              <a:rPr lang="en-GB" sz="1800" dirty="0"/>
              <a:t>); or </a:t>
            </a:r>
          </a:p>
          <a:p>
            <a:pPr lvl="1"/>
            <a:r>
              <a:rPr lang="en-GB" sz="1800" dirty="0"/>
              <a:t>Understanding the relationships between variables </a:t>
            </a:r>
            <a:r>
              <a:rPr lang="en-GB" sz="1800" dirty="0" smtClean="0"/>
              <a:t/>
            </a:r>
            <a:br>
              <a:rPr lang="en-GB" sz="1800" dirty="0" smtClean="0"/>
            </a:br>
            <a:endParaRPr lang="en-GB" sz="1800" dirty="0"/>
          </a:p>
          <a:p>
            <a:pPr marL="0" lvl="1" indent="0">
              <a:buNone/>
            </a:pPr>
            <a:r>
              <a:rPr lang="en-GB" sz="2000" dirty="0"/>
              <a:t>should be </a:t>
            </a:r>
            <a:r>
              <a:rPr lang="en-GB" sz="2000" dirty="0" smtClean="0"/>
              <a:t>either</a:t>
            </a:r>
            <a:br>
              <a:rPr lang="en-GB" sz="2000" dirty="0" smtClean="0"/>
            </a:br>
            <a:r>
              <a:rPr lang="en-GB" sz="2000" dirty="0" smtClean="0"/>
              <a:t> </a:t>
            </a:r>
            <a:endParaRPr lang="en-GB" sz="2000" dirty="0"/>
          </a:p>
          <a:p>
            <a:pPr lvl="1">
              <a:buFont typeface="Arial" panose="020B0604020202020204" pitchFamily="34" charset="0"/>
              <a:buChar char="•"/>
            </a:pPr>
            <a:r>
              <a:rPr lang="en-GB" sz="1800" dirty="0"/>
              <a:t>referenced (if its ongoing availability is assured by others), or </a:t>
            </a:r>
          </a:p>
          <a:p>
            <a:pPr lvl="1">
              <a:buFont typeface="Arial" panose="020B0604020202020204" pitchFamily="34" charset="0"/>
              <a:buChar char="•"/>
            </a:pPr>
            <a:r>
              <a:rPr lang="en-GB" sz="1800" dirty="0"/>
              <a:t>provided directly (with its own metadata record), and referenced.</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7705916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Version management</a:t>
            </a:r>
            <a:r>
              <a:rPr lang="en-GB" sz="3100" dirty="0"/>
              <a:t> (for data and metadata )</a:t>
            </a:r>
            <a:endParaRPr lang="en-GB" sz="3100"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10</a:t>
            </a:fld>
            <a:endParaRPr lang="en-US"/>
          </a:p>
        </p:txBody>
      </p:sp>
      <p:sp>
        <p:nvSpPr>
          <p:cNvPr id="3" name="Content Placeholder 2"/>
          <p:cNvSpPr>
            <a:spLocks noGrp="1"/>
          </p:cNvSpPr>
          <p:nvPr>
            <p:ph idx="1"/>
          </p:nvPr>
        </p:nvSpPr>
        <p:spPr>
          <a:xfrm>
            <a:off x="457200" y="1128251"/>
            <a:ext cx="7477433" cy="4859594"/>
          </a:xfrm>
        </p:spPr>
        <p:txBody>
          <a:bodyPr>
            <a:normAutofit fontScale="92500" lnSpcReduction="10000"/>
          </a:bodyPr>
          <a:lstStyle/>
          <a:p>
            <a:pPr marL="0" indent="0">
              <a:buNone/>
            </a:pPr>
            <a:r>
              <a:rPr lang="en-GB" sz="1800" dirty="0"/>
              <a:t>Metadata should state the version-management processes used, for that dataset :</a:t>
            </a:r>
          </a:p>
          <a:p>
            <a:pPr marL="0" indent="0">
              <a:buNone/>
            </a:pPr>
            <a:r>
              <a:rPr lang="en-GB" sz="1800" dirty="0"/>
              <a:t> .. E.g. </a:t>
            </a:r>
          </a:p>
          <a:p>
            <a:r>
              <a:rPr lang="en-GB" sz="1800" dirty="0"/>
              <a:t>the process used, to manage data versions (for a dataset); data changes within a dataset; and</a:t>
            </a:r>
          </a:p>
          <a:p>
            <a:r>
              <a:rPr lang="en-GB" sz="1800" dirty="0"/>
              <a:t>the relationships between versions (and how the content of each version can be accessed).</a:t>
            </a:r>
          </a:p>
          <a:p>
            <a:pPr marL="0" indent="0">
              <a:buNone/>
            </a:pPr>
            <a:r>
              <a:rPr lang="en-GB" sz="1800" dirty="0"/>
              <a:t>The same is true of metadata.</a:t>
            </a:r>
            <a:br>
              <a:rPr lang="en-GB" sz="1800" dirty="0"/>
            </a:br>
            <a:r>
              <a:rPr lang="en-GB" sz="1800" dirty="0"/>
              <a:t>Metadata should also (ideally) declare a </a:t>
            </a:r>
            <a:r>
              <a:rPr lang="en-GB" sz="1800" dirty="0" err="1"/>
              <a:t>url</a:t>
            </a:r>
            <a:r>
              <a:rPr lang="en-GB" sz="1800" dirty="0"/>
              <a:t> for the authoritative version of itself (Point Of Truth Metadata URL) </a:t>
            </a:r>
          </a:p>
          <a:p>
            <a:pPr marL="0" indent="0">
              <a:buNone/>
            </a:pPr>
            <a:endParaRPr lang="en-GB" sz="1800" dirty="0"/>
          </a:p>
          <a:p>
            <a:pPr marL="0" indent="0">
              <a:buNone/>
            </a:pPr>
            <a:r>
              <a:rPr lang="en-GB" sz="1800" dirty="0"/>
              <a:t>Version management is typically </a:t>
            </a:r>
          </a:p>
          <a:p>
            <a:r>
              <a:rPr lang="en-GB" sz="1800" dirty="0"/>
              <a:t>by new instance/edition; or</a:t>
            </a:r>
          </a:p>
          <a:p>
            <a:r>
              <a:rPr lang="en-GB" sz="1800" dirty="0"/>
              <a:t>by a register of changes, and dates changed.</a:t>
            </a:r>
          </a:p>
          <a:p>
            <a:pPr marL="0" indent="0">
              <a:buNone/>
            </a:pPr>
            <a:r>
              <a:rPr lang="en-GB" sz="1800" dirty="0">
                <a:sym typeface="Wingdings" panose="05000000000000000000" pitchFamily="2" charset="2"/>
              </a:rPr>
              <a:t> </a:t>
            </a:r>
            <a:r>
              <a:rPr lang="en-GB" sz="1800" dirty="0"/>
              <a:t> the metadata should indicate what and which, and how to access the register.  </a:t>
            </a:r>
          </a:p>
          <a:p>
            <a:pPr marL="722313" indent="-166688"/>
            <a:r>
              <a:rPr lang="en-GB" sz="1800" dirty="0">
                <a:sym typeface="Wingdings" panose="05000000000000000000" pitchFamily="2" charset="2"/>
              </a:rPr>
              <a:t>Dynamic datasets are sometimes managed by a change register which is a core part of the dataset</a:t>
            </a:r>
          </a:p>
          <a:p>
            <a:pPr marL="722313" indent="-166688"/>
            <a:r>
              <a:rPr lang="en-GB" sz="1800" dirty="0">
                <a:sym typeface="Wingdings" panose="05000000000000000000" pitchFamily="2" charset="2"/>
              </a:rPr>
              <a:t>Metadata changes are also often managed this way.</a:t>
            </a:r>
          </a:p>
          <a:p>
            <a:pPr marL="0" indent="0">
              <a:buNone/>
            </a:pP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22978359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Referencing / Citation - </a:t>
            </a:r>
            <a:r>
              <a:rPr lang="en-GB" dirty="0" smtClean="0"/>
              <a:t>goals</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11</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2200" b="1" dirty="0"/>
              <a:t>What citation is for</a:t>
            </a:r>
          </a:p>
          <a:p>
            <a:pPr marL="0" indent="0">
              <a:buNone/>
            </a:pPr>
            <a:endParaRPr lang="en-GB" sz="1800" dirty="0"/>
          </a:p>
          <a:p>
            <a:r>
              <a:rPr lang="en-GB" sz="1800" dirty="0"/>
              <a:t>Credibility  (data cited came from real source, and has the content that is stated)</a:t>
            </a:r>
          </a:p>
          <a:p>
            <a:r>
              <a:rPr lang="en-GB" sz="1800" dirty="0" err="1"/>
              <a:t>Traceback</a:t>
            </a:r>
            <a:r>
              <a:rPr lang="en-GB" sz="1800" dirty="0"/>
              <a:t> – for  data revision assessments </a:t>
            </a:r>
            <a:br>
              <a:rPr lang="en-GB" sz="1800" dirty="0"/>
            </a:br>
            <a:r>
              <a:rPr lang="en-GB" sz="1800" dirty="0"/>
              <a:t>(to assess the need to revise, based on errors found in source data)</a:t>
            </a:r>
          </a:p>
          <a:p>
            <a:r>
              <a:rPr lang="en-GB" sz="1800" dirty="0"/>
              <a:t>Repeatability (where appropriate)</a:t>
            </a:r>
          </a:p>
          <a:p>
            <a:r>
              <a:rPr lang="en-GB" sz="1800" dirty="0"/>
              <a:t>Credit / Acknowledgement of effort spent</a:t>
            </a:r>
          </a:p>
          <a:p>
            <a:endParaRPr lang="en-GB" sz="1800" dirty="0"/>
          </a:p>
          <a:p>
            <a:pPr marL="0" indent="0">
              <a:buNone/>
            </a:pPr>
            <a:r>
              <a:rPr lang="en-GB" sz="1800" b="1" dirty="0"/>
              <a:t>A side product of citations /references are that they should provide a means of identifying a resource (and ideally differentiating between resources)</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33190245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Referencing / Citation - </a:t>
            </a:r>
            <a:r>
              <a:rPr lang="en-GB" dirty="0" smtClean="0"/>
              <a:t>citers</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12</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2200" b="1" dirty="0"/>
              <a:t>Where references /citation are typically used</a:t>
            </a:r>
          </a:p>
          <a:p>
            <a:pPr marL="0" indent="0">
              <a:buNone/>
            </a:pPr>
            <a:endParaRPr lang="en-GB" sz="1800" dirty="0"/>
          </a:p>
          <a:p>
            <a:r>
              <a:rPr lang="en-GB" sz="1800" dirty="0"/>
              <a:t>Books, journals and conference papers</a:t>
            </a:r>
          </a:p>
          <a:p>
            <a:r>
              <a:rPr lang="en-GB" sz="1800" dirty="0"/>
              <a:t>Grey Literature</a:t>
            </a:r>
          </a:p>
          <a:p>
            <a:pPr lvl="1"/>
            <a:r>
              <a:rPr lang="en-GB" sz="1400" dirty="0"/>
              <a:t>Technical reports</a:t>
            </a:r>
          </a:p>
          <a:p>
            <a:pPr lvl="1"/>
            <a:r>
              <a:rPr lang="en-GB" sz="1400" dirty="0"/>
              <a:t>Advisories</a:t>
            </a:r>
          </a:p>
          <a:p>
            <a:pPr lvl="1"/>
            <a:r>
              <a:rPr lang="en-GB" sz="1400" dirty="0" err="1"/>
              <a:t>Etc</a:t>
            </a:r>
            <a:endParaRPr lang="en-GB" sz="1400" dirty="0"/>
          </a:p>
          <a:p>
            <a:r>
              <a:rPr lang="en-GB" sz="1800" dirty="0"/>
              <a:t>Metadata which is referring to other datasets</a:t>
            </a:r>
          </a:p>
          <a:p>
            <a:r>
              <a:rPr lang="en-GB" sz="1800" dirty="0"/>
              <a:t>Teaching materials, webpages, </a:t>
            </a:r>
            <a:r>
              <a:rPr lang="en-GB" sz="1800" dirty="0" err="1"/>
              <a:t>etc</a:t>
            </a:r>
            <a:endParaRPr lang="en-GB" sz="1800" dirty="0"/>
          </a:p>
          <a:p>
            <a:pPr marL="0" indent="0">
              <a:buNone/>
            </a:pP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3525544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Citation and metadata</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13</a:t>
            </a:fld>
            <a:endParaRPr lang="en-US"/>
          </a:p>
        </p:txBody>
      </p:sp>
      <p:sp>
        <p:nvSpPr>
          <p:cNvPr id="3" name="Content Placeholder 2"/>
          <p:cNvSpPr>
            <a:spLocks noGrp="1"/>
          </p:cNvSpPr>
          <p:nvPr>
            <p:ph idx="1"/>
          </p:nvPr>
        </p:nvSpPr>
        <p:spPr>
          <a:xfrm>
            <a:off x="457200" y="1128251"/>
            <a:ext cx="7477433" cy="4859594"/>
          </a:xfrm>
        </p:spPr>
        <p:txBody>
          <a:bodyPr>
            <a:normAutofit/>
          </a:bodyPr>
          <a:lstStyle/>
          <a:p>
            <a:pPr marL="0" indent="0">
              <a:buNone/>
            </a:pPr>
            <a:r>
              <a:rPr lang="en-GB" sz="2800" dirty="0"/>
              <a:t>Citation Indexes: </a:t>
            </a:r>
            <a:br>
              <a:rPr lang="en-GB" sz="2800" dirty="0"/>
            </a:br>
            <a:r>
              <a:rPr lang="en-GB" sz="1800" dirty="0"/>
              <a:t>Premised on fact that a copy of the referenced material will always be accessible …. But not so for data</a:t>
            </a:r>
            <a:r>
              <a:rPr lang="en-GB" sz="2000" dirty="0"/>
              <a:t/>
            </a:r>
            <a:br>
              <a:rPr lang="en-GB" sz="2000" dirty="0"/>
            </a:br>
            <a:endParaRPr lang="en-GB" sz="2800" dirty="0"/>
          </a:p>
          <a:p>
            <a:pPr marL="0" indent="0">
              <a:buNone/>
            </a:pPr>
            <a:r>
              <a:rPr lang="en-GB" sz="2800" dirty="0"/>
              <a:t>Dataset retention policy</a:t>
            </a:r>
          </a:p>
          <a:p>
            <a:pPr marL="0" indent="0">
              <a:buNone/>
            </a:pPr>
            <a:endParaRPr lang="en-GB" sz="1200" dirty="0"/>
          </a:p>
          <a:p>
            <a:r>
              <a:rPr lang="en-GB" sz="1800" dirty="0"/>
              <a:t>The existing retention policy for a resource would ideally be clearly stated in the metadata.  (This assists potential data users who are considering citing /referencing the data)</a:t>
            </a:r>
            <a:br>
              <a:rPr lang="en-GB" sz="1800" dirty="0"/>
            </a:br>
            <a:endParaRPr lang="en-GB" sz="1800" dirty="0"/>
          </a:p>
          <a:p>
            <a:r>
              <a:rPr lang="en-GB" sz="1800" dirty="0"/>
              <a:t>Potential users would also ideally be encouraged to contact the "custodian" about their intention to cite the dataset, so that the retention policy can be reviewed, or the user advised / authorised to snapshot and make available a copy of the data (or a subset of the data)</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17246554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Referencing / Citation</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14</a:t>
            </a:fld>
            <a:endParaRPr lang="en-US"/>
          </a:p>
        </p:txBody>
      </p:sp>
      <p:sp>
        <p:nvSpPr>
          <p:cNvPr id="3" name="Content Placeholder 2"/>
          <p:cNvSpPr>
            <a:spLocks noGrp="1"/>
          </p:cNvSpPr>
          <p:nvPr>
            <p:ph idx="1"/>
          </p:nvPr>
        </p:nvSpPr>
        <p:spPr>
          <a:xfrm>
            <a:off x="457200" y="1128251"/>
            <a:ext cx="7477433" cy="4859594"/>
          </a:xfrm>
        </p:spPr>
        <p:txBody>
          <a:bodyPr>
            <a:normAutofit/>
          </a:bodyPr>
          <a:lstStyle/>
          <a:p>
            <a:r>
              <a:rPr lang="en-GB" sz="1800" dirty="0"/>
              <a:t>Metadata should indicate how the dataset is to be cited.</a:t>
            </a:r>
            <a:br>
              <a:rPr lang="en-GB" sz="1800" dirty="0"/>
            </a:br>
            <a:endParaRPr lang="en-GB" sz="1800" dirty="0"/>
          </a:p>
          <a:p>
            <a:r>
              <a:rPr lang="en-GB" sz="1800" dirty="0"/>
              <a:t>If a Data Citation Index existed, it should be possible to unequivocally identify all uses of a given dataset.</a:t>
            </a:r>
            <a:br>
              <a:rPr lang="en-GB" sz="1800" dirty="0"/>
            </a:br>
            <a:r>
              <a:rPr lang="en-GB" sz="1800" dirty="0"/>
              <a:t>(</a:t>
            </a:r>
            <a:r>
              <a:rPr lang="en-GB" sz="1800" dirty="0" err="1"/>
              <a:t>eg</a:t>
            </a:r>
            <a:r>
              <a:rPr lang="en-GB" sz="1800" dirty="0"/>
              <a:t> only one identifier per dataset)</a:t>
            </a:r>
            <a:br>
              <a:rPr lang="en-GB" sz="1800" dirty="0"/>
            </a:br>
            <a:endParaRPr lang="en-GB" sz="1800" dirty="0"/>
          </a:p>
          <a:p>
            <a:r>
              <a:rPr lang="en-GB" sz="1800" dirty="0"/>
              <a:t>A "reliable" (</a:t>
            </a:r>
            <a:r>
              <a:rPr lang="en-GB" sz="1800" dirty="0" err="1"/>
              <a:t>e.g</a:t>
            </a:r>
            <a:r>
              <a:rPr lang="en-GB" sz="1800" dirty="0"/>
              <a:t> well-managed)  </a:t>
            </a:r>
            <a:r>
              <a:rPr lang="en-GB" sz="1800" dirty="0" err="1"/>
              <a:t>url</a:t>
            </a:r>
            <a:r>
              <a:rPr lang="en-GB" sz="1800" dirty="0"/>
              <a:t> for the metadata can be used, if the dataset retention policy is currently not for a long period.</a:t>
            </a:r>
            <a:br>
              <a:rPr lang="en-GB" sz="1800" dirty="0"/>
            </a:br>
            <a:endParaRPr lang="en-GB" sz="1800" dirty="0"/>
          </a:p>
          <a:p>
            <a:r>
              <a:rPr lang="en-GB" sz="1800" dirty="0"/>
              <a:t>If "how to cite" details have been provided, and an abridged retention policy also stated, then the metadata should persist even after the data has been withdrawn</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34487012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smtClean="0"/>
              <a:t>Persistent identifiers / DOIs</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15</a:t>
            </a:fld>
            <a:endParaRPr lang="en-US"/>
          </a:p>
        </p:txBody>
      </p:sp>
      <p:sp>
        <p:nvSpPr>
          <p:cNvPr id="3" name="Content Placeholder 2"/>
          <p:cNvSpPr>
            <a:spLocks noGrp="1"/>
          </p:cNvSpPr>
          <p:nvPr>
            <p:ph idx="1"/>
          </p:nvPr>
        </p:nvSpPr>
        <p:spPr>
          <a:xfrm>
            <a:off x="457200" y="1128251"/>
            <a:ext cx="7477433" cy="4859594"/>
          </a:xfrm>
        </p:spPr>
        <p:txBody>
          <a:bodyPr>
            <a:normAutofit fontScale="85000" lnSpcReduction="10000"/>
          </a:bodyPr>
          <a:lstStyle/>
          <a:p>
            <a:pPr marL="0" indent="0">
              <a:buNone/>
            </a:pPr>
            <a:r>
              <a:rPr lang="en-AU" sz="1700" dirty="0" smtClean="0"/>
              <a:t>Persistent identifiers as URIs (rather than random numbers)- recommended  (</a:t>
            </a:r>
            <a:r>
              <a:rPr lang="en-AU" sz="1700" dirty="0" err="1" smtClean="0"/>
              <a:t>url</a:t>
            </a:r>
            <a:r>
              <a:rPr lang="en-AU" sz="1700" dirty="0" smtClean="0"/>
              <a:t> or urn :  fashion driven)</a:t>
            </a:r>
          </a:p>
          <a:p>
            <a:pPr marL="0" indent="0">
              <a:buNone/>
            </a:pPr>
            <a:endParaRPr lang="en-AU" sz="1700" dirty="0" smtClean="0"/>
          </a:p>
          <a:p>
            <a:pPr marL="0" indent="0">
              <a:buNone/>
            </a:pPr>
            <a:r>
              <a:rPr lang="en-AU" sz="1700" dirty="0" smtClean="0"/>
              <a:t>DOIs are one of several persistent identifier options</a:t>
            </a:r>
          </a:p>
          <a:p>
            <a:r>
              <a:rPr lang="en-AU" sz="1700" dirty="0" smtClean="0"/>
              <a:t>For </a:t>
            </a:r>
            <a:r>
              <a:rPr lang="en-AU" sz="1700" dirty="0"/>
              <a:t>datasets and related resources which are to be available permanently available, and citeable  (so part of the "scholarly record"), the use of a permanent identifier, which can be used in citations, and which will always lead to expected content, is recommended.  </a:t>
            </a:r>
            <a:r>
              <a:rPr lang="en-AU" sz="1700" dirty="0" smtClean="0"/>
              <a:t/>
            </a:r>
            <a:br>
              <a:rPr lang="en-AU" sz="1700" dirty="0" smtClean="0"/>
            </a:br>
            <a:endParaRPr lang="en-AU" sz="1700" dirty="0"/>
          </a:p>
          <a:p>
            <a:r>
              <a:rPr lang="en-AU" sz="1700" dirty="0"/>
              <a:t>Permanent identifiers, as well as identifying an object, are typically "managed" </a:t>
            </a:r>
            <a:r>
              <a:rPr lang="en-AU" sz="1700" dirty="0" err="1"/>
              <a:t>urls</a:t>
            </a:r>
            <a:r>
              <a:rPr lang="en-AU" sz="1700" dirty="0"/>
              <a:t>, in the sense that they </a:t>
            </a:r>
            <a:r>
              <a:rPr lang="en-AU" sz="1700" i="1" dirty="0"/>
              <a:t>are underpinned by </a:t>
            </a:r>
            <a:r>
              <a:rPr lang="en-AU" sz="1700" b="1" i="1" dirty="0"/>
              <a:t>a </a:t>
            </a:r>
            <a:r>
              <a:rPr lang="en-AU" sz="1700" b="1" i="1" dirty="0" err="1"/>
              <a:t>longterm</a:t>
            </a:r>
            <a:r>
              <a:rPr lang="en-AU" sz="1700" b="1" i="1" dirty="0"/>
              <a:t> commitment</a:t>
            </a:r>
            <a:r>
              <a:rPr lang="en-AU" sz="1700" i="1" dirty="0"/>
              <a:t> (by the </a:t>
            </a:r>
            <a:r>
              <a:rPr lang="en-AU" sz="1700" i="1" dirty="0" err="1"/>
              <a:t>resoure</a:t>
            </a:r>
            <a:r>
              <a:rPr lang="en-AU" sz="1700" i="1" dirty="0"/>
              <a:t> provider) to manage re-directs for that resource's </a:t>
            </a:r>
            <a:r>
              <a:rPr lang="en-AU" sz="1700" i="1" dirty="0" err="1"/>
              <a:t>url</a:t>
            </a:r>
            <a:r>
              <a:rPr lang="en-AU" sz="1700" i="1" dirty="0"/>
              <a:t> </a:t>
            </a:r>
            <a:r>
              <a:rPr lang="en-AU" sz="1700" dirty="0"/>
              <a:t> (</a:t>
            </a:r>
            <a:r>
              <a:rPr lang="en-AU" sz="1700" dirty="0" err="1"/>
              <a:t>eg</a:t>
            </a:r>
            <a:r>
              <a:rPr lang="en-AU" sz="1700" dirty="0"/>
              <a:t> they are an attempt to solve the problem of </a:t>
            </a:r>
            <a:r>
              <a:rPr lang="en-AU" sz="1700" dirty="0" err="1"/>
              <a:t>deadlinks</a:t>
            </a:r>
            <a:r>
              <a:rPr lang="en-AU" sz="1700" dirty="0"/>
              <a:t>).  </a:t>
            </a:r>
            <a:r>
              <a:rPr lang="en-AU" sz="1700" dirty="0" smtClean="0"/>
              <a:t/>
            </a:r>
            <a:br>
              <a:rPr lang="en-AU" sz="1700" dirty="0" smtClean="0"/>
            </a:br>
            <a:endParaRPr lang="en-AU" sz="1700" dirty="0"/>
          </a:p>
          <a:p>
            <a:r>
              <a:rPr lang="en-AU" sz="1700" dirty="0" smtClean="0"/>
              <a:t>Minting of a DOI for a dataset also signifies a contract by the </a:t>
            </a:r>
            <a:r>
              <a:rPr lang="en-AU" sz="1700" dirty="0"/>
              <a:t>D</a:t>
            </a:r>
            <a:r>
              <a:rPr lang="en-AU" sz="1700" dirty="0" smtClean="0"/>
              <a:t>ata Provider (or their delegate) to ensure permanent access to and usability of that dataset. </a:t>
            </a:r>
          </a:p>
          <a:p>
            <a:pPr marL="0" indent="0">
              <a:buNone/>
            </a:pPr>
            <a:r>
              <a:rPr lang="en-GB" sz="1600" dirty="0" smtClean="0"/>
              <a:t/>
            </a:r>
            <a:br>
              <a:rPr lang="en-GB" sz="1600" dirty="0" smtClean="0"/>
            </a:br>
            <a:r>
              <a:rPr lang="en-GB" sz="1600" dirty="0" smtClean="0"/>
              <a:t>Metadata </a:t>
            </a:r>
            <a:r>
              <a:rPr lang="en-GB" sz="1600" dirty="0"/>
              <a:t>should persist when data is </a:t>
            </a:r>
            <a:r>
              <a:rPr lang="en-GB" sz="1600" dirty="0" smtClean="0"/>
              <a:t>withdrawn from direct access</a:t>
            </a:r>
            <a:endParaRPr lang="en-GB" sz="1600" dirty="0"/>
          </a:p>
          <a:p>
            <a:pPr marL="0" indent="0">
              <a:buNone/>
            </a:pPr>
            <a:r>
              <a:rPr lang="en-GB" sz="1600" dirty="0"/>
              <a:t>When data is superseded, and consequently withdrawn, or archived – the metadata should remain available, with that detail; as well as with information about whether and how superseded datasets can be accessed.</a:t>
            </a:r>
          </a:p>
          <a:p>
            <a:pPr marL="0" indent="0">
              <a:buNone/>
            </a:pPr>
            <a:endParaRPr lang="en-GB" sz="1600" dirty="0" smtClean="0">
              <a:sym typeface="Wingdings" panose="05000000000000000000" pitchFamily="2" charset="2"/>
            </a:endParaRPr>
          </a:p>
          <a:p>
            <a:pPr marL="0" indent="0">
              <a:buNone/>
            </a:pPr>
            <a:r>
              <a:rPr lang="en-GB" sz="1600" dirty="0" smtClean="0">
                <a:sym typeface="Wingdings" panose="05000000000000000000" pitchFamily="2" charset="2"/>
              </a:rPr>
              <a:t>DOIs typically lead to the metadata record, or to a landing page which leads to the metadata and data.</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28818103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Citation : issues</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16</a:t>
            </a:fld>
            <a:endParaRPr lang="en-US"/>
          </a:p>
        </p:txBody>
      </p:sp>
      <p:sp>
        <p:nvSpPr>
          <p:cNvPr id="3" name="Content Placeholder 2"/>
          <p:cNvSpPr>
            <a:spLocks noGrp="1"/>
          </p:cNvSpPr>
          <p:nvPr>
            <p:ph idx="1"/>
          </p:nvPr>
        </p:nvSpPr>
        <p:spPr>
          <a:xfrm>
            <a:off x="457200" y="1128251"/>
            <a:ext cx="7477433" cy="4859594"/>
          </a:xfrm>
        </p:spPr>
        <p:txBody>
          <a:bodyPr>
            <a:normAutofit fontScale="85000" lnSpcReduction="20000"/>
          </a:bodyPr>
          <a:lstStyle/>
          <a:p>
            <a:pPr marL="0" indent="0">
              <a:buNone/>
            </a:pPr>
            <a:r>
              <a:rPr lang="en-GB" sz="1800" dirty="0"/>
              <a:t>The "Citation date", in ISO19115 metadata, is typically meaningless.</a:t>
            </a:r>
          </a:p>
          <a:p>
            <a:pPr marL="0" indent="0">
              <a:buNone/>
            </a:pPr>
            <a:r>
              <a:rPr lang="en-GB" sz="1800" dirty="0"/>
              <a:t>There are no clear and sensible solutions for this. </a:t>
            </a:r>
            <a:r>
              <a:rPr lang="en-GB" sz="1800" dirty="0">
                <a:sym typeface="Wingdings" panose="05000000000000000000" pitchFamily="2" charset="2"/>
              </a:rPr>
              <a:t> </a:t>
            </a:r>
            <a:r>
              <a:rPr lang="en-GB" sz="1800" dirty="0"/>
              <a:t>resulting in inconsistent Citation approaches. </a:t>
            </a:r>
          </a:p>
          <a:p>
            <a:pPr marL="0" indent="0">
              <a:buNone/>
            </a:pPr>
            <a:endParaRPr lang="en-GB" sz="1800" dirty="0"/>
          </a:p>
          <a:p>
            <a:pPr marL="0" indent="0">
              <a:buNone/>
            </a:pPr>
            <a:r>
              <a:rPr lang="en-GB" sz="1800" dirty="0"/>
              <a:t>Still some debate about what sort of data should assigned a permanent identifier (DOI): static data, dynamic data, huge datasets.</a:t>
            </a:r>
          </a:p>
          <a:p>
            <a:pPr marL="0" indent="0">
              <a:buNone/>
            </a:pPr>
            <a:endParaRPr lang="en-GB" sz="1800" dirty="0"/>
          </a:p>
          <a:p>
            <a:pPr marL="0" indent="0">
              <a:buNone/>
            </a:pPr>
            <a:r>
              <a:rPr lang="en-GB" sz="1800" dirty="0"/>
              <a:t>Static (completed) datasets</a:t>
            </a:r>
          </a:p>
          <a:p>
            <a:r>
              <a:rPr lang="en-GB" sz="1800" dirty="0"/>
              <a:t>Yes, and each version of a static dataset is a new product, requiring a new DOI</a:t>
            </a:r>
          </a:p>
          <a:p>
            <a:pPr marL="0" indent="0">
              <a:buNone/>
            </a:pPr>
            <a:endParaRPr lang="en-GB" sz="1800" dirty="0"/>
          </a:p>
          <a:p>
            <a:pPr marL="0" indent="0">
              <a:buNone/>
            </a:pPr>
            <a:r>
              <a:rPr lang="en-GB" sz="1800" dirty="0"/>
              <a:t>Snapshots of dynamic datasets</a:t>
            </a:r>
          </a:p>
          <a:p>
            <a:r>
              <a:rPr lang="en-GB" sz="1800" dirty="0"/>
              <a:t>Yes, if the content of a snapshot is not modified in future snapshots  (</a:t>
            </a:r>
            <a:r>
              <a:rPr lang="en-GB" sz="1800" dirty="0" err="1"/>
              <a:t>eg</a:t>
            </a:r>
            <a:r>
              <a:rPr lang="en-GB" sz="1800" dirty="0"/>
              <a:t> each year of data, once completed is snapshotted) from the same dataset, then one DOI can be assigned across all snapshots; and users advised to state which years of data were used  </a:t>
            </a:r>
            <a:br>
              <a:rPr lang="en-GB" sz="1800" dirty="0"/>
            </a:br>
            <a:r>
              <a:rPr lang="en-GB" sz="1800" dirty="0"/>
              <a:t>(as well as the typical citation details: Author, Date Published, title, publisher, identifier, date accessed and location accessed. )</a:t>
            </a:r>
          </a:p>
          <a:p>
            <a:endParaRPr lang="en-GB" sz="1800" dirty="0"/>
          </a:p>
          <a:p>
            <a:pPr marL="0" indent="0">
              <a:buNone/>
            </a:pPr>
            <a:r>
              <a:rPr lang="en-GB" sz="1800" dirty="0"/>
              <a:t>Dynamic datasets </a:t>
            </a:r>
          </a:p>
          <a:p>
            <a:r>
              <a:rPr lang="en-GB" sz="1800" dirty="0"/>
              <a:t>Maybe – but a well-maintained, and accessible change log, and a clear means of identifying when changes occurred, is one pre-requisite.</a:t>
            </a:r>
            <a:br>
              <a:rPr lang="en-GB" sz="1800" dirty="0"/>
            </a:br>
            <a:r>
              <a:rPr lang="en-GB" sz="1800" dirty="0"/>
              <a:t>Snapshots are the preferred approach, but often not feasible for large datasets.</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2256757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Issues…</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17</a:t>
            </a:fld>
            <a:endParaRPr lang="en-US"/>
          </a:p>
        </p:txBody>
      </p:sp>
      <p:sp>
        <p:nvSpPr>
          <p:cNvPr id="3" name="Content Placeholder 2"/>
          <p:cNvSpPr>
            <a:spLocks noGrp="1"/>
          </p:cNvSpPr>
          <p:nvPr>
            <p:ph idx="1"/>
          </p:nvPr>
        </p:nvSpPr>
        <p:spPr>
          <a:xfrm>
            <a:off x="457200" y="1128251"/>
            <a:ext cx="7477433" cy="4859594"/>
          </a:xfrm>
        </p:spPr>
        <p:txBody>
          <a:bodyPr>
            <a:normAutofit lnSpcReduction="10000"/>
          </a:bodyPr>
          <a:lstStyle/>
          <a:p>
            <a:pPr marL="0" indent="0">
              <a:buNone/>
            </a:pPr>
            <a:r>
              <a:rPr lang="en-GB" sz="2800" dirty="0"/>
              <a:t>Redistributed data</a:t>
            </a:r>
          </a:p>
          <a:p>
            <a:pPr marL="0" indent="0">
              <a:buNone/>
            </a:pPr>
            <a:endParaRPr lang="en-GB" sz="1800" dirty="0"/>
          </a:p>
          <a:p>
            <a:r>
              <a:rPr lang="en-GB" sz="1800" dirty="0"/>
              <a:t>Licencing which allows for data re-distribution*  (</a:t>
            </a:r>
            <a:r>
              <a:rPr lang="en-GB" sz="1800" dirty="0" err="1"/>
              <a:t>eg</a:t>
            </a:r>
            <a:r>
              <a:rPr lang="en-GB" sz="1800" dirty="0"/>
              <a:t> from another website, or similar), and which doesn’t oblige the re-distributor to state the date that the data was last refreshed, can result in "viral" copies of data, where users cannot easily identify which instances of the data are the same.</a:t>
            </a:r>
            <a:br>
              <a:rPr lang="en-GB" sz="1800" dirty="0"/>
            </a:br>
            <a:r>
              <a:rPr lang="en-GB" sz="1800" dirty="0"/>
              <a:t>This affects the citation goals  (and the aim of a single identifier per dataset)</a:t>
            </a:r>
            <a:br>
              <a:rPr lang="en-GB" sz="1800" dirty="0"/>
            </a:br>
            <a:r>
              <a:rPr lang="en-GB" sz="1800" dirty="0"/>
              <a:t>(*such as '</a:t>
            </a:r>
            <a:r>
              <a:rPr lang="en-GB" sz="1800" dirty="0" err="1"/>
              <a:t>WMOEssential</a:t>
            </a:r>
            <a:r>
              <a:rPr lang="en-GB" sz="1800" dirty="0"/>
              <a:t>')</a:t>
            </a:r>
            <a:br>
              <a:rPr lang="en-GB" sz="1800" dirty="0"/>
            </a:br>
            <a:endParaRPr lang="en-GB" sz="1800" dirty="0"/>
          </a:p>
          <a:p>
            <a:r>
              <a:rPr lang="en-GB" sz="1800" dirty="0"/>
              <a:t>Additional mechanisms are needed, such as  checksums</a:t>
            </a:r>
          </a:p>
          <a:p>
            <a:pPr marL="0" indent="0">
              <a:buNone/>
            </a:pPr>
            <a:endParaRPr lang="en-GB" sz="1800" dirty="0"/>
          </a:p>
          <a:p>
            <a:r>
              <a:rPr lang="en-GB" sz="1800" dirty="0"/>
              <a:t>Formal Data mirrors should sign an SLA agreeing</a:t>
            </a:r>
          </a:p>
          <a:p>
            <a:pPr lvl="1"/>
            <a:r>
              <a:rPr lang="en-GB" sz="1400" dirty="0"/>
              <a:t>to state their data refresh schedule, </a:t>
            </a:r>
          </a:p>
          <a:p>
            <a:pPr lvl="1"/>
            <a:r>
              <a:rPr lang="en-GB" sz="1400" dirty="0"/>
              <a:t>to declare whether any changes made to the data, to the platform and software used for delivery, and, </a:t>
            </a:r>
          </a:p>
          <a:p>
            <a:pPr lvl="1"/>
            <a:r>
              <a:rPr lang="en-GB" sz="1400" dirty="0"/>
              <a:t>if data is unchanged, to refer users back to the authoritative version of the data, </a:t>
            </a:r>
            <a:r>
              <a:rPr lang="en-GB" sz="1400" dirty="0" err="1"/>
              <a:t>etc</a:t>
            </a:r>
            <a:r>
              <a:rPr lang="en-GB" sz="1400" dirty="0"/>
              <a:t>; and to advise users to cite that authoritative data.</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14531346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84007"/>
          </a:xfrm>
        </p:spPr>
        <p:txBody>
          <a:bodyPr>
            <a:noAutofit/>
          </a:bodyPr>
          <a:lstStyle/>
          <a:p>
            <a:r>
              <a:rPr lang="en-GB" sz="2800" dirty="0" smtClean="0"/>
              <a:t>Citation Indexes -in the scholarly publishing world: </a:t>
            </a:r>
            <a:r>
              <a:rPr lang="en-GB" sz="2800" dirty="0" err="1" smtClean="0"/>
              <a:t>cf</a:t>
            </a:r>
            <a:r>
              <a:rPr lang="en-GB" sz="2800" dirty="0" smtClean="0"/>
              <a:t>  core needs for HQ Climate data?</a:t>
            </a:r>
            <a:endParaRPr lang="en-GB" sz="2800"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18</a:t>
            </a:fld>
            <a:endParaRPr lang="en-US"/>
          </a:p>
        </p:txBody>
      </p:sp>
      <p:sp>
        <p:nvSpPr>
          <p:cNvPr id="3" name="Content Placeholder 2"/>
          <p:cNvSpPr>
            <a:spLocks noGrp="1"/>
          </p:cNvSpPr>
          <p:nvPr>
            <p:ph idx="1"/>
          </p:nvPr>
        </p:nvSpPr>
        <p:spPr>
          <a:xfrm>
            <a:off x="457198" y="1364232"/>
            <a:ext cx="7551176" cy="4525963"/>
          </a:xfrm>
        </p:spPr>
        <p:txBody>
          <a:bodyPr>
            <a:normAutofit fontScale="92500" lnSpcReduction="10000"/>
          </a:bodyPr>
          <a:lstStyle/>
          <a:p>
            <a:pPr marL="0" indent="0">
              <a:buNone/>
            </a:pPr>
            <a:r>
              <a:rPr lang="en-GB" sz="1800" dirty="0" smtClean="0"/>
              <a:t>Citation Indexes provide a means of checking, per year, which resources in "reputable" resources have been cited in "reputable" resources.</a:t>
            </a:r>
            <a:br>
              <a:rPr lang="en-GB" sz="1800" dirty="0" smtClean="0"/>
            </a:br>
            <a:r>
              <a:rPr lang="en-GB" sz="1800" dirty="0" smtClean="0"/>
              <a:t> </a:t>
            </a:r>
            <a:r>
              <a:rPr lang="en-GB" sz="1800" dirty="0" err="1" smtClean="0"/>
              <a:t>Eg</a:t>
            </a:r>
            <a:r>
              <a:rPr lang="en-GB" sz="1800" dirty="0" smtClean="0"/>
              <a:t> these aren't a register of all citations for a given resource, for that year.</a:t>
            </a:r>
          </a:p>
          <a:p>
            <a:pPr marL="0" indent="0">
              <a:buNone/>
            </a:pPr>
            <a:r>
              <a:rPr lang="en-GB" sz="1500" dirty="0" smtClean="0"/>
              <a:t>(mainly designed for academic credit and journal prestige promotion, so do not address the need to be able to contact past users of that information, where errors are found – which is interesting, for areas such as medical research).</a:t>
            </a:r>
          </a:p>
          <a:p>
            <a:pPr marL="0" indent="0">
              <a:buNone/>
            </a:pPr>
            <a:endParaRPr lang="en-GB" sz="1800" dirty="0"/>
          </a:p>
          <a:p>
            <a:pPr marL="0" indent="0">
              <a:buNone/>
            </a:pPr>
            <a:r>
              <a:rPr lang="en-GB" sz="1800" dirty="0" smtClean="0"/>
              <a:t>There is not yet a similar Index / Register for data</a:t>
            </a:r>
            <a:r>
              <a:rPr lang="en-GB" sz="1800" dirty="0" smtClean="0"/>
              <a:t>.</a:t>
            </a:r>
          </a:p>
          <a:p>
            <a:pPr marL="0" indent="0">
              <a:buNone/>
            </a:pPr>
            <a:endParaRPr lang="en-GB" sz="1800" dirty="0" smtClean="0"/>
          </a:p>
          <a:p>
            <a:pPr marL="0" indent="0">
              <a:buNone/>
            </a:pPr>
            <a:r>
              <a:rPr lang="en-GB" sz="1800" dirty="0" smtClean="0"/>
              <a:t>Would a Data Citation Index actually address some the core goals of citation  (relationships and dependencies)?</a:t>
            </a:r>
          </a:p>
          <a:p>
            <a:r>
              <a:rPr lang="en-GB" sz="1800" dirty="0" smtClean="0"/>
              <a:t>We should consider solutions for users wanting to be alerted to issues (positive or negative) with the data, and users wanting to provide feedback about data.</a:t>
            </a:r>
          </a:p>
          <a:p>
            <a:r>
              <a:rPr lang="en-GB" sz="1800" dirty="0" smtClean="0"/>
              <a:t>Some users might be interested in alerts, even if they haven't and won't cite the data.</a:t>
            </a:r>
          </a:p>
          <a:p>
            <a:r>
              <a:rPr lang="en-GB" sz="1800" dirty="0" smtClean="0"/>
              <a:t>Some users might want to be able to check later, for information about a dataset. (is </a:t>
            </a:r>
            <a:r>
              <a:rPr lang="en-GB" sz="1800" dirty="0" err="1" smtClean="0"/>
              <a:t>superceded</a:t>
            </a:r>
            <a:r>
              <a:rPr lang="en-GB" sz="1800" dirty="0" smtClean="0"/>
              <a:t> by X, but was partly ingested into X)</a:t>
            </a:r>
          </a:p>
        </p:txBody>
      </p:sp>
    </p:spTree>
    <p:extLst>
      <p:ext uri="{BB962C8B-B14F-4D97-AF65-F5344CB8AC3E}">
        <p14:creationId xmlns:p14="http://schemas.microsoft.com/office/powerpoint/2010/main" val="30712405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pPr/>
              <a:t>19</a:t>
            </a:fld>
            <a:endParaRPr lang="en-US"/>
          </a:p>
        </p:txBody>
      </p:sp>
    </p:spTree>
    <p:extLst>
      <p:ext uri="{BB962C8B-B14F-4D97-AF65-F5344CB8AC3E}">
        <p14:creationId xmlns:p14="http://schemas.microsoft.com/office/powerpoint/2010/main" val="25503771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AABB15AB-AD24-475B-9F4D-CE4634A0A6E6}" type="slidenum">
              <a:rPr lang="fr-FR" altLang="en-US" sz="1000">
                <a:latin typeface="comic sans"/>
              </a:rPr>
              <a:pPr eaLnBrk="1" hangingPunct="1"/>
              <a:t>20</a:t>
            </a:fld>
            <a:endParaRPr lang="fr-FR" altLang="en-US" sz="1000">
              <a:latin typeface="comic sans"/>
            </a:endParaRPr>
          </a:p>
        </p:txBody>
      </p:sp>
      <p:grpSp>
        <p:nvGrpSpPr>
          <p:cNvPr id="28675" name="Group 2"/>
          <p:cNvGrpSpPr>
            <a:grpSpLocks/>
          </p:cNvGrpSpPr>
          <p:nvPr/>
        </p:nvGrpSpPr>
        <p:grpSpPr bwMode="auto">
          <a:xfrm>
            <a:off x="76200" y="501650"/>
            <a:ext cx="8991600" cy="336550"/>
            <a:chOff x="48" y="316"/>
            <a:chExt cx="5664" cy="212"/>
          </a:xfrm>
        </p:grpSpPr>
        <p:sp>
          <p:nvSpPr>
            <p:cNvPr id="28692" name="Rectangle 3"/>
            <p:cNvSpPr>
              <a:spLocks noChangeArrowheads="1"/>
            </p:cNvSpPr>
            <p:nvPr/>
          </p:nvSpPr>
          <p:spPr bwMode="auto">
            <a:xfrm>
              <a:off x="96" y="316"/>
              <a:ext cx="54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ISO 19115 </a:t>
              </a:r>
              <a:r>
                <a:rPr lang="fr-FR" altLang="en-US" sz="1600">
                  <a:solidFill>
                    <a:schemeClr val="hlink"/>
                  </a:solidFill>
                  <a:latin typeface="Arial" panose="020B0604020202020204" pitchFamily="34" charset="0"/>
                </a:rPr>
                <a:t>and  WMO Community Profile (WMCP)</a:t>
              </a:r>
            </a:p>
          </p:txBody>
        </p:sp>
        <p:sp>
          <p:nvSpPr>
            <p:cNvPr id="28693" name="Line 4"/>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sp>
        <p:nvSpPr>
          <p:cNvPr id="28676" name="Text Box 8"/>
          <p:cNvSpPr txBox="1">
            <a:spLocks noChangeArrowheads="1"/>
          </p:cNvSpPr>
          <p:nvPr/>
        </p:nvSpPr>
        <p:spPr bwMode="auto">
          <a:xfrm>
            <a:off x="533400" y="1123950"/>
            <a:ext cx="7772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0975" indent="-180975"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pPr>
            <a:r>
              <a:rPr lang="fr-FR" altLang="en-US" sz="1400" dirty="0">
                <a:latin typeface="Arial" panose="020B0604020202020204" pitchFamily="34" charset="0"/>
              </a:rPr>
              <a:t> WMCP  v1.3 Profile of ISO 19115</a:t>
            </a:r>
            <a:endParaRPr lang="fr-FR" altLang="en-US" sz="1200" dirty="0">
              <a:latin typeface="Arial" panose="020B0604020202020204" pitchFamily="34" charset="0"/>
            </a:endParaRPr>
          </a:p>
        </p:txBody>
      </p:sp>
      <p:sp>
        <p:nvSpPr>
          <p:cNvPr id="28677" name="Rectangle 15"/>
          <p:cNvSpPr>
            <a:spLocks noChangeArrowheads="1"/>
          </p:cNvSpPr>
          <p:nvPr/>
        </p:nvSpPr>
        <p:spPr bwMode="auto">
          <a:xfrm>
            <a:off x="827088" y="6107113"/>
            <a:ext cx="70945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Tx/>
              <a:buNone/>
            </a:pPr>
            <a:r>
              <a:rPr lang="fr-FR" altLang="en-US" sz="1200" i="1" dirty="0">
                <a:solidFill>
                  <a:schemeClr val="accent2"/>
                </a:solidFill>
                <a:latin typeface="Arial" panose="020B0604020202020204" pitchFamily="34" charset="0"/>
              </a:rPr>
              <a:t>The WMO </a:t>
            </a:r>
            <a:r>
              <a:rPr lang="fr-FR" altLang="en-US" sz="1200" i="1" dirty="0" err="1">
                <a:solidFill>
                  <a:schemeClr val="accent2"/>
                </a:solidFill>
                <a:latin typeface="Arial" panose="020B0604020202020204" pitchFamily="34" charset="0"/>
              </a:rPr>
              <a:t>Community</a:t>
            </a:r>
            <a:r>
              <a:rPr lang="fr-FR" altLang="en-US" sz="1200" i="1" dirty="0">
                <a:solidFill>
                  <a:schemeClr val="accent2"/>
                </a:solidFill>
                <a:latin typeface="Arial" panose="020B0604020202020204" pitchFamily="34" charset="0"/>
              </a:rPr>
              <a:t> Profile of ISO 19115, and </a:t>
            </a:r>
            <a:r>
              <a:rPr lang="fr-FR" altLang="en-US" sz="1200" i="1" dirty="0" err="1">
                <a:solidFill>
                  <a:schemeClr val="accent2"/>
                </a:solidFill>
                <a:latin typeface="Arial" panose="020B0604020202020204" pitchFamily="34" charset="0"/>
              </a:rPr>
              <a:t>its</a:t>
            </a:r>
            <a:r>
              <a:rPr lang="fr-FR" altLang="en-US" sz="1200" i="1" dirty="0">
                <a:solidFill>
                  <a:schemeClr val="accent2"/>
                </a:solidFill>
                <a:latin typeface="Arial" panose="020B0604020202020204" pitchFamily="34" charset="0"/>
              </a:rPr>
              <a:t> relation to the </a:t>
            </a:r>
            <a:r>
              <a:rPr lang="fr-FR" altLang="en-US" sz="1200" i="1" dirty="0" smtClean="0">
                <a:solidFill>
                  <a:schemeClr val="accent2"/>
                </a:solidFill>
                <a:latin typeface="Arial" panose="020B0604020202020204" pitchFamily="34" charset="0"/>
              </a:rPr>
              <a:t>ISO19115/19139:2007</a:t>
            </a:r>
            <a:endParaRPr lang="fr-FR" altLang="en-US" sz="1200" i="1" dirty="0">
              <a:solidFill>
                <a:schemeClr val="accent2"/>
              </a:solidFill>
              <a:latin typeface="Arial" panose="020B0604020202020204" pitchFamily="34" charset="0"/>
            </a:endParaRPr>
          </a:p>
        </p:txBody>
      </p:sp>
      <p:sp>
        <p:nvSpPr>
          <p:cNvPr id="28678" name="Rectangle 11"/>
          <p:cNvSpPr>
            <a:spLocks noChangeArrowheads="1"/>
          </p:cNvSpPr>
          <p:nvPr/>
        </p:nvSpPr>
        <p:spPr bwMode="auto">
          <a:xfrm>
            <a:off x="769938" y="1477611"/>
            <a:ext cx="5262563" cy="4585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04800" indent="-304800" eaLnBrk="0" hangingPunct="0">
              <a:spcBef>
                <a:spcPct val="20000"/>
              </a:spcBef>
              <a:buChar char="•"/>
              <a:tabLst>
                <a:tab pos="180975" algn="l"/>
              </a:tabLst>
              <a:defRPr sz="3200">
                <a:solidFill>
                  <a:schemeClr val="tx1"/>
                </a:solidFill>
                <a:latin typeface="Times New Roman" panose="02020603050405020304" pitchFamily="18" charset="0"/>
                <a:cs typeface="Times New Roman" panose="02020603050405020304" pitchFamily="18" charset="0"/>
              </a:defRPr>
            </a:lvl1pPr>
            <a:lvl2pPr marL="665163" indent="-304800" eaLnBrk="0" hangingPunct="0">
              <a:spcBef>
                <a:spcPct val="20000"/>
              </a:spcBef>
              <a:buChar char="–"/>
              <a:tabLst>
                <a:tab pos="180975" algn="l"/>
              </a:tabLst>
              <a:defRPr sz="2800">
                <a:solidFill>
                  <a:schemeClr val="tx1"/>
                </a:solidFill>
                <a:latin typeface="Times New Roman" panose="02020603050405020304" pitchFamily="18" charset="0"/>
                <a:cs typeface="Times New Roman" panose="02020603050405020304" pitchFamily="18" charset="0"/>
              </a:defRPr>
            </a:lvl2pPr>
            <a:lvl3pPr marL="1235075" indent="-304800" eaLnBrk="0" hangingPunct="0">
              <a:spcBef>
                <a:spcPct val="20000"/>
              </a:spcBef>
              <a:buChar char="•"/>
              <a:tabLst>
                <a:tab pos="180975" algn="l"/>
              </a:tabLst>
              <a:defRPr sz="2400">
                <a:solidFill>
                  <a:schemeClr val="tx1"/>
                </a:solidFill>
                <a:latin typeface="Times New Roman" panose="02020603050405020304" pitchFamily="18" charset="0"/>
                <a:cs typeface="Times New Roman" panose="02020603050405020304" pitchFamily="18" charset="0"/>
              </a:defRPr>
            </a:lvl3pPr>
            <a:lvl4pPr marL="1719263" indent="-304800" eaLnBrk="0" hangingPunct="0">
              <a:spcBef>
                <a:spcPct val="20000"/>
              </a:spcBef>
              <a:buChar char="–"/>
              <a:tabLst>
                <a:tab pos="180975" algn="l"/>
              </a:tabLst>
              <a:defRPr sz="2000">
                <a:solidFill>
                  <a:schemeClr val="tx1"/>
                </a:solidFill>
                <a:latin typeface="Times New Roman" panose="02020603050405020304" pitchFamily="18" charset="0"/>
                <a:cs typeface="Times New Roman" panose="02020603050405020304" pitchFamily="18" charset="0"/>
              </a:defRPr>
            </a:lvl4pPr>
            <a:lvl5pPr marL="2203450" indent="-304800" eaLnBrk="0" hangingPunct="0">
              <a:spcBef>
                <a:spcPct val="20000"/>
              </a:spcBef>
              <a:buChar char="»"/>
              <a:tabLst>
                <a:tab pos="180975" algn="l"/>
              </a:tabLst>
              <a:defRPr sz="2000">
                <a:solidFill>
                  <a:schemeClr val="tx1"/>
                </a:solidFill>
                <a:latin typeface="Times New Roman" panose="02020603050405020304" pitchFamily="18" charset="0"/>
                <a:cs typeface="Times New Roman" panose="02020603050405020304" pitchFamily="18" charset="0"/>
              </a:defRPr>
            </a:lvl5pPr>
            <a:lvl6pPr marL="26606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6pPr>
            <a:lvl7pPr marL="31178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7pPr>
            <a:lvl8pPr marL="35750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8pPr>
            <a:lvl9pPr marL="40322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pPr>
            <a:r>
              <a:rPr lang="fr-FR" altLang="en-US" sz="1200" dirty="0" smtClean="0">
                <a:latin typeface="Arial" panose="020B0604020202020204" pitchFamily="34" charset="0"/>
              </a:rPr>
              <a:t>WMO </a:t>
            </a:r>
            <a:r>
              <a:rPr lang="fr-FR" altLang="en-US" sz="1200" dirty="0" err="1" smtClean="0">
                <a:latin typeface="Arial" panose="020B0604020202020204" pitchFamily="34" charset="0"/>
              </a:rPr>
              <a:t>Core</a:t>
            </a:r>
            <a:r>
              <a:rPr lang="fr-FR" altLang="en-US" sz="1200" dirty="0" smtClean="0">
                <a:latin typeface="Arial" panose="020B0604020202020204" pitchFamily="34" charset="0"/>
              </a:rPr>
              <a:t> Profile (WMCP)  v1.3</a:t>
            </a:r>
          </a:p>
          <a:p>
            <a:pPr lvl="1" eaLnBrk="1" hangingPunct="1">
              <a:spcBef>
                <a:spcPct val="0"/>
              </a:spcBef>
              <a:buFontTx/>
              <a:buChar char="•"/>
            </a:pPr>
            <a:r>
              <a:rPr lang="fr-FR" altLang="en-US" sz="1200" dirty="0" smtClean="0">
                <a:latin typeface="Arial" panose="020B0604020202020204" pitchFamily="34" charset="0"/>
              </a:rPr>
              <a:t>WMCP records must </a:t>
            </a:r>
            <a:r>
              <a:rPr lang="fr-FR" altLang="en-US" sz="1200" dirty="0" err="1" smtClean="0">
                <a:latin typeface="Arial" panose="020B0604020202020204" pitchFamily="34" charset="0"/>
              </a:rPr>
              <a:t>be</a:t>
            </a:r>
            <a:r>
              <a:rPr lang="fr-FR" altLang="en-US" sz="1200" dirty="0" smtClean="0">
                <a:latin typeface="Arial" panose="020B0604020202020204" pitchFamily="34" charset="0"/>
              </a:rPr>
              <a:t> ISO19115/19139:2007 </a:t>
            </a:r>
            <a:r>
              <a:rPr lang="fr-FR" altLang="en-US" sz="1200" dirty="0" err="1" smtClean="0">
                <a:latin typeface="Arial" panose="020B0604020202020204" pitchFamily="34" charset="0"/>
              </a:rPr>
              <a:t>compliant</a:t>
            </a:r>
            <a:r>
              <a:rPr lang="fr-FR" altLang="en-US" sz="1200" dirty="0" smtClean="0">
                <a:latin typeface="Arial" panose="020B0604020202020204" pitchFamily="34" charset="0"/>
              </a:rPr>
              <a:t/>
            </a:r>
            <a:br>
              <a:rPr lang="fr-FR" altLang="en-US" sz="1200" dirty="0" smtClean="0">
                <a:latin typeface="Arial" panose="020B0604020202020204" pitchFamily="34" charset="0"/>
              </a:rPr>
            </a:br>
            <a:endParaRPr lang="fr-FR" altLang="en-US" sz="1200" dirty="0" smtClean="0">
              <a:latin typeface="Arial" panose="020B0604020202020204" pitchFamily="34" charset="0"/>
            </a:endParaRPr>
          </a:p>
          <a:p>
            <a:pPr lvl="1" eaLnBrk="1" hangingPunct="1">
              <a:spcBef>
                <a:spcPct val="0"/>
              </a:spcBef>
              <a:buFontTx/>
              <a:buChar char="•"/>
            </a:pPr>
            <a:r>
              <a:rPr lang="fr-FR" altLang="en-US" sz="1200" dirty="0" smtClean="0">
                <a:latin typeface="Arial" panose="020B0604020202020204" pitchFamily="34" charset="0"/>
              </a:rPr>
              <a:t>WMCP </a:t>
            </a:r>
            <a:r>
              <a:rPr lang="fr-FR" altLang="en-US" sz="1200" dirty="0" err="1" smtClean="0">
                <a:latin typeface="Arial" panose="020B0604020202020204" pitchFamily="34" charset="0"/>
              </a:rPr>
              <a:t>focuses</a:t>
            </a:r>
            <a:r>
              <a:rPr lang="fr-FR" altLang="en-US" sz="1200" dirty="0" smtClean="0">
                <a:latin typeface="Arial" panose="020B0604020202020204" pitchFamily="34" charset="0"/>
              </a:rPr>
              <a:t> </a:t>
            </a:r>
            <a:r>
              <a:rPr lang="fr-FR" altLang="en-US" sz="1200" dirty="0">
                <a:latin typeface="Arial" panose="020B0604020202020204" pitchFamily="34" charset="0"/>
              </a:rPr>
              <a:t>on (and </a:t>
            </a:r>
            <a:r>
              <a:rPr lang="fr-FR" altLang="en-US" sz="1200" dirty="0" err="1">
                <a:latin typeface="Arial" panose="020B0604020202020204" pitchFamily="34" charset="0"/>
              </a:rPr>
              <a:t>constrains</a:t>
            </a:r>
            <a:r>
              <a:rPr lang="fr-FR" altLang="en-US" sz="1200" dirty="0">
                <a:latin typeface="Arial" panose="020B0604020202020204" pitchFamily="34" charset="0"/>
              </a:rPr>
              <a:t>) </a:t>
            </a:r>
            <a:r>
              <a:rPr lang="fr-FR" altLang="en-US" sz="1200" dirty="0" err="1" smtClean="0">
                <a:latin typeface="Arial" panose="020B0604020202020204" pitchFamily="34" charset="0"/>
              </a:rPr>
              <a:t>only</a:t>
            </a:r>
            <a:r>
              <a:rPr lang="fr-FR" altLang="en-US" sz="1200" dirty="0" smtClean="0">
                <a:latin typeface="Arial" panose="020B0604020202020204" pitchFamily="34" charset="0"/>
              </a:rPr>
              <a:t> a </a:t>
            </a:r>
            <a:r>
              <a:rPr lang="fr-FR" altLang="en-US" sz="1200" dirty="0" err="1">
                <a:latin typeface="Arial" panose="020B0604020202020204" pitchFamily="34" charset="0"/>
              </a:rPr>
              <a:t>subset</a:t>
            </a:r>
            <a:r>
              <a:rPr lang="fr-FR" altLang="en-US" sz="1200" dirty="0">
                <a:latin typeface="Arial" panose="020B0604020202020204" pitchFamily="34" charset="0"/>
              </a:rPr>
              <a:t> of ISO19115 </a:t>
            </a:r>
            <a:r>
              <a:rPr lang="fr-FR" altLang="en-US" sz="1200" dirty="0" err="1" smtClean="0">
                <a:latin typeface="Arial" panose="020B0604020202020204" pitchFamily="34" charset="0"/>
              </a:rPr>
              <a:t>elements</a:t>
            </a:r>
            <a:r>
              <a:rPr lang="fr-FR" altLang="en-US" sz="1200" dirty="0" smtClean="0">
                <a:latin typeface="Arial" panose="020B0604020202020204" pitchFamily="34" charset="0"/>
              </a:rPr>
              <a:t>.</a:t>
            </a:r>
            <a:br>
              <a:rPr lang="fr-FR" altLang="en-US" sz="1200" dirty="0" smtClean="0">
                <a:latin typeface="Arial" panose="020B0604020202020204" pitchFamily="34" charset="0"/>
              </a:rPr>
            </a:br>
            <a:r>
              <a:rPr lang="fr-FR" altLang="en-US" sz="1200" b="1" dirty="0" smtClean="0">
                <a:latin typeface="Arial" panose="020B0604020202020204" pitchFamily="34" charset="0"/>
                <a:sym typeface="Wingdings" panose="05000000000000000000" pitchFamily="2" charset="2"/>
              </a:rPr>
              <a:t>Note </a:t>
            </a:r>
            <a:r>
              <a:rPr lang="fr-FR" altLang="en-US" sz="1200" b="1" dirty="0" err="1" smtClean="0">
                <a:latin typeface="Arial" panose="020B0604020202020204" pitchFamily="34" charset="0"/>
                <a:sym typeface="Wingdings" panose="05000000000000000000" pitchFamily="2" charset="2"/>
              </a:rPr>
              <a:t>though</a:t>
            </a:r>
            <a:r>
              <a:rPr lang="fr-FR" altLang="en-US" sz="1200" dirty="0" smtClean="0">
                <a:latin typeface="Arial" panose="020B0604020202020204" pitchFamily="34" charset="0"/>
                <a:sym typeface="Wingdings" panose="05000000000000000000" pitchFamily="2" charset="2"/>
              </a:rPr>
              <a:t>:</a:t>
            </a:r>
            <a:br>
              <a:rPr lang="fr-FR" altLang="en-US" sz="1200" dirty="0" smtClean="0">
                <a:latin typeface="Arial" panose="020B0604020202020204" pitchFamily="34" charset="0"/>
                <a:sym typeface="Wingdings" panose="05000000000000000000" pitchFamily="2" charset="2"/>
              </a:rPr>
            </a:br>
            <a:endParaRPr lang="fr-FR" altLang="en-US" sz="400" dirty="0">
              <a:latin typeface="Arial" panose="020B0604020202020204" pitchFamily="34" charset="0"/>
              <a:sym typeface="Wingdings" panose="05000000000000000000" pitchFamily="2" charset="2"/>
            </a:endParaRPr>
          </a:p>
          <a:p>
            <a:pPr lvl="1" eaLnBrk="1" hangingPunct="1">
              <a:spcBef>
                <a:spcPct val="0"/>
              </a:spcBef>
              <a:buFontTx/>
              <a:buNone/>
            </a:pPr>
            <a:r>
              <a:rPr lang="fr-FR" altLang="en-US" sz="1200" b="1" dirty="0">
                <a:latin typeface="Arial" panose="020B0604020202020204" pitchFamily="34" charset="0"/>
                <a:sym typeface="Wingdings" panose="05000000000000000000" pitchFamily="2" charset="2"/>
              </a:rPr>
              <a:t>       ISO19115 </a:t>
            </a:r>
            <a:r>
              <a:rPr lang="fr-FR" altLang="en-US" sz="1200" b="1" dirty="0" err="1">
                <a:latin typeface="Arial" panose="020B0604020202020204" pitchFamily="34" charset="0"/>
                <a:sym typeface="Wingdings" panose="05000000000000000000" pitchFamily="2" charset="2"/>
              </a:rPr>
              <a:t>fields</a:t>
            </a:r>
            <a:r>
              <a:rPr lang="fr-FR" altLang="en-US" sz="1200" b="1" dirty="0">
                <a:latin typeface="Arial" panose="020B0604020202020204" pitchFamily="34" charset="0"/>
                <a:sym typeface="Wingdings" panose="05000000000000000000" pitchFamily="2" charset="2"/>
              </a:rPr>
              <a:t> </a:t>
            </a:r>
            <a:r>
              <a:rPr lang="fr-FR" altLang="en-US" sz="1200" b="1" u="sng" dirty="0">
                <a:latin typeface="Arial" panose="020B0604020202020204" pitchFamily="34" charset="0"/>
                <a:sym typeface="Wingdings" panose="05000000000000000000" pitchFamily="2" charset="2"/>
              </a:rPr>
              <a:t>not</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included</a:t>
            </a:r>
            <a:r>
              <a:rPr lang="fr-FR" altLang="en-US" sz="1200" b="1" dirty="0">
                <a:latin typeface="Arial" panose="020B0604020202020204" pitchFamily="34" charset="0"/>
                <a:sym typeface="Wingdings" panose="05000000000000000000" pitchFamily="2" charset="2"/>
              </a:rPr>
              <a:t> in the WMCP </a:t>
            </a:r>
            <a:r>
              <a:rPr lang="fr-FR" altLang="en-US" sz="1200" b="1" dirty="0" err="1" smtClean="0">
                <a:latin typeface="Arial" panose="020B0604020202020204" pitchFamily="34" charset="0"/>
                <a:sym typeface="Wingdings" panose="05000000000000000000" pitchFamily="2" charset="2"/>
              </a:rPr>
              <a:t>Specification</a:t>
            </a:r>
            <a:r>
              <a:rPr lang="fr-FR" altLang="en-US" sz="1200" b="1" dirty="0">
                <a:latin typeface="Arial" panose="020B0604020202020204" pitchFamily="34" charset="0"/>
                <a:sym typeface="Wingdings" panose="05000000000000000000" pitchFamily="2" charset="2"/>
              </a:rPr>
              <a:t/>
            </a:r>
            <a:br>
              <a:rPr lang="fr-FR" altLang="en-US" sz="1200" b="1" dirty="0">
                <a:latin typeface="Arial" panose="020B0604020202020204" pitchFamily="34" charset="0"/>
                <a:sym typeface="Wingdings" panose="05000000000000000000" pitchFamily="2" charset="2"/>
              </a:rPr>
            </a:br>
            <a:r>
              <a:rPr lang="fr-FR" altLang="en-US" sz="1200" b="1" u="sng" dirty="0" err="1">
                <a:solidFill>
                  <a:srgbClr val="00928F"/>
                </a:solidFill>
                <a:latin typeface="Arial" panose="020B0604020202020204" pitchFamily="34" charset="0"/>
                <a:sym typeface="Wingdings" panose="05000000000000000000" pitchFamily="2" charset="2"/>
              </a:rPr>
              <a:t>may</a:t>
            </a:r>
            <a:r>
              <a:rPr lang="fr-FR" altLang="en-US" sz="1200" b="1" u="sng" dirty="0">
                <a:solidFill>
                  <a:srgbClr val="00928F"/>
                </a:solidFill>
                <a:latin typeface="Arial" panose="020B0604020202020204" pitchFamily="34" charset="0"/>
                <a:sym typeface="Wingdings" panose="05000000000000000000" pitchFamily="2" charset="2"/>
              </a:rPr>
              <a:t> </a:t>
            </a:r>
            <a:r>
              <a:rPr lang="fr-FR" altLang="en-US" sz="1200" b="1" u="sng" dirty="0" err="1">
                <a:solidFill>
                  <a:srgbClr val="00928F"/>
                </a:solidFill>
                <a:latin typeface="Arial" panose="020B0604020202020204" pitchFamily="34" charset="0"/>
                <a:sym typeface="Wingdings" panose="05000000000000000000" pitchFamily="2" charset="2"/>
              </a:rPr>
              <a:t>still</a:t>
            </a:r>
            <a:r>
              <a:rPr lang="fr-FR" altLang="en-US" sz="1200" b="1" u="sng" dirty="0">
                <a:solidFill>
                  <a:srgbClr val="00928F"/>
                </a:solidFill>
                <a:latin typeface="Arial" panose="020B0604020202020204" pitchFamily="34" charset="0"/>
                <a:sym typeface="Wingdings" panose="05000000000000000000" pitchFamily="2" charset="2"/>
              </a:rPr>
              <a:t> </a:t>
            </a:r>
            <a:r>
              <a:rPr lang="fr-FR" altLang="en-US" sz="1200" b="1" u="sng" dirty="0" err="1">
                <a:solidFill>
                  <a:srgbClr val="00928F"/>
                </a:solidFill>
                <a:latin typeface="Arial" panose="020B0604020202020204" pitchFamily="34" charset="0"/>
                <a:sym typeface="Wingdings" panose="05000000000000000000" pitchFamily="2" charset="2"/>
              </a:rPr>
              <a:t>be</a:t>
            </a:r>
            <a:r>
              <a:rPr lang="fr-FR" altLang="en-US" sz="1200" b="1" u="sng" dirty="0">
                <a:solidFill>
                  <a:srgbClr val="00928F"/>
                </a:solidFill>
                <a:latin typeface="Arial" panose="020B0604020202020204" pitchFamily="34" charset="0"/>
                <a:sym typeface="Wingdings" panose="05000000000000000000" pitchFamily="2" charset="2"/>
              </a:rPr>
              <a:t> </a:t>
            </a:r>
            <a:r>
              <a:rPr lang="fr-FR" altLang="en-US" sz="1200" b="1" u="sng" dirty="0" err="1">
                <a:solidFill>
                  <a:srgbClr val="00928F"/>
                </a:solidFill>
                <a:latin typeface="Arial" panose="020B0604020202020204" pitchFamily="34" charset="0"/>
                <a:sym typeface="Wingdings" panose="05000000000000000000" pitchFamily="2" charset="2"/>
              </a:rPr>
              <a:t>used</a:t>
            </a:r>
            <a:r>
              <a:rPr lang="fr-FR" altLang="en-US" sz="1200" b="1" u="sng" dirty="0">
                <a:solidFill>
                  <a:srgbClr val="00928F"/>
                </a:solidFill>
                <a:latin typeface="Arial" panose="020B0604020202020204" pitchFamily="34" charset="0"/>
                <a:sym typeface="Wingdings" panose="05000000000000000000" pitchFamily="2" charset="2"/>
              </a:rPr>
              <a:t> in a WMCP </a:t>
            </a:r>
            <a:r>
              <a:rPr lang="fr-FR" altLang="en-US" sz="1200" b="1" u="sng" dirty="0" err="1">
                <a:solidFill>
                  <a:srgbClr val="00928F"/>
                </a:solidFill>
                <a:latin typeface="Arial" panose="020B0604020202020204" pitchFamily="34" charset="0"/>
                <a:sym typeface="Wingdings" panose="05000000000000000000" pitchFamily="2" charset="2"/>
              </a:rPr>
              <a:t>metadata</a:t>
            </a:r>
            <a:r>
              <a:rPr lang="fr-FR" altLang="en-US" sz="1200" b="1" u="sng" dirty="0">
                <a:solidFill>
                  <a:srgbClr val="00928F"/>
                </a:solidFill>
                <a:latin typeface="Arial" panose="020B0604020202020204" pitchFamily="34" charset="0"/>
                <a:sym typeface="Wingdings" panose="05000000000000000000" pitchFamily="2" charset="2"/>
              </a:rPr>
              <a:t> record</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without</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compromising</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its</a:t>
            </a:r>
            <a:r>
              <a:rPr lang="fr-FR" altLang="en-US" sz="1200" b="1" dirty="0">
                <a:latin typeface="Arial" panose="020B0604020202020204" pitchFamily="34" charset="0"/>
                <a:sym typeface="Wingdings" panose="05000000000000000000" pitchFamily="2" charset="2"/>
              </a:rPr>
              <a:t>’ WMCP compliance</a:t>
            </a:r>
            <a:br>
              <a:rPr lang="fr-FR" altLang="en-US" sz="1200" b="1" dirty="0">
                <a:latin typeface="Arial" panose="020B0604020202020204" pitchFamily="34" charset="0"/>
                <a:sym typeface="Wingdings" panose="05000000000000000000" pitchFamily="2" charset="2"/>
              </a:rPr>
            </a:br>
            <a:r>
              <a:rPr lang="fr-FR" altLang="en-US" sz="1200" b="1" dirty="0">
                <a:latin typeface="Arial" panose="020B0604020202020204" pitchFamily="34" charset="0"/>
                <a:sym typeface="Wingdings" panose="05000000000000000000" pitchFamily="2" charset="2"/>
              </a:rPr>
              <a:t>(</a:t>
            </a:r>
            <a:r>
              <a:rPr lang="fr-FR" altLang="en-US" sz="1200" b="1" dirty="0" err="1">
                <a:latin typeface="Arial" panose="020B0604020202020204" pitchFamily="34" charset="0"/>
                <a:sym typeface="Wingdings" panose="05000000000000000000" pitchFamily="2" charset="2"/>
              </a:rPr>
              <a:t>eg</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it</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will</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still</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be</a:t>
            </a:r>
            <a:r>
              <a:rPr lang="fr-FR" altLang="en-US" sz="1200" b="1" dirty="0">
                <a:latin typeface="Arial" panose="020B0604020202020204" pitchFamily="34" charset="0"/>
                <a:sym typeface="Wingdings" panose="05000000000000000000" pitchFamily="2" charset="2"/>
              </a:rPr>
              <a:t> </a:t>
            </a:r>
            <a:r>
              <a:rPr lang="fr-FR" altLang="en-US" sz="1200" b="1" dirty="0" err="1">
                <a:latin typeface="Arial" panose="020B0604020202020204" pitchFamily="34" charset="0"/>
                <a:sym typeface="Wingdings" panose="05000000000000000000" pitchFamily="2" charset="2"/>
              </a:rPr>
              <a:t>regarded</a:t>
            </a:r>
            <a:r>
              <a:rPr lang="fr-FR" altLang="en-US" sz="1200" b="1" dirty="0">
                <a:latin typeface="Arial" panose="020B0604020202020204" pitchFamily="34" charset="0"/>
                <a:sym typeface="Wingdings" panose="05000000000000000000" pitchFamily="2" charset="2"/>
              </a:rPr>
              <a:t> as a ‘</a:t>
            </a:r>
            <a:r>
              <a:rPr lang="fr-FR" altLang="en-US" sz="1200" b="1" dirty="0" err="1">
                <a:latin typeface="Arial" panose="020B0604020202020204" pitchFamily="34" charset="0"/>
                <a:sym typeface="Wingdings" panose="05000000000000000000" pitchFamily="2" charset="2"/>
              </a:rPr>
              <a:t>valid</a:t>
            </a:r>
            <a:r>
              <a:rPr lang="fr-FR" altLang="en-US" sz="1200" b="1" dirty="0">
                <a:latin typeface="Arial" panose="020B0604020202020204" pitchFamily="34" charset="0"/>
                <a:sym typeface="Wingdings" panose="05000000000000000000" pitchFamily="2" charset="2"/>
              </a:rPr>
              <a:t>’ WMCP record).</a:t>
            </a:r>
            <a:br>
              <a:rPr lang="fr-FR" altLang="en-US" sz="1200" b="1" dirty="0">
                <a:latin typeface="Arial" panose="020B0604020202020204" pitchFamily="34" charset="0"/>
                <a:sym typeface="Wingdings" panose="05000000000000000000" pitchFamily="2" charset="2"/>
              </a:rPr>
            </a:br>
            <a:r>
              <a:rPr lang="fr-FR" altLang="en-US" sz="1200" dirty="0">
                <a:latin typeface="Arial" panose="020B0604020202020204" pitchFamily="34" charset="0"/>
                <a:sym typeface="Wingdings" panose="05000000000000000000" pitchFamily="2" charset="2"/>
              </a:rPr>
              <a:t/>
            </a:r>
            <a:br>
              <a:rPr lang="fr-FR" altLang="en-US" sz="1200" dirty="0">
                <a:latin typeface="Arial" panose="020B0604020202020204" pitchFamily="34" charset="0"/>
                <a:sym typeface="Wingdings" panose="05000000000000000000" pitchFamily="2" charset="2"/>
              </a:rPr>
            </a:br>
            <a:r>
              <a:rPr lang="fr-FR" altLang="en-US" sz="1200" dirty="0" smtClean="0">
                <a:latin typeface="Arial" panose="020B0604020202020204" pitchFamily="34" charset="0"/>
                <a:sym typeface="Wingdings" panose="05000000000000000000" pitchFamily="2" charset="2"/>
              </a:rPr>
              <a:t>GISCS are </a:t>
            </a:r>
            <a:r>
              <a:rPr lang="fr-FR" altLang="en-US" sz="1200" dirty="0" err="1" smtClean="0">
                <a:latin typeface="Arial" panose="020B0604020202020204" pitchFamily="34" charset="0"/>
                <a:sym typeface="Wingdings" panose="05000000000000000000" pitchFamily="2" charset="2"/>
              </a:rPr>
              <a:t>intended</a:t>
            </a:r>
            <a:r>
              <a:rPr lang="fr-FR" altLang="en-US" sz="1200" dirty="0" smtClean="0">
                <a:latin typeface="Arial" panose="020B0604020202020204" pitchFamily="34" charset="0"/>
                <a:sym typeface="Wingdings" panose="05000000000000000000" pitchFamily="2" charset="2"/>
              </a:rPr>
              <a:t> to </a:t>
            </a:r>
            <a:r>
              <a:rPr lang="fr-FR" altLang="en-US" sz="1200" dirty="0" err="1" smtClean="0">
                <a:latin typeface="Arial" panose="020B0604020202020204" pitchFamily="34" charset="0"/>
                <a:sym typeface="Wingdings" panose="05000000000000000000" pitchFamily="2" charset="2"/>
              </a:rPr>
              <a:t>handle</a:t>
            </a:r>
            <a:r>
              <a:rPr lang="fr-FR" altLang="en-US" sz="1200" dirty="0" smtClean="0">
                <a:latin typeface="Arial" panose="020B0604020202020204" pitchFamily="34" charset="0"/>
                <a:sym typeface="Wingdings" panose="05000000000000000000" pitchFamily="2" charset="2"/>
              </a:rPr>
              <a:t> ISO19115-compliant </a:t>
            </a:r>
            <a:r>
              <a:rPr lang="fr-FR" altLang="en-US" sz="1200" dirty="0" err="1" smtClean="0">
                <a:latin typeface="Arial" panose="020B0604020202020204" pitchFamily="34" charset="0"/>
                <a:sym typeface="Wingdings" panose="05000000000000000000" pitchFamily="2" charset="2"/>
              </a:rPr>
              <a:t>metadata</a:t>
            </a:r>
            <a:r>
              <a:rPr lang="fr-FR" altLang="en-US" sz="1200" dirty="0" smtClean="0">
                <a:latin typeface="Arial" panose="020B0604020202020204" pitchFamily="34" charset="0"/>
                <a:sym typeface="Wingdings" panose="05000000000000000000" pitchFamily="2" charset="2"/>
              </a:rPr>
              <a:t/>
            </a:r>
            <a:br>
              <a:rPr lang="fr-FR" altLang="en-US" sz="1200" dirty="0" smtClean="0">
                <a:latin typeface="Arial" panose="020B0604020202020204" pitchFamily="34" charset="0"/>
                <a:sym typeface="Wingdings" panose="05000000000000000000" pitchFamily="2" charset="2"/>
              </a:rPr>
            </a:br>
            <a:endParaRPr lang="fr-FR" altLang="en-US" sz="1200" dirty="0" smtClean="0">
              <a:latin typeface="Arial" panose="020B0604020202020204" pitchFamily="34" charset="0"/>
              <a:sym typeface="Wingdings" panose="05000000000000000000" pitchFamily="2" charset="2"/>
            </a:endParaRPr>
          </a:p>
          <a:p>
            <a:pPr lvl="1" eaLnBrk="1" hangingPunct="1">
              <a:spcBef>
                <a:spcPct val="0"/>
              </a:spcBef>
              <a:buFontTx/>
              <a:buNone/>
            </a:pPr>
            <a:r>
              <a:rPr lang="fr-FR" altLang="en-US" sz="1200" dirty="0" smtClean="0">
                <a:latin typeface="Arial" panose="020B0604020202020204" pitchFamily="34" charset="0"/>
                <a:sym typeface="Wingdings" panose="05000000000000000000" pitchFamily="2" charset="2"/>
              </a:rPr>
              <a:t>WMCP </a:t>
            </a:r>
            <a:r>
              <a:rPr lang="fr-FR" altLang="en-US" sz="1200" dirty="0" err="1" smtClean="0">
                <a:latin typeface="Arial" panose="020B0604020202020204" pitchFamily="34" charset="0"/>
              </a:rPr>
              <a:t>Constraints</a:t>
            </a:r>
            <a:r>
              <a:rPr lang="fr-FR" altLang="en-US" sz="1200" dirty="0" smtClean="0">
                <a:latin typeface="Arial" panose="020B0604020202020204" pitchFamily="34" charset="0"/>
              </a:rPr>
              <a:t> </a:t>
            </a:r>
          </a:p>
          <a:p>
            <a:pPr lvl="1" eaLnBrk="1" hangingPunct="1">
              <a:spcBef>
                <a:spcPct val="0"/>
              </a:spcBef>
              <a:buFont typeface="Arial" panose="020B0604020202020204" pitchFamily="34" charset="0"/>
              <a:buChar char="•"/>
            </a:pPr>
            <a:r>
              <a:rPr lang="fr-FR" altLang="en-US" sz="1200" dirty="0" err="1" smtClean="0">
                <a:latin typeface="Arial" panose="020B0604020202020204" pitchFamily="34" charset="0"/>
              </a:rPr>
              <a:t>FileIdentifier</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is</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mandatory</a:t>
            </a:r>
            <a:r>
              <a:rPr lang="fr-FR" altLang="en-US" sz="1200" dirty="0" smtClean="0">
                <a:latin typeface="Arial" panose="020B0604020202020204" pitchFamily="34" charset="0"/>
              </a:rPr>
              <a:t>, and must </a:t>
            </a:r>
            <a:r>
              <a:rPr lang="fr-FR" altLang="en-US" sz="1200" dirty="0" err="1" smtClean="0">
                <a:latin typeface="Arial" panose="020B0604020202020204" pitchFamily="34" charset="0"/>
              </a:rPr>
              <a:t>be</a:t>
            </a:r>
            <a:r>
              <a:rPr lang="fr-FR" altLang="en-US" sz="1200" dirty="0" smtClean="0">
                <a:latin typeface="Arial" panose="020B0604020202020204" pitchFamily="34" charset="0"/>
              </a:rPr>
              <a:t> unique </a:t>
            </a:r>
            <a:r>
              <a:rPr lang="fr-FR" altLang="en-US" sz="1200" dirty="0" err="1" smtClean="0">
                <a:latin typeface="Arial" panose="020B0604020202020204" pitchFamily="34" charset="0"/>
              </a:rPr>
              <a:t>within</a:t>
            </a:r>
            <a:r>
              <a:rPr lang="fr-FR" altLang="en-US" sz="1200" dirty="0" smtClean="0">
                <a:latin typeface="Arial" panose="020B0604020202020204" pitchFamily="34" charset="0"/>
              </a:rPr>
              <a:t> WIS</a:t>
            </a:r>
            <a:br>
              <a:rPr lang="fr-FR" altLang="en-US" sz="1200" dirty="0" smtClean="0">
                <a:latin typeface="Arial" panose="020B0604020202020204" pitchFamily="34" charset="0"/>
              </a:rPr>
            </a:br>
            <a:endParaRPr lang="fr-FR" altLang="en-US" sz="1200" dirty="0" smtClean="0">
              <a:latin typeface="Arial" panose="020B0604020202020204" pitchFamily="34" charset="0"/>
            </a:endParaRPr>
          </a:p>
          <a:p>
            <a:pPr lvl="1" eaLnBrk="1" hangingPunct="1">
              <a:spcBef>
                <a:spcPct val="0"/>
              </a:spcBef>
              <a:buFont typeface="Arial" panose="020B0604020202020204" pitchFamily="34" charset="0"/>
              <a:buChar char="•"/>
            </a:pPr>
            <a:r>
              <a:rPr lang="fr-FR" altLang="en-US" sz="1200" dirty="0" err="1" smtClean="0">
                <a:latin typeface="Arial" panose="020B0604020202020204" pitchFamily="34" charset="0"/>
              </a:rPr>
              <a:t>Gml</a:t>
            </a:r>
            <a:r>
              <a:rPr lang="fr-FR" altLang="en-US" sz="1200" dirty="0" smtClean="0">
                <a:latin typeface="Arial" panose="020B0604020202020204" pitchFamily="34" charset="0"/>
              </a:rPr>
              <a:t> 3.2 must </a:t>
            </a:r>
            <a:r>
              <a:rPr lang="fr-FR" altLang="en-US" sz="1200" dirty="0" err="1" smtClean="0">
                <a:latin typeface="Arial" panose="020B0604020202020204" pitchFamily="34" charset="0"/>
              </a:rPr>
              <a:t>be</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used</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declared</a:t>
            </a:r>
            <a:r>
              <a:rPr lang="fr-FR" altLang="en-US" sz="1200" dirty="0" smtClean="0">
                <a:latin typeface="Arial" panose="020B0604020202020204" pitchFamily="34" charset="0"/>
              </a:rPr>
              <a:t/>
            </a:r>
            <a:br>
              <a:rPr lang="fr-FR" altLang="en-US" sz="1200" dirty="0" smtClean="0">
                <a:latin typeface="Arial" panose="020B0604020202020204" pitchFamily="34" charset="0"/>
              </a:rPr>
            </a:br>
            <a:r>
              <a:rPr lang="fr-FR" altLang="en-US" sz="1200" dirty="0" smtClean="0">
                <a:latin typeface="Arial" panose="020B0604020202020204" pitchFamily="34" charset="0"/>
              </a:rPr>
              <a:t>          </a:t>
            </a:r>
            <a:r>
              <a:rPr lang="en-US" altLang="ja-JP" sz="1200" dirty="0" err="1" smtClean="0">
                <a:latin typeface="Arial" panose="020B0604020202020204" pitchFamily="34" charset="0"/>
                <a:ea typeface="MS PGothic" panose="020B0600070205080204" pitchFamily="34" charset="-128"/>
              </a:rPr>
              <a:t>xmlns:gml</a:t>
            </a:r>
            <a:r>
              <a:rPr lang="en-US" altLang="ja-JP" sz="1200" dirty="0">
                <a:latin typeface="Arial" panose="020B0604020202020204" pitchFamily="34" charset="0"/>
                <a:ea typeface="MS PGothic" panose="020B0600070205080204" pitchFamily="34" charset="-128"/>
              </a:rPr>
              <a:t>=“http://www.opengis.net/</a:t>
            </a:r>
            <a:r>
              <a:rPr lang="en-US" altLang="ja-JP" sz="1200" dirty="0" err="1">
                <a:latin typeface="Arial" panose="020B0604020202020204" pitchFamily="34" charset="0"/>
                <a:ea typeface="MS PGothic" panose="020B0600070205080204" pitchFamily="34" charset="-128"/>
              </a:rPr>
              <a:t>gml</a:t>
            </a:r>
            <a:r>
              <a:rPr lang="en-US" altLang="ja-JP" sz="1200" dirty="0">
                <a:latin typeface="Arial" panose="020B0604020202020204" pitchFamily="34" charset="0"/>
                <a:ea typeface="MS PGothic" panose="020B0600070205080204" pitchFamily="34" charset="-128"/>
              </a:rPr>
              <a:t>/3.2</a:t>
            </a:r>
            <a:r>
              <a:rPr lang="en-US" altLang="ja-JP" sz="1200" dirty="0" smtClean="0">
                <a:latin typeface="Arial" panose="020B0604020202020204" pitchFamily="34" charset="0"/>
                <a:ea typeface="MS PGothic" panose="020B0600070205080204" pitchFamily="34" charset="-128"/>
              </a:rPr>
              <a:t>”</a:t>
            </a:r>
            <a:r>
              <a:rPr lang="fr-FR" altLang="en-US" sz="1200" dirty="0" smtClean="0">
                <a:latin typeface="Arial" panose="020B0604020202020204" pitchFamily="34" charset="0"/>
              </a:rPr>
              <a:t/>
            </a:r>
            <a:br>
              <a:rPr lang="fr-FR" altLang="en-US" sz="1200" dirty="0" smtClean="0">
                <a:latin typeface="Arial" panose="020B0604020202020204" pitchFamily="34" charset="0"/>
              </a:rPr>
            </a:br>
            <a:endParaRPr lang="fr-FR" altLang="en-US" sz="1200" dirty="0" smtClean="0">
              <a:latin typeface="Arial" panose="020B0604020202020204" pitchFamily="34" charset="0"/>
            </a:endParaRPr>
          </a:p>
          <a:p>
            <a:pPr lvl="1" eaLnBrk="1" hangingPunct="1">
              <a:spcBef>
                <a:spcPct val="0"/>
              </a:spcBef>
              <a:buFont typeface="Arial" panose="020B0604020202020204" pitchFamily="34" charset="0"/>
              <a:buChar char="•"/>
            </a:pPr>
            <a:r>
              <a:rPr lang="fr-FR" altLang="en-US" sz="1200" dirty="0" smtClean="0">
                <a:latin typeface="Arial" panose="020B0604020202020204" pitchFamily="34" charset="0"/>
              </a:rPr>
              <a:t>Use of explicit </a:t>
            </a:r>
            <a:r>
              <a:rPr lang="fr-FR" altLang="en-US" sz="1200" dirty="0" err="1" smtClean="0">
                <a:latin typeface="Arial" panose="020B0604020202020204" pitchFamily="34" charset="0"/>
              </a:rPr>
              <a:t>namespaces</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is</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required</a:t>
            </a:r>
            <a:r>
              <a:rPr lang="fr-FR" altLang="en-US" sz="1200" dirty="0" smtClean="0">
                <a:latin typeface="Arial" panose="020B0604020202020204" pitchFamily="34" charset="0"/>
              </a:rPr>
              <a:t/>
            </a:r>
            <a:br>
              <a:rPr lang="fr-FR" altLang="en-US" sz="1200" dirty="0" smtClean="0">
                <a:latin typeface="Arial" panose="020B0604020202020204" pitchFamily="34" charset="0"/>
              </a:rPr>
            </a:br>
            <a:endParaRPr lang="fr-FR" altLang="en-US" sz="1200" dirty="0" smtClean="0">
              <a:latin typeface="Arial" panose="020B0604020202020204" pitchFamily="34" charset="0"/>
            </a:endParaRPr>
          </a:p>
          <a:p>
            <a:pPr lvl="1" eaLnBrk="1" hangingPunct="1">
              <a:spcBef>
                <a:spcPct val="0"/>
              </a:spcBef>
              <a:buFont typeface="Arial" panose="020B0604020202020204" pitchFamily="34" charset="0"/>
              <a:buChar char="•"/>
            </a:pPr>
            <a:r>
              <a:rPr lang="fr-FR" altLang="en-US" sz="1200" dirty="0" smtClean="0">
                <a:solidFill>
                  <a:schemeClr val="accent2"/>
                </a:solidFill>
                <a:latin typeface="Arial" panose="020B0604020202020204" pitchFamily="34" charset="0"/>
              </a:rPr>
              <a:t>A  </a:t>
            </a:r>
            <a:r>
              <a:rPr lang="fr-FR" altLang="en-US" sz="1200" dirty="0" err="1" smtClean="0">
                <a:solidFill>
                  <a:schemeClr val="accent2"/>
                </a:solidFill>
                <a:latin typeface="Arial" panose="020B0604020202020204" pitchFamily="34" charset="0"/>
              </a:rPr>
              <a:t>term</a:t>
            </a:r>
            <a:r>
              <a:rPr lang="fr-FR" altLang="en-US" sz="1200" dirty="0" smtClean="0">
                <a:solidFill>
                  <a:schemeClr val="accent2"/>
                </a:solidFill>
                <a:latin typeface="Arial" panose="020B0604020202020204" pitchFamily="34" charset="0"/>
              </a:rPr>
              <a:t> </a:t>
            </a:r>
            <a:r>
              <a:rPr lang="fr-FR" altLang="en-US" sz="1200" dirty="0" err="1" smtClean="0">
                <a:solidFill>
                  <a:schemeClr val="accent2"/>
                </a:solidFill>
                <a:latin typeface="Arial" panose="020B0604020202020204" pitchFamily="34" charset="0"/>
              </a:rPr>
              <a:t>from</a:t>
            </a:r>
            <a:r>
              <a:rPr lang="fr-FR" altLang="en-US" sz="1200" dirty="0" smtClean="0">
                <a:solidFill>
                  <a:schemeClr val="accent2"/>
                </a:solidFill>
                <a:latin typeface="Arial" panose="020B0604020202020204" pitchFamily="34" charset="0"/>
              </a:rPr>
              <a:t> </a:t>
            </a:r>
            <a:r>
              <a:rPr lang="fr-FR" altLang="en-US" sz="1200" dirty="0" err="1" smtClean="0">
                <a:solidFill>
                  <a:schemeClr val="accent2"/>
                </a:solidFill>
                <a:latin typeface="Arial" panose="020B0604020202020204" pitchFamily="34" charset="0"/>
              </a:rPr>
              <a:t>WMO_CategoryCode</a:t>
            </a:r>
            <a:r>
              <a:rPr lang="fr-FR" altLang="en-US" sz="1200" dirty="0" smtClean="0">
                <a:solidFill>
                  <a:schemeClr val="accent2"/>
                </a:solidFill>
                <a:latin typeface="Arial" panose="020B0604020202020204" pitchFamily="34" charset="0"/>
              </a:rPr>
              <a:t> must </a:t>
            </a:r>
            <a:r>
              <a:rPr lang="fr-FR" altLang="en-US" sz="1200" dirty="0" err="1" smtClean="0">
                <a:solidFill>
                  <a:schemeClr val="accent2"/>
                </a:solidFill>
                <a:latin typeface="Arial" panose="020B0604020202020204" pitchFamily="34" charset="0"/>
              </a:rPr>
              <a:t>be</a:t>
            </a:r>
            <a:r>
              <a:rPr lang="fr-FR" altLang="en-US" sz="1200" dirty="0" smtClean="0">
                <a:solidFill>
                  <a:schemeClr val="accent2"/>
                </a:solidFill>
                <a:latin typeface="Arial" panose="020B0604020202020204" pitchFamily="34" charset="0"/>
              </a:rPr>
              <a:t> </a:t>
            </a:r>
            <a:r>
              <a:rPr lang="fr-FR" altLang="en-US" sz="1200" dirty="0" err="1" smtClean="0">
                <a:solidFill>
                  <a:schemeClr val="accent2"/>
                </a:solidFill>
                <a:latin typeface="Arial" panose="020B0604020202020204" pitchFamily="34" charset="0"/>
              </a:rPr>
              <a:t>assigned</a:t>
            </a:r>
            <a:r>
              <a:rPr lang="fr-FR" altLang="en-US" sz="1200" dirty="0" smtClean="0">
                <a:solidFill>
                  <a:schemeClr val="accent2"/>
                </a:solidFill>
                <a:latin typeface="Arial" panose="020B0604020202020204" pitchFamily="34" charset="0"/>
              </a:rPr>
              <a:t> as a Keyword, </a:t>
            </a:r>
            <a:r>
              <a:rPr lang="fr-FR" altLang="en-US" sz="1200" dirty="0" err="1">
                <a:solidFill>
                  <a:schemeClr val="accent2"/>
                </a:solidFill>
                <a:latin typeface="Arial" panose="020B0604020202020204" pitchFamily="34" charset="0"/>
              </a:rPr>
              <a:t>with</a:t>
            </a:r>
            <a:r>
              <a:rPr lang="fr-FR" altLang="en-US" sz="1200" dirty="0">
                <a:solidFill>
                  <a:schemeClr val="accent2"/>
                </a:solidFill>
                <a:latin typeface="Arial" panose="020B0604020202020204" pitchFamily="34" charset="0"/>
              </a:rPr>
              <a:t> type « </a:t>
            </a:r>
            <a:r>
              <a:rPr lang="fr-FR" altLang="en-US" sz="1200" dirty="0" err="1">
                <a:solidFill>
                  <a:schemeClr val="accent2"/>
                </a:solidFill>
                <a:latin typeface="Arial" panose="020B0604020202020204" pitchFamily="34" charset="0"/>
              </a:rPr>
              <a:t>theme</a:t>
            </a:r>
            <a:r>
              <a:rPr lang="fr-FR" altLang="en-US" sz="1200" dirty="0">
                <a:solidFill>
                  <a:schemeClr val="accent2"/>
                </a:solidFill>
                <a:latin typeface="Arial" panose="020B0604020202020204" pitchFamily="34" charset="0"/>
              </a:rPr>
              <a:t> </a:t>
            </a:r>
            <a:r>
              <a:rPr lang="fr-FR" altLang="en-US" sz="1200" dirty="0" smtClean="0">
                <a:solidFill>
                  <a:schemeClr val="accent2"/>
                </a:solidFill>
                <a:latin typeface="Arial" panose="020B0604020202020204" pitchFamily="34" charset="0"/>
              </a:rPr>
              <a:t>», and provision of the </a:t>
            </a:r>
            <a:r>
              <a:rPr lang="fr-FR" altLang="en-US" sz="1200" dirty="0" err="1" smtClean="0">
                <a:solidFill>
                  <a:schemeClr val="accent2"/>
                </a:solidFill>
                <a:latin typeface="Arial" panose="020B0604020202020204" pitchFamily="34" charset="0"/>
              </a:rPr>
              <a:t>ThesaurusName</a:t>
            </a:r>
            <a:r>
              <a:rPr lang="fr-FR" altLang="en-US" sz="1200" dirty="0" smtClean="0">
                <a:solidFill>
                  <a:schemeClr val="accent2"/>
                </a:solidFill>
                <a:latin typeface="Arial" panose="020B0604020202020204" pitchFamily="34" charset="0"/>
              </a:rPr>
              <a:t> </a:t>
            </a:r>
          </a:p>
        </p:txBody>
      </p:sp>
      <p:grpSp>
        <p:nvGrpSpPr>
          <p:cNvPr id="28679" name="Group 5"/>
          <p:cNvGrpSpPr>
            <a:grpSpLocks/>
          </p:cNvGrpSpPr>
          <p:nvPr/>
        </p:nvGrpSpPr>
        <p:grpSpPr bwMode="auto">
          <a:xfrm>
            <a:off x="76200" y="6591300"/>
            <a:ext cx="8991600" cy="244475"/>
            <a:chOff x="48" y="4152"/>
            <a:chExt cx="5664" cy="154"/>
          </a:xfrm>
        </p:grpSpPr>
        <p:sp>
          <p:nvSpPr>
            <p:cNvPr id="28690" name="Line 6"/>
            <p:cNvSpPr>
              <a:spLocks noChangeShapeType="1"/>
            </p:cNvSpPr>
            <p:nvPr/>
          </p:nvSpPr>
          <p:spPr bwMode="auto">
            <a:xfrm>
              <a:off x="48" y="4176"/>
              <a:ext cx="5664" cy="0"/>
            </a:xfrm>
            <a:prstGeom prst="line">
              <a:avLst/>
            </a:prstGeom>
            <a:noFill/>
            <a:ln w="12700">
              <a:solidFill>
                <a:srgbClr val="66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28691" name="Rectangle 7"/>
            <p:cNvSpPr>
              <a:spLocks noChangeArrowheads="1"/>
            </p:cNvSpPr>
            <p:nvPr/>
          </p:nvSpPr>
          <p:spPr bwMode="auto">
            <a:xfrm>
              <a:off x="112" y="4152"/>
              <a:ext cx="397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en-GB" altLang="en-US" sz="1000">
                  <a:solidFill>
                    <a:srgbClr val="6699FF"/>
                  </a:solidFill>
                  <a:latin typeface="Arial" panose="020B0604020202020204" pitchFamily="34" charset="0"/>
                </a:rPr>
                <a:t>T h e   W M O   C o r e   P r o f I l e  v.1.3   –   [?Name of Presntr?]   –  [Orgn]   –   3 0  s e p t e m b e r   2 013</a:t>
              </a:r>
              <a:endParaRPr lang="fr-FR" altLang="en-US" sz="1000">
                <a:solidFill>
                  <a:srgbClr val="6699FF"/>
                </a:solidFill>
                <a:latin typeface="Arial" panose="020B0604020202020204" pitchFamily="34" charset="0"/>
              </a:endParaRPr>
            </a:p>
          </p:txBody>
        </p:sp>
      </p:grpSp>
      <p:grpSp>
        <p:nvGrpSpPr>
          <p:cNvPr id="28680" name="Group 28"/>
          <p:cNvGrpSpPr>
            <a:grpSpLocks/>
          </p:cNvGrpSpPr>
          <p:nvPr/>
        </p:nvGrpSpPr>
        <p:grpSpPr bwMode="auto">
          <a:xfrm>
            <a:off x="6305550" y="1281113"/>
            <a:ext cx="2520950" cy="2219325"/>
            <a:chOff x="3972" y="807"/>
            <a:chExt cx="1588" cy="1398"/>
          </a:xfrm>
        </p:grpSpPr>
        <p:grpSp>
          <p:nvGrpSpPr>
            <p:cNvPr id="28681" name="Group 13"/>
            <p:cNvGrpSpPr>
              <a:grpSpLocks/>
            </p:cNvGrpSpPr>
            <p:nvPr/>
          </p:nvGrpSpPr>
          <p:grpSpPr bwMode="auto">
            <a:xfrm>
              <a:off x="3972" y="807"/>
              <a:ext cx="1588" cy="1398"/>
              <a:chOff x="4014" y="2704"/>
              <a:chExt cx="1588" cy="1398"/>
            </a:xfrm>
          </p:grpSpPr>
          <p:sp>
            <p:nvSpPr>
              <p:cNvPr id="28683" name="Oval 14"/>
              <p:cNvSpPr>
                <a:spLocks noChangeArrowheads="1"/>
              </p:cNvSpPr>
              <p:nvPr/>
            </p:nvSpPr>
            <p:spPr bwMode="auto">
              <a:xfrm>
                <a:off x="4014" y="2704"/>
                <a:ext cx="1588" cy="1398"/>
              </a:xfrm>
              <a:prstGeom prst="ellipse">
                <a:avLst/>
              </a:prstGeom>
              <a:solidFill>
                <a:srgbClr val="FFFFFF"/>
              </a:solidFill>
              <a:ln w="38100" cmpd="dbl">
                <a:solidFill>
                  <a:srgbClr val="000000"/>
                </a:solidFill>
                <a:round/>
                <a:headEnd/>
                <a:tailEnd/>
              </a:ln>
              <a:effectLst>
                <a:outerShdw dist="107763" dir="18900000" algn="ctr" rotWithShape="0">
                  <a:srgbClr val="808080">
                    <a:alpha val="50000"/>
                  </a:srgbClr>
                </a:outerShdw>
              </a:effectLst>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endParaRPr lang="en-AU" altLang="en-US"/>
              </a:p>
            </p:txBody>
          </p:sp>
          <p:sp>
            <p:nvSpPr>
              <p:cNvPr id="28684" name="Oval 15"/>
              <p:cNvSpPr>
                <a:spLocks noChangeArrowheads="1"/>
              </p:cNvSpPr>
              <p:nvPr/>
            </p:nvSpPr>
            <p:spPr bwMode="auto">
              <a:xfrm>
                <a:off x="4113" y="2953"/>
                <a:ext cx="1241" cy="1119"/>
              </a:xfrm>
              <a:prstGeom prst="ellipse">
                <a:avLst/>
              </a:prstGeom>
              <a:solidFill>
                <a:srgbClr val="29FFFF"/>
              </a:solidFill>
              <a:ln w="9525">
                <a:solidFill>
                  <a:srgbClr val="0000FF"/>
                </a:solidFill>
                <a:round/>
                <a:headEnd/>
                <a:tailEnd/>
              </a:ln>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endParaRPr lang="en-AU" altLang="en-US"/>
              </a:p>
            </p:txBody>
          </p:sp>
          <p:sp>
            <p:nvSpPr>
              <p:cNvPr id="216080" name="Text Box 16"/>
              <p:cNvSpPr txBox="1">
                <a:spLocks noChangeArrowheads="1"/>
              </p:cNvSpPr>
              <p:nvPr/>
            </p:nvSpPr>
            <p:spPr bwMode="auto">
              <a:xfrm>
                <a:off x="4437" y="3048"/>
                <a:ext cx="595" cy="168"/>
              </a:xfrm>
              <a:prstGeom prst="rect">
                <a:avLst/>
              </a:prstGeom>
              <a:gradFill rotWithShape="1">
                <a:gsLst>
                  <a:gs pos="0">
                    <a:srgbClr val="00B8B4"/>
                  </a:gs>
                  <a:gs pos="50000">
                    <a:schemeClr val="accent1"/>
                  </a:gs>
                  <a:gs pos="100000">
                    <a:srgbClr val="00B8B4"/>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p>
                <a:pPr>
                  <a:defRPr/>
                </a:pPr>
                <a:r>
                  <a:rPr lang="en-AU" altLang="ja-JP" sz="900">
                    <a:solidFill>
                      <a:schemeClr val="accent2"/>
                    </a:solidFill>
                    <a:latin typeface="helvetica" pitchFamily="34" charset="0"/>
                    <a:ea typeface="MS Mincho" pitchFamily="49" charset="-128"/>
                  </a:rPr>
                  <a:t>WMO Community Profile</a:t>
                </a:r>
                <a:r>
                  <a:rPr lang="en-AU" altLang="ja-JP" sz="900">
                    <a:latin typeface="helvetica" pitchFamily="34" charset="0"/>
                    <a:ea typeface="MS Mincho" pitchFamily="49" charset="-128"/>
                  </a:rPr>
                  <a:t>- </a:t>
                </a:r>
                <a:r>
                  <a:rPr lang="en-AU" altLang="ja-JP" sz="900" b="1">
                    <a:latin typeface="helvetica" pitchFamily="34" charset="0"/>
                    <a:ea typeface="MS Mincho" pitchFamily="49" charset="-128"/>
                  </a:rPr>
                  <a:t>Core</a:t>
                </a:r>
                <a:endParaRPr lang="en-AU" altLang="en-US" b="1"/>
              </a:p>
            </p:txBody>
          </p:sp>
          <p:sp>
            <p:nvSpPr>
              <p:cNvPr id="216081" name="Oval 17"/>
              <p:cNvSpPr>
                <a:spLocks noChangeArrowheads="1"/>
              </p:cNvSpPr>
              <p:nvPr/>
            </p:nvSpPr>
            <p:spPr bwMode="auto">
              <a:xfrm>
                <a:off x="4172" y="3297"/>
                <a:ext cx="992" cy="726"/>
              </a:xfrm>
              <a:prstGeom prst="ellipse">
                <a:avLst/>
              </a:prstGeom>
              <a:gradFill rotWithShape="1">
                <a:gsLst>
                  <a:gs pos="0">
                    <a:schemeClr val="accent1">
                      <a:gamma/>
                      <a:shade val="46275"/>
                      <a:invGamma/>
                    </a:schemeClr>
                  </a:gs>
                  <a:gs pos="100000">
                    <a:schemeClr val="accent1"/>
                  </a:gs>
                </a:gsLst>
                <a:lin ang="0" scaled="1"/>
              </a:gradFill>
              <a:ln w="9525">
                <a:solidFill>
                  <a:srgbClr val="0000FF"/>
                </a:solidFill>
                <a:round/>
                <a:headEnd/>
                <a:tailEnd/>
              </a:ln>
            </p:spPr>
            <p:txBody>
              <a:bodyPr/>
              <a:lstStyle/>
              <a:p>
                <a:pPr>
                  <a:defRPr/>
                </a:pPr>
                <a:endParaRPr lang="en-AU" altLang="en-US"/>
              </a:p>
            </p:txBody>
          </p:sp>
          <p:sp>
            <p:nvSpPr>
              <p:cNvPr id="28687" name="Oval 18"/>
              <p:cNvSpPr>
                <a:spLocks noChangeArrowheads="1"/>
              </p:cNvSpPr>
              <p:nvPr/>
            </p:nvSpPr>
            <p:spPr bwMode="auto">
              <a:xfrm>
                <a:off x="4247" y="3599"/>
                <a:ext cx="646" cy="392"/>
              </a:xfrm>
              <a:prstGeom prst="ellipse">
                <a:avLst/>
              </a:prstGeom>
              <a:solidFill>
                <a:srgbClr val="FFFFFF"/>
              </a:solidFill>
              <a:ln w="9525">
                <a:solidFill>
                  <a:srgbClr val="000000"/>
                </a:solidFill>
                <a:round/>
                <a:headEnd/>
                <a:tailEnd/>
              </a:ln>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endParaRPr lang="en-AU" altLang="en-US"/>
              </a:p>
            </p:txBody>
          </p:sp>
          <p:sp>
            <p:nvSpPr>
              <p:cNvPr id="28688" name="Text Box 19"/>
              <p:cNvSpPr txBox="1">
                <a:spLocks noChangeArrowheads="1"/>
              </p:cNvSpPr>
              <p:nvPr/>
            </p:nvSpPr>
            <p:spPr bwMode="auto">
              <a:xfrm>
                <a:off x="4395" y="3671"/>
                <a:ext cx="390"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r>
                  <a:rPr lang="en-AU" altLang="ja-JP" sz="900">
                    <a:latin typeface="helvetica" panose="020B0604020202020204" pitchFamily="34" charset="0"/>
                    <a:ea typeface="MS Mincho" panose="02020609040205080304" pitchFamily="49" charset="-128"/>
                  </a:rPr>
                  <a:t>19115  -</a:t>
                </a:r>
                <a:r>
                  <a:rPr lang="en-AU" altLang="ja-JP" sz="800">
                    <a:latin typeface="helvetica" panose="020B0604020202020204" pitchFamily="34" charset="0"/>
                    <a:ea typeface="MS Mincho" panose="02020609040205080304" pitchFamily="49" charset="-128"/>
                  </a:rPr>
                  <a:t>Minimum (mandatory)</a:t>
                </a:r>
                <a:endParaRPr lang="en-AU" altLang="en-US"/>
              </a:p>
            </p:txBody>
          </p:sp>
          <p:sp>
            <p:nvSpPr>
              <p:cNvPr id="28689" name="Text Box 20"/>
              <p:cNvSpPr txBox="1">
                <a:spLocks noChangeArrowheads="1"/>
              </p:cNvSpPr>
              <p:nvPr/>
            </p:nvSpPr>
            <p:spPr bwMode="auto">
              <a:xfrm>
                <a:off x="4362" y="3385"/>
                <a:ext cx="599" cy="209"/>
              </a:xfrm>
              <a:prstGeom prst="rect">
                <a:avLst/>
              </a:prstGeom>
              <a:solidFill>
                <a:schemeClr val="accent1"/>
              </a:solidFill>
              <a:ln w="9525">
                <a:solidFill>
                  <a:srgbClr val="000000"/>
                </a:solidFill>
                <a:miter lim="800000"/>
                <a:headEnd/>
                <a:tailEnd/>
              </a:ln>
            </p:spPr>
            <p:txBody>
              <a:bodyPr lIns="18000" tIns="10800" rIns="18000" bIns="10800"/>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r>
                  <a:rPr lang="en-AU" altLang="ja-JP" sz="900">
                    <a:solidFill>
                      <a:schemeClr val="accent2"/>
                    </a:solidFill>
                    <a:latin typeface="helvetica" panose="020B0604020202020204" pitchFamily="34" charset="0"/>
                    <a:ea typeface="MS Mincho" panose="02020609040205080304" pitchFamily="49" charset="-128"/>
                  </a:rPr>
                  <a:t>WMO Community Profile-</a:t>
                </a:r>
                <a:r>
                  <a:rPr lang="en-AU" altLang="ja-JP" sz="900">
                    <a:latin typeface="helvetica" panose="020B0604020202020204" pitchFamily="34" charset="0"/>
                    <a:ea typeface="MS Mincho" panose="02020609040205080304" pitchFamily="49" charset="-128"/>
                  </a:rPr>
                  <a:t> </a:t>
                </a:r>
                <a:r>
                  <a:rPr lang="en-AU" altLang="ja-JP" sz="800" b="1">
                    <a:latin typeface="helvetica" panose="020B0604020202020204" pitchFamily="34" charset="0"/>
                    <a:ea typeface="MS Mincho" panose="02020609040205080304" pitchFamily="49" charset="-128"/>
                  </a:rPr>
                  <a:t>Minimum</a:t>
                </a:r>
                <a:r>
                  <a:rPr lang="en-AU" altLang="ja-JP" sz="900">
                    <a:latin typeface="helvetica" panose="020B0604020202020204" pitchFamily="34" charset="0"/>
                    <a:ea typeface="MS Mincho" panose="02020609040205080304" pitchFamily="49" charset="-128"/>
                  </a:rPr>
                  <a:t> </a:t>
                </a:r>
                <a:endParaRPr lang="en-AU" altLang="en-US"/>
              </a:p>
            </p:txBody>
          </p:sp>
        </p:grpSp>
        <p:sp>
          <p:nvSpPr>
            <p:cNvPr id="28682" name="Text Box 21"/>
            <p:cNvSpPr txBox="1">
              <a:spLocks noChangeArrowheads="1"/>
            </p:cNvSpPr>
            <p:nvPr/>
          </p:nvSpPr>
          <p:spPr bwMode="auto">
            <a:xfrm>
              <a:off x="4401" y="935"/>
              <a:ext cx="740" cy="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r>
                <a:rPr lang="en-AU" altLang="ja-JP" sz="900">
                  <a:latin typeface="helvetica" panose="020B0604020202020204" pitchFamily="34" charset="0"/>
                  <a:ea typeface="MS Mincho" panose="02020609040205080304" pitchFamily="49" charset="-128"/>
                </a:rPr>
                <a:t>19115 - </a:t>
              </a:r>
              <a:r>
                <a:rPr lang="en-AU" altLang="ja-JP" sz="800">
                  <a:latin typeface="helvetica" panose="020B0604020202020204" pitchFamily="34" charset="0"/>
                  <a:ea typeface="MS Mincho" panose="02020609040205080304" pitchFamily="49" charset="-128"/>
                </a:rPr>
                <a:t>Comprehensive</a:t>
              </a:r>
              <a:endParaRPr lang="en-AU" altLang="en-US" sz="1400"/>
            </a:p>
          </p:txBody>
        </p:sp>
      </p:grpSp>
    </p:spTree>
    <p:extLst>
      <p:ext uri="{BB962C8B-B14F-4D97-AF65-F5344CB8AC3E}">
        <p14:creationId xmlns:p14="http://schemas.microsoft.com/office/powerpoint/2010/main" val="25338676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AABB15AB-AD24-475B-9F4D-CE4634A0A6E6}" type="slidenum">
              <a:rPr lang="fr-FR" altLang="en-US" sz="1000">
                <a:latin typeface="comic sans"/>
              </a:rPr>
              <a:pPr eaLnBrk="1" hangingPunct="1"/>
              <a:t>21</a:t>
            </a:fld>
            <a:endParaRPr lang="fr-FR" altLang="en-US" sz="1000">
              <a:latin typeface="comic sans"/>
            </a:endParaRPr>
          </a:p>
        </p:txBody>
      </p:sp>
      <p:grpSp>
        <p:nvGrpSpPr>
          <p:cNvPr id="28675" name="Group 2"/>
          <p:cNvGrpSpPr>
            <a:grpSpLocks/>
          </p:cNvGrpSpPr>
          <p:nvPr/>
        </p:nvGrpSpPr>
        <p:grpSpPr bwMode="auto">
          <a:xfrm>
            <a:off x="76200" y="501650"/>
            <a:ext cx="8991600" cy="336550"/>
            <a:chOff x="48" y="316"/>
            <a:chExt cx="5664" cy="212"/>
          </a:xfrm>
        </p:grpSpPr>
        <p:sp>
          <p:nvSpPr>
            <p:cNvPr id="28692" name="Rectangle 3"/>
            <p:cNvSpPr>
              <a:spLocks noChangeArrowheads="1"/>
            </p:cNvSpPr>
            <p:nvPr/>
          </p:nvSpPr>
          <p:spPr bwMode="auto">
            <a:xfrm>
              <a:off x="96" y="316"/>
              <a:ext cx="54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ISO 19115 </a:t>
              </a:r>
              <a:r>
                <a:rPr lang="fr-FR" altLang="en-US" sz="1600">
                  <a:solidFill>
                    <a:schemeClr val="hlink"/>
                  </a:solidFill>
                  <a:latin typeface="Arial" panose="020B0604020202020204" pitchFamily="34" charset="0"/>
                </a:rPr>
                <a:t>and  WMO Community Profile (WMCP)</a:t>
              </a:r>
            </a:p>
          </p:txBody>
        </p:sp>
        <p:sp>
          <p:nvSpPr>
            <p:cNvPr id="28693" name="Line 4"/>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sp>
        <p:nvSpPr>
          <p:cNvPr id="28676" name="Text Box 8"/>
          <p:cNvSpPr txBox="1">
            <a:spLocks noChangeArrowheads="1"/>
          </p:cNvSpPr>
          <p:nvPr/>
        </p:nvSpPr>
        <p:spPr bwMode="auto">
          <a:xfrm>
            <a:off x="533400" y="1123950"/>
            <a:ext cx="7772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0975" indent="-180975"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pPr>
            <a:r>
              <a:rPr lang="fr-FR" altLang="en-US" sz="1400" dirty="0">
                <a:latin typeface="Arial" panose="020B0604020202020204" pitchFamily="34" charset="0"/>
              </a:rPr>
              <a:t> WMCP  v1.3 Profile of ISO 19115</a:t>
            </a:r>
            <a:endParaRPr lang="fr-FR" altLang="en-US" sz="1200" dirty="0">
              <a:latin typeface="Arial" panose="020B0604020202020204" pitchFamily="34" charset="0"/>
            </a:endParaRPr>
          </a:p>
        </p:txBody>
      </p:sp>
      <p:sp>
        <p:nvSpPr>
          <p:cNvPr id="28677" name="Rectangle 15"/>
          <p:cNvSpPr>
            <a:spLocks noChangeArrowheads="1"/>
          </p:cNvSpPr>
          <p:nvPr/>
        </p:nvSpPr>
        <p:spPr bwMode="auto">
          <a:xfrm>
            <a:off x="827088" y="6107113"/>
            <a:ext cx="70945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Tx/>
              <a:buNone/>
            </a:pPr>
            <a:r>
              <a:rPr lang="fr-FR" altLang="en-US" sz="1200" i="1" dirty="0">
                <a:solidFill>
                  <a:schemeClr val="accent2"/>
                </a:solidFill>
                <a:latin typeface="Arial" panose="020B0604020202020204" pitchFamily="34" charset="0"/>
              </a:rPr>
              <a:t>The WMO </a:t>
            </a:r>
            <a:r>
              <a:rPr lang="fr-FR" altLang="en-US" sz="1200" i="1" dirty="0" err="1">
                <a:solidFill>
                  <a:schemeClr val="accent2"/>
                </a:solidFill>
                <a:latin typeface="Arial" panose="020B0604020202020204" pitchFamily="34" charset="0"/>
              </a:rPr>
              <a:t>Community</a:t>
            </a:r>
            <a:r>
              <a:rPr lang="fr-FR" altLang="en-US" sz="1200" i="1" dirty="0">
                <a:solidFill>
                  <a:schemeClr val="accent2"/>
                </a:solidFill>
                <a:latin typeface="Arial" panose="020B0604020202020204" pitchFamily="34" charset="0"/>
              </a:rPr>
              <a:t> Profile of ISO 19115, and </a:t>
            </a:r>
            <a:r>
              <a:rPr lang="fr-FR" altLang="en-US" sz="1200" i="1" dirty="0" err="1">
                <a:solidFill>
                  <a:schemeClr val="accent2"/>
                </a:solidFill>
                <a:latin typeface="Arial" panose="020B0604020202020204" pitchFamily="34" charset="0"/>
              </a:rPr>
              <a:t>its</a:t>
            </a:r>
            <a:r>
              <a:rPr lang="fr-FR" altLang="en-US" sz="1200" i="1" dirty="0">
                <a:solidFill>
                  <a:schemeClr val="accent2"/>
                </a:solidFill>
                <a:latin typeface="Arial" panose="020B0604020202020204" pitchFamily="34" charset="0"/>
              </a:rPr>
              <a:t> relation to the </a:t>
            </a:r>
            <a:r>
              <a:rPr lang="fr-FR" altLang="en-US" sz="1200" i="1" dirty="0" smtClean="0">
                <a:solidFill>
                  <a:schemeClr val="accent2"/>
                </a:solidFill>
                <a:latin typeface="Arial" panose="020B0604020202020204" pitchFamily="34" charset="0"/>
              </a:rPr>
              <a:t>ISO19115/19139:2007</a:t>
            </a:r>
            <a:endParaRPr lang="fr-FR" altLang="en-US" sz="1200" i="1" dirty="0">
              <a:solidFill>
                <a:schemeClr val="accent2"/>
              </a:solidFill>
              <a:latin typeface="Arial" panose="020B0604020202020204" pitchFamily="34" charset="0"/>
            </a:endParaRPr>
          </a:p>
        </p:txBody>
      </p:sp>
      <p:sp>
        <p:nvSpPr>
          <p:cNvPr id="28678" name="Rectangle 11"/>
          <p:cNvSpPr>
            <a:spLocks noChangeArrowheads="1"/>
          </p:cNvSpPr>
          <p:nvPr/>
        </p:nvSpPr>
        <p:spPr bwMode="auto">
          <a:xfrm>
            <a:off x="769939" y="1743075"/>
            <a:ext cx="5233986"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04800" indent="-304800" eaLnBrk="0" hangingPunct="0">
              <a:spcBef>
                <a:spcPct val="20000"/>
              </a:spcBef>
              <a:buChar char="•"/>
              <a:tabLst>
                <a:tab pos="180975" algn="l"/>
              </a:tabLst>
              <a:defRPr sz="3200">
                <a:solidFill>
                  <a:schemeClr val="tx1"/>
                </a:solidFill>
                <a:latin typeface="Times New Roman" panose="02020603050405020304" pitchFamily="18" charset="0"/>
                <a:cs typeface="Times New Roman" panose="02020603050405020304" pitchFamily="18" charset="0"/>
              </a:defRPr>
            </a:lvl1pPr>
            <a:lvl2pPr marL="665163" indent="-304800" eaLnBrk="0" hangingPunct="0">
              <a:spcBef>
                <a:spcPct val="20000"/>
              </a:spcBef>
              <a:buChar char="–"/>
              <a:tabLst>
                <a:tab pos="180975" algn="l"/>
              </a:tabLst>
              <a:defRPr sz="2800">
                <a:solidFill>
                  <a:schemeClr val="tx1"/>
                </a:solidFill>
                <a:latin typeface="Times New Roman" panose="02020603050405020304" pitchFamily="18" charset="0"/>
                <a:cs typeface="Times New Roman" panose="02020603050405020304" pitchFamily="18" charset="0"/>
              </a:defRPr>
            </a:lvl2pPr>
            <a:lvl3pPr marL="1235075" indent="-304800" eaLnBrk="0" hangingPunct="0">
              <a:spcBef>
                <a:spcPct val="20000"/>
              </a:spcBef>
              <a:buChar char="•"/>
              <a:tabLst>
                <a:tab pos="180975" algn="l"/>
              </a:tabLst>
              <a:defRPr sz="2400">
                <a:solidFill>
                  <a:schemeClr val="tx1"/>
                </a:solidFill>
                <a:latin typeface="Times New Roman" panose="02020603050405020304" pitchFamily="18" charset="0"/>
                <a:cs typeface="Times New Roman" panose="02020603050405020304" pitchFamily="18" charset="0"/>
              </a:defRPr>
            </a:lvl3pPr>
            <a:lvl4pPr marL="1719263" indent="-304800" eaLnBrk="0" hangingPunct="0">
              <a:spcBef>
                <a:spcPct val="20000"/>
              </a:spcBef>
              <a:buChar char="–"/>
              <a:tabLst>
                <a:tab pos="180975" algn="l"/>
              </a:tabLst>
              <a:defRPr sz="2000">
                <a:solidFill>
                  <a:schemeClr val="tx1"/>
                </a:solidFill>
                <a:latin typeface="Times New Roman" panose="02020603050405020304" pitchFamily="18" charset="0"/>
                <a:cs typeface="Times New Roman" panose="02020603050405020304" pitchFamily="18" charset="0"/>
              </a:defRPr>
            </a:lvl4pPr>
            <a:lvl5pPr marL="2203450" indent="-304800" eaLnBrk="0" hangingPunct="0">
              <a:spcBef>
                <a:spcPct val="20000"/>
              </a:spcBef>
              <a:buChar char="»"/>
              <a:tabLst>
                <a:tab pos="180975" algn="l"/>
              </a:tabLst>
              <a:defRPr sz="2000">
                <a:solidFill>
                  <a:schemeClr val="tx1"/>
                </a:solidFill>
                <a:latin typeface="Times New Roman" panose="02020603050405020304" pitchFamily="18" charset="0"/>
                <a:cs typeface="Times New Roman" panose="02020603050405020304" pitchFamily="18" charset="0"/>
              </a:defRPr>
            </a:lvl5pPr>
            <a:lvl6pPr marL="26606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6pPr>
            <a:lvl7pPr marL="31178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7pPr>
            <a:lvl8pPr marL="35750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8pPr>
            <a:lvl9pPr marL="4032250" indent="-304800" eaLnBrk="0" fontAlgn="base" hangingPunct="0">
              <a:spcBef>
                <a:spcPct val="20000"/>
              </a:spcBef>
              <a:spcAft>
                <a:spcPct val="0"/>
              </a:spcAft>
              <a:buChar char="»"/>
              <a:tabLst>
                <a:tab pos="180975" algn="l"/>
              </a:tabLst>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pPr>
            <a:r>
              <a:rPr lang="fr-FR" altLang="en-US" sz="1200" dirty="0" smtClean="0">
                <a:latin typeface="Arial" panose="020B0604020202020204" pitchFamily="34" charset="0"/>
              </a:rPr>
              <a:t>WMCP </a:t>
            </a:r>
            <a:r>
              <a:rPr lang="fr-FR" altLang="en-US" sz="1200" dirty="0" err="1" smtClean="0">
                <a:latin typeface="Arial" panose="020B0604020202020204" pitchFamily="34" charset="0"/>
              </a:rPr>
              <a:t>constraints</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contd</a:t>
            </a:r>
            <a:r>
              <a:rPr lang="fr-FR" altLang="en-US" sz="1200" dirty="0" smtClean="0">
                <a:latin typeface="Arial" panose="020B0604020202020204" pitchFamily="34" charset="0"/>
              </a:rPr>
              <a:t>)</a:t>
            </a:r>
            <a:br>
              <a:rPr lang="fr-FR" altLang="en-US" sz="1200" dirty="0" smtClean="0">
                <a:latin typeface="Arial" panose="020B0604020202020204" pitchFamily="34" charset="0"/>
              </a:rPr>
            </a:br>
            <a:endParaRPr lang="fr-FR" altLang="en-US" sz="1200" dirty="0" smtClean="0">
              <a:latin typeface="Arial" panose="020B0604020202020204" pitchFamily="34" charset="0"/>
            </a:endParaRPr>
          </a:p>
          <a:p>
            <a:pPr lvl="1" eaLnBrk="1" hangingPunct="1">
              <a:spcBef>
                <a:spcPct val="0"/>
              </a:spcBef>
              <a:buFont typeface="Arial" panose="020B0604020202020204" pitchFamily="34" charset="0"/>
              <a:buChar char="•"/>
            </a:pPr>
            <a:r>
              <a:rPr lang="fr-FR" altLang="en-US" sz="1200" dirty="0" err="1" smtClean="0">
                <a:solidFill>
                  <a:schemeClr val="accent2"/>
                </a:solidFill>
                <a:latin typeface="Arial" panose="020B0604020202020204" pitchFamily="34" charset="0"/>
              </a:rPr>
              <a:t>Terms</a:t>
            </a:r>
            <a:r>
              <a:rPr lang="fr-FR" altLang="en-US" sz="1200" dirty="0" smtClean="0">
                <a:solidFill>
                  <a:schemeClr val="accent2"/>
                </a:solidFill>
                <a:latin typeface="Arial" panose="020B0604020202020204" pitchFamily="34" charset="0"/>
              </a:rPr>
              <a:t> </a:t>
            </a:r>
            <a:r>
              <a:rPr lang="fr-FR" altLang="en-US" sz="1200" dirty="0" err="1">
                <a:solidFill>
                  <a:schemeClr val="accent2"/>
                </a:solidFill>
                <a:latin typeface="Arial" panose="020B0604020202020204" pitchFamily="34" charset="0"/>
              </a:rPr>
              <a:t>from</a:t>
            </a:r>
            <a:r>
              <a:rPr lang="fr-FR" altLang="en-US" sz="1200" dirty="0">
                <a:solidFill>
                  <a:schemeClr val="accent2"/>
                </a:solidFill>
                <a:latin typeface="Arial" panose="020B0604020202020204" pitchFamily="34" charset="0"/>
              </a:rPr>
              <a:t> WMCP extensions to ISO19115 </a:t>
            </a:r>
            <a:r>
              <a:rPr lang="fr-FR" altLang="en-US" sz="1200" dirty="0" err="1">
                <a:solidFill>
                  <a:schemeClr val="accent2"/>
                </a:solidFill>
                <a:latin typeface="Arial" panose="020B0604020202020204" pitchFamily="34" charset="0"/>
              </a:rPr>
              <a:t>codelists</a:t>
            </a:r>
            <a:r>
              <a:rPr lang="fr-FR" altLang="en-US" sz="1200" dirty="0">
                <a:solidFill>
                  <a:schemeClr val="accent2"/>
                </a:solidFill>
                <a:latin typeface="Arial" panose="020B0604020202020204" pitchFamily="34" charset="0"/>
              </a:rPr>
              <a:t> </a:t>
            </a:r>
            <a:br>
              <a:rPr lang="fr-FR" altLang="en-US" sz="1200" dirty="0">
                <a:solidFill>
                  <a:schemeClr val="accent2"/>
                </a:solidFill>
                <a:latin typeface="Arial" panose="020B0604020202020204" pitchFamily="34" charset="0"/>
              </a:rPr>
            </a:br>
            <a:r>
              <a:rPr lang="fr-FR" altLang="en-US" sz="1200" dirty="0" smtClean="0">
                <a:solidFill>
                  <a:schemeClr val="accent2"/>
                </a:solidFill>
                <a:latin typeface="Arial" panose="020B0604020202020204" pitchFamily="34" charset="0"/>
              </a:rPr>
              <a:t>( '</a:t>
            </a:r>
            <a:r>
              <a:rPr lang="fr-FR" altLang="en-US" sz="1200" dirty="0" err="1" smtClean="0">
                <a:solidFill>
                  <a:schemeClr val="accent2"/>
                </a:solidFill>
                <a:latin typeface="Arial" panose="020B0604020202020204" pitchFamily="34" charset="0"/>
              </a:rPr>
              <a:t>reference</a:t>
            </a:r>
            <a:r>
              <a:rPr lang="fr-FR" altLang="en-US" sz="1200" dirty="0" smtClean="0">
                <a:solidFill>
                  <a:schemeClr val="accent2"/>
                </a:solidFill>
                <a:latin typeface="Arial" panose="020B0604020202020204" pitchFamily="34" charset="0"/>
              </a:rPr>
              <a:t>' in </a:t>
            </a:r>
            <a:r>
              <a:rPr lang="fr-FR" altLang="en-US" sz="1200" dirty="0" err="1" smtClean="0">
                <a:solidFill>
                  <a:schemeClr val="accent2"/>
                </a:solidFill>
                <a:latin typeface="Arial" panose="020B0604020202020204" pitchFamily="34" charset="0"/>
              </a:rPr>
              <a:t>CI_DateTypeCode</a:t>
            </a:r>
            <a:r>
              <a:rPr lang="fr-FR" altLang="en-US" sz="1200" dirty="0">
                <a:solidFill>
                  <a:schemeClr val="accent2"/>
                </a:solidFill>
                <a:latin typeface="Arial" panose="020B0604020202020204" pitchFamily="34" charset="0"/>
              </a:rPr>
              <a:t>, </a:t>
            </a:r>
            <a:r>
              <a:rPr lang="fr-FR" altLang="en-US" sz="1200" dirty="0" smtClean="0">
                <a:solidFill>
                  <a:schemeClr val="accent2"/>
                </a:solidFill>
                <a:latin typeface="Arial" panose="020B0604020202020204" pitchFamily="34" charset="0"/>
              </a:rPr>
              <a:t/>
            </a:r>
            <a:br>
              <a:rPr lang="fr-FR" altLang="en-US" sz="1200" dirty="0" smtClean="0">
                <a:solidFill>
                  <a:schemeClr val="accent2"/>
                </a:solidFill>
                <a:latin typeface="Arial" panose="020B0604020202020204" pitchFamily="34" charset="0"/>
              </a:rPr>
            </a:br>
            <a:r>
              <a:rPr lang="fr-FR" altLang="en-US" sz="1200" dirty="0" smtClean="0">
                <a:solidFill>
                  <a:schemeClr val="accent2"/>
                </a:solidFill>
                <a:latin typeface="Arial" panose="020B0604020202020204" pitchFamily="34" charset="0"/>
              </a:rPr>
              <a:t>   'x' and 'x' in </a:t>
            </a:r>
            <a:r>
              <a:rPr lang="fr-FR" altLang="en-US" sz="1200" dirty="0" err="1" smtClean="0">
                <a:solidFill>
                  <a:schemeClr val="accent2"/>
                </a:solidFill>
                <a:latin typeface="Arial" panose="020B0604020202020204" pitchFamily="34" charset="0"/>
              </a:rPr>
              <a:t>MD_KeywordTypeCode</a:t>
            </a:r>
            <a:r>
              <a:rPr lang="fr-FR" altLang="en-US" sz="1200" dirty="0">
                <a:solidFill>
                  <a:schemeClr val="accent2"/>
                </a:solidFill>
                <a:latin typeface="Arial" panose="020B0604020202020204" pitchFamily="34" charset="0"/>
              </a:rPr>
              <a:t>) </a:t>
            </a:r>
            <a:r>
              <a:rPr lang="fr-FR" altLang="en-US" sz="1200" dirty="0" err="1">
                <a:solidFill>
                  <a:schemeClr val="accent2"/>
                </a:solidFill>
                <a:latin typeface="Arial" panose="020B0604020202020204" pitchFamily="34" charset="0"/>
              </a:rPr>
              <a:t>may</a:t>
            </a:r>
            <a:r>
              <a:rPr lang="fr-FR" altLang="en-US" sz="1200" dirty="0">
                <a:solidFill>
                  <a:schemeClr val="accent2"/>
                </a:solidFill>
                <a:latin typeface="Arial" panose="020B0604020202020204" pitchFamily="34" charset="0"/>
              </a:rPr>
              <a:t> </a:t>
            </a:r>
            <a:r>
              <a:rPr lang="fr-FR" altLang="en-US" sz="1200" dirty="0" err="1">
                <a:solidFill>
                  <a:schemeClr val="accent2"/>
                </a:solidFill>
                <a:latin typeface="Arial" panose="020B0604020202020204" pitchFamily="34" charset="0"/>
              </a:rPr>
              <a:t>be</a:t>
            </a:r>
            <a:r>
              <a:rPr lang="fr-FR" altLang="en-US" sz="1200" dirty="0">
                <a:solidFill>
                  <a:schemeClr val="accent2"/>
                </a:solidFill>
                <a:latin typeface="Arial" panose="020B0604020202020204" pitchFamily="34" charset="0"/>
              </a:rPr>
              <a:t> </a:t>
            </a:r>
            <a:r>
              <a:rPr lang="fr-FR" altLang="en-US" sz="1200" dirty="0" err="1">
                <a:solidFill>
                  <a:schemeClr val="accent2"/>
                </a:solidFill>
                <a:latin typeface="Arial" panose="020B0604020202020204" pitchFamily="34" charset="0"/>
              </a:rPr>
              <a:t>used</a:t>
            </a:r>
            <a:endParaRPr lang="fr-FR" altLang="en-US" sz="1200" dirty="0">
              <a:latin typeface="Arial" panose="020B0604020202020204" pitchFamily="34" charset="0"/>
            </a:endParaRPr>
          </a:p>
          <a:p>
            <a:pPr marL="360363" lvl="1" indent="0" eaLnBrk="1" hangingPunct="1">
              <a:spcBef>
                <a:spcPct val="0"/>
              </a:spcBef>
              <a:buNone/>
            </a:pPr>
            <a:endParaRPr lang="en-AU" altLang="ja-JP" sz="1200" dirty="0" smtClean="0">
              <a:latin typeface="Arial" panose="020B0604020202020204" pitchFamily="34" charset="0"/>
              <a:ea typeface="MS PGothic" panose="020B0600070205080204" pitchFamily="34" charset="-128"/>
            </a:endParaRPr>
          </a:p>
          <a:p>
            <a:pPr lvl="1" eaLnBrk="1" hangingPunct="1">
              <a:spcBef>
                <a:spcPct val="0"/>
              </a:spcBef>
              <a:buFontTx/>
              <a:buChar char="•"/>
            </a:pPr>
            <a:r>
              <a:rPr lang="en-AU" altLang="ja-JP" sz="1200" dirty="0" smtClean="0">
                <a:latin typeface="Arial" panose="020B0604020202020204" pitchFamily="34" charset="0"/>
                <a:ea typeface="MS PGothic" panose="020B0600070205080204" pitchFamily="34" charset="-128"/>
              </a:rPr>
              <a:t>All </a:t>
            </a:r>
            <a:r>
              <a:rPr lang="en-AU" altLang="ja-JP" sz="1200" dirty="0">
                <a:latin typeface="Arial" panose="020B0604020202020204" pitchFamily="34" charset="0"/>
                <a:ea typeface="MS PGothic" panose="020B0600070205080204" pitchFamily="34" charset="-128"/>
              </a:rPr>
              <a:t>keywords sourced from a particular keyword thesaurus </a:t>
            </a:r>
            <a:r>
              <a:rPr lang="en-AU" altLang="ja-JP" sz="1200" dirty="0" smtClean="0">
                <a:latin typeface="Arial" panose="020B0604020202020204" pitchFamily="34" charset="0"/>
                <a:ea typeface="MS PGothic" panose="020B0600070205080204" pitchFamily="34" charset="-128"/>
              </a:rPr>
              <a:t>(and of the same </a:t>
            </a:r>
            <a:r>
              <a:rPr lang="en-AU" altLang="ja-JP" sz="1200" dirty="0" err="1" smtClean="0">
                <a:latin typeface="Arial" panose="020B0604020202020204" pitchFamily="34" charset="0"/>
                <a:ea typeface="MS PGothic" panose="020B0600070205080204" pitchFamily="34" charset="-128"/>
              </a:rPr>
              <a:t>KeywordTypeCode</a:t>
            </a:r>
            <a:r>
              <a:rPr lang="en-AU" altLang="ja-JP" sz="1200" dirty="0" smtClean="0">
                <a:latin typeface="Arial" panose="020B0604020202020204" pitchFamily="34" charset="0"/>
                <a:ea typeface="MS PGothic" panose="020B0600070205080204" pitchFamily="34" charset="-128"/>
              </a:rPr>
              <a:t>) shall be </a:t>
            </a:r>
            <a:r>
              <a:rPr lang="en-AU" altLang="ja-JP" sz="1200" dirty="0">
                <a:latin typeface="Arial" panose="020B0604020202020204" pitchFamily="34" charset="0"/>
                <a:ea typeface="MS PGothic" panose="020B0600070205080204" pitchFamily="34" charset="-128"/>
              </a:rPr>
              <a:t>grouped into a single instance of the </a:t>
            </a:r>
            <a:r>
              <a:rPr lang="en-AU" altLang="ja-JP" sz="1200" dirty="0" err="1">
                <a:latin typeface="Arial" panose="020B0604020202020204" pitchFamily="34" charset="0"/>
                <a:ea typeface="MS PGothic" panose="020B0600070205080204" pitchFamily="34" charset="-128"/>
              </a:rPr>
              <a:t>MD_Keywords</a:t>
            </a:r>
            <a:r>
              <a:rPr lang="en-AU" altLang="ja-JP" sz="1200" dirty="0">
                <a:latin typeface="Arial" panose="020B0604020202020204" pitchFamily="34" charset="0"/>
                <a:ea typeface="MS PGothic" panose="020B0600070205080204" pitchFamily="34" charset="-128"/>
              </a:rPr>
              <a:t> </a:t>
            </a:r>
            <a:r>
              <a:rPr lang="en-AU" altLang="ja-JP" sz="1200" dirty="0" smtClean="0">
                <a:latin typeface="Arial" panose="020B0604020202020204" pitchFamily="34" charset="0"/>
                <a:ea typeface="MS PGothic" panose="020B0600070205080204" pitchFamily="34" charset="-128"/>
              </a:rPr>
              <a:t>class</a:t>
            </a:r>
            <a:br>
              <a:rPr lang="en-AU" altLang="ja-JP" sz="1200" dirty="0" smtClean="0">
                <a:latin typeface="Arial" panose="020B0604020202020204" pitchFamily="34" charset="0"/>
                <a:ea typeface="MS PGothic" panose="020B0600070205080204" pitchFamily="34" charset="-128"/>
              </a:rPr>
            </a:br>
            <a:endParaRPr lang="fr-FR" altLang="en-US" sz="1200" dirty="0" smtClean="0">
              <a:latin typeface="Arial" panose="020B0604020202020204" pitchFamily="34" charset="0"/>
            </a:endParaRPr>
          </a:p>
          <a:p>
            <a:pPr lvl="1" eaLnBrk="1" hangingPunct="1">
              <a:spcBef>
                <a:spcPct val="0"/>
              </a:spcBef>
              <a:buFontTx/>
              <a:buChar char="•"/>
            </a:pPr>
            <a:r>
              <a:rPr lang="en-AU" altLang="ja-JP" sz="1200" b="1" dirty="0" err="1">
                <a:latin typeface="Arial" panose="020B0604020202020204" pitchFamily="34" charset="0"/>
                <a:ea typeface="MS PGothic" panose="020B0600070205080204" pitchFamily="34" charset="-128"/>
              </a:rPr>
              <a:t>Ex_GeographicBoundingBox</a:t>
            </a:r>
            <a:r>
              <a:rPr lang="en-AU" altLang="ja-JP" sz="1400" dirty="0">
                <a:latin typeface="Arial" panose="020B0604020202020204" pitchFamily="34" charset="0"/>
                <a:ea typeface="MS PGothic" panose="020B0600070205080204" pitchFamily="34" charset="-128"/>
              </a:rPr>
              <a:t>  </a:t>
            </a:r>
            <a:r>
              <a:rPr lang="en-AU" altLang="ja-JP" sz="1400" dirty="0" smtClean="0">
                <a:latin typeface="Arial" panose="020B0604020202020204" pitchFamily="34" charset="0"/>
                <a:ea typeface="MS PGothic" panose="020B0600070205080204" pitchFamily="34" charset="-128"/>
              </a:rPr>
              <a:t>is </a:t>
            </a:r>
            <a:r>
              <a:rPr lang="en-AU" altLang="ja-JP" sz="1200" dirty="0" smtClean="0">
                <a:latin typeface="Arial" panose="020B0604020202020204" pitchFamily="34" charset="0"/>
                <a:ea typeface="MS PGothic" panose="020B0600070205080204" pitchFamily="34" charset="-128"/>
              </a:rPr>
              <a:t>mandatory</a:t>
            </a:r>
            <a:r>
              <a:rPr lang="en-AU" altLang="ja-JP" sz="1200" dirty="0">
                <a:latin typeface="Arial" panose="020B0604020202020204" pitchFamily="34" charset="0"/>
                <a:ea typeface="MS PGothic" panose="020B0600070205080204" pitchFamily="34" charset="-128"/>
              </a:rPr>
              <a:t>, if metadata is describing geographic </a:t>
            </a:r>
            <a:r>
              <a:rPr lang="en-AU" altLang="ja-JP" sz="1200" dirty="0" smtClean="0">
                <a:latin typeface="Arial" panose="020B0604020202020204" pitchFamily="34" charset="0"/>
                <a:ea typeface="MS PGothic" panose="020B0600070205080204" pitchFamily="34" charset="-128"/>
              </a:rPr>
              <a:t>data</a:t>
            </a:r>
            <a:br>
              <a:rPr lang="en-AU" altLang="ja-JP" sz="1200" dirty="0" smtClean="0">
                <a:latin typeface="Arial" panose="020B0604020202020204" pitchFamily="34" charset="0"/>
                <a:ea typeface="MS PGothic" panose="020B0600070205080204" pitchFamily="34" charset="-128"/>
              </a:rPr>
            </a:br>
            <a:endParaRPr lang="fr-FR" altLang="en-US" sz="1200" dirty="0" smtClean="0">
              <a:latin typeface="Arial" panose="020B0604020202020204" pitchFamily="34" charset="0"/>
            </a:endParaRPr>
          </a:p>
          <a:p>
            <a:pPr lvl="1" eaLnBrk="1" hangingPunct="1">
              <a:spcBef>
                <a:spcPct val="0"/>
              </a:spcBef>
              <a:buFontTx/>
              <a:buChar char="•"/>
            </a:pPr>
            <a:r>
              <a:rPr lang="en-AU" altLang="ja-JP" sz="1200" b="1" dirty="0" err="1" smtClean="0">
                <a:solidFill>
                  <a:srgbClr val="C00000"/>
                </a:solidFill>
                <a:latin typeface="Arial" panose="020B0604020202020204" pitchFamily="34" charset="0"/>
                <a:ea typeface="MS PGothic" panose="020B0600070205080204" pitchFamily="34" charset="-128"/>
              </a:rPr>
              <a:t>hierarchyLevel</a:t>
            </a:r>
            <a:r>
              <a:rPr lang="en-AU" altLang="ja-JP" sz="1200" b="1" dirty="0">
                <a:solidFill>
                  <a:srgbClr val="C00000"/>
                </a:solidFill>
                <a:latin typeface="Arial" panose="020B0604020202020204" pitchFamily="34" charset="0"/>
                <a:ea typeface="MS PGothic" panose="020B0600070205080204" pitchFamily="34" charset="-128"/>
              </a:rPr>
              <a:t>, </a:t>
            </a:r>
            <a:r>
              <a:rPr lang="en-AU" altLang="ja-JP" sz="1200" b="1" dirty="0" smtClean="0">
                <a:solidFill>
                  <a:srgbClr val="C00000"/>
                </a:solidFill>
                <a:latin typeface="Arial" panose="020B0604020202020204" pitchFamily="34" charset="0"/>
                <a:ea typeface="MS PGothic" panose="020B0600070205080204" pitchFamily="34" charset="-128"/>
              </a:rPr>
              <a:t/>
            </a:r>
            <a:br>
              <a:rPr lang="en-AU" altLang="ja-JP" sz="1200" b="1" dirty="0" smtClean="0">
                <a:solidFill>
                  <a:srgbClr val="C00000"/>
                </a:solidFill>
                <a:latin typeface="Arial" panose="020B0604020202020204" pitchFamily="34" charset="0"/>
                <a:ea typeface="MS PGothic" panose="020B0600070205080204" pitchFamily="34" charset="-128"/>
              </a:rPr>
            </a:br>
            <a:r>
              <a:rPr lang="en-AU" altLang="ja-JP" sz="1200" b="1" dirty="0" smtClean="0">
                <a:solidFill>
                  <a:srgbClr val="C00000"/>
                </a:solidFill>
                <a:latin typeface="Arial" panose="020B0604020202020204" pitchFamily="34" charset="0"/>
                <a:ea typeface="MS PGothic" panose="020B0600070205080204" pitchFamily="34" charset="-128"/>
              </a:rPr>
              <a:t>(metadata) contact</a:t>
            </a:r>
            <a:r>
              <a:rPr lang="en-AU" altLang="ja-JP" sz="1200" dirty="0">
                <a:solidFill>
                  <a:srgbClr val="C00000"/>
                </a:solidFill>
                <a:latin typeface="Arial" panose="020B0604020202020204" pitchFamily="34" charset="0"/>
                <a:ea typeface="MS PGothic" panose="020B0600070205080204" pitchFamily="34" charset="-128"/>
              </a:rPr>
              <a:t>, and </a:t>
            </a:r>
            <a:r>
              <a:rPr lang="en-AU" altLang="ja-JP" sz="1200" dirty="0" smtClean="0">
                <a:solidFill>
                  <a:srgbClr val="C00000"/>
                </a:solidFill>
                <a:latin typeface="Arial" panose="020B0604020202020204" pitchFamily="34" charset="0"/>
                <a:ea typeface="MS PGothic" panose="020B0600070205080204" pitchFamily="34" charset="-128"/>
              </a:rPr>
              <a:t/>
            </a:r>
            <a:br>
              <a:rPr lang="en-AU" altLang="ja-JP" sz="1200" dirty="0" smtClean="0">
                <a:solidFill>
                  <a:srgbClr val="C00000"/>
                </a:solidFill>
                <a:latin typeface="Arial" panose="020B0604020202020204" pitchFamily="34" charset="0"/>
                <a:ea typeface="MS PGothic" panose="020B0600070205080204" pitchFamily="34" charset="-128"/>
              </a:rPr>
            </a:br>
            <a:r>
              <a:rPr lang="en-AU" altLang="ja-JP" sz="1200" dirty="0" err="1" smtClean="0">
                <a:solidFill>
                  <a:srgbClr val="C00000"/>
                </a:solidFill>
                <a:latin typeface="Arial" panose="020B0604020202020204" pitchFamily="34" charset="0"/>
                <a:ea typeface="MS PGothic" panose="020B0600070205080204" pitchFamily="34" charset="-128"/>
              </a:rPr>
              <a:t>identificationInfo</a:t>
            </a:r>
            <a:r>
              <a:rPr lang="en-AU" altLang="ja-JP" sz="1200" dirty="0" smtClean="0">
                <a:solidFill>
                  <a:srgbClr val="C00000"/>
                </a:solidFill>
                <a:latin typeface="Arial" panose="020B0604020202020204" pitchFamily="34" charset="0"/>
                <a:ea typeface="MS PGothic" panose="020B0600070205080204" pitchFamily="34" charset="-128"/>
              </a:rPr>
              <a:t>/</a:t>
            </a:r>
            <a:r>
              <a:rPr lang="en-AU" altLang="ja-JP" sz="1200" b="1" dirty="0" err="1" smtClean="0">
                <a:solidFill>
                  <a:srgbClr val="C00000"/>
                </a:solidFill>
                <a:latin typeface="Arial" panose="020B0604020202020204" pitchFamily="34" charset="0"/>
                <a:ea typeface="MS PGothic" panose="020B0600070205080204" pitchFamily="34" charset="-128"/>
              </a:rPr>
              <a:t>pointOfContact</a:t>
            </a:r>
            <a:r>
              <a:rPr lang="en-AU" altLang="ja-JP" sz="1200" dirty="0" smtClean="0">
                <a:solidFill>
                  <a:srgbClr val="C00000"/>
                </a:solidFill>
                <a:latin typeface="Arial" panose="020B0604020202020204" pitchFamily="34" charset="0"/>
                <a:ea typeface="MS PGothic" panose="020B0600070205080204" pitchFamily="34" charset="-128"/>
              </a:rPr>
              <a:t> </a:t>
            </a:r>
            <a:br>
              <a:rPr lang="en-AU" altLang="ja-JP" sz="1200" dirty="0" smtClean="0">
                <a:solidFill>
                  <a:srgbClr val="C00000"/>
                </a:solidFill>
                <a:latin typeface="Arial" panose="020B0604020202020204" pitchFamily="34" charset="0"/>
                <a:ea typeface="MS PGothic" panose="020B0600070205080204" pitchFamily="34" charset="-128"/>
              </a:rPr>
            </a:br>
            <a:r>
              <a:rPr lang="en-AU" altLang="ja-JP" sz="1200" dirty="0" smtClean="0">
                <a:solidFill>
                  <a:srgbClr val="C00000"/>
                </a:solidFill>
                <a:latin typeface="Arial" panose="020B0604020202020204" pitchFamily="34" charset="0"/>
                <a:ea typeface="MS PGothic" panose="020B0600070205080204" pitchFamily="34" charset="-128"/>
              </a:rPr>
              <a:t>have </a:t>
            </a:r>
            <a:r>
              <a:rPr lang="en-AU" altLang="ja-JP" sz="1200" dirty="0">
                <a:solidFill>
                  <a:srgbClr val="C00000"/>
                </a:solidFill>
                <a:latin typeface="Arial" panose="020B0604020202020204" pitchFamily="34" charset="0"/>
                <a:ea typeface="MS PGothic" panose="020B0600070205080204" pitchFamily="34" charset="-128"/>
              </a:rPr>
              <a:t>had their cardinality constrained to a maximum of 1</a:t>
            </a:r>
            <a:r>
              <a:rPr lang="en-AU" altLang="ja-JP" sz="1000" dirty="0">
                <a:solidFill>
                  <a:srgbClr val="C00000"/>
                </a:solidFill>
                <a:latin typeface="Arial" panose="020B0604020202020204" pitchFamily="34" charset="0"/>
                <a:ea typeface="MS PGothic" panose="020B0600070205080204" pitchFamily="34" charset="-128"/>
              </a:rPr>
              <a:t> </a:t>
            </a:r>
            <a:br>
              <a:rPr lang="en-AU" altLang="ja-JP" sz="1000" dirty="0">
                <a:solidFill>
                  <a:srgbClr val="C00000"/>
                </a:solidFill>
                <a:latin typeface="Arial" panose="020B0604020202020204" pitchFamily="34" charset="0"/>
                <a:ea typeface="MS PGothic" panose="020B0600070205080204" pitchFamily="34" charset="-128"/>
              </a:rPr>
            </a:br>
            <a:endParaRPr lang="fr-FR" altLang="en-US" sz="1200" dirty="0" smtClean="0">
              <a:solidFill>
                <a:srgbClr val="C00000"/>
              </a:solidFill>
              <a:latin typeface="Arial" panose="020B0604020202020204" pitchFamily="34" charset="0"/>
            </a:endParaRPr>
          </a:p>
          <a:p>
            <a:pPr lvl="1" eaLnBrk="1" hangingPunct="1">
              <a:spcBef>
                <a:spcPct val="0"/>
              </a:spcBef>
              <a:buFontTx/>
              <a:buChar char="•"/>
            </a:pPr>
            <a:r>
              <a:rPr lang="fr-FR" altLang="en-US" sz="1200" dirty="0" err="1" smtClean="0">
                <a:latin typeface="Arial" panose="020B0604020202020204" pitchFamily="34" charset="0"/>
              </a:rPr>
              <a:t>Constraints</a:t>
            </a:r>
            <a:r>
              <a:rPr lang="fr-FR" altLang="en-US" sz="1200" dirty="0" smtClean="0">
                <a:latin typeface="Arial" panose="020B0604020202020204" pitchFamily="34" charset="0"/>
              </a:rPr>
              <a:t> on data to </a:t>
            </a:r>
            <a:r>
              <a:rPr lang="fr-FR" altLang="en-US" sz="1200" dirty="0" err="1" smtClean="0">
                <a:latin typeface="Arial" panose="020B0604020202020204" pitchFamily="34" charset="0"/>
              </a:rPr>
              <a:t>be</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delivered</a:t>
            </a:r>
            <a:r>
              <a:rPr lang="fr-FR" altLang="en-US" sz="1200" dirty="0" smtClean="0">
                <a:latin typeface="Arial" panose="020B0604020202020204" pitchFamily="34" charset="0"/>
              </a:rPr>
              <a:t> via GISC Cache /data </a:t>
            </a:r>
            <a:r>
              <a:rPr lang="fr-FR" altLang="en-US" sz="1200" dirty="0" err="1" smtClean="0">
                <a:latin typeface="Arial" panose="020B0604020202020204" pitchFamily="34" charset="0"/>
              </a:rPr>
              <a:t>distributed</a:t>
            </a:r>
            <a:r>
              <a:rPr lang="fr-FR" altLang="en-US" sz="1200" dirty="0" smtClean="0">
                <a:latin typeface="Arial" panose="020B0604020202020204" pitchFamily="34" charset="0"/>
              </a:rPr>
              <a:t> </a:t>
            </a:r>
            <a:r>
              <a:rPr lang="fr-FR" altLang="en-US" sz="1200" dirty="0" err="1" smtClean="0">
                <a:latin typeface="Arial" panose="020B0604020202020204" pitchFamily="34" charset="0"/>
              </a:rPr>
              <a:t>within</a:t>
            </a:r>
            <a:r>
              <a:rPr lang="fr-FR" altLang="en-US" sz="1200" dirty="0" smtClean="0">
                <a:latin typeface="Arial" panose="020B0604020202020204" pitchFamily="34" charset="0"/>
              </a:rPr>
              <a:t> WIS  (not relevant </a:t>
            </a:r>
            <a:r>
              <a:rPr lang="fr-FR" altLang="en-US" sz="1200" dirty="0" err="1" smtClean="0">
                <a:latin typeface="Arial" panose="020B0604020202020204" pitchFamily="34" charset="0"/>
              </a:rPr>
              <a:t>here</a:t>
            </a:r>
            <a:r>
              <a:rPr lang="fr-FR" altLang="en-US" sz="1200" dirty="0" smtClean="0">
                <a:latin typeface="Arial" panose="020B0604020202020204" pitchFamily="34" charset="0"/>
              </a:rPr>
              <a:t>)</a:t>
            </a:r>
          </a:p>
        </p:txBody>
      </p:sp>
      <p:grpSp>
        <p:nvGrpSpPr>
          <p:cNvPr id="28679" name="Group 5"/>
          <p:cNvGrpSpPr>
            <a:grpSpLocks/>
          </p:cNvGrpSpPr>
          <p:nvPr/>
        </p:nvGrpSpPr>
        <p:grpSpPr bwMode="auto">
          <a:xfrm>
            <a:off x="76200" y="6591300"/>
            <a:ext cx="8991600" cy="244475"/>
            <a:chOff x="48" y="4152"/>
            <a:chExt cx="5664" cy="154"/>
          </a:xfrm>
        </p:grpSpPr>
        <p:sp>
          <p:nvSpPr>
            <p:cNvPr id="28690" name="Line 6"/>
            <p:cNvSpPr>
              <a:spLocks noChangeShapeType="1"/>
            </p:cNvSpPr>
            <p:nvPr/>
          </p:nvSpPr>
          <p:spPr bwMode="auto">
            <a:xfrm>
              <a:off x="48" y="4176"/>
              <a:ext cx="5664" cy="0"/>
            </a:xfrm>
            <a:prstGeom prst="line">
              <a:avLst/>
            </a:prstGeom>
            <a:noFill/>
            <a:ln w="12700">
              <a:solidFill>
                <a:srgbClr val="66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28691" name="Rectangle 7"/>
            <p:cNvSpPr>
              <a:spLocks noChangeArrowheads="1"/>
            </p:cNvSpPr>
            <p:nvPr/>
          </p:nvSpPr>
          <p:spPr bwMode="auto">
            <a:xfrm>
              <a:off x="112" y="4152"/>
              <a:ext cx="397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en-GB" altLang="en-US" sz="1000">
                  <a:solidFill>
                    <a:srgbClr val="6699FF"/>
                  </a:solidFill>
                  <a:latin typeface="Arial" panose="020B0604020202020204" pitchFamily="34" charset="0"/>
                </a:rPr>
                <a:t>T h e   W M O   C o r e   P r o f I l e  v.1.3   –   [?Name of Presntr?]   –  [Orgn]   –   3 0  s e p t e m b e r   2 013</a:t>
              </a:r>
              <a:endParaRPr lang="fr-FR" altLang="en-US" sz="1000">
                <a:solidFill>
                  <a:srgbClr val="6699FF"/>
                </a:solidFill>
                <a:latin typeface="Arial" panose="020B0604020202020204" pitchFamily="34" charset="0"/>
              </a:endParaRPr>
            </a:p>
          </p:txBody>
        </p:sp>
      </p:grpSp>
      <p:grpSp>
        <p:nvGrpSpPr>
          <p:cNvPr id="28680" name="Group 28"/>
          <p:cNvGrpSpPr>
            <a:grpSpLocks/>
          </p:cNvGrpSpPr>
          <p:nvPr/>
        </p:nvGrpSpPr>
        <p:grpSpPr bwMode="auto">
          <a:xfrm>
            <a:off x="6305550" y="1281113"/>
            <a:ext cx="2520950" cy="2219325"/>
            <a:chOff x="3972" y="807"/>
            <a:chExt cx="1588" cy="1398"/>
          </a:xfrm>
        </p:grpSpPr>
        <p:grpSp>
          <p:nvGrpSpPr>
            <p:cNvPr id="28681" name="Group 13"/>
            <p:cNvGrpSpPr>
              <a:grpSpLocks/>
            </p:cNvGrpSpPr>
            <p:nvPr/>
          </p:nvGrpSpPr>
          <p:grpSpPr bwMode="auto">
            <a:xfrm>
              <a:off x="3972" y="807"/>
              <a:ext cx="1588" cy="1398"/>
              <a:chOff x="4014" y="2704"/>
              <a:chExt cx="1588" cy="1398"/>
            </a:xfrm>
          </p:grpSpPr>
          <p:sp>
            <p:nvSpPr>
              <p:cNvPr id="28683" name="Oval 14"/>
              <p:cNvSpPr>
                <a:spLocks noChangeArrowheads="1"/>
              </p:cNvSpPr>
              <p:nvPr/>
            </p:nvSpPr>
            <p:spPr bwMode="auto">
              <a:xfrm>
                <a:off x="4014" y="2704"/>
                <a:ext cx="1588" cy="1398"/>
              </a:xfrm>
              <a:prstGeom prst="ellipse">
                <a:avLst/>
              </a:prstGeom>
              <a:solidFill>
                <a:srgbClr val="FFFFFF"/>
              </a:solidFill>
              <a:ln w="38100" cmpd="dbl">
                <a:solidFill>
                  <a:srgbClr val="000000"/>
                </a:solidFill>
                <a:round/>
                <a:headEnd/>
                <a:tailEnd/>
              </a:ln>
              <a:effectLst>
                <a:outerShdw dist="107763" dir="18900000" algn="ctr" rotWithShape="0">
                  <a:srgbClr val="808080">
                    <a:alpha val="50000"/>
                  </a:srgbClr>
                </a:outerShdw>
              </a:effectLst>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endParaRPr lang="en-AU" altLang="en-US"/>
              </a:p>
            </p:txBody>
          </p:sp>
          <p:sp>
            <p:nvSpPr>
              <p:cNvPr id="28684" name="Oval 15"/>
              <p:cNvSpPr>
                <a:spLocks noChangeArrowheads="1"/>
              </p:cNvSpPr>
              <p:nvPr/>
            </p:nvSpPr>
            <p:spPr bwMode="auto">
              <a:xfrm>
                <a:off x="4113" y="2953"/>
                <a:ext cx="1241" cy="1119"/>
              </a:xfrm>
              <a:prstGeom prst="ellipse">
                <a:avLst/>
              </a:prstGeom>
              <a:solidFill>
                <a:srgbClr val="29FFFF"/>
              </a:solidFill>
              <a:ln w="9525">
                <a:solidFill>
                  <a:srgbClr val="0000FF"/>
                </a:solidFill>
                <a:round/>
                <a:headEnd/>
                <a:tailEnd/>
              </a:ln>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endParaRPr lang="en-AU" altLang="en-US"/>
              </a:p>
            </p:txBody>
          </p:sp>
          <p:sp>
            <p:nvSpPr>
              <p:cNvPr id="216080" name="Text Box 16"/>
              <p:cNvSpPr txBox="1">
                <a:spLocks noChangeArrowheads="1"/>
              </p:cNvSpPr>
              <p:nvPr/>
            </p:nvSpPr>
            <p:spPr bwMode="auto">
              <a:xfrm>
                <a:off x="4437" y="3048"/>
                <a:ext cx="595" cy="168"/>
              </a:xfrm>
              <a:prstGeom prst="rect">
                <a:avLst/>
              </a:prstGeom>
              <a:gradFill rotWithShape="1">
                <a:gsLst>
                  <a:gs pos="0">
                    <a:srgbClr val="00B8B4"/>
                  </a:gs>
                  <a:gs pos="50000">
                    <a:schemeClr val="accent1"/>
                  </a:gs>
                  <a:gs pos="100000">
                    <a:srgbClr val="00B8B4"/>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p>
                <a:pPr>
                  <a:defRPr/>
                </a:pPr>
                <a:r>
                  <a:rPr lang="en-AU" altLang="ja-JP" sz="900">
                    <a:solidFill>
                      <a:schemeClr val="accent2"/>
                    </a:solidFill>
                    <a:latin typeface="helvetica" pitchFamily="34" charset="0"/>
                    <a:ea typeface="MS Mincho" pitchFamily="49" charset="-128"/>
                  </a:rPr>
                  <a:t>WMO Community Profile</a:t>
                </a:r>
                <a:r>
                  <a:rPr lang="en-AU" altLang="ja-JP" sz="900">
                    <a:latin typeface="helvetica" pitchFamily="34" charset="0"/>
                    <a:ea typeface="MS Mincho" pitchFamily="49" charset="-128"/>
                  </a:rPr>
                  <a:t>- </a:t>
                </a:r>
                <a:r>
                  <a:rPr lang="en-AU" altLang="ja-JP" sz="900" b="1">
                    <a:latin typeface="helvetica" pitchFamily="34" charset="0"/>
                    <a:ea typeface="MS Mincho" pitchFamily="49" charset="-128"/>
                  </a:rPr>
                  <a:t>Core</a:t>
                </a:r>
                <a:endParaRPr lang="en-AU" altLang="en-US" b="1"/>
              </a:p>
            </p:txBody>
          </p:sp>
          <p:sp>
            <p:nvSpPr>
              <p:cNvPr id="216081" name="Oval 17"/>
              <p:cNvSpPr>
                <a:spLocks noChangeArrowheads="1"/>
              </p:cNvSpPr>
              <p:nvPr/>
            </p:nvSpPr>
            <p:spPr bwMode="auto">
              <a:xfrm>
                <a:off x="4172" y="3297"/>
                <a:ext cx="992" cy="726"/>
              </a:xfrm>
              <a:prstGeom prst="ellipse">
                <a:avLst/>
              </a:prstGeom>
              <a:gradFill rotWithShape="1">
                <a:gsLst>
                  <a:gs pos="0">
                    <a:schemeClr val="accent1">
                      <a:gamma/>
                      <a:shade val="46275"/>
                      <a:invGamma/>
                    </a:schemeClr>
                  </a:gs>
                  <a:gs pos="100000">
                    <a:schemeClr val="accent1"/>
                  </a:gs>
                </a:gsLst>
                <a:lin ang="0" scaled="1"/>
              </a:gradFill>
              <a:ln w="9525">
                <a:solidFill>
                  <a:srgbClr val="0000FF"/>
                </a:solidFill>
                <a:round/>
                <a:headEnd/>
                <a:tailEnd/>
              </a:ln>
            </p:spPr>
            <p:txBody>
              <a:bodyPr/>
              <a:lstStyle/>
              <a:p>
                <a:pPr>
                  <a:defRPr/>
                </a:pPr>
                <a:endParaRPr lang="en-AU" altLang="en-US"/>
              </a:p>
            </p:txBody>
          </p:sp>
          <p:sp>
            <p:nvSpPr>
              <p:cNvPr id="28687" name="Oval 18"/>
              <p:cNvSpPr>
                <a:spLocks noChangeArrowheads="1"/>
              </p:cNvSpPr>
              <p:nvPr/>
            </p:nvSpPr>
            <p:spPr bwMode="auto">
              <a:xfrm>
                <a:off x="4247" y="3599"/>
                <a:ext cx="646" cy="392"/>
              </a:xfrm>
              <a:prstGeom prst="ellipse">
                <a:avLst/>
              </a:prstGeom>
              <a:solidFill>
                <a:srgbClr val="FFFFFF"/>
              </a:solidFill>
              <a:ln w="9525">
                <a:solidFill>
                  <a:srgbClr val="000000"/>
                </a:solidFill>
                <a:round/>
                <a:headEnd/>
                <a:tailEnd/>
              </a:ln>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endParaRPr lang="en-AU" altLang="en-US"/>
              </a:p>
            </p:txBody>
          </p:sp>
          <p:sp>
            <p:nvSpPr>
              <p:cNvPr id="28688" name="Text Box 19"/>
              <p:cNvSpPr txBox="1">
                <a:spLocks noChangeArrowheads="1"/>
              </p:cNvSpPr>
              <p:nvPr/>
            </p:nvSpPr>
            <p:spPr bwMode="auto">
              <a:xfrm>
                <a:off x="4395" y="3671"/>
                <a:ext cx="390"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r>
                  <a:rPr lang="en-AU" altLang="ja-JP" sz="900">
                    <a:latin typeface="helvetica" panose="020B0604020202020204" pitchFamily="34" charset="0"/>
                    <a:ea typeface="MS Mincho" panose="02020609040205080304" pitchFamily="49" charset="-128"/>
                  </a:rPr>
                  <a:t>19115  -</a:t>
                </a:r>
                <a:r>
                  <a:rPr lang="en-AU" altLang="ja-JP" sz="800">
                    <a:latin typeface="helvetica" panose="020B0604020202020204" pitchFamily="34" charset="0"/>
                    <a:ea typeface="MS Mincho" panose="02020609040205080304" pitchFamily="49" charset="-128"/>
                  </a:rPr>
                  <a:t>Minimum (mandatory)</a:t>
                </a:r>
                <a:endParaRPr lang="en-AU" altLang="en-US"/>
              </a:p>
            </p:txBody>
          </p:sp>
          <p:sp>
            <p:nvSpPr>
              <p:cNvPr id="28689" name="Text Box 20"/>
              <p:cNvSpPr txBox="1">
                <a:spLocks noChangeArrowheads="1"/>
              </p:cNvSpPr>
              <p:nvPr/>
            </p:nvSpPr>
            <p:spPr bwMode="auto">
              <a:xfrm>
                <a:off x="4362" y="3385"/>
                <a:ext cx="599" cy="209"/>
              </a:xfrm>
              <a:prstGeom prst="rect">
                <a:avLst/>
              </a:prstGeom>
              <a:solidFill>
                <a:schemeClr val="accent1"/>
              </a:solidFill>
              <a:ln w="9525">
                <a:solidFill>
                  <a:srgbClr val="000000"/>
                </a:solidFill>
                <a:miter lim="800000"/>
                <a:headEnd/>
                <a:tailEnd/>
              </a:ln>
            </p:spPr>
            <p:txBody>
              <a:bodyPr lIns="18000" tIns="10800" rIns="18000" bIns="10800"/>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r>
                  <a:rPr lang="en-AU" altLang="ja-JP" sz="900">
                    <a:solidFill>
                      <a:schemeClr val="accent2"/>
                    </a:solidFill>
                    <a:latin typeface="helvetica" panose="020B0604020202020204" pitchFamily="34" charset="0"/>
                    <a:ea typeface="MS Mincho" panose="02020609040205080304" pitchFamily="49" charset="-128"/>
                  </a:rPr>
                  <a:t>WMO Community Profile-</a:t>
                </a:r>
                <a:r>
                  <a:rPr lang="en-AU" altLang="ja-JP" sz="900">
                    <a:latin typeface="helvetica" panose="020B0604020202020204" pitchFamily="34" charset="0"/>
                    <a:ea typeface="MS Mincho" panose="02020609040205080304" pitchFamily="49" charset="-128"/>
                  </a:rPr>
                  <a:t> </a:t>
                </a:r>
                <a:r>
                  <a:rPr lang="en-AU" altLang="ja-JP" sz="800" b="1">
                    <a:latin typeface="helvetica" panose="020B0604020202020204" pitchFamily="34" charset="0"/>
                    <a:ea typeface="MS Mincho" panose="02020609040205080304" pitchFamily="49" charset="-128"/>
                  </a:rPr>
                  <a:t>Minimum</a:t>
                </a:r>
                <a:r>
                  <a:rPr lang="en-AU" altLang="ja-JP" sz="900">
                    <a:latin typeface="helvetica" panose="020B0604020202020204" pitchFamily="34" charset="0"/>
                    <a:ea typeface="MS Mincho" panose="02020609040205080304" pitchFamily="49" charset="-128"/>
                  </a:rPr>
                  <a:t> </a:t>
                </a:r>
                <a:endParaRPr lang="en-AU" altLang="en-US"/>
              </a:p>
            </p:txBody>
          </p:sp>
        </p:grpSp>
        <p:sp>
          <p:nvSpPr>
            <p:cNvPr id="28682" name="Text Box 21"/>
            <p:cNvSpPr txBox="1">
              <a:spLocks noChangeArrowheads="1"/>
            </p:cNvSpPr>
            <p:nvPr/>
          </p:nvSpPr>
          <p:spPr bwMode="auto">
            <a:xfrm>
              <a:off x="4401" y="935"/>
              <a:ext cx="740" cy="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r>
                <a:rPr lang="en-AU" altLang="ja-JP" sz="900">
                  <a:latin typeface="helvetica" panose="020B0604020202020204" pitchFamily="34" charset="0"/>
                  <a:ea typeface="MS Mincho" panose="02020609040205080304" pitchFamily="49" charset="-128"/>
                </a:rPr>
                <a:t>19115 - </a:t>
              </a:r>
              <a:r>
                <a:rPr lang="en-AU" altLang="ja-JP" sz="800">
                  <a:latin typeface="helvetica" panose="020B0604020202020204" pitchFamily="34" charset="0"/>
                  <a:ea typeface="MS Mincho" panose="02020609040205080304" pitchFamily="49" charset="-128"/>
                </a:rPr>
                <a:t>Comprehensive</a:t>
              </a:r>
              <a:endParaRPr lang="en-AU" altLang="en-US" sz="1400"/>
            </a:p>
          </p:txBody>
        </p:sp>
      </p:grpSp>
    </p:spTree>
    <p:extLst>
      <p:ext uri="{BB962C8B-B14F-4D97-AF65-F5344CB8AC3E}">
        <p14:creationId xmlns:p14="http://schemas.microsoft.com/office/powerpoint/2010/main" val="14371141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3B8072C0-FA81-4529-B70D-828AF4E8D7BC}" type="slidenum">
              <a:rPr lang="fr-FR" altLang="en-US" sz="1000">
                <a:latin typeface="comic sans"/>
              </a:rPr>
              <a:pPr eaLnBrk="1" hangingPunct="1"/>
              <a:t>22</a:t>
            </a:fld>
            <a:endParaRPr lang="fr-FR" altLang="en-US" sz="1000">
              <a:latin typeface="comic sans"/>
            </a:endParaRPr>
          </a:p>
        </p:txBody>
      </p:sp>
      <p:sp>
        <p:nvSpPr>
          <p:cNvPr id="33795" name="Text Box 2"/>
          <p:cNvSpPr txBox="1">
            <a:spLocks noChangeArrowheads="1"/>
          </p:cNvSpPr>
          <p:nvPr/>
        </p:nvSpPr>
        <p:spPr bwMode="auto">
          <a:xfrm>
            <a:off x="539750" y="1262063"/>
            <a:ext cx="7772400" cy="3154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04800" indent="-304800"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560388" indent="-30480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219200" indent="-3048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764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1336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908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30480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5052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9624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AU" altLang="ja-JP" sz="1400" dirty="0">
              <a:solidFill>
                <a:schemeClr val="hlink"/>
              </a:solidFill>
              <a:latin typeface="Arial" panose="020B0604020202020204" pitchFamily="34" charset="0"/>
              <a:ea typeface="MS PGothic" panose="020B0600070205080204" pitchFamily="34" charset="-128"/>
            </a:endParaRPr>
          </a:p>
          <a:p>
            <a:pPr eaLnBrk="1" hangingPunct="1">
              <a:spcBef>
                <a:spcPct val="0"/>
              </a:spcBef>
            </a:pPr>
            <a:r>
              <a:rPr lang="en-AU" altLang="ja-JP" sz="1200" b="1" dirty="0" smtClean="0">
                <a:latin typeface="Arial" panose="020B0604020202020204" pitchFamily="34" charset="0"/>
                <a:ea typeface="MS PGothic" panose="020B0600070205080204" pitchFamily="34" charset="-128"/>
              </a:rPr>
              <a:t>(metadata) contact</a:t>
            </a:r>
            <a:r>
              <a:rPr lang="en-AU" altLang="ja-JP" sz="1200" b="1" dirty="0">
                <a:latin typeface="Arial" panose="020B0604020202020204" pitchFamily="34" charset="0"/>
                <a:ea typeface="MS PGothic" panose="020B0600070205080204" pitchFamily="34" charset="-128"/>
              </a:rPr>
              <a:t>/../role</a:t>
            </a:r>
            <a:r>
              <a:rPr lang="en-AU" altLang="ja-JP" sz="1200" dirty="0">
                <a:latin typeface="Arial" panose="020B0604020202020204" pitchFamily="34" charset="0"/>
                <a:ea typeface="MS PGothic" panose="020B0600070205080204" pitchFamily="34" charset="-128"/>
              </a:rPr>
              <a:t> field should (ideally) contain the term ‘</a:t>
            </a:r>
            <a:r>
              <a:rPr lang="en-AU" altLang="ja-JP" sz="1200" dirty="0" err="1">
                <a:latin typeface="Arial" panose="020B0604020202020204" pitchFamily="34" charset="0"/>
                <a:ea typeface="MS PGothic" panose="020B0600070205080204" pitchFamily="34" charset="-128"/>
              </a:rPr>
              <a:t>pointOfContact</a:t>
            </a:r>
            <a:r>
              <a:rPr lang="en-AU" altLang="ja-JP" sz="1200" dirty="0">
                <a:latin typeface="Arial" panose="020B0604020202020204" pitchFamily="34" charset="0"/>
                <a:ea typeface="MS PGothic" panose="020B0600070205080204" pitchFamily="34" charset="-128"/>
              </a:rPr>
              <a:t>’</a:t>
            </a:r>
            <a:br>
              <a:rPr lang="en-AU" altLang="ja-JP" sz="1200" dirty="0">
                <a:latin typeface="Arial" panose="020B0604020202020204" pitchFamily="34" charset="0"/>
                <a:ea typeface="MS PGothic" panose="020B0600070205080204" pitchFamily="34" charset="-128"/>
              </a:rPr>
            </a:br>
            <a:endParaRPr lang="en-AU" altLang="ja-JP" sz="1200" dirty="0">
              <a:latin typeface="Arial" panose="020B0604020202020204" pitchFamily="34" charset="0"/>
              <a:ea typeface="MS PGothic" panose="020B0600070205080204" pitchFamily="34" charset="-128"/>
            </a:endParaRPr>
          </a:p>
          <a:p>
            <a:pPr eaLnBrk="1" hangingPunct="1">
              <a:spcBef>
                <a:spcPct val="0"/>
              </a:spcBef>
            </a:pPr>
            <a:r>
              <a:rPr lang="en-AU" altLang="ja-JP" sz="1200" b="1" dirty="0" err="1">
                <a:latin typeface="Arial" panose="020B0604020202020204" pitchFamily="34" charset="0"/>
                <a:ea typeface="MS PGothic" panose="020B0600070205080204" pitchFamily="34" charset="-128"/>
              </a:rPr>
              <a:t>pointOfContact</a:t>
            </a:r>
            <a:r>
              <a:rPr lang="en-AU" altLang="ja-JP" sz="1200" dirty="0">
                <a:latin typeface="Arial" panose="020B0604020202020204" pitchFamily="34" charset="0"/>
                <a:ea typeface="MS PGothic" panose="020B0600070205080204" pitchFamily="34" charset="-128"/>
              </a:rPr>
              <a:t> class should (ideally) include a minimum of an </a:t>
            </a:r>
            <a:r>
              <a:rPr lang="en-AU" altLang="ja-JP" sz="1200" dirty="0" err="1">
                <a:latin typeface="Arial" panose="020B0604020202020204" pitchFamily="34" charset="0"/>
                <a:ea typeface="MS PGothic" panose="020B0600070205080204" pitchFamily="34" charset="-128"/>
              </a:rPr>
              <a:t>emailAddress</a:t>
            </a:r>
            <a:r>
              <a:rPr lang="en-AU" altLang="ja-JP" sz="1200" dirty="0">
                <a:latin typeface="Arial" panose="020B0604020202020204" pitchFamily="34" charset="0"/>
                <a:ea typeface="MS PGothic" panose="020B0600070205080204" pitchFamily="34" charset="-128"/>
              </a:rPr>
              <a:t> and name</a:t>
            </a:r>
            <a:br>
              <a:rPr lang="en-AU" altLang="ja-JP" sz="1200" dirty="0">
                <a:latin typeface="Arial" panose="020B0604020202020204" pitchFamily="34" charset="0"/>
                <a:ea typeface="MS PGothic" panose="020B0600070205080204" pitchFamily="34" charset="-128"/>
              </a:rPr>
            </a:br>
            <a:r>
              <a:rPr lang="en-AU" altLang="ja-JP" sz="1200" dirty="0">
                <a:latin typeface="Arial" panose="020B0604020202020204" pitchFamily="34" charset="0"/>
                <a:ea typeface="MS PGothic" panose="020B0600070205080204" pitchFamily="34" charset="-128"/>
              </a:rPr>
              <a:t>        </a:t>
            </a:r>
            <a:r>
              <a:rPr lang="en-AU" altLang="ja-JP" sz="700" dirty="0">
                <a:latin typeface="Arial" panose="020B0604020202020204" pitchFamily="34" charset="0"/>
                <a:ea typeface="MS PGothic" panose="020B0600070205080204" pitchFamily="34" charset="-128"/>
              </a:rPr>
              <a:t> </a:t>
            </a:r>
            <a:r>
              <a:rPr lang="en-AU" altLang="ja-JP" sz="900" dirty="0">
                <a:latin typeface="Arial" panose="020B0604020202020204" pitchFamily="34" charset="0"/>
                <a:ea typeface="MS PGothic" panose="020B0600070205080204" pitchFamily="34" charset="-128"/>
              </a:rPr>
              <a:t>[</a:t>
            </a:r>
            <a:r>
              <a:rPr lang="en-AU" altLang="ja-JP" sz="900" dirty="0" err="1">
                <a:latin typeface="Arial" panose="020B0604020202020204" pitchFamily="34" charset="0"/>
                <a:ea typeface="MS PGothic" panose="020B0600070205080204" pitchFamily="34" charset="-128"/>
              </a:rPr>
              <a:t>MD_Metadata</a:t>
            </a:r>
            <a:r>
              <a:rPr lang="en-AU" altLang="ja-JP" sz="900" dirty="0">
                <a:latin typeface="Arial" panose="020B0604020202020204" pitchFamily="34" charset="0"/>
                <a:ea typeface="MS PGothic" panose="020B0600070205080204" pitchFamily="34" charset="-128"/>
              </a:rPr>
              <a:t>/ </a:t>
            </a:r>
            <a:r>
              <a:rPr lang="en-AU" altLang="ja-JP" sz="900" dirty="0" err="1">
                <a:latin typeface="Arial" panose="020B0604020202020204" pitchFamily="34" charset="0"/>
                <a:ea typeface="MS PGothic" panose="020B0600070205080204" pitchFamily="34" charset="-128"/>
              </a:rPr>
              <a:t>identificationInfo</a:t>
            </a:r>
            <a:r>
              <a:rPr lang="en-AU" altLang="ja-JP" sz="900" dirty="0">
                <a:latin typeface="Arial" panose="020B0604020202020204" pitchFamily="34" charset="0"/>
                <a:ea typeface="MS PGothic" panose="020B0600070205080204" pitchFamily="34" charset="-128"/>
              </a:rPr>
              <a:t>/../ </a:t>
            </a:r>
            <a:r>
              <a:rPr lang="en-AU" altLang="ja-JP" sz="900" dirty="0" err="1">
                <a:latin typeface="Arial" panose="020B0604020202020204" pitchFamily="34" charset="0"/>
                <a:ea typeface="MS PGothic" panose="020B0600070205080204" pitchFamily="34" charset="-128"/>
              </a:rPr>
              <a:t>pointOfContact</a:t>
            </a:r>
            <a:r>
              <a:rPr lang="en-AU" altLang="ja-JP" sz="900" dirty="0">
                <a:latin typeface="Arial" panose="020B0604020202020204" pitchFamily="34" charset="0"/>
                <a:ea typeface="MS PGothic" panose="020B0600070205080204" pitchFamily="34" charset="-128"/>
              </a:rPr>
              <a:t> ]</a:t>
            </a:r>
            <a:br>
              <a:rPr lang="en-AU" altLang="ja-JP" sz="900" dirty="0">
                <a:latin typeface="Arial" panose="020B0604020202020204" pitchFamily="34" charset="0"/>
                <a:ea typeface="MS PGothic" panose="020B0600070205080204" pitchFamily="34" charset="-128"/>
              </a:rPr>
            </a:br>
            <a:endParaRPr lang="en-AU" altLang="ja-JP" sz="700" dirty="0">
              <a:latin typeface="Arial" panose="020B0604020202020204" pitchFamily="34" charset="0"/>
              <a:ea typeface="MS PGothic" panose="020B0600070205080204" pitchFamily="34" charset="-128"/>
            </a:endParaRPr>
          </a:p>
          <a:p>
            <a:pPr eaLnBrk="1" hangingPunct="1">
              <a:spcBef>
                <a:spcPct val="0"/>
              </a:spcBef>
            </a:pPr>
            <a:r>
              <a:rPr lang="en-AU" altLang="ja-JP" sz="1200" b="1" dirty="0" err="1">
                <a:latin typeface="Arial" panose="020B0604020202020204" pitchFamily="34" charset="0"/>
                <a:ea typeface="MS PGothic" panose="020B0600070205080204" pitchFamily="34" charset="-128"/>
              </a:rPr>
              <a:t>metadataStandardName</a:t>
            </a:r>
            <a:r>
              <a:rPr lang="en-AU" altLang="ja-JP" sz="1400" dirty="0">
                <a:latin typeface="Arial" panose="020B0604020202020204" pitchFamily="34" charset="0"/>
                <a:ea typeface="MS PGothic" panose="020B0600070205080204" pitchFamily="34" charset="-128"/>
              </a:rPr>
              <a:t> </a:t>
            </a:r>
            <a:r>
              <a:rPr lang="en-AU" altLang="ja-JP" sz="1200" dirty="0">
                <a:latin typeface="Arial" panose="020B0604020202020204" pitchFamily="34" charset="0"/>
                <a:ea typeface="MS PGothic" panose="020B0600070205080204" pitchFamily="34" charset="-128"/>
              </a:rPr>
              <a:t>should (ideally) contain </a:t>
            </a:r>
            <a:br>
              <a:rPr lang="en-AU" altLang="ja-JP" sz="1200" dirty="0">
                <a:latin typeface="Arial" panose="020B0604020202020204" pitchFamily="34" charset="0"/>
                <a:ea typeface="MS PGothic" panose="020B0600070205080204" pitchFamily="34" charset="-128"/>
              </a:rPr>
            </a:br>
            <a:r>
              <a:rPr lang="en-AU" altLang="ja-JP" sz="1200" dirty="0">
                <a:latin typeface="Arial" panose="020B0604020202020204" pitchFamily="34" charset="0"/>
                <a:ea typeface="MS PGothic" panose="020B0600070205080204" pitchFamily="34" charset="-128"/>
              </a:rPr>
              <a:t> </a:t>
            </a:r>
            <a:r>
              <a:rPr lang="en-AU" altLang="ja-JP" sz="1400" dirty="0">
                <a:latin typeface="Arial" panose="020B0604020202020204" pitchFamily="34" charset="0"/>
                <a:ea typeface="MS PGothic" panose="020B0600070205080204" pitchFamily="34" charset="-128"/>
              </a:rPr>
              <a:t>“</a:t>
            </a:r>
            <a:r>
              <a:rPr lang="en-AU" altLang="ja-JP" sz="1000" dirty="0">
                <a:latin typeface="Arial" panose="020B0604020202020204" pitchFamily="34" charset="0"/>
                <a:ea typeface="MS PGothic" panose="020B0600070205080204" pitchFamily="34" charset="-128"/>
              </a:rPr>
              <a:t>WMO Core Metadata Profile of ISO 19115 (WMO Core), 2003/Cor.1:2006 (ISO 19115), 2007 (ISO/TS 19139)</a:t>
            </a:r>
            <a:r>
              <a:rPr lang="en-AU" altLang="ja-JP" sz="1400" dirty="0">
                <a:latin typeface="Arial" panose="020B0604020202020204" pitchFamily="34" charset="0"/>
                <a:ea typeface="MS PGothic" panose="020B0600070205080204" pitchFamily="34" charset="-128"/>
              </a:rPr>
              <a:t>”</a:t>
            </a:r>
            <a:r>
              <a:rPr lang="en-AU" altLang="ja-JP" sz="1600" dirty="0">
                <a:latin typeface="Arial" panose="020B0604020202020204" pitchFamily="34" charset="0"/>
                <a:ea typeface="MS PGothic" panose="020B0600070205080204" pitchFamily="34" charset="-128"/>
              </a:rPr>
              <a:t/>
            </a:r>
            <a:br>
              <a:rPr lang="en-AU" altLang="ja-JP" sz="1600" dirty="0">
                <a:latin typeface="Arial" panose="020B0604020202020204" pitchFamily="34" charset="0"/>
                <a:ea typeface="MS PGothic" panose="020B0600070205080204" pitchFamily="34" charset="-128"/>
              </a:rPr>
            </a:br>
            <a:endParaRPr lang="en-AU" altLang="ja-JP" sz="1600" dirty="0">
              <a:latin typeface="Arial" panose="020B0604020202020204" pitchFamily="34" charset="0"/>
              <a:ea typeface="MS PGothic" panose="020B0600070205080204" pitchFamily="34" charset="-128"/>
            </a:endParaRPr>
          </a:p>
          <a:p>
            <a:pPr eaLnBrk="1" hangingPunct="1">
              <a:spcBef>
                <a:spcPct val="0"/>
              </a:spcBef>
            </a:pPr>
            <a:r>
              <a:rPr lang="en-AU" altLang="ja-JP" sz="1200" b="1" dirty="0" err="1">
                <a:latin typeface="Arial" panose="020B0604020202020204" pitchFamily="34" charset="0"/>
                <a:ea typeface="MS PGothic" panose="020B0600070205080204" pitchFamily="34" charset="-128"/>
              </a:rPr>
              <a:t>metadataStandardVersion</a:t>
            </a:r>
            <a:r>
              <a:rPr lang="en-AU" altLang="ja-JP" sz="1200" dirty="0">
                <a:latin typeface="Arial" panose="020B0604020202020204" pitchFamily="34" charset="0"/>
                <a:ea typeface="MS PGothic" panose="020B0600070205080204" pitchFamily="34" charset="-128"/>
              </a:rPr>
              <a:t> should ideally contain “1.3”</a:t>
            </a:r>
            <a:br>
              <a:rPr lang="en-AU" altLang="ja-JP" sz="1200" dirty="0">
                <a:latin typeface="Arial" panose="020B0604020202020204" pitchFamily="34" charset="0"/>
                <a:ea typeface="MS PGothic" panose="020B0600070205080204" pitchFamily="34" charset="-128"/>
              </a:rPr>
            </a:br>
            <a:endParaRPr lang="en-AU" altLang="ja-JP" sz="1200" dirty="0">
              <a:latin typeface="Arial" panose="020B0604020202020204" pitchFamily="34" charset="0"/>
              <a:ea typeface="MS PGothic" panose="020B0600070205080204" pitchFamily="34" charset="-128"/>
            </a:endParaRPr>
          </a:p>
          <a:p>
            <a:pPr eaLnBrk="1" hangingPunct="1">
              <a:spcBef>
                <a:spcPct val="0"/>
              </a:spcBef>
            </a:pPr>
            <a:r>
              <a:rPr lang="en-AU" altLang="ja-JP" sz="1200" b="1" dirty="0" err="1">
                <a:latin typeface="Arial" panose="020B0604020202020204" pitchFamily="34" charset="0"/>
                <a:ea typeface="MS PGothic" panose="020B0600070205080204" pitchFamily="34" charset="-128"/>
              </a:rPr>
              <a:t>accessConstraints</a:t>
            </a:r>
            <a:r>
              <a:rPr lang="en-AU" altLang="ja-JP" sz="1000" b="1" dirty="0">
                <a:latin typeface="Arial" panose="020B0604020202020204" pitchFamily="34" charset="0"/>
                <a:ea typeface="MS PGothic" panose="020B0600070205080204" pitchFamily="34" charset="-128"/>
              </a:rPr>
              <a:t> </a:t>
            </a:r>
            <a:r>
              <a:rPr lang="en-AU" altLang="ja-JP" sz="1200" dirty="0">
                <a:latin typeface="Arial" panose="020B0604020202020204" pitchFamily="34" charset="0"/>
                <a:ea typeface="MS PGothic" panose="020B0600070205080204" pitchFamily="34" charset="-128"/>
              </a:rPr>
              <a:t>and</a:t>
            </a:r>
            <a:r>
              <a:rPr lang="en-AU" altLang="ja-JP" sz="1000" b="1" dirty="0">
                <a:latin typeface="Arial" panose="020B0604020202020204" pitchFamily="34" charset="0"/>
                <a:ea typeface="MS PGothic" panose="020B0600070205080204" pitchFamily="34" charset="-128"/>
              </a:rPr>
              <a:t> </a:t>
            </a:r>
            <a:r>
              <a:rPr lang="en-AU" altLang="ja-JP" sz="1200" b="1" dirty="0" err="1">
                <a:latin typeface="Arial" panose="020B0604020202020204" pitchFamily="34" charset="0"/>
                <a:ea typeface="MS PGothic" panose="020B0600070205080204" pitchFamily="34" charset="-128"/>
              </a:rPr>
              <a:t>useConstraints</a:t>
            </a:r>
            <a:r>
              <a:rPr lang="en-AU" altLang="ja-JP" sz="1200" dirty="0">
                <a:latin typeface="Arial" panose="020B0604020202020204" pitchFamily="34" charset="0"/>
                <a:ea typeface="MS PGothic" panose="020B0600070205080204" pitchFamily="34" charset="-128"/>
              </a:rPr>
              <a:t> should (ideally) contain “</a:t>
            </a:r>
            <a:r>
              <a:rPr lang="en-AU" altLang="ja-JP" sz="1200" dirty="0" err="1">
                <a:latin typeface="Arial" panose="020B0604020202020204" pitchFamily="34" charset="0"/>
                <a:ea typeface="MS PGothic" panose="020B0600070205080204" pitchFamily="34" charset="-128"/>
              </a:rPr>
              <a:t>otherRestrictions</a:t>
            </a:r>
            <a:r>
              <a:rPr lang="en-AU" altLang="ja-JP" sz="1200" dirty="0">
                <a:latin typeface="Arial" panose="020B0604020202020204" pitchFamily="34" charset="0"/>
                <a:ea typeface="MS PGothic" panose="020B0600070205080204" pitchFamily="34" charset="-128"/>
              </a:rPr>
              <a:t>” (from </a:t>
            </a:r>
            <a:r>
              <a:rPr lang="en-AU" altLang="ja-JP" sz="1200" dirty="0" err="1">
                <a:latin typeface="Arial" panose="020B0604020202020204" pitchFamily="34" charset="0"/>
                <a:ea typeface="MS PGothic" panose="020B0600070205080204" pitchFamily="34" charset="-128"/>
              </a:rPr>
              <a:t>MD_RestrictionCode</a:t>
            </a:r>
            <a:r>
              <a:rPr lang="en-AU" altLang="ja-JP" sz="1200" dirty="0">
                <a:latin typeface="Arial" panose="020B0604020202020204" pitchFamily="34" charset="0"/>
                <a:ea typeface="MS PGothic" panose="020B0600070205080204" pitchFamily="34" charset="-128"/>
              </a:rPr>
              <a:t> </a:t>
            </a:r>
            <a:r>
              <a:rPr lang="en-AU" altLang="ja-JP" sz="1200" dirty="0" err="1">
                <a:latin typeface="Arial" panose="020B0604020202020204" pitchFamily="34" charset="0"/>
                <a:ea typeface="MS PGothic" panose="020B0600070205080204" pitchFamily="34" charset="-128"/>
              </a:rPr>
              <a:t>codelist</a:t>
            </a:r>
            <a:r>
              <a:rPr lang="en-AU" altLang="ja-JP" sz="1200" dirty="0">
                <a:latin typeface="Arial" panose="020B0604020202020204" pitchFamily="34" charset="0"/>
                <a:ea typeface="MS PGothic" panose="020B0600070205080204" pitchFamily="34" charset="-128"/>
              </a:rPr>
              <a:t>), </a:t>
            </a:r>
            <a:r>
              <a:rPr lang="en-AU" altLang="ja-JP" sz="1200" dirty="0" smtClean="0">
                <a:latin typeface="Arial" panose="020B0604020202020204" pitchFamily="34" charset="0"/>
                <a:ea typeface="MS PGothic" panose="020B0600070205080204" pitchFamily="34" charset="-128"/>
              </a:rPr>
              <a:t/>
            </a:r>
            <a:br>
              <a:rPr lang="en-AU" altLang="ja-JP" sz="1200" dirty="0" smtClean="0">
                <a:latin typeface="Arial" panose="020B0604020202020204" pitchFamily="34" charset="0"/>
                <a:ea typeface="MS PGothic" panose="020B0600070205080204" pitchFamily="34" charset="-128"/>
              </a:rPr>
            </a:br>
            <a:r>
              <a:rPr lang="en-AU" altLang="ja-JP" sz="1200" dirty="0" smtClean="0">
                <a:latin typeface="Arial" panose="020B0604020202020204" pitchFamily="34" charset="0"/>
                <a:ea typeface="MS PGothic" panose="020B0600070205080204" pitchFamily="34" charset="-128"/>
              </a:rPr>
              <a:t>where </a:t>
            </a:r>
            <a:r>
              <a:rPr lang="en-AU" altLang="ja-JP" sz="1200" dirty="0">
                <a:latin typeface="Arial" panose="020B0604020202020204" pitchFamily="34" charset="0"/>
                <a:ea typeface="MS PGothic" panose="020B0600070205080204" pitchFamily="34" charset="-128"/>
              </a:rPr>
              <a:t>../</a:t>
            </a:r>
            <a:r>
              <a:rPr lang="en-AU" altLang="ja-JP" sz="1200" dirty="0" err="1">
                <a:latin typeface="Arial" panose="020B0604020202020204" pitchFamily="34" charset="0"/>
                <a:ea typeface="MS PGothic" panose="020B0600070205080204" pitchFamily="34" charset="-128"/>
              </a:rPr>
              <a:t>MD_LegalConstraints</a:t>
            </a:r>
            <a:r>
              <a:rPr lang="en-AU" altLang="ja-JP" sz="1200" dirty="0">
                <a:latin typeface="Arial" panose="020B0604020202020204" pitchFamily="34" charset="0"/>
                <a:ea typeface="MS PGothic" panose="020B0600070205080204" pitchFamily="34" charset="-128"/>
              </a:rPr>
              <a:t>/</a:t>
            </a:r>
            <a:r>
              <a:rPr lang="en-AU" altLang="ja-JP" sz="1200" b="1" dirty="0" err="1">
                <a:latin typeface="Arial" panose="020B0604020202020204" pitchFamily="34" charset="0"/>
                <a:ea typeface="MS PGothic" panose="020B0600070205080204" pitchFamily="34" charset="-128"/>
              </a:rPr>
              <a:t>otherConstraints</a:t>
            </a:r>
            <a:r>
              <a:rPr lang="en-AU" altLang="ja-JP" sz="1200" dirty="0">
                <a:latin typeface="Arial" panose="020B0604020202020204" pitchFamily="34" charset="0"/>
                <a:ea typeface="MS PGothic" panose="020B0600070205080204" pitchFamily="34" charset="-128"/>
              </a:rPr>
              <a:t> contains a term from </a:t>
            </a:r>
            <a:r>
              <a:rPr lang="en-AU" altLang="ja-JP" sz="1200" dirty="0" err="1">
                <a:latin typeface="Arial" panose="020B0604020202020204" pitchFamily="34" charset="0"/>
                <a:ea typeface="MS PGothic" panose="020B0600070205080204" pitchFamily="34" charset="-128"/>
              </a:rPr>
              <a:t>WMO_DataLicenseCode</a:t>
            </a:r>
            <a:r>
              <a:rPr lang="en-AU" altLang="ja-JP" sz="1200" dirty="0">
                <a:latin typeface="Arial" panose="020B0604020202020204" pitchFamily="34" charset="0"/>
                <a:ea typeface="MS PGothic" panose="020B0600070205080204" pitchFamily="34" charset="-128"/>
              </a:rPr>
              <a:t> or </a:t>
            </a:r>
            <a:r>
              <a:rPr lang="en-AU" altLang="ja-JP" sz="1200" dirty="0" err="1">
                <a:latin typeface="Arial" panose="020B0604020202020204" pitchFamily="34" charset="0"/>
                <a:ea typeface="MS PGothic" panose="020B0600070205080204" pitchFamily="34" charset="-128"/>
              </a:rPr>
              <a:t>WMO_GTSProductCategoryCode</a:t>
            </a:r>
            <a:r>
              <a:rPr lang="en-AU" altLang="ja-JP" sz="1400" dirty="0">
                <a:latin typeface="Arial" panose="020B0604020202020204" pitchFamily="34" charset="0"/>
                <a:ea typeface="MS PGothic" panose="020B0600070205080204" pitchFamily="34" charset="-128"/>
              </a:rPr>
              <a:t> </a:t>
            </a:r>
            <a:br>
              <a:rPr lang="en-AU" altLang="ja-JP" sz="1400" dirty="0">
                <a:latin typeface="Arial" panose="020B0604020202020204" pitchFamily="34" charset="0"/>
                <a:ea typeface="MS PGothic" panose="020B0600070205080204" pitchFamily="34" charset="-128"/>
              </a:rPr>
            </a:br>
            <a:r>
              <a:rPr lang="en-AU" altLang="ja-JP" sz="900" dirty="0">
                <a:latin typeface="Arial" panose="020B0604020202020204" pitchFamily="34" charset="0"/>
                <a:ea typeface="MS PGothic" panose="020B0600070205080204" pitchFamily="34" charset="-128"/>
              </a:rPr>
              <a:t>[</a:t>
            </a:r>
            <a:r>
              <a:rPr lang="en-AU" altLang="ja-JP" sz="900" dirty="0" err="1">
                <a:latin typeface="Arial" panose="020B0604020202020204" pitchFamily="34" charset="0"/>
                <a:ea typeface="MS PGothic" panose="020B0600070205080204" pitchFamily="34" charset="-128"/>
              </a:rPr>
              <a:t>resourceConstraints</a:t>
            </a:r>
            <a:r>
              <a:rPr lang="en-AU" altLang="ja-JP" sz="900" dirty="0">
                <a:latin typeface="Arial" panose="020B0604020202020204" pitchFamily="34" charset="0"/>
                <a:ea typeface="MS PGothic" panose="020B0600070205080204" pitchFamily="34" charset="-128"/>
              </a:rPr>
              <a:t>/</a:t>
            </a:r>
            <a:r>
              <a:rPr lang="en-AU" altLang="ja-JP" sz="900" dirty="0" err="1">
                <a:latin typeface="Arial" panose="020B0604020202020204" pitchFamily="34" charset="0"/>
                <a:ea typeface="MS PGothic" panose="020B0600070205080204" pitchFamily="34" charset="-128"/>
              </a:rPr>
              <a:t>MD_LegalConstraints</a:t>
            </a:r>
            <a:r>
              <a:rPr lang="en-AU" altLang="ja-JP" sz="900" dirty="0">
                <a:latin typeface="Arial" panose="020B0604020202020204" pitchFamily="34" charset="0"/>
                <a:ea typeface="MS PGothic" panose="020B0600070205080204" pitchFamily="34" charset="-128"/>
              </a:rPr>
              <a:t>/</a:t>
            </a:r>
            <a:r>
              <a:rPr lang="en-AU" altLang="ja-JP" sz="900" dirty="0" err="1">
                <a:latin typeface="Arial" panose="020B0604020202020204" pitchFamily="34" charset="0"/>
                <a:ea typeface="MS PGothic" panose="020B0600070205080204" pitchFamily="34" charset="-128"/>
              </a:rPr>
              <a:t>accessConstraints</a:t>
            </a:r>
            <a:r>
              <a:rPr lang="en-AU" altLang="ja-JP" sz="900" dirty="0">
                <a:latin typeface="Arial" panose="020B0604020202020204" pitchFamily="34" charset="0"/>
                <a:ea typeface="MS PGothic" panose="020B0600070205080204" pitchFamily="34" charset="-128"/>
              </a:rPr>
              <a:t> ]</a:t>
            </a:r>
            <a:r>
              <a:rPr lang="en-AU" altLang="ja-JP" sz="1200" dirty="0">
                <a:latin typeface="Arial" panose="020B0604020202020204" pitchFamily="34" charset="0"/>
                <a:ea typeface="MS PGothic" panose="020B0600070205080204" pitchFamily="34" charset="-128"/>
              </a:rPr>
              <a:t>   and  [</a:t>
            </a:r>
            <a:r>
              <a:rPr lang="en-AU" altLang="ja-JP" sz="900" dirty="0" err="1">
                <a:latin typeface="Arial" panose="020B0604020202020204" pitchFamily="34" charset="0"/>
                <a:ea typeface="MS PGothic" panose="020B0600070205080204" pitchFamily="34" charset="-128"/>
              </a:rPr>
              <a:t>resourceConstraints</a:t>
            </a:r>
            <a:r>
              <a:rPr lang="en-AU" altLang="ja-JP" sz="900" dirty="0">
                <a:latin typeface="Arial" panose="020B0604020202020204" pitchFamily="34" charset="0"/>
                <a:ea typeface="MS PGothic" panose="020B0600070205080204" pitchFamily="34" charset="-128"/>
              </a:rPr>
              <a:t>/</a:t>
            </a:r>
            <a:r>
              <a:rPr lang="en-AU" altLang="ja-JP" sz="900" dirty="0" err="1">
                <a:latin typeface="Arial" panose="020B0604020202020204" pitchFamily="34" charset="0"/>
                <a:ea typeface="MS PGothic" panose="020B0600070205080204" pitchFamily="34" charset="-128"/>
              </a:rPr>
              <a:t>MD_LegalConstraints</a:t>
            </a:r>
            <a:r>
              <a:rPr lang="en-AU" altLang="ja-JP" sz="900" dirty="0">
                <a:latin typeface="Arial" panose="020B0604020202020204" pitchFamily="34" charset="0"/>
                <a:ea typeface="MS PGothic" panose="020B0600070205080204" pitchFamily="34" charset="-128"/>
              </a:rPr>
              <a:t>/</a:t>
            </a:r>
            <a:r>
              <a:rPr lang="en-AU" altLang="ja-JP" sz="900" dirty="0" err="1">
                <a:latin typeface="Arial" panose="020B0604020202020204" pitchFamily="34" charset="0"/>
                <a:ea typeface="MS PGothic" panose="020B0600070205080204" pitchFamily="34" charset="-128"/>
              </a:rPr>
              <a:t>useConstraints</a:t>
            </a:r>
            <a:r>
              <a:rPr lang="en-AU" altLang="ja-JP" sz="900" dirty="0">
                <a:latin typeface="Arial" panose="020B0604020202020204" pitchFamily="34" charset="0"/>
                <a:ea typeface="MS PGothic" panose="020B0600070205080204" pitchFamily="34" charset="-128"/>
              </a:rPr>
              <a:t> ]</a:t>
            </a:r>
            <a:endParaRPr lang="en-AU" altLang="ja-JP" sz="1200" dirty="0">
              <a:latin typeface="Arial" panose="020B0604020202020204" pitchFamily="34" charset="0"/>
              <a:ea typeface="MS PGothic" panose="020B0600070205080204" pitchFamily="34" charset="-128"/>
            </a:endParaRPr>
          </a:p>
        </p:txBody>
      </p:sp>
      <p:grpSp>
        <p:nvGrpSpPr>
          <p:cNvPr id="33796" name="Group 3"/>
          <p:cNvGrpSpPr>
            <a:grpSpLocks/>
          </p:cNvGrpSpPr>
          <p:nvPr/>
        </p:nvGrpSpPr>
        <p:grpSpPr bwMode="auto">
          <a:xfrm>
            <a:off x="76200" y="501650"/>
            <a:ext cx="8991600" cy="336550"/>
            <a:chOff x="48" y="316"/>
            <a:chExt cx="5664" cy="212"/>
          </a:xfrm>
        </p:grpSpPr>
        <p:sp>
          <p:nvSpPr>
            <p:cNvPr id="33803" name="Rectangle 4"/>
            <p:cNvSpPr>
              <a:spLocks noChangeArrowheads="1"/>
            </p:cNvSpPr>
            <p:nvPr/>
          </p:nvSpPr>
          <p:spPr bwMode="auto">
            <a:xfrm>
              <a:off x="96" y="316"/>
              <a:ext cx="54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The WMO Core Profile  v1.3(2013) of ISO 19115 –    </a:t>
              </a:r>
            </a:p>
          </p:txBody>
        </p:sp>
        <p:sp>
          <p:nvSpPr>
            <p:cNvPr id="33804" name="Line 5"/>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grpSp>
        <p:nvGrpSpPr>
          <p:cNvPr id="33797" name="Group 3"/>
          <p:cNvGrpSpPr>
            <a:grpSpLocks/>
          </p:cNvGrpSpPr>
          <p:nvPr/>
        </p:nvGrpSpPr>
        <p:grpSpPr bwMode="auto">
          <a:xfrm>
            <a:off x="638894" y="966374"/>
            <a:ext cx="2160588" cy="336550"/>
            <a:chOff x="48" y="316"/>
            <a:chExt cx="5664" cy="212"/>
          </a:xfrm>
        </p:grpSpPr>
        <p:sp>
          <p:nvSpPr>
            <p:cNvPr id="33801" name="Rectangle 4"/>
            <p:cNvSpPr>
              <a:spLocks noChangeArrowheads="1"/>
            </p:cNvSpPr>
            <p:nvPr/>
          </p:nvSpPr>
          <p:spPr bwMode="auto">
            <a:xfrm>
              <a:off x="96" y="316"/>
              <a:ext cx="54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dirty="0">
                  <a:solidFill>
                    <a:schemeClr val="hlink"/>
                  </a:solidFill>
                  <a:latin typeface="Arial" panose="020B0604020202020204" pitchFamily="34" charset="0"/>
                </a:rPr>
                <a:t>Content </a:t>
              </a:r>
              <a:r>
                <a:rPr lang="fr-FR" altLang="en-US" sz="1400" dirty="0" err="1">
                  <a:solidFill>
                    <a:schemeClr val="hlink"/>
                  </a:solidFill>
                  <a:latin typeface="Arial" panose="020B0604020202020204" pitchFamily="34" charset="0"/>
                </a:rPr>
                <a:t>recommendations</a:t>
              </a:r>
              <a:endParaRPr lang="fr-FR" altLang="en-US" sz="1400" dirty="0">
                <a:solidFill>
                  <a:schemeClr val="hlink"/>
                </a:solidFill>
                <a:latin typeface="Arial" panose="020B0604020202020204" pitchFamily="34" charset="0"/>
              </a:endParaRPr>
            </a:p>
          </p:txBody>
        </p:sp>
        <p:sp>
          <p:nvSpPr>
            <p:cNvPr id="33802" name="Line 5"/>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spTree>
    <p:extLst>
      <p:ext uri="{BB962C8B-B14F-4D97-AF65-F5344CB8AC3E}">
        <p14:creationId xmlns:p14="http://schemas.microsoft.com/office/powerpoint/2010/main" val="38066258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41E87D5A-BC31-44BB-B1FF-A5C007E220B3}" type="slidenum">
              <a:rPr lang="fr-FR" altLang="en-US" sz="1000">
                <a:latin typeface="comic sans"/>
              </a:rPr>
              <a:pPr eaLnBrk="1" hangingPunct="1"/>
              <a:t>23</a:t>
            </a:fld>
            <a:endParaRPr lang="fr-FR" altLang="en-US" sz="1000">
              <a:latin typeface="comic sans"/>
            </a:endParaRPr>
          </a:p>
        </p:txBody>
      </p:sp>
      <p:sp>
        <p:nvSpPr>
          <p:cNvPr id="36867" name="Text Box 2"/>
          <p:cNvSpPr txBox="1">
            <a:spLocks noChangeArrowheads="1"/>
          </p:cNvSpPr>
          <p:nvPr/>
        </p:nvSpPr>
        <p:spPr bwMode="auto">
          <a:xfrm>
            <a:off x="539750" y="1196975"/>
            <a:ext cx="7920038" cy="258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04800" indent="-304800"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560388" indent="-30480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219200" indent="-3048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764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1336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908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30480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5052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9624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AU" altLang="ja-JP" sz="900">
              <a:latin typeface="Arial" panose="020B0604020202020204" pitchFamily="34" charset="0"/>
              <a:ea typeface="MS PGothic" panose="020B0600070205080204" pitchFamily="34" charset="-128"/>
            </a:endParaRPr>
          </a:p>
          <a:p>
            <a:pPr eaLnBrk="1" hangingPunct="1">
              <a:spcBef>
                <a:spcPct val="0"/>
              </a:spcBef>
              <a:buFontTx/>
              <a:buAutoNum type="arabicPeriod" startAt="12"/>
            </a:pPr>
            <a:r>
              <a:rPr lang="en-AU" altLang="ja-JP" sz="1400">
                <a:latin typeface="Arial" panose="020B0604020202020204" pitchFamily="34" charset="0"/>
                <a:ea typeface="MS PGothic" panose="020B0600070205080204" pitchFamily="34" charset="-128"/>
              </a:rPr>
              <a:t>  </a:t>
            </a:r>
            <a:r>
              <a:rPr lang="en-AU" altLang="ja-JP" sz="1400">
                <a:solidFill>
                  <a:schemeClr val="hlink"/>
                </a:solidFill>
                <a:latin typeface="Arial" panose="020B0604020202020204" pitchFamily="34" charset="0"/>
                <a:ea typeface="MS PGothic" panose="020B0600070205080204" pitchFamily="34" charset="-128"/>
              </a:rPr>
              <a:t>WMO_DataLicenseCode</a:t>
            </a:r>
            <a:r>
              <a:rPr lang="en-AU" altLang="ja-JP" sz="1400">
                <a:latin typeface="Arial" panose="020B0604020202020204" pitchFamily="34" charset="0"/>
                <a:ea typeface="MS PGothic" panose="020B0600070205080204" pitchFamily="34" charset="-128"/>
              </a:rPr>
              <a:t>               </a:t>
            </a:r>
            <a:r>
              <a:rPr lang="en-AU" altLang="ja-JP" sz="900">
                <a:latin typeface="Arial" panose="020B0604020202020204" pitchFamily="34" charset="0"/>
                <a:ea typeface="MS PGothic" panose="020B0600070205080204" pitchFamily="34" charset="-128"/>
              </a:rPr>
              <a:t>(Table 14)</a:t>
            </a:r>
            <a:r>
              <a:rPr lang="en-AU" altLang="ja-JP" sz="1400">
                <a:latin typeface="Arial" panose="020B0604020202020204" pitchFamily="34" charset="0"/>
                <a:ea typeface="MS PGothic" panose="020B0600070205080204" pitchFamily="34" charset="-128"/>
              </a:rPr>
              <a:t>    </a:t>
            </a:r>
            <a:r>
              <a:rPr lang="en-AU" altLang="ja-JP" sz="1200">
                <a:latin typeface="Arial" panose="020B0604020202020204" pitchFamily="34" charset="0"/>
                <a:ea typeface="MS PGothic" panose="020B0600070205080204" pitchFamily="34" charset="-128"/>
              </a:rPr>
              <a:t>(New codelist   </a:t>
            </a:r>
            <a:r>
              <a:rPr lang="en-AU" altLang="ja-JP" sz="1000">
                <a:latin typeface="Arial" panose="020B0604020202020204" pitchFamily="34" charset="0"/>
                <a:ea typeface="MS PGothic" panose="020B0600070205080204" pitchFamily="34" charset="-128"/>
              </a:rPr>
              <a:t>[e.g. not in ISO19115] </a:t>
            </a:r>
            <a:r>
              <a:rPr lang="en-AU" altLang="ja-JP" sz="1200">
                <a:latin typeface="Arial" panose="020B0604020202020204" pitchFamily="34" charset="0"/>
                <a:ea typeface="MS PGothic" panose="020B0600070205080204" pitchFamily="34" charset="-128"/>
              </a:rPr>
              <a:t>)</a:t>
            </a:r>
            <a:endParaRPr lang="en-AU" altLang="ja-JP" sz="1000">
              <a:latin typeface="Arial" panose="020B0604020202020204" pitchFamily="34" charset="0"/>
              <a:ea typeface="MS PGothic" panose="020B0600070205080204" pitchFamily="34" charset="-128"/>
            </a:endParaRPr>
          </a:p>
          <a:p>
            <a:pPr lvl="1" eaLnBrk="1" hangingPunct="1">
              <a:spcBef>
                <a:spcPct val="0"/>
              </a:spcBef>
              <a:buFontTx/>
              <a:buChar char="•"/>
            </a:pPr>
            <a:r>
              <a:rPr lang="en-AU" altLang="ja-JP" sz="1200">
                <a:latin typeface="Arial" panose="020B0604020202020204" pitchFamily="34" charset="0"/>
                <a:ea typeface="MS PGothic" panose="020B0600070205080204" pitchFamily="34" charset="-128"/>
              </a:rPr>
              <a:t>WMO Data License applied to the data resource – derived from WMO Resolution 25 and Resolution 40 </a:t>
            </a:r>
            <a:br>
              <a:rPr lang="en-AU" altLang="ja-JP" sz="1200">
                <a:latin typeface="Arial" panose="020B0604020202020204" pitchFamily="34" charset="0"/>
                <a:ea typeface="MS PGothic" panose="020B0600070205080204" pitchFamily="34" charset="-128"/>
              </a:rPr>
            </a:br>
            <a:r>
              <a:rPr lang="en-AU" altLang="ja-JP" sz="1200">
                <a:latin typeface="Arial" panose="020B0604020202020204" pitchFamily="34" charset="0"/>
                <a:ea typeface="MS PGothic" panose="020B0600070205080204" pitchFamily="34" charset="-128"/>
              </a:rPr>
              <a:t>(</a:t>
            </a:r>
            <a:r>
              <a:rPr lang="en-AU" altLang="ja-JP" sz="1200">
                <a:latin typeface="Arial" panose="020B0604020202020204" pitchFamily="34" charset="0"/>
                <a:ea typeface="MS PGothic" panose="020B0600070205080204" pitchFamily="34" charset="-128"/>
                <a:hlinkClick r:id="rId3"/>
              </a:rPr>
              <a:t>http://www.wmo.int/pages/about/exchangingdata_en.html</a:t>
            </a:r>
            <a:r>
              <a:rPr lang="en-AU" altLang="ja-JP" sz="1200">
                <a:latin typeface="Arial" panose="020B0604020202020204" pitchFamily="34" charset="0"/>
                <a:ea typeface="MS PGothic" panose="020B0600070205080204" pitchFamily="34" charset="-128"/>
              </a:rPr>
              <a:t>)</a:t>
            </a:r>
          </a:p>
          <a:p>
            <a:pPr lvl="2" eaLnBrk="1" hangingPunct="1">
              <a:spcBef>
                <a:spcPct val="0"/>
              </a:spcBef>
            </a:pPr>
            <a:r>
              <a:rPr lang="en-AU" altLang="ja-JP" sz="1200">
                <a:latin typeface="Arial" panose="020B0604020202020204" pitchFamily="34" charset="0"/>
                <a:ea typeface="MS PGothic" panose="020B0600070205080204" pitchFamily="34" charset="-128"/>
              </a:rPr>
              <a:t>See Part 2, Table 14</a:t>
            </a:r>
            <a:br>
              <a:rPr lang="en-AU" altLang="ja-JP" sz="1200">
                <a:latin typeface="Arial" panose="020B0604020202020204" pitchFamily="34" charset="0"/>
                <a:ea typeface="MS PGothic" panose="020B0600070205080204" pitchFamily="34" charset="-128"/>
              </a:rPr>
            </a:b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AU" altLang="ja-JP" sz="1200">
              <a:latin typeface="Arial" panose="020B0604020202020204" pitchFamily="34" charset="0"/>
              <a:ea typeface="MS PGothic" panose="020B0600070205080204" pitchFamily="34" charset="-128"/>
            </a:endParaRPr>
          </a:p>
          <a:p>
            <a:pPr lvl="2" eaLnBrk="1" hangingPunct="1">
              <a:spcBef>
                <a:spcPct val="0"/>
              </a:spcBef>
              <a:buFontTx/>
              <a:buNone/>
            </a:pPr>
            <a:endParaRPr lang="en-AU" altLang="ja-JP" sz="900">
              <a:latin typeface="Arial" panose="020B0604020202020204" pitchFamily="34" charset="0"/>
              <a:ea typeface="MS PGothic" panose="020B0600070205080204" pitchFamily="34" charset="-128"/>
            </a:endParaRPr>
          </a:p>
        </p:txBody>
      </p:sp>
      <p:grpSp>
        <p:nvGrpSpPr>
          <p:cNvPr id="36868" name="Group 3"/>
          <p:cNvGrpSpPr>
            <a:grpSpLocks/>
          </p:cNvGrpSpPr>
          <p:nvPr/>
        </p:nvGrpSpPr>
        <p:grpSpPr bwMode="auto">
          <a:xfrm>
            <a:off x="76200" y="501650"/>
            <a:ext cx="8991600" cy="336550"/>
            <a:chOff x="48" y="316"/>
            <a:chExt cx="5664" cy="212"/>
          </a:xfrm>
        </p:grpSpPr>
        <p:sp>
          <p:nvSpPr>
            <p:cNvPr id="36870" name="Rectangle 4"/>
            <p:cNvSpPr>
              <a:spLocks noChangeArrowheads="1"/>
            </p:cNvSpPr>
            <p:nvPr/>
          </p:nvSpPr>
          <p:spPr bwMode="auto">
            <a:xfrm>
              <a:off x="96" y="316"/>
              <a:ext cx="54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The WMO Core Profile  v1.3   of ISO 19115     –    Codelists</a:t>
              </a:r>
            </a:p>
          </p:txBody>
        </p:sp>
        <p:sp>
          <p:nvSpPr>
            <p:cNvPr id="36871" name="Line 5"/>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pic>
        <p:nvPicPr>
          <p:cNvPr id="3686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475" y="2060575"/>
            <a:ext cx="4803775" cy="355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5400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7546A932-45C5-4EF6-AC32-04CEBB0B23FA}" type="slidenum">
              <a:rPr lang="fr-FR" altLang="en-US" sz="1000">
                <a:latin typeface="comic sans"/>
              </a:rPr>
              <a:pPr eaLnBrk="1" hangingPunct="1"/>
              <a:t>24</a:t>
            </a:fld>
            <a:endParaRPr lang="fr-FR" altLang="en-US" sz="1000">
              <a:latin typeface="comic sans"/>
            </a:endParaRPr>
          </a:p>
        </p:txBody>
      </p:sp>
      <p:sp>
        <p:nvSpPr>
          <p:cNvPr id="38915" name="Text Box 2"/>
          <p:cNvSpPr txBox="1">
            <a:spLocks noChangeArrowheads="1"/>
          </p:cNvSpPr>
          <p:nvPr/>
        </p:nvSpPr>
        <p:spPr bwMode="auto">
          <a:xfrm>
            <a:off x="539750" y="1196975"/>
            <a:ext cx="7920038" cy="5189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04800" indent="-304800"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560388" indent="-30480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219200" indent="-3048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764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1336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908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30480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5052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9624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AU" altLang="ja-JP" sz="1000">
              <a:latin typeface="Arial" panose="020B0604020202020204" pitchFamily="34" charset="0"/>
              <a:ea typeface="MS PGothic" panose="020B0600070205080204" pitchFamily="34" charset="-128"/>
            </a:endParaRPr>
          </a:p>
          <a:p>
            <a:pPr eaLnBrk="1" hangingPunct="1">
              <a:spcBef>
                <a:spcPct val="0"/>
              </a:spcBef>
              <a:buFontTx/>
              <a:buAutoNum type="arabicPeriod" startAt="14"/>
            </a:pPr>
            <a:r>
              <a:rPr lang="en-AU" altLang="ja-JP" sz="1400">
                <a:latin typeface="Arial" panose="020B0604020202020204" pitchFamily="34" charset="0"/>
                <a:ea typeface="MS PGothic" panose="020B0600070205080204" pitchFamily="34" charset="-128"/>
              </a:rPr>
              <a:t>  </a:t>
            </a:r>
            <a:r>
              <a:rPr lang="en-AU" altLang="ja-JP" sz="1400">
                <a:solidFill>
                  <a:schemeClr val="hlink"/>
                </a:solidFill>
                <a:latin typeface="Arial" panose="020B0604020202020204" pitchFamily="34" charset="0"/>
                <a:ea typeface="MS PGothic" panose="020B0600070205080204" pitchFamily="34" charset="-128"/>
              </a:rPr>
              <a:t>WMO_CategoryCode</a:t>
            </a:r>
            <a:r>
              <a:rPr lang="en-AU" altLang="ja-JP" sz="1400">
                <a:latin typeface="Arial" panose="020B0604020202020204" pitchFamily="34" charset="0"/>
                <a:ea typeface="MS PGothic" panose="020B0600070205080204" pitchFamily="34" charset="-128"/>
              </a:rPr>
              <a:t>	        </a:t>
            </a:r>
            <a:r>
              <a:rPr lang="en-AU" altLang="ja-JP" sz="900">
                <a:latin typeface="Arial" panose="020B0604020202020204" pitchFamily="34" charset="0"/>
                <a:ea typeface="MS PGothic" panose="020B0600070205080204" pitchFamily="34" charset="-128"/>
              </a:rPr>
              <a:t>(Table 16)</a:t>
            </a:r>
            <a:r>
              <a:rPr lang="en-AU" altLang="ja-JP" sz="800">
                <a:latin typeface="Arial" panose="020B0604020202020204" pitchFamily="34" charset="0"/>
                <a:ea typeface="MS PGothic" panose="020B0600070205080204" pitchFamily="34" charset="-128"/>
              </a:rPr>
              <a:t>      </a:t>
            </a:r>
            <a:r>
              <a:rPr lang="en-AU" altLang="ja-JP" sz="1200">
                <a:latin typeface="Arial" panose="020B0604020202020204" pitchFamily="34" charset="0"/>
                <a:ea typeface="MS PGothic" panose="020B0600070205080204" pitchFamily="34" charset="-128"/>
              </a:rPr>
              <a:t>(New codelist)</a:t>
            </a:r>
            <a:r>
              <a:rPr lang="en-AU" altLang="ja-JP" sz="1600">
                <a:latin typeface="Arial" panose="020B0604020202020204" pitchFamily="34" charset="0"/>
                <a:ea typeface="MS PGothic" panose="020B0600070205080204" pitchFamily="34" charset="-128"/>
              </a:rPr>
              <a:t> </a:t>
            </a:r>
            <a:endParaRPr lang="en-AU" altLang="ja-JP" sz="1400">
              <a:latin typeface="Arial" panose="020B0604020202020204" pitchFamily="34" charset="0"/>
              <a:ea typeface="MS PGothic" panose="020B0600070205080204" pitchFamily="34" charset="-128"/>
            </a:endParaRPr>
          </a:p>
          <a:p>
            <a:pPr lvl="1" eaLnBrk="1" hangingPunct="1">
              <a:spcBef>
                <a:spcPct val="0"/>
              </a:spcBef>
              <a:buFontTx/>
              <a:buChar char="•"/>
            </a:pPr>
            <a:r>
              <a:rPr lang="en-AU" altLang="ja-JP" sz="1200">
                <a:latin typeface="Arial" panose="020B0604020202020204" pitchFamily="34" charset="0"/>
                <a:ea typeface="MS PGothic" panose="020B0600070205080204" pitchFamily="34" charset="-128"/>
              </a:rPr>
              <a:t>Additional topic/subject categories for WMO community </a:t>
            </a:r>
            <a:br>
              <a:rPr lang="en-AU" altLang="ja-JP" sz="1200">
                <a:latin typeface="Arial" panose="020B0604020202020204" pitchFamily="34" charset="0"/>
                <a:ea typeface="MS PGothic" panose="020B0600070205080204" pitchFamily="34" charset="-128"/>
              </a:rPr>
            </a:br>
            <a:r>
              <a:rPr lang="en-AU" altLang="ja-JP" sz="1200">
                <a:latin typeface="Arial" panose="020B0604020202020204" pitchFamily="34" charset="0"/>
                <a:ea typeface="MS PGothic" panose="020B0600070205080204" pitchFamily="34" charset="-128"/>
              </a:rPr>
              <a:t>This codelist has 25 terms</a:t>
            </a:r>
          </a:p>
          <a:p>
            <a:pPr lvl="2" eaLnBrk="1" hangingPunct="1">
              <a:spcBef>
                <a:spcPct val="0"/>
              </a:spcBef>
            </a:pPr>
            <a:r>
              <a:rPr lang="en-AU" altLang="ja-JP" sz="1200">
                <a:latin typeface="Arial" panose="020B0604020202020204" pitchFamily="34" charset="0"/>
                <a:ea typeface="MS PGothic" panose="020B0600070205080204" pitchFamily="34" charset="-128"/>
              </a:rPr>
              <a:t>See Part 2, Table 16 </a:t>
            </a:r>
            <a:br>
              <a:rPr lang="en-AU" altLang="ja-JP" sz="1200">
                <a:latin typeface="Arial" panose="020B0604020202020204" pitchFamily="34" charset="0"/>
                <a:ea typeface="MS PGothic" panose="020B0600070205080204" pitchFamily="34" charset="-128"/>
              </a:rPr>
            </a:br>
            <a:endParaRPr lang="en-AU"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endParaRPr lang="en-US" altLang="ja-JP" sz="1200">
              <a:latin typeface="Arial" panose="020B0604020202020204" pitchFamily="34" charset="0"/>
              <a:ea typeface="MS PGothic" panose="020B0600070205080204" pitchFamily="34" charset="-128"/>
            </a:endParaRPr>
          </a:p>
          <a:p>
            <a:pPr lvl="2" eaLnBrk="1" hangingPunct="1">
              <a:spcBef>
                <a:spcPct val="0"/>
              </a:spcBef>
            </a:pPr>
            <a:r>
              <a:rPr lang="en-US" altLang="ja-JP" sz="1200" b="1">
                <a:solidFill>
                  <a:schemeClr val="hlink"/>
                </a:solidFill>
                <a:latin typeface="Arial" panose="020B0604020202020204" pitchFamily="34" charset="0"/>
                <a:ea typeface="MS PGothic" panose="020B0600070205080204" pitchFamily="34" charset="-128"/>
              </a:rPr>
              <a:t>Rule: </a:t>
            </a:r>
            <a:r>
              <a:rPr lang="en-US" altLang="ja-JP" sz="1200">
                <a:latin typeface="Arial" panose="020B0604020202020204" pitchFamily="34" charset="0"/>
                <a:ea typeface="MS PGothic" panose="020B0600070205080204" pitchFamily="34" charset="-128"/>
              </a:rPr>
              <a:t>At least one of these must be provided, in any WMCP v1.3 metadata record</a:t>
            </a:r>
            <a:endParaRPr lang="en-AU" altLang="ja-JP" sz="1000">
              <a:latin typeface="Arial" panose="020B0604020202020204" pitchFamily="34" charset="0"/>
              <a:ea typeface="MS PGothic" panose="020B0600070205080204" pitchFamily="34" charset="-128"/>
            </a:endParaRPr>
          </a:p>
          <a:p>
            <a:pPr eaLnBrk="1" hangingPunct="1">
              <a:spcBef>
                <a:spcPct val="0"/>
              </a:spcBef>
              <a:buFontTx/>
              <a:buAutoNum type="arabicPeriod" startAt="14"/>
            </a:pPr>
            <a:endParaRPr lang="en-AU" altLang="ja-JP" sz="900">
              <a:latin typeface="Arial" panose="020B0604020202020204" pitchFamily="34" charset="0"/>
              <a:ea typeface="MS PGothic" panose="020B0600070205080204" pitchFamily="34" charset="-128"/>
            </a:endParaRPr>
          </a:p>
        </p:txBody>
      </p:sp>
      <p:grpSp>
        <p:nvGrpSpPr>
          <p:cNvPr id="38916" name="Group 3"/>
          <p:cNvGrpSpPr>
            <a:grpSpLocks/>
          </p:cNvGrpSpPr>
          <p:nvPr/>
        </p:nvGrpSpPr>
        <p:grpSpPr bwMode="auto">
          <a:xfrm>
            <a:off x="76200" y="501650"/>
            <a:ext cx="8991600" cy="336550"/>
            <a:chOff x="48" y="316"/>
            <a:chExt cx="5664" cy="212"/>
          </a:xfrm>
        </p:grpSpPr>
        <p:sp>
          <p:nvSpPr>
            <p:cNvPr id="38918" name="Rectangle 4"/>
            <p:cNvSpPr>
              <a:spLocks noChangeArrowheads="1"/>
            </p:cNvSpPr>
            <p:nvPr/>
          </p:nvSpPr>
          <p:spPr bwMode="auto">
            <a:xfrm>
              <a:off x="96" y="316"/>
              <a:ext cx="54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The WMO Core Profile  v1.3   of ISO 19115     –    Codelists</a:t>
              </a:r>
            </a:p>
          </p:txBody>
        </p:sp>
        <p:sp>
          <p:nvSpPr>
            <p:cNvPr id="38919" name="Line 5"/>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pic>
        <p:nvPicPr>
          <p:cNvPr id="3891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1888" y="2470150"/>
            <a:ext cx="5265737" cy="352266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49715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96F1A180-33B0-4F74-B4C4-D3FCFD3027AC}" type="slidenum">
              <a:rPr lang="fr-FR" altLang="en-US" sz="1000">
                <a:latin typeface="comic sans"/>
              </a:rPr>
              <a:pPr eaLnBrk="1" hangingPunct="1"/>
              <a:t>25</a:t>
            </a:fld>
            <a:endParaRPr lang="fr-FR" altLang="en-US" sz="1000">
              <a:latin typeface="comic sans"/>
            </a:endParaRPr>
          </a:p>
        </p:txBody>
      </p:sp>
      <p:sp>
        <p:nvSpPr>
          <p:cNvPr id="39939" name="Text Box 2"/>
          <p:cNvSpPr txBox="1">
            <a:spLocks noChangeArrowheads="1"/>
          </p:cNvSpPr>
          <p:nvPr/>
        </p:nvSpPr>
        <p:spPr bwMode="auto">
          <a:xfrm>
            <a:off x="539750" y="1196975"/>
            <a:ext cx="7920038" cy="4738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04800" indent="-304800"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560388" indent="-30480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219200" indent="-3048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764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1336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908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30480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5052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9624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AU" altLang="ja-JP" sz="1000">
              <a:latin typeface="Arial" panose="020B0604020202020204" pitchFamily="34" charset="0"/>
              <a:ea typeface="MS PGothic" panose="020B0600070205080204" pitchFamily="34" charset="-128"/>
            </a:endParaRPr>
          </a:p>
          <a:p>
            <a:pPr eaLnBrk="1" hangingPunct="1">
              <a:spcBef>
                <a:spcPct val="0"/>
              </a:spcBef>
              <a:buFontTx/>
              <a:buAutoNum type="arabicPeriod" startAt="15"/>
            </a:pPr>
            <a:r>
              <a:rPr lang="en-AU" altLang="ja-JP" sz="1400">
                <a:latin typeface="Arial" panose="020B0604020202020204" pitchFamily="34" charset="0"/>
                <a:ea typeface="MS PGothic" panose="020B0600070205080204" pitchFamily="34" charset="-128"/>
              </a:rPr>
              <a:t>  </a:t>
            </a:r>
            <a:r>
              <a:rPr lang="en-AU" altLang="ja-JP" sz="1400">
                <a:solidFill>
                  <a:schemeClr val="hlink"/>
                </a:solidFill>
                <a:latin typeface="Arial" panose="020B0604020202020204" pitchFamily="34" charset="0"/>
                <a:ea typeface="MS PGothic" panose="020B0600070205080204" pitchFamily="34" charset="-128"/>
              </a:rPr>
              <a:t>WMO_DistributionScopeCode       </a:t>
            </a:r>
            <a:r>
              <a:rPr lang="en-AU" altLang="ja-JP" sz="900">
                <a:latin typeface="Arial" panose="020B0604020202020204" pitchFamily="34" charset="0"/>
                <a:ea typeface="MS PGothic" panose="020B0600070205080204" pitchFamily="34" charset="-128"/>
              </a:rPr>
              <a:t>(Table 17)</a:t>
            </a:r>
            <a:r>
              <a:rPr lang="en-AU" altLang="ja-JP" sz="1400">
                <a:latin typeface="Arial" panose="020B0604020202020204" pitchFamily="34" charset="0"/>
                <a:ea typeface="MS PGothic" panose="020B0600070205080204" pitchFamily="34" charset="-128"/>
              </a:rPr>
              <a:t>	    </a:t>
            </a:r>
            <a:r>
              <a:rPr lang="en-AU" altLang="ja-JP" sz="1200">
                <a:latin typeface="Arial" panose="020B0604020202020204" pitchFamily="34" charset="0"/>
                <a:ea typeface="MS PGothic" panose="020B0600070205080204" pitchFamily="34" charset="-128"/>
              </a:rPr>
              <a:t>(New codelist)</a:t>
            </a:r>
            <a:endParaRPr lang="en-AU" altLang="ja-JP" sz="1000">
              <a:latin typeface="Arial" panose="020B0604020202020204" pitchFamily="34" charset="0"/>
              <a:ea typeface="MS PGothic" panose="020B0600070205080204" pitchFamily="34" charset="-128"/>
            </a:endParaRPr>
          </a:p>
          <a:p>
            <a:pPr lvl="1" eaLnBrk="1" hangingPunct="1">
              <a:spcBef>
                <a:spcPct val="0"/>
              </a:spcBef>
              <a:buFontTx/>
              <a:buChar char="•"/>
            </a:pPr>
            <a:r>
              <a:rPr lang="en-AU" altLang="ja-JP" sz="1200">
                <a:latin typeface="Arial" panose="020B0604020202020204" pitchFamily="34" charset="0"/>
                <a:ea typeface="MS PGothic" panose="020B0600070205080204" pitchFamily="34" charset="-128"/>
              </a:rPr>
              <a:t>Scope of distribution of data within the WMO Information System. </a:t>
            </a:r>
          </a:p>
          <a:p>
            <a:pPr lvl="2" eaLnBrk="1" hangingPunct="1">
              <a:spcBef>
                <a:spcPct val="0"/>
              </a:spcBef>
            </a:pPr>
            <a:r>
              <a:rPr lang="en-AU" altLang="ja-JP" sz="1200">
                <a:latin typeface="Arial" panose="020B0604020202020204" pitchFamily="34" charset="0"/>
                <a:ea typeface="MS PGothic" panose="020B0600070205080204" pitchFamily="34" charset="-128"/>
              </a:rPr>
              <a:t>See Part 2, Table 17  </a:t>
            </a:r>
            <a:endParaRPr lang="en-AU" altLang="ja-JP" sz="10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endParaRPr lang="en-US" altLang="ja-JP" sz="900">
              <a:latin typeface="Arial" panose="020B0604020202020204" pitchFamily="34" charset="0"/>
              <a:ea typeface="MS PGothic" panose="020B0600070205080204" pitchFamily="34" charset="-128"/>
            </a:endParaRPr>
          </a:p>
          <a:p>
            <a:pPr eaLnBrk="1" hangingPunct="1">
              <a:spcBef>
                <a:spcPct val="0"/>
              </a:spcBef>
              <a:buFontTx/>
              <a:buNone/>
            </a:pPr>
            <a:r>
              <a:rPr lang="en-US" altLang="ja-JP" sz="1200">
                <a:latin typeface="Arial" panose="020B0604020202020204" pitchFamily="34" charset="0"/>
                <a:ea typeface="MS PGothic" panose="020B0600070205080204" pitchFamily="34" charset="-128"/>
              </a:rPr>
              <a:t>Where any of these terms is assigned (as a keyword), then </a:t>
            </a:r>
            <a:br>
              <a:rPr lang="en-US" altLang="ja-JP" sz="1200">
                <a:latin typeface="Arial" panose="020B0604020202020204" pitchFamily="34" charset="0"/>
                <a:ea typeface="MS PGothic" panose="020B0600070205080204" pitchFamily="34" charset="-128"/>
              </a:rPr>
            </a:br>
            <a:endParaRPr lang="en-US" altLang="ja-JP" sz="1200">
              <a:latin typeface="Arial" panose="020B0604020202020204" pitchFamily="34" charset="0"/>
              <a:ea typeface="MS PGothic" panose="020B0600070205080204" pitchFamily="34" charset="-128"/>
            </a:endParaRPr>
          </a:p>
          <a:p>
            <a:pPr eaLnBrk="1" hangingPunct="1">
              <a:spcBef>
                <a:spcPct val="0"/>
              </a:spcBef>
            </a:pPr>
            <a:r>
              <a:rPr lang="en-US" altLang="ja-JP" sz="1200">
                <a:latin typeface="Arial" panose="020B0604020202020204" pitchFamily="34" charset="0"/>
                <a:ea typeface="MS PGothic" panose="020B0600070205080204" pitchFamily="34" charset="-128"/>
              </a:rPr>
              <a:t>the </a:t>
            </a:r>
            <a:r>
              <a:rPr lang="en-US" altLang="ja-JP" sz="1200" b="1">
                <a:latin typeface="Arial" panose="020B0604020202020204" pitchFamily="34" charset="0"/>
                <a:ea typeface="MS PGothic" panose="020B0600070205080204" pitchFamily="34" charset="-128"/>
              </a:rPr>
              <a:t>thesaurusName</a:t>
            </a:r>
            <a:r>
              <a:rPr lang="en-US" altLang="ja-JP" sz="1200">
                <a:latin typeface="Arial" panose="020B0604020202020204" pitchFamily="34" charset="0"/>
                <a:ea typeface="MS PGothic" panose="020B0600070205080204" pitchFamily="34" charset="-128"/>
              </a:rPr>
              <a:t> should (ideally) also be provided;  and     </a:t>
            </a:r>
            <a:br>
              <a:rPr lang="en-US" altLang="ja-JP" sz="1200">
                <a:latin typeface="Arial" panose="020B0604020202020204" pitchFamily="34" charset="0"/>
                <a:ea typeface="MS PGothic" panose="020B0600070205080204" pitchFamily="34" charset="-128"/>
              </a:rPr>
            </a:br>
            <a:r>
              <a:rPr lang="en-US" altLang="ja-JP" sz="1200">
                <a:latin typeface="Arial" panose="020B0604020202020204" pitchFamily="34" charset="0"/>
                <a:ea typeface="MS PGothic" panose="020B0600070205080204" pitchFamily="34" charset="-128"/>
              </a:rPr>
              <a:t>                                     </a:t>
            </a:r>
          </a:p>
          <a:p>
            <a:pPr eaLnBrk="1" hangingPunct="1">
              <a:spcBef>
                <a:spcPct val="0"/>
              </a:spcBef>
            </a:pPr>
            <a:r>
              <a:rPr lang="en-US" altLang="ja-JP" sz="1200">
                <a:latin typeface="Arial" panose="020B0604020202020204" pitchFamily="34" charset="0"/>
                <a:ea typeface="MS PGothic" panose="020B0600070205080204" pitchFamily="34" charset="-128"/>
              </a:rPr>
              <a:t>relevant constraints should (ideally) be noted, in the resourceConstraints class    </a:t>
            </a:r>
            <a:endParaRPr lang="en-AU" altLang="ja-JP" sz="1200">
              <a:latin typeface="Arial" panose="020B0604020202020204" pitchFamily="34" charset="0"/>
              <a:ea typeface="MS PGothic" panose="020B0600070205080204" pitchFamily="34" charset="-128"/>
            </a:endParaRPr>
          </a:p>
        </p:txBody>
      </p:sp>
      <p:grpSp>
        <p:nvGrpSpPr>
          <p:cNvPr id="39940" name="Group 3"/>
          <p:cNvGrpSpPr>
            <a:grpSpLocks/>
          </p:cNvGrpSpPr>
          <p:nvPr/>
        </p:nvGrpSpPr>
        <p:grpSpPr bwMode="auto">
          <a:xfrm>
            <a:off x="76200" y="501650"/>
            <a:ext cx="8991600" cy="336550"/>
            <a:chOff x="48" y="316"/>
            <a:chExt cx="5664" cy="212"/>
          </a:xfrm>
        </p:grpSpPr>
        <p:sp>
          <p:nvSpPr>
            <p:cNvPr id="39942" name="Rectangle 4"/>
            <p:cNvSpPr>
              <a:spLocks noChangeArrowheads="1"/>
            </p:cNvSpPr>
            <p:nvPr/>
          </p:nvSpPr>
          <p:spPr bwMode="auto">
            <a:xfrm>
              <a:off x="96" y="316"/>
              <a:ext cx="54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The WMO Core Profile  v1.3   of ISO 19115     –    Codelists</a:t>
              </a:r>
            </a:p>
          </p:txBody>
        </p:sp>
        <p:sp>
          <p:nvSpPr>
            <p:cNvPr id="39943" name="Line 5"/>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pic>
        <p:nvPicPr>
          <p:cNvPr id="3994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2276475"/>
            <a:ext cx="4752975" cy="18049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533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6"/>
          <p:cNvSpPr>
            <a:spLocks noGrp="1" noChangeArrowheads="1"/>
          </p:cNvSpPr>
          <p:nvPr>
            <p:ph type="sldNum" sz="quarter" idx="12"/>
          </p:nvPr>
        </p:nvSpPr>
        <p:spPr>
          <a:noFill/>
        </p:spPr>
        <p:txBody>
          <a:bodyPr/>
          <a:lstStyle>
            <a:lvl1pPr eaLnBrk="0" hangingPunct="0">
              <a:defRPr sz="1600">
                <a:solidFill>
                  <a:schemeClr val="tx1"/>
                </a:solidFill>
                <a:latin typeface="Arial" panose="020B0604020202020204" pitchFamily="34" charset="0"/>
                <a:cs typeface="Times New Roman" panose="02020603050405020304" pitchFamily="18" charset="0"/>
              </a:defRPr>
            </a:lvl1pPr>
            <a:lvl2pPr marL="742950" indent="-285750" eaLnBrk="0" hangingPunct="0">
              <a:defRPr sz="1600">
                <a:solidFill>
                  <a:schemeClr val="tx1"/>
                </a:solidFill>
                <a:latin typeface="Arial" panose="020B0604020202020204" pitchFamily="34" charset="0"/>
                <a:cs typeface="Times New Roman" panose="02020603050405020304" pitchFamily="18" charset="0"/>
              </a:defRPr>
            </a:lvl2pPr>
            <a:lvl3pPr marL="1143000" indent="-228600" eaLnBrk="0" hangingPunct="0">
              <a:defRPr sz="1600">
                <a:solidFill>
                  <a:schemeClr val="tx1"/>
                </a:solidFill>
                <a:latin typeface="Arial" panose="020B0604020202020204" pitchFamily="34" charset="0"/>
                <a:cs typeface="Times New Roman" panose="02020603050405020304" pitchFamily="18" charset="0"/>
              </a:defRPr>
            </a:lvl3pPr>
            <a:lvl4pPr marL="1600200" indent="-228600" eaLnBrk="0" hangingPunct="0">
              <a:defRPr sz="1600">
                <a:solidFill>
                  <a:schemeClr val="tx1"/>
                </a:solidFill>
                <a:latin typeface="Arial" panose="020B0604020202020204" pitchFamily="34" charset="0"/>
                <a:cs typeface="Times New Roman" panose="02020603050405020304" pitchFamily="18" charset="0"/>
              </a:defRPr>
            </a:lvl4pPr>
            <a:lvl5pPr marL="2057400" indent="-228600" eaLnBrk="0" hangingPunct="0">
              <a:defRPr sz="1600">
                <a:solidFill>
                  <a:schemeClr val="tx1"/>
                </a:solidFill>
                <a:latin typeface="Arial" panose="020B0604020202020204" pitchFamily="34" charset="0"/>
                <a:cs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Times New Roman" panose="02020603050405020304" pitchFamily="18" charset="0"/>
              </a:defRPr>
            </a:lvl9pPr>
          </a:lstStyle>
          <a:p>
            <a:pPr eaLnBrk="1" hangingPunct="1"/>
            <a:fld id="{2F6CB887-E54F-4B09-8875-62D109C32B56}" type="slidenum">
              <a:rPr lang="fr-FR" altLang="en-US" sz="1000">
                <a:latin typeface="comic sans"/>
              </a:rPr>
              <a:pPr eaLnBrk="1" hangingPunct="1"/>
              <a:t>26</a:t>
            </a:fld>
            <a:endParaRPr lang="fr-FR" altLang="en-US" sz="1000">
              <a:latin typeface="comic sans"/>
            </a:endParaRPr>
          </a:p>
        </p:txBody>
      </p:sp>
      <p:sp>
        <p:nvSpPr>
          <p:cNvPr id="43011" name="Text Box 2"/>
          <p:cNvSpPr txBox="1">
            <a:spLocks noChangeArrowheads="1"/>
          </p:cNvSpPr>
          <p:nvPr/>
        </p:nvSpPr>
        <p:spPr bwMode="auto">
          <a:xfrm>
            <a:off x="539750" y="1087438"/>
            <a:ext cx="8208963" cy="540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04800" indent="-304800"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560388" indent="-30480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219200" indent="-3048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764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133600" indent="-3048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908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30480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5052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962400" indent="-3048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en-AU" altLang="ja-JP" sz="1400" dirty="0">
                <a:solidFill>
                  <a:schemeClr val="hlink"/>
                </a:solidFill>
                <a:latin typeface="Arial" panose="020B0604020202020204" pitchFamily="34" charset="0"/>
                <a:ea typeface="MS PGothic" panose="020B0600070205080204" pitchFamily="34" charset="-128"/>
              </a:rPr>
              <a:t>ISO19139 Schema location - </a:t>
            </a:r>
            <a:r>
              <a:rPr lang="en-AU" altLang="ja-JP" sz="1200" dirty="0">
                <a:latin typeface="Arial" panose="020B0604020202020204" pitchFamily="34" charset="0"/>
                <a:ea typeface="MS PGothic" panose="020B0600070205080204" pitchFamily="34" charset="-128"/>
              </a:rPr>
              <a:t>Schemas from ISO are now mirrored at WMO as well as NOAA.</a:t>
            </a:r>
            <a:r>
              <a:rPr lang="en-AU" altLang="ja-JP" sz="1600" dirty="0">
                <a:latin typeface="Arial" panose="020B0604020202020204" pitchFamily="34" charset="0"/>
                <a:ea typeface="MS PGothic" panose="020B0600070205080204" pitchFamily="34" charset="-128"/>
              </a:rPr>
              <a:t/>
            </a:r>
            <a:br>
              <a:rPr lang="en-AU" altLang="ja-JP" sz="1600" dirty="0">
                <a:latin typeface="Arial" panose="020B0604020202020204" pitchFamily="34" charset="0"/>
                <a:ea typeface="MS PGothic" panose="020B0600070205080204" pitchFamily="34" charset="-128"/>
              </a:rPr>
            </a:br>
            <a:endParaRPr lang="en-AU" altLang="ja-JP" sz="1400" dirty="0">
              <a:latin typeface="Arial" panose="020B0604020202020204" pitchFamily="34" charset="0"/>
              <a:ea typeface="MS PGothic" panose="020B0600070205080204" pitchFamily="34" charset="-128"/>
            </a:endParaRPr>
          </a:p>
          <a:p>
            <a:pPr lvl="1" eaLnBrk="1" hangingPunct="1">
              <a:spcBef>
                <a:spcPct val="0"/>
              </a:spcBef>
              <a:buFontTx/>
              <a:buAutoNum type="alphaLcParenR"/>
            </a:pPr>
            <a:r>
              <a:rPr lang="en-AU" altLang="ja-JP" sz="1200" dirty="0">
                <a:latin typeface="Arial" panose="020B0604020202020204" pitchFamily="34" charset="0"/>
                <a:ea typeface="MS PGothic" panose="020B0600070205080204" pitchFamily="34" charset="-128"/>
                <a:hlinkClick r:id="rId3"/>
              </a:rPr>
              <a:t>http://www.ngdc.noaa.gov/metadata/published/xsd/schema.xsd</a:t>
            </a:r>
            <a:r>
              <a:rPr lang="en-AU" altLang="ja-JP" sz="1200" dirty="0">
                <a:latin typeface="Arial" panose="020B0604020202020204" pitchFamily="34" charset="0"/>
                <a:ea typeface="MS PGothic" panose="020B0600070205080204" pitchFamily="34" charset="-128"/>
              </a:rPr>
              <a:t> (in WMCP v1.2 records) should be changed to</a:t>
            </a:r>
          </a:p>
          <a:p>
            <a:pPr lvl="1" eaLnBrk="1" hangingPunct="1">
              <a:spcBef>
                <a:spcPct val="0"/>
              </a:spcBef>
              <a:buFontTx/>
              <a:buAutoNum type="alphaLcParenR"/>
            </a:pPr>
            <a:r>
              <a:rPr lang="en-AU" altLang="ja-JP" sz="1200" dirty="0">
                <a:latin typeface="Arial" panose="020B0604020202020204" pitchFamily="34" charset="0"/>
                <a:ea typeface="MS PGothic" panose="020B0600070205080204" pitchFamily="34" charset="-128"/>
                <a:hlinkClick r:id="rId4"/>
              </a:rPr>
              <a:t>http://wis.wmo.int/2011/schemata/iso19139_2007/schema/</a:t>
            </a:r>
            <a:r>
              <a:rPr lang="en-AU" altLang="ja-JP" sz="1200" dirty="0">
                <a:latin typeface="Arial" panose="020B0604020202020204" pitchFamily="34" charset="0"/>
                <a:ea typeface="MS PGothic" panose="020B0600070205080204" pitchFamily="34" charset="-128"/>
              </a:rPr>
              <a:t>   (in WMCP v1.3 records)</a:t>
            </a:r>
          </a:p>
          <a:p>
            <a:pPr lvl="1" eaLnBrk="1" hangingPunct="1">
              <a:spcBef>
                <a:spcPct val="0"/>
              </a:spcBef>
              <a:buFontTx/>
              <a:buNone/>
            </a:pPr>
            <a:endParaRPr lang="en-AU" altLang="ja-JP" sz="1200" dirty="0">
              <a:latin typeface="Arial" panose="020B0604020202020204" pitchFamily="34" charset="0"/>
              <a:ea typeface="MS PGothic" panose="020B0600070205080204" pitchFamily="34" charset="-128"/>
            </a:endParaRPr>
          </a:p>
          <a:p>
            <a:pPr lvl="1" eaLnBrk="1" hangingPunct="1">
              <a:spcBef>
                <a:spcPct val="0"/>
              </a:spcBef>
              <a:buFontTx/>
              <a:buNone/>
            </a:pPr>
            <a:r>
              <a:rPr lang="en-AU" altLang="ja-JP" sz="1200" dirty="0">
                <a:latin typeface="Arial" panose="020B0604020202020204" pitchFamily="34" charset="0"/>
                <a:ea typeface="MS PGothic" panose="020B0600070205080204" pitchFamily="34" charset="-128"/>
              </a:rPr>
              <a:t>The above WMO </a:t>
            </a:r>
            <a:r>
              <a:rPr lang="en-AU" altLang="ja-JP" sz="1200" dirty="0" err="1">
                <a:latin typeface="Arial" panose="020B0604020202020204" pitchFamily="34" charset="0"/>
                <a:ea typeface="MS PGothic" panose="020B0600070205080204" pitchFamily="34" charset="-128"/>
              </a:rPr>
              <a:t>url</a:t>
            </a:r>
            <a:r>
              <a:rPr lang="en-AU" altLang="ja-JP" sz="1200" dirty="0">
                <a:latin typeface="Arial" panose="020B0604020202020204" pitchFamily="34" charset="0"/>
                <a:ea typeface="MS PGothic" panose="020B0600070205080204" pitchFamily="34" charset="-128"/>
              </a:rPr>
              <a:t> mirrors the content at </a:t>
            </a:r>
          </a:p>
          <a:p>
            <a:pPr lvl="1" eaLnBrk="1" hangingPunct="1">
              <a:spcBef>
                <a:spcPct val="0"/>
              </a:spcBef>
              <a:buFontTx/>
              <a:buChar char="•"/>
            </a:pPr>
            <a:r>
              <a:rPr lang="en-AU" altLang="ja-JP" sz="1200" dirty="0">
                <a:latin typeface="Arial" panose="020B0604020202020204" pitchFamily="34" charset="0"/>
                <a:ea typeface="MS PGothic" panose="020B0600070205080204" pitchFamily="34" charset="-128"/>
                <a:hlinkClick r:id="rId5"/>
              </a:rPr>
              <a:t>http://standards.iso.org/ittf/PubliclyAvailableStandards/ISO_19139_Schemas/</a:t>
            </a:r>
            <a:r>
              <a:rPr lang="en-AU" altLang="ja-JP" sz="1200" dirty="0">
                <a:latin typeface="Arial" panose="020B0604020202020204" pitchFamily="34" charset="0"/>
                <a:ea typeface="MS PGothic" panose="020B0600070205080204" pitchFamily="34" charset="-128"/>
              </a:rPr>
              <a:t/>
            </a:r>
            <a:br>
              <a:rPr lang="en-AU" altLang="ja-JP" sz="1200" dirty="0">
                <a:latin typeface="Arial" panose="020B0604020202020204" pitchFamily="34" charset="0"/>
                <a:ea typeface="MS PGothic" panose="020B0600070205080204" pitchFamily="34" charset="-128"/>
              </a:rPr>
            </a:br>
            <a:r>
              <a:rPr lang="en-AU" altLang="ja-JP" sz="1000" i="1" dirty="0">
                <a:latin typeface="Arial" panose="020B0604020202020204" pitchFamily="34" charset="0"/>
                <a:ea typeface="MS PGothic" panose="020B0600070205080204" pitchFamily="34" charset="-128"/>
              </a:rPr>
              <a:t>See: WMCP v1.3, Part 1, pg.6; and WMCP v1.2 pg.13, for how this gets expressed as part of the XML header</a:t>
            </a:r>
            <a:r>
              <a:rPr lang="en-AU" altLang="ja-JP" sz="1200" dirty="0">
                <a:latin typeface="Arial" panose="020B0604020202020204" pitchFamily="34" charset="0"/>
                <a:ea typeface="MS PGothic" panose="020B0600070205080204" pitchFamily="34" charset="-128"/>
              </a:rPr>
              <a:t/>
            </a:r>
            <a:br>
              <a:rPr lang="en-AU" altLang="ja-JP" sz="1200" dirty="0">
                <a:latin typeface="Arial" panose="020B0604020202020204" pitchFamily="34" charset="0"/>
                <a:ea typeface="MS PGothic" panose="020B0600070205080204" pitchFamily="34" charset="-128"/>
              </a:rPr>
            </a:br>
            <a:endParaRPr lang="en-AU" altLang="ja-JP" sz="1200" dirty="0">
              <a:latin typeface="Arial" panose="020B0604020202020204" pitchFamily="34" charset="0"/>
              <a:ea typeface="MS PGothic" panose="020B0600070205080204" pitchFamily="34" charset="-128"/>
            </a:endParaRPr>
          </a:p>
          <a:p>
            <a:pPr lvl="1" eaLnBrk="1" hangingPunct="1">
              <a:spcBef>
                <a:spcPct val="0"/>
              </a:spcBef>
              <a:buFontTx/>
              <a:buNone/>
            </a:pPr>
            <a:endParaRPr lang="en-AU" altLang="ja-JP" sz="1000" dirty="0">
              <a:latin typeface="Arial" panose="020B0604020202020204" pitchFamily="34" charset="0"/>
              <a:ea typeface="MS PGothic" panose="020B0600070205080204" pitchFamily="34" charset="-128"/>
            </a:endParaRPr>
          </a:p>
          <a:p>
            <a:pPr eaLnBrk="1" hangingPunct="1">
              <a:spcBef>
                <a:spcPct val="0"/>
              </a:spcBef>
              <a:buFontTx/>
              <a:buNone/>
            </a:pPr>
            <a:r>
              <a:rPr lang="en-AU" altLang="ja-JP" sz="1400" dirty="0">
                <a:solidFill>
                  <a:schemeClr val="hlink"/>
                </a:solidFill>
                <a:latin typeface="Arial" panose="020B0604020202020204" pitchFamily="34" charset="0"/>
                <a:ea typeface="MS PGothic" panose="020B0600070205080204" pitchFamily="34" charset="-128"/>
              </a:rPr>
              <a:t>GML version - </a:t>
            </a:r>
            <a:r>
              <a:rPr lang="en-AU" altLang="ja-JP" sz="1400" dirty="0">
                <a:latin typeface="Arial" panose="020B0604020202020204" pitchFamily="34" charset="0"/>
                <a:ea typeface="MS PGothic" panose="020B0600070205080204" pitchFamily="34" charset="-128"/>
              </a:rPr>
              <a:t>    </a:t>
            </a:r>
            <a:r>
              <a:rPr lang="en-AU" altLang="ja-JP" sz="1200" dirty="0">
                <a:latin typeface="Arial" panose="020B0604020202020204" pitchFamily="34" charset="0"/>
                <a:ea typeface="MS PGothic" panose="020B0600070205080204" pitchFamily="34" charset="-128"/>
              </a:rPr>
              <a:t>WMCP v1.3 should refer to GML3.2</a:t>
            </a:r>
            <a:br>
              <a:rPr lang="en-AU" altLang="ja-JP" sz="1200" dirty="0">
                <a:latin typeface="Arial" panose="020B0604020202020204" pitchFamily="34" charset="0"/>
                <a:ea typeface="MS PGothic" panose="020B0600070205080204" pitchFamily="34" charset="-128"/>
              </a:rPr>
            </a:br>
            <a:endParaRPr lang="en-AU" altLang="ja-JP" sz="1000" dirty="0">
              <a:latin typeface="Arial" panose="020B0604020202020204" pitchFamily="34" charset="0"/>
              <a:ea typeface="MS PGothic" panose="020B0600070205080204" pitchFamily="34" charset="-128"/>
            </a:endParaRPr>
          </a:p>
          <a:p>
            <a:pPr lvl="1" eaLnBrk="1" hangingPunct="1">
              <a:spcBef>
                <a:spcPct val="0"/>
              </a:spcBef>
              <a:buFontTx/>
              <a:buChar char="•"/>
            </a:pPr>
            <a:r>
              <a:rPr lang="en-US" altLang="ja-JP" sz="1200" dirty="0">
                <a:latin typeface="Arial" panose="020B0604020202020204" pitchFamily="34" charset="0"/>
                <a:ea typeface="MS PGothic" panose="020B0600070205080204" pitchFamily="34" charset="-128"/>
              </a:rPr>
              <a:t>WMCP v1.2 :   	</a:t>
            </a:r>
            <a:r>
              <a:rPr lang="en-US" altLang="ja-JP" sz="1200" dirty="0" err="1">
                <a:latin typeface="Arial" panose="020B0604020202020204" pitchFamily="34" charset="0"/>
                <a:ea typeface="MS PGothic" panose="020B0600070205080204" pitchFamily="34" charset="-128"/>
              </a:rPr>
              <a:t>xmlns:gml</a:t>
            </a:r>
            <a:r>
              <a:rPr lang="en-US" altLang="ja-JP" sz="1200" dirty="0">
                <a:latin typeface="Arial" panose="020B0604020202020204" pitchFamily="34" charset="0"/>
                <a:ea typeface="MS PGothic" panose="020B0600070205080204" pitchFamily="34" charset="-128"/>
              </a:rPr>
              <a:t>="http://www.opengis.net/gml"</a:t>
            </a:r>
            <a:endParaRPr lang="en-US" altLang="ja-JP" sz="900" dirty="0">
              <a:latin typeface="Arial" panose="020B0604020202020204" pitchFamily="34" charset="0"/>
              <a:ea typeface="MS PGothic" panose="020B0600070205080204" pitchFamily="34" charset="-128"/>
            </a:endParaRPr>
          </a:p>
          <a:p>
            <a:pPr lvl="1" eaLnBrk="1" hangingPunct="1">
              <a:spcBef>
                <a:spcPct val="0"/>
              </a:spcBef>
              <a:buFontTx/>
              <a:buChar char="•"/>
            </a:pPr>
            <a:r>
              <a:rPr lang="en-US" altLang="ja-JP" sz="1200" dirty="0">
                <a:latin typeface="Arial" panose="020B0604020202020204" pitchFamily="34" charset="0"/>
                <a:ea typeface="MS PGothic" panose="020B0600070205080204" pitchFamily="34" charset="-128"/>
              </a:rPr>
              <a:t>WMCP v1.3: 	</a:t>
            </a:r>
            <a:r>
              <a:rPr lang="en-US" altLang="ja-JP" sz="1200" dirty="0" err="1">
                <a:latin typeface="Arial" panose="020B0604020202020204" pitchFamily="34" charset="0"/>
                <a:ea typeface="MS PGothic" panose="020B0600070205080204" pitchFamily="34" charset="-128"/>
              </a:rPr>
              <a:t>xmlns:gml</a:t>
            </a:r>
            <a:r>
              <a:rPr lang="en-US" altLang="ja-JP" sz="1200" dirty="0">
                <a:latin typeface="Arial" panose="020B0604020202020204" pitchFamily="34" charset="0"/>
                <a:ea typeface="MS PGothic" panose="020B0600070205080204" pitchFamily="34" charset="-128"/>
              </a:rPr>
              <a:t>=“http://www.opengis.net/</a:t>
            </a:r>
            <a:r>
              <a:rPr lang="en-US" altLang="ja-JP" sz="1200" dirty="0" err="1">
                <a:latin typeface="Arial" panose="020B0604020202020204" pitchFamily="34" charset="0"/>
                <a:ea typeface="MS PGothic" panose="020B0600070205080204" pitchFamily="34" charset="-128"/>
              </a:rPr>
              <a:t>gml</a:t>
            </a:r>
            <a:r>
              <a:rPr lang="en-US" altLang="ja-JP" sz="1200" dirty="0">
                <a:latin typeface="Arial" panose="020B0604020202020204" pitchFamily="34" charset="0"/>
                <a:ea typeface="MS PGothic" panose="020B0600070205080204" pitchFamily="34" charset="-128"/>
              </a:rPr>
              <a:t>/3.2”</a:t>
            </a:r>
            <a:br>
              <a:rPr lang="en-US" altLang="ja-JP" sz="1200" dirty="0">
                <a:latin typeface="Arial" panose="020B0604020202020204" pitchFamily="34" charset="0"/>
                <a:ea typeface="MS PGothic" panose="020B0600070205080204" pitchFamily="34" charset="-128"/>
              </a:rPr>
            </a:br>
            <a:r>
              <a:rPr lang="en-AU" altLang="ja-JP" sz="1000" i="1" dirty="0">
                <a:latin typeface="Arial" panose="020B0604020202020204" pitchFamily="34" charset="0"/>
                <a:ea typeface="MS PGothic" panose="020B0600070205080204" pitchFamily="34" charset="-128"/>
              </a:rPr>
              <a:t>See: WMCP v1.3, Part 1, pg.7; and WMCP v1.2 pg.13, for how this gets expressed as part of the XML header</a:t>
            </a:r>
          </a:p>
          <a:p>
            <a:pPr lvl="1" eaLnBrk="1" hangingPunct="1">
              <a:spcBef>
                <a:spcPct val="0"/>
              </a:spcBef>
              <a:buFontTx/>
              <a:buNone/>
            </a:pPr>
            <a:endParaRPr lang="en-US" altLang="ja-JP" sz="1000" i="1" dirty="0">
              <a:latin typeface="Arial" panose="020B0604020202020204" pitchFamily="34" charset="0"/>
              <a:ea typeface="MS PGothic" panose="020B0600070205080204" pitchFamily="34" charset="-128"/>
            </a:endParaRPr>
          </a:p>
          <a:p>
            <a:pPr lvl="1" eaLnBrk="1" hangingPunct="1">
              <a:spcBef>
                <a:spcPct val="0"/>
              </a:spcBef>
              <a:buFontTx/>
              <a:buNone/>
            </a:pPr>
            <a:endParaRPr lang="en-AU" altLang="ja-JP" sz="1000" i="1" dirty="0">
              <a:latin typeface="Arial" panose="020B0604020202020204" pitchFamily="34" charset="0"/>
              <a:ea typeface="MS PGothic" panose="020B0600070205080204" pitchFamily="34" charset="-128"/>
            </a:endParaRPr>
          </a:p>
          <a:p>
            <a:pPr eaLnBrk="1" hangingPunct="1">
              <a:spcBef>
                <a:spcPct val="0"/>
              </a:spcBef>
              <a:buFontTx/>
              <a:buNone/>
            </a:pPr>
            <a:endParaRPr lang="en-AU" altLang="ja-JP" sz="1000" dirty="0">
              <a:solidFill>
                <a:schemeClr val="hlink"/>
              </a:solidFill>
              <a:latin typeface="Arial" panose="020B0604020202020204" pitchFamily="34" charset="0"/>
              <a:ea typeface="MS PGothic" panose="020B0600070205080204" pitchFamily="34" charset="-128"/>
            </a:endParaRPr>
          </a:p>
          <a:p>
            <a:pPr eaLnBrk="1" hangingPunct="1">
              <a:spcBef>
                <a:spcPct val="0"/>
              </a:spcBef>
              <a:buFontTx/>
              <a:buNone/>
            </a:pPr>
            <a:r>
              <a:rPr lang="en-AU" altLang="ja-JP" sz="1600" dirty="0" err="1">
                <a:solidFill>
                  <a:schemeClr val="hlink"/>
                </a:solidFill>
                <a:latin typeface="Arial" panose="020B0604020202020204" pitchFamily="34" charset="0"/>
                <a:ea typeface="MS PGothic" panose="020B0600070205080204" pitchFamily="34" charset="-128"/>
              </a:rPr>
              <a:t>Codelist</a:t>
            </a:r>
            <a:r>
              <a:rPr lang="en-AU" altLang="ja-JP" sz="1600" dirty="0">
                <a:solidFill>
                  <a:schemeClr val="hlink"/>
                </a:solidFill>
                <a:latin typeface="Arial" panose="020B0604020202020204" pitchFamily="34" charset="0"/>
                <a:ea typeface="MS PGothic" panose="020B0600070205080204" pitchFamily="34" charset="-128"/>
              </a:rPr>
              <a:t> location - </a:t>
            </a:r>
            <a:r>
              <a:rPr lang="en-AU" altLang="ja-JP" sz="1200" dirty="0">
                <a:latin typeface="Arial" panose="020B0604020202020204" pitchFamily="34" charset="0"/>
                <a:ea typeface="MS PGothic" panose="020B0600070205080204" pitchFamily="34" charset="-128"/>
              </a:rPr>
              <a:t>	</a:t>
            </a:r>
            <a:r>
              <a:rPr lang="en-AU" altLang="ja-JP" sz="1200" dirty="0" err="1">
                <a:latin typeface="Arial" panose="020B0604020202020204" pitchFamily="34" charset="0"/>
                <a:ea typeface="MS PGothic" panose="020B0600070205080204" pitchFamily="34" charset="-128"/>
              </a:rPr>
              <a:t>Url</a:t>
            </a:r>
            <a:r>
              <a:rPr lang="en-AU" altLang="ja-JP" sz="1200" dirty="0">
                <a:latin typeface="Arial" panose="020B0604020202020204" pitchFamily="34" charset="0"/>
                <a:ea typeface="MS PGothic" panose="020B0600070205080204" pitchFamily="34" charset="-128"/>
              </a:rPr>
              <a:t>, for the </a:t>
            </a:r>
            <a:r>
              <a:rPr lang="en-AU" altLang="ja-JP" sz="1200" b="1" dirty="0">
                <a:latin typeface="Arial" panose="020B0604020202020204" pitchFamily="34" charset="0"/>
                <a:ea typeface="MS PGothic" panose="020B0600070205080204" pitchFamily="34" charset="-128"/>
              </a:rPr>
              <a:t>WMOCodelists.xml</a:t>
            </a:r>
            <a:r>
              <a:rPr lang="en-AU" altLang="ja-JP" sz="1200" dirty="0">
                <a:latin typeface="Arial" panose="020B0604020202020204" pitchFamily="34" charset="0"/>
                <a:ea typeface="MS PGothic" panose="020B0600070205080204" pitchFamily="34" charset="-128"/>
              </a:rPr>
              <a:t> file, has changed</a:t>
            </a:r>
            <a:br>
              <a:rPr lang="en-AU" altLang="ja-JP" sz="1200" dirty="0">
                <a:latin typeface="Arial" panose="020B0604020202020204" pitchFamily="34" charset="0"/>
                <a:ea typeface="MS PGothic" panose="020B0600070205080204" pitchFamily="34" charset="-128"/>
              </a:rPr>
            </a:br>
            <a:endParaRPr lang="en-AU" altLang="ja-JP" sz="1200" dirty="0">
              <a:latin typeface="Arial" panose="020B0604020202020204" pitchFamily="34" charset="0"/>
              <a:ea typeface="MS PGothic" panose="020B0600070205080204" pitchFamily="34" charset="-128"/>
            </a:endParaRPr>
          </a:p>
          <a:p>
            <a:pPr eaLnBrk="1" hangingPunct="1">
              <a:spcBef>
                <a:spcPct val="0"/>
              </a:spcBef>
              <a:buFontTx/>
              <a:buNone/>
            </a:pPr>
            <a:r>
              <a:rPr lang="en-AU" altLang="ja-JP" sz="1200" dirty="0">
                <a:latin typeface="Arial" panose="020B0604020202020204" pitchFamily="34" charset="0"/>
                <a:ea typeface="MS PGothic" panose="020B0600070205080204" pitchFamily="34" charset="-128"/>
              </a:rPr>
              <a:t>       </a:t>
            </a:r>
            <a:r>
              <a:rPr lang="en-AU" altLang="ja-JP" sz="1200" dirty="0" err="1">
                <a:latin typeface="Arial" panose="020B0604020202020204" pitchFamily="34" charset="0"/>
                <a:ea typeface="MS PGothic" panose="020B0600070205080204" pitchFamily="34" charset="-128"/>
              </a:rPr>
              <a:t>Codelist</a:t>
            </a:r>
            <a:r>
              <a:rPr lang="en-AU" altLang="ja-JP" sz="1200" dirty="0">
                <a:latin typeface="Arial" panose="020B0604020202020204" pitchFamily="34" charset="0"/>
                <a:ea typeface="MS PGothic" panose="020B0600070205080204" pitchFamily="34" charset="-128"/>
              </a:rPr>
              <a:t> </a:t>
            </a:r>
            <a:r>
              <a:rPr lang="en-AU" altLang="ja-JP" sz="1200" dirty="0" err="1">
                <a:latin typeface="Arial" panose="020B0604020202020204" pitchFamily="34" charset="0"/>
                <a:ea typeface="MS PGothic" panose="020B0600070205080204" pitchFamily="34" charset="-128"/>
              </a:rPr>
              <a:t>urls</a:t>
            </a:r>
            <a:r>
              <a:rPr lang="en-AU" altLang="ja-JP" sz="1200" dirty="0">
                <a:latin typeface="Arial" panose="020B0604020202020204" pitchFamily="34" charset="0"/>
                <a:ea typeface="MS PGothic" panose="020B0600070205080204" pitchFamily="34" charset="-128"/>
              </a:rPr>
              <a:t> are referred to, when using a term from a </a:t>
            </a:r>
            <a:r>
              <a:rPr lang="en-AU" altLang="ja-JP" sz="1200" dirty="0" err="1">
                <a:latin typeface="Arial" panose="020B0604020202020204" pitchFamily="34" charset="0"/>
                <a:ea typeface="MS PGothic" panose="020B0600070205080204" pitchFamily="34" charset="-128"/>
              </a:rPr>
              <a:t>codelist</a:t>
            </a:r>
            <a:r>
              <a:rPr lang="en-AU" altLang="ja-JP" sz="1200" dirty="0">
                <a:latin typeface="Arial" panose="020B0604020202020204" pitchFamily="34" charset="0"/>
                <a:ea typeface="MS PGothic" panose="020B0600070205080204" pitchFamily="34" charset="-128"/>
              </a:rPr>
              <a:t>, and expressing it, in a field such as </a:t>
            </a:r>
            <a:br>
              <a:rPr lang="en-AU" altLang="ja-JP" sz="1200" dirty="0">
                <a:latin typeface="Arial" panose="020B0604020202020204" pitchFamily="34" charset="0"/>
                <a:ea typeface="MS PGothic" panose="020B0600070205080204" pitchFamily="34" charset="-128"/>
              </a:rPr>
            </a:br>
            <a:r>
              <a:rPr lang="en-AU" altLang="ja-JP" sz="1200" dirty="0">
                <a:latin typeface="Arial" panose="020B0604020202020204" pitchFamily="34" charset="0"/>
                <a:ea typeface="MS PGothic" panose="020B0600070205080204" pitchFamily="34" charset="-128"/>
              </a:rPr>
              <a:t>                      &lt;fieldname </a:t>
            </a:r>
            <a:r>
              <a:rPr lang="en-AU" altLang="ja-JP" sz="1200" b="1" dirty="0" err="1">
                <a:solidFill>
                  <a:srgbClr val="990033"/>
                </a:solidFill>
                <a:latin typeface="Arial" panose="020B0604020202020204" pitchFamily="34" charset="0"/>
                <a:ea typeface="MS PGothic" panose="020B0600070205080204" pitchFamily="34" charset="-128"/>
              </a:rPr>
              <a:t>codelist</a:t>
            </a:r>
            <a:r>
              <a:rPr lang="en-AU" altLang="ja-JP" sz="1200" dirty="0">
                <a:latin typeface="Arial" panose="020B0604020202020204" pitchFamily="34" charset="0"/>
                <a:ea typeface="MS PGothic" panose="020B0600070205080204" pitchFamily="34" charset="-128"/>
              </a:rPr>
              <a:t>=”[</a:t>
            </a:r>
            <a:r>
              <a:rPr lang="en-AU" altLang="ja-JP" sz="1200" dirty="0" err="1">
                <a:solidFill>
                  <a:schemeClr val="hlink"/>
                </a:solidFill>
                <a:latin typeface="Arial" panose="020B0604020202020204" pitchFamily="34" charset="0"/>
                <a:ea typeface="MS PGothic" panose="020B0600070205080204" pitchFamily="34" charset="-128"/>
              </a:rPr>
              <a:t>url</a:t>
            </a:r>
            <a:r>
              <a:rPr lang="en-AU" altLang="ja-JP" sz="1200" dirty="0">
                <a:latin typeface="Arial" panose="020B0604020202020204" pitchFamily="34" charset="0"/>
                <a:ea typeface="MS PGothic" panose="020B0600070205080204" pitchFamily="34" charset="-128"/>
              </a:rPr>
              <a:t>]#[Table name]”&gt;[</a:t>
            </a:r>
            <a:r>
              <a:rPr lang="en-AU" altLang="ja-JP" sz="1200" dirty="0" err="1">
                <a:latin typeface="Arial" panose="020B0604020202020204" pitchFamily="34" charset="0"/>
                <a:ea typeface="MS PGothic" panose="020B0600070205080204" pitchFamily="34" charset="-128"/>
              </a:rPr>
              <a:t>codelist</a:t>
            </a:r>
            <a:r>
              <a:rPr lang="en-AU" altLang="ja-JP" sz="1200" dirty="0">
                <a:latin typeface="Arial" panose="020B0604020202020204" pitchFamily="34" charset="0"/>
                <a:ea typeface="MS PGothic" panose="020B0600070205080204" pitchFamily="34" charset="-128"/>
              </a:rPr>
              <a:t> term]&lt;/fieldname&gt;</a:t>
            </a:r>
          </a:p>
          <a:p>
            <a:pPr eaLnBrk="1" hangingPunct="1">
              <a:spcBef>
                <a:spcPct val="0"/>
              </a:spcBef>
              <a:buFontTx/>
              <a:buNone/>
            </a:pPr>
            <a:r>
              <a:rPr lang="en-AU" altLang="ja-JP" sz="1200" dirty="0">
                <a:latin typeface="Arial" panose="020B0604020202020204" pitchFamily="34" charset="0"/>
                <a:ea typeface="MS PGothic" panose="020B0600070205080204" pitchFamily="34" charset="-128"/>
              </a:rPr>
              <a:t>                   e.g.    &lt;</a:t>
            </a:r>
            <a:r>
              <a:rPr lang="en-AU" altLang="ja-JP" sz="1200" dirty="0" err="1">
                <a:latin typeface="Arial" panose="020B0604020202020204" pitchFamily="34" charset="0"/>
                <a:ea typeface="MS PGothic" panose="020B0600070205080204" pitchFamily="34" charset="-128"/>
              </a:rPr>
              <a:t>gmd:MD_KeywordTypeCode</a:t>
            </a:r>
            <a:r>
              <a:rPr lang="en-AU" altLang="ja-JP" sz="1200" dirty="0">
                <a:latin typeface="Arial" panose="020B0604020202020204" pitchFamily="34" charset="0"/>
                <a:ea typeface="MS PGothic" panose="020B0600070205080204" pitchFamily="34" charset="-128"/>
              </a:rPr>
              <a:t> </a:t>
            </a:r>
            <a:br>
              <a:rPr lang="en-AU" altLang="ja-JP" sz="1200" dirty="0">
                <a:latin typeface="Arial" panose="020B0604020202020204" pitchFamily="34" charset="0"/>
                <a:ea typeface="MS PGothic" panose="020B0600070205080204" pitchFamily="34" charset="-128"/>
              </a:rPr>
            </a:br>
            <a:r>
              <a:rPr lang="en-AU" altLang="ja-JP" sz="1200" dirty="0">
                <a:latin typeface="Arial" panose="020B0604020202020204" pitchFamily="34" charset="0"/>
                <a:ea typeface="MS PGothic" panose="020B0600070205080204" pitchFamily="34" charset="-128"/>
              </a:rPr>
              <a:t>                                  </a:t>
            </a:r>
            <a:r>
              <a:rPr lang="en-AU" altLang="ja-JP" sz="1200" b="1" dirty="0" err="1">
                <a:solidFill>
                  <a:srgbClr val="990033"/>
                </a:solidFill>
                <a:latin typeface="Arial" panose="020B0604020202020204" pitchFamily="34" charset="0"/>
                <a:ea typeface="MS PGothic" panose="020B0600070205080204" pitchFamily="34" charset="-128"/>
              </a:rPr>
              <a:t>codelist</a:t>
            </a:r>
            <a:r>
              <a:rPr lang="en-AU" altLang="ja-JP" sz="1200" dirty="0">
                <a:latin typeface="Arial" panose="020B0604020202020204" pitchFamily="34" charset="0"/>
                <a:ea typeface="MS PGothic" panose="020B0600070205080204" pitchFamily="34" charset="-128"/>
              </a:rPr>
              <a:t>=”http://wis.wmo.int/2012/</a:t>
            </a:r>
            <a:r>
              <a:rPr lang="en-AU" altLang="ja-JP" sz="1200" dirty="0" err="1">
                <a:latin typeface="Arial" panose="020B0604020202020204" pitchFamily="34" charset="0"/>
                <a:ea typeface="MS PGothic" panose="020B0600070205080204" pitchFamily="34" charset="-128"/>
              </a:rPr>
              <a:t>codelists</a:t>
            </a:r>
            <a:r>
              <a:rPr lang="en-AU" altLang="ja-JP" sz="1200" dirty="0">
                <a:latin typeface="Arial" panose="020B0604020202020204" pitchFamily="34" charset="0"/>
                <a:ea typeface="MS PGothic" panose="020B0600070205080204" pitchFamily="34" charset="-128"/>
              </a:rPr>
              <a:t>/</a:t>
            </a:r>
            <a:r>
              <a:rPr lang="en-AU" altLang="ja-JP" sz="1200" dirty="0" err="1">
                <a:latin typeface="Arial" panose="020B0604020202020204" pitchFamily="34" charset="0"/>
                <a:ea typeface="MS PGothic" panose="020B0600070205080204" pitchFamily="34" charset="-128"/>
              </a:rPr>
              <a:t>WMOCodeLists.xml#MD_KeywordTypeCode</a:t>
            </a:r>
            <a:r>
              <a:rPr lang="en-AU" altLang="ja-JP" sz="1200" dirty="0">
                <a:latin typeface="Arial" panose="020B0604020202020204" pitchFamily="34" charset="0"/>
                <a:ea typeface="MS PGothic" panose="020B0600070205080204" pitchFamily="34" charset="-128"/>
              </a:rPr>
              <a:t>”&gt;</a:t>
            </a:r>
            <a:br>
              <a:rPr lang="en-AU" altLang="ja-JP" sz="1200" dirty="0">
                <a:latin typeface="Arial" panose="020B0604020202020204" pitchFamily="34" charset="0"/>
                <a:ea typeface="MS PGothic" panose="020B0600070205080204" pitchFamily="34" charset="-128"/>
              </a:rPr>
            </a:br>
            <a:r>
              <a:rPr lang="en-AU" altLang="ja-JP" sz="1200" dirty="0">
                <a:latin typeface="Arial" panose="020B0604020202020204" pitchFamily="34" charset="0"/>
                <a:ea typeface="MS PGothic" panose="020B0600070205080204" pitchFamily="34" charset="-128"/>
              </a:rPr>
              <a:t>                                  </a:t>
            </a:r>
            <a:r>
              <a:rPr lang="en-AU" altLang="ja-JP" sz="1200" dirty="0" err="1">
                <a:latin typeface="Arial" panose="020B0604020202020204" pitchFamily="34" charset="0"/>
                <a:ea typeface="MS PGothic" panose="020B0600070205080204" pitchFamily="34" charset="-128"/>
              </a:rPr>
              <a:t>dataCentre</a:t>
            </a:r>
            <a:r>
              <a:rPr lang="en-AU" altLang="ja-JP" sz="1200" dirty="0">
                <a:latin typeface="Arial" panose="020B0604020202020204" pitchFamily="34" charset="0"/>
                <a:ea typeface="MS PGothic" panose="020B0600070205080204" pitchFamily="34" charset="-128"/>
              </a:rPr>
              <a:t>&lt;/</a:t>
            </a:r>
            <a:r>
              <a:rPr lang="en-AU" altLang="ja-JP" sz="1200" dirty="0" err="1">
                <a:latin typeface="Arial" panose="020B0604020202020204" pitchFamily="34" charset="0"/>
                <a:ea typeface="MS PGothic" panose="020B0600070205080204" pitchFamily="34" charset="-128"/>
              </a:rPr>
              <a:t>gmd:MD_KeywordTypeCode</a:t>
            </a:r>
            <a:r>
              <a:rPr lang="en-AU" altLang="ja-JP" sz="1200" dirty="0">
                <a:latin typeface="Arial" panose="020B0604020202020204" pitchFamily="34" charset="0"/>
                <a:ea typeface="MS PGothic" panose="020B0600070205080204" pitchFamily="34" charset="-128"/>
              </a:rPr>
              <a:t>&gt; </a:t>
            </a:r>
          </a:p>
          <a:p>
            <a:pPr eaLnBrk="1" hangingPunct="1">
              <a:spcBef>
                <a:spcPct val="0"/>
              </a:spcBef>
              <a:buFontTx/>
              <a:buNone/>
            </a:pPr>
            <a:endParaRPr lang="en-US" altLang="ja-JP" sz="300" dirty="0">
              <a:latin typeface="Arial" panose="020B0604020202020204" pitchFamily="34" charset="0"/>
              <a:ea typeface="MS PGothic" panose="020B0600070205080204" pitchFamily="34" charset="-128"/>
            </a:endParaRPr>
          </a:p>
          <a:p>
            <a:pPr lvl="1" eaLnBrk="1" hangingPunct="1">
              <a:spcBef>
                <a:spcPct val="0"/>
              </a:spcBef>
              <a:buFontTx/>
              <a:buChar char="•"/>
            </a:pPr>
            <a:endParaRPr lang="en-US" altLang="ja-JP" sz="600" dirty="0">
              <a:latin typeface="Arial" panose="020B0604020202020204" pitchFamily="34" charset="0"/>
              <a:ea typeface="MS PGothic" panose="020B0600070205080204" pitchFamily="34" charset="-128"/>
            </a:endParaRPr>
          </a:p>
          <a:p>
            <a:pPr lvl="1" eaLnBrk="1" hangingPunct="1">
              <a:spcBef>
                <a:spcPct val="0"/>
              </a:spcBef>
              <a:buFontTx/>
              <a:buChar char="•"/>
            </a:pPr>
            <a:r>
              <a:rPr lang="en-AU" altLang="ja-JP" sz="1200" dirty="0">
                <a:latin typeface="Arial" panose="020B0604020202020204" pitchFamily="34" charset="0"/>
                <a:ea typeface="MS PGothic" panose="020B0600070205080204" pitchFamily="34" charset="-128"/>
              </a:rPr>
              <a:t>For WMCP v1.2 </a:t>
            </a:r>
            <a:r>
              <a:rPr lang="en-AU" altLang="ja-JP" sz="1200" dirty="0" err="1">
                <a:latin typeface="Arial" panose="020B0604020202020204" pitchFamily="34" charset="0"/>
                <a:ea typeface="MS PGothic" panose="020B0600070205080204" pitchFamily="34" charset="-128"/>
              </a:rPr>
              <a:t>codelists</a:t>
            </a:r>
            <a:r>
              <a:rPr lang="en-AU" altLang="ja-JP" sz="1200" dirty="0">
                <a:latin typeface="Arial" panose="020B0604020202020204" pitchFamily="34" charset="0"/>
                <a:ea typeface="MS PGothic" panose="020B0600070205080204" pitchFamily="34" charset="-128"/>
              </a:rPr>
              <a:t>, the </a:t>
            </a:r>
            <a:r>
              <a:rPr lang="en-AU" altLang="ja-JP" sz="1200" dirty="0" err="1">
                <a:latin typeface="Arial" panose="020B0604020202020204" pitchFamily="34" charset="0"/>
                <a:ea typeface="MS PGothic" panose="020B0600070205080204" pitchFamily="34" charset="-128"/>
              </a:rPr>
              <a:t>url</a:t>
            </a:r>
            <a:r>
              <a:rPr lang="en-AU" altLang="ja-JP" sz="1200" dirty="0">
                <a:latin typeface="Arial" panose="020B0604020202020204" pitchFamily="34" charset="0"/>
                <a:ea typeface="MS PGothic" panose="020B0600070205080204" pitchFamily="34" charset="-128"/>
              </a:rPr>
              <a:t> was :</a:t>
            </a:r>
            <a:r>
              <a:rPr lang="en-US" altLang="ja-JP" sz="1200" dirty="0">
                <a:latin typeface="Arial" panose="020B0604020202020204" pitchFamily="34" charset="0"/>
                <a:ea typeface="MS PGothic" panose="020B0600070205080204" pitchFamily="34" charset="-128"/>
              </a:rPr>
              <a:t>  </a:t>
            </a:r>
            <a:r>
              <a:rPr lang="en-AU" altLang="ja-JP" sz="1200" dirty="0">
                <a:solidFill>
                  <a:schemeClr val="hlink"/>
                </a:solidFill>
                <a:latin typeface="Arial" panose="020B0604020202020204" pitchFamily="34" charset="0"/>
                <a:ea typeface="MS PGothic" panose="020B0600070205080204" pitchFamily="34" charset="-128"/>
              </a:rPr>
              <a:t>http://wis.wmo.int/2010/metadata/version_1-2/WMOCodelists.xml</a:t>
            </a:r>
            <a:endParaRPr lang="en-US" altLang="ja-JP" sz="1200" dirty="0">
              <a:solidFill>
                <a:schemeClr val="hlink"/>
              </a:solidFill>
              <a:latin typeface="Arial" panose="020B0604020202020204" pitchFamily="34" charset="0"/>
              <a:ea typeface="MS PGothic" panose="020B0600070205080204" pitchFamily="34" charset="-128"/>
            </a:endParaRPr>
          </a:p>
          <a:p>
            <a:pPr lvl="1" eaLnBrk="1" hangingPunct="1">
              <a:spcBef>
                <a:spcPct val="0"/>
              </a:spcBef>
              <a:buFontTx/>
              <a:buChar char="•"/>
            </a:pPr>
            <a:r>
              <a:rPr lang="en-AU" altLang="ja-JP" sz="1200" dirty="0">
                <a:latin typeface="Arial" panose="020B0604020202020204" pitchFamily="34" charset="0"/>
                <a:ea typeface="MS PGothic" panose="020B0600070205080204" pitchFamily="34" charset="-128"/>
              </a:rPr>
              <a:t>For WMCP v1.3 </a:t>
            </a:r>
            <a:r>
              <a:rPr lang="en-AU" altLang="ja-JP" sz="1200" dirty="0" err="1">
                <a:latin typeface="Arial" panose="020B0604020202020204" pitchFamily="34" charset="0"/>
                <a:ea typeface="MS PGothic" panose="020B0600070205080204" pitchFamily="34" charset="-128"/>
              </a:rPr>
              <a:t>codelists</a:t>
            </a:r>
            <a:r>
              <a:rPr lang="en-AU" altLang="ja-JP" sz="1200" dirty="0">
                <a:latin typeface="Arial" panose="020B0604020202020204" pitchFamily="34" charset="0"/>
                <a:ea typeface="MS PGothic" panose="020B0600070205080204" pitchFamily="34" charset="-128"/>
              </a:rPr>
              <a:t>, the </a:t>
            </a:r>
            <a:r>
              <a:rPr lang="en-AU" altLang="ja-JP" sz="1200" dirty="0" err="1">
                <a:latin typeface="Arial" panose="020B0604020202020204" pitchFamily="34" charset="0"/>
                <a:ea typeface="MS PGothic" panose="020B0600070205080204" pitchFamily="34" charset="-128"/>
              </a:rPr>
              <a:t>url</a:t>
            </a:r>
            <a:r>
              <a:rPr lang="en-AU" altLang="ja-JP" sz="1200" dirty="0">
                <a:latin typeface="Arial" panose="020B0604020202020204" pitchFamily="34" charset="0"/>
                <a:ea typeface="MS PGothic" panose="020B0600070205080204" pitchFamily="34" charset="-128"/>
              </a:rPr>
              <a:t>* is :</a:t>
            </a:r>
            <a:r>
              <a:rPr lang="en-US" altLang="ja-JP" sz="1200" dirty="0">
                <a:latin typeface="Arial" panose="020B0604020202020204" pitchFamily="34" charset="0"/>
                <a:ea typeface="MS PGothic" panose="020B0600070205080204" pitchFamily="34" charset="-128"/>
              </a:rPr>
              <a:t>    </a:t>
            </a:r>
            <a:r>
              <a:rPr lang="en-AU" altLang="ja-JP" sz="1200" dirty="0">
                <a:solidFill>
                  <a:schemeClr val="hlink"/>
                </a:solidFill>
                <a:latin typeface="Arial" panose="020B0604020202020204" pitchFamily="34" charset="0"/>
                <a:ea typeface="MS PGothic" panose="020B0600070205080204" pitchFamily="34" charset="-128"/>
              </a:rPr>
              <a:t>http://wis.wmo.int/2012/codelists/WMOCodeLists.xml</a:t>
            </a:r>
            <a:r>
              <a:rPr lang="en-US" altLang="ja-JP" sz="1200" dirty="0">
                <a:latin typeface="Arial" panose="020B0604020202020204" pitchFamily="34" charset="0"/>
                <a:ea typeface="MS PGothic" panose="020B0600070205080204" pitchFamily="34" charset="-128"/>
              </a:rPr>
              <a:t> </a:t>
            </a:r>
            <a:r>
              <a:rPr lang="en-US" altLang="ja-JP" sz="900" dirty="0">
                <a:latin typeface="Arial" panose="020B0604020202020204" pitchFamily="34" charset="0"/>
                <a:ea typeface="MS PGothic" panose="020B0600070205080204" pitchFamily="34" charset="-128"/>
              </a:rPr>
              <a:t/>
            </a:r>
            <a:br>
              <a:rPr lang="en-US" altLang="ja-JP" sz="900" dirty="0">
                <a:latin typeface="Arial" panose="020B0604020202020204" pitchFamily="34" charset="0"/>
                <a:ea typeface="MS PGothic" panose="020B0600070205080204" pitchFamily="34" charset="-128"/>
              </a:rPr>
            </a:br>
            <a:r>
              <a:rPr lang="en-AU" altLang="ja-JP" sz="1200" dirty="0">
                <a:latin typeface="Arial" panose="020B0604020202020204" pitchFamily="34" charset="0"/>
                <a:ea typeface="MS PGothic" panose="020B0600070205080204" pitchFamily="34" charset="-128"/>
              </a:rPr>
              <a:t> </a:t>
            </a:r>
            <a:r>
              <a:rPr lang="en-AU" altLang="ja-JP" sz="1000" i="1" dirty="0">
                <a:latin typeface="Arial" panose="020B0604020202020204" pitchFamily="34" charset="0"/>
                <a:ea typeface="MS PGothic" panose="020B0600070205080204" pitchFamily="34" charset="-128"/>
              </a:rPr>
              <a:t>* Applies when referring to terms from WMCP v1.3 </a:t>
            </a:r>
            <a:r>
              <a:rPr lang="en-AU" altLang="ja-JP" sz="1000" i="1" dirty="0" err="1">
                <a:latin typeface="Arial" panose="020B0604020202020204" pitchFamily="34" charset="0"/>
                <a:ea typeface="MS PGothic" panose="020B0600070205080204" pitchFamily="34" charset="-128"/>
              </a:rPr>
              <a:t>codelists</a:t>
            </a:r>
            <a:r>
              <a:rPr lang="en-AU" altLang="ja-JP" sz="1000" i="1" dirty="0">
                <a:latin typeface="Arial" panose="020B0604020202020204" pitchFamily="34" charset="0"/>
                <a:ea typeface="MS PGothic" panose="020B0600070205080204" pitchFamily="34" charset="-128"/>
              </a:rPr>
              <a:t>, Tables 8,10, and 14-17;</a:t>
            </a:r>
            <a:r>
              <a:rPr lang="en-US" altLang="ja-JP" sz="800" i="1" dirty="0">
                <a:latin typeface="Arial" panose="020B0604020202020204" pitchFamily="34" charset="0"/>
                <a:ea typeface="MS PGothic" panose="020B0600070205080204" pitchFamily="34" charset="-128"/>
              </a:rPr>
              <a:t/>
            </a:r>
            <a:br>
              <a:rPr lang="en-US" altLang="ja-JP" sz="800" i="1" dirty="0">
                <a:latin typeface="Arial" panose="020B0604020202020204" pitchFamily="34" charset="0"/>
                <a:ea typeface="MS PGothic" panose="020B0600070205080204" pitchFamily="34" charset="-128"/>
              </a:rPr>
            </a:br>
            <a:endParaRPr lang="en-US" altLang="ja-JP" sz="800" i="1" dirty="0">
              <a:latin typeface="Arial" panose="020B0604020202020204" pitchFamily="34" charset="0"/>
              <a:ea typeface="MS PGothic" panose="020B0600070205080204" pitchFamily="34" charset="-128"/>
            </a:endParaRPr>
          </a:p>
        </p:txBody>
      </p:sp>
      <p:grpSp>
        <p:nvGrpSpPr>
          <p:cNvPr id="43012" name="Group 3"/>
          <p:cNvGrpSpPr>
            <a:grpSpLocks/>
          </p:cNvGrpSpPr>
          <p:nvPr/>
        </p:nvGrpSpPr>
        <p:grpSpPr bwMode="auto">
          <a:xfrm>
            <a:off x="76200" y="501650"/>
            <a:ext cx="8991600" cy="336550"/>
            <a:chOff x="48" y="316"/>
            <a:chExt cx="5664" cy="212"/>
          </a:xfrm>
        </p:grpSpPr>
        <p:sp>
          <p:nvSpPr>
            <p:cNvPr id="43022" name="Rectangle 4"/>
            <p:cNvSpPr>
              <a:spLocks noChangeArrowheads="1"/>
            </p:cNvSpPr>
            <p:nvPr/>
          </p:nvSpPr>
          <p:spPr bwMode="auto">
            <a:xfrm>
              <a:off x="96" y="316"/>
              <a:ext cx="54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r>
                <a:rPr lang="fr-FR" altLang="en-US" sz="1400">
                  <a:solidFill>
                    <a:schemeClr val="hlink"/>
                  </a:solidFill>
                  <a:latin typeface="Arial" panose="020B0604020202020204" pitchFamily="34" charset="0"/>
                </a:rPr>
                <a:t>The WMO Core Profile  v1.3   -  </a:t>
              </a:r>
              <a:r>
                <a:rPr lang="fr-FR" altLang="en-US" sz="1400" b="1">
                  <a:solidFill>
                    <a:schemeClr val="hlink"/>
                  </a:solidFill>
                  <a:latin typeface="Arial" panose="020B0604020202020204" pitchFamily="34" charset="0"/>
                </a:rPr>
                <a:t>compared with WMCP v1.2</a:t>
              </a:r>
            </a:p>
          </p:txBody>
        </p:sp>
        <p:sp>
          <p:nvSpPr>
            <p:cNvPr id="43023" name="Line 5"/>
            <p:cNvSpPr>
              <a:spLocks noChangeShapeType="1"/>
            </p:cNvSpPr>
            <p:nvPr/>
          </p:nvSpPr>
          <p:spPr bwMode="auto">
            <a:xfrm>
              <a:off x="48" y="528"/>
              <a:ext cx="5664"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grpSp>
      <p:sp>
        <p:nvSpPr>
          <p:cNvPr id="43013" name="Line 5"/>
          <p:cNvSpPr>
            <a:spLocks noChangeShapeType="1"/>
          </p:cNvSpPr>
          <p:nvPr/>
        </p:nvSpPr>
        <p:spPr bwMode="auto">
          <a:xfrm>
            <a:off x="611188" y="1116013"/>
            <a:ext cx="4752975" cy="0"/>
          </a:xfrm>
          <a:prstGeom prst="line">
            <a:avLst/>
          </a:prstGeom>
          <a:noFill/>
          <a:ln w="12700">
            <a:solidFill>
              <a:srgbClr val="4701A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14" name="Line 5"/>
          <p:cNvSpPr>
            <a:spLocks noChangeShapeType="1"/>
          </p:cNvSpPr>
          <p:nvPr/>
        </p:nvSpPr>
        <p:spPr bwMode="auto">
          <a:xfrm>
            <a:off x="611188" y="1341438"/>
            <a:ext cx="4752975"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15" name="Line 5"/>
          <p:cNvSpPr>
            <a:spLocks noChangeShapeType="1"/>
          </p:cNvSpPr>
          <p:nvPr/>
        </p:nvSpPr>
        <p:spPr bwMode="auto">
          <a:xfrm>
            <a:off x="611188" y="3160713"/>
            <a:ext cx="4752975"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16" name="Line 5"/>
          <p:cNvSpPr>
            <a:spLocks noChangeShapeType="1"/>
          </p:cNvSpPr>
          <p:nvPr/>
        </p:nvSpPr>
        <p:spPr bwMode="auto">
          <a:xfrm>
            <a:off x="611188" y="4546600"/>
            <a:ext cx="4752975" cy="0"/>
          </a:xfrm>
          <a:prstGeom prst="line">
            <a:avLst/>
          </a:prstGeom>
          <a:noFill/>
          <a:ln w="127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17" name="Line 5"/>
          <p:cNvSpPr>
            <a:spLocks noChangeShapeType="1"/>
          </p:cNvSpPr>
          <p:nvPr/>
        </p:nvSpPr>
        <p:spPr bwMode="auto">
          <a:xfrm>
            <a:off x="608013" y="1350963"/>
            <a:ext cx="4752975" cy="0"/>
          </a:xfrm>
          <a:prstGeom prst="line">
            <a:avLst/>
          </a:prstGeom>
          <a:noFill/>
          <a:ln w="12700">
            <a:solidFill>
              <a:srgbClr val="4701A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18" name="Line 5"/>
          <p:cNvSpPr>
            <a:spLocks noChangeShapeType="1"/>
          </p:cNvSpPr>
          <p:nvPr/>
        </p:nvSpPr>
        <p:spPr bwMode="auto">
          <a:xfrm>
            <a:off x="608013" y="3163888"/>
            <a:ext cx="4752975" cy="0"/>
          </a:xfrm>
          <a:prstGeom prst="line">
            <a:avLst/>
          </a:prstGeom>
          <a:noFill/>
          <a:ln w="12700">
            <a:solidFill>
              <a:srgbClr val="4701A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19" name="Line 5"/>
          <p:cNvSpPr>
            <a:spLocks noChangeShapeType="1"/>
          </p:cNvSpPr>
          <p:nvPr/>
        </p:nvSpPr>
        <p:spPr bwMode="auto">
          <a:xfrm>
            <a:off x="601663" y="4552950"/>
            <a:ext cx="4752975" cy="0"/>
          </a:xfrm>
          <a:prstGeom prst="line">
            <a:avLst/>
          </a:prstGeom>
          <a:noFill/>
          <a:ln w="12700">
            <a:solidFill>
              <a:srgbClr val="4701A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20" name="Line 5"/>
          <p:cNvSpPr>
            <a:spLocks noChangeShapeType="1"/>
          </p:cNvSpPr>
          <p:nvPr/>
        </p:nvSpPr>
        <p:spPr bwMode="auto">
          <a:xfrm>
            <a:off x="611188" y="2924175"/>
            <a:ext cx="4752975" cy="0"/>
          </a:xfrm>
          <a:prstGeom prst="line">
            <a:avLst/>
          </a:prstGeom>
          <a:noFill/>
          <a:ln w="12700">
            <a:solidFill>
              <a:srgbClr val="4701A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
        <p:nvSpPr>
          <p:cNvPr id="43021" name="Line 5"/>
          <p:cNvSpPr>
            <a:spLocks noChangeShapeType="1"/>
          </p:cNvSpPr>
          <p:nvPr/>
        </p:nvSpPr>
        <p:spPr bwMode="auto">
          <a:xfrm>
            <a:off x="611188" y="4302125"/>
            <a:ext cx="4752975" cy="0"/>
          </a:xfrm>
          <a:prstGeom prst="line">
            <a:avLst/>
          </a:prstGeom>
          <a:noFill/>
          <a:ln w="12700">
            <a:solidFill>
              <a:srgbClr val="4701A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Tree>
    <p:extLst>
      <p:ext uri="{BB962C8B-B14F-4D97-AF65-F5344CB8AC3E}">
        <p14:creationId xmlns:p14="http://schemas.microsoft.com/office/powerpoint/2010/main" val="9258211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14"/>
          </a:xfrm>
        </p:spPr>
        <p:txBody>
          <a:bodyPr>
            <a:normAutofit fontScale="90000"/>
          </a:bodyPr>
          <a:lstStyle/>
          <a:p>
            <a:r>
              <a:rPr lang="en-GB" dirty="0"/>
              <a:t>Metadata – ideal content</a:t>
            </a:r>
            <a:endParaRPr lang="en-GB"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27</a:t>
            </a:fld>
            <a:endParaRPr lang="en-US"/>
          </a:p>
        </p:txBody>
      </p:sp>
      <p:sp>
        <p:nvSpPr>
          <p:cNvPr id="3" name="Content Placeholder 2"/>
          <p:cNvSpPr>
            <a:spLocks noGrp="1"/>
          </p:cNvSpPr>
          <p:nvPr>
            <p:ph idx="1"/>
          </p:nvPr>
        </p:nvSpPr>
        <p:spPr>
          <a:xfrm>
            <a:off x="457200" y="1128251"/>
            <a:ext cx="7477433" cy="4859594"/>
          </a:xfrm>
        </p:spPr>
        <p:txBody>
          <a:bodyPr>
            <a:normAutofit fontScale="55000" lnSpcReduction="20000"/>
          </a:bodyPr>
          <a:lstStyle/>
          <a:p>
            <a:pPr marL="0" indent="0">
              <a:buNone/>
            </a:pPr>
            <a:r>
              <a:rPr lang="en-GB" sz="1800" dirty="0"/>
              <a:t>Metadata is needed for :</a:t>
            </a:r>
          </a:p>
          <a:p>
            <a:pPr marL="0" indent="0">
              <a:buNone/>
            </a:pPr>
            <a:endParaRPr lang="en-GB" sz="1800" dirty="0"/>
          </a:p>
          <a:p>
            <a:pPr marL="0" indent="0">
              <a:buNone/>
            </a:pPr>
            <a:r>
              <a:rPr lang="en-GB" sz="1800" dirty="0"/>
              <a:t>Dataset information</a:t>
            </a:r>
            <a:br>
              <a:rPr lang="en-GB" sz="1800" dirty="0"/>
            </a:br>
            <a:endParaRPr lang="en-GB" sz="1800" dirty="0"/>
          </a:p>
          <a:p>
            <a:r>
              <a:rPr lang="en-GB" sz="1800" dirty="0"/>
              <a:t>Searching efficiency : core</a:t>
            </a:r>
          </a:p>
          <a:p>
            <a:pPr lvl="1"/>
            <a:r>
              <a:rPr lang="en-GB" sz="1400" dirty="0"/>
              <a:t>Where, when, by whom, what  :</a:t>
            </a:r>
          </a:p>
          <a:p>
            <a:pPr marL="457200" lvl="1" indent="0">
              <a:buNone/>
            </a:pPr>
            <a:r>
              <a:rPr lang="en-GB" sz="1400" dirty="0"/>
              <a:t>             title, abstract, subject, resource identifier, temporal and spatial extent </a:t>
            </a:r>
            <a:br>
              <a:rPr lang="en-GB" sz="1400" dirty="0"/>
            </a:br>
            <a:endParaRPr lang="en-GB" sz="1400" dirty="0"/>
          </a:p>
          <a:p>
            <a:r>
              <a:rPr lang="en-GB" sz="1800" dirty="0"/>
              <a:t>Access and Use details  (often ' constraints')</a:t>
            </a:r>
          </a:p>
          <a:p>
            <a:pPr lvl="1"/>
            <a:r>
              <a:rPr lang="en-GB" sz="1400" dirty="0"/>
              <a:t>Which formats and delivery processes can be accessed, and how</a:t>
            </a:r>
          </a:p>
          <a:p>
            <a:pPr lvl="1"/>
            <a:r>
              <a:rPr lang="en-GB" sz="1400" dirty="0"/>
              <a:t>What a user is (more often "isn't") allowed to do with the data</a:t>
            </a:r>
          </a:p>
          <a:p>
            <a:pPr lvl="1"/>
            <a:r>
              <a:rPr lang="en-GB" sz="1400" dirty="0"/>
              <a:t>What a user must do, if they use the data </a:t>
            </a:r>
          </a:p>
          <a:p>
            <a:pPr lvl="2"/>
            <a:r>
              <a:rPr lang="en-GB" sz="1000" dirty="0"/>
              <a:t>Referencing / citation of data</a:t>
            </a:r>
            <a:endParaRPr lang="en-GB" sz="1400" dirty="0"/>
          </a:p>
          <a:p>
            <a:pPr lvl="1"/>
            <a:r>
              <a:rPr lang="en-GB" sz="1400" dirty="0"/>
              <a:t>What a user is invited to do, if they use the data  (feedback, alerts, advise WMO of any dependencies)</a:t>
            </a:r>
            <a:br>
              <a:rPr lang="en-GB" sz="1400" dirty="0"/>
            </a:br>
            <a:endParaRPr lang="en-GB" sz="1800" dirty="0"/>
          </a:p>
          <a:p>
            <a:r>
              <a:rPr lang="en-GB" sz="1800" dirty="0">
                <a:solidFill>
                  <a:schemeClr val="accent5">
                    <a:lumMod val="50000"/>
                  </a:schemeClr>
                </a:solidFill>
              </a:rPr>
              <a:t>Understanding what the data is (additional to 'core' above)</a:t>
            </a:r>
          </a:p>
          <a:p>
            <a:pPr lvl="1"/>
            <a:r>
              <a:rPr lang="en-GB" sz="1400" dirty="0">
                <a:solidFill>
                  <a:schemeClr val="accent5">
                    <a:lumMod val="50000"/>
                  </a:schemeClr>
                </a:solidFill>
              </a:rPr>
              <a:t>Data Lineage</a:t>
            </a:r>
          </a:p>
          <a:p>
            <a:pPr lvl="1"/>
            <a:r>
              <a:rPr lang="en-GB" sz="1400" dirty="0">
                <a:solidFill>
                  <a:schemeClr val="accent5">
                    <a:lumMod val="50000"/>
                  </a:schemeClr>
                </a:solidFill>
              </a:rPr>
              <a:t>Data Quality (comments and benchmarking)</a:t>
            </a:r>
          </a:p>
          <a:p>
            <a:pPr lvl="1"/>
            <a:r>
              <a:rPr lang="en-GB" sz="1400" dirty="0">
                <a:solidFill>
                  <a:schemeClr val="accent5">
                    <a:lumMod val="50000"/>
                  </a:schemeClr>
                </a:solidFill>
              </a:rPr>
              <a:t>Spatial Reference System and resolution</a:t>
            </a:r>
          </a:p>
          <a:p>
            <a:pPr lvl="1"/>
            <a:r>
              <a:rPr lang="en-GB" sz="1400" dirty="0">
                <a:solidFill>
                  <a:schemeClr val="accent5">
                    <a:lumMod val="50000"/>
                  </a:schemeClr>
                </a:solidFill>
              </a:rPr>
              <a:t>Data </a:t>
            </a:r>
            <a:r>
              <a:rPr lang="en-GB" sz="1400" dirty="0" err="1">
                <a:solidFill>
                  <a:schemeClr val="accent5">
                    <a:lumMod val="50000"/>
                  </a:schemeClr>
                </a:solidFill>
              </a:rPr>
              <a:t>Timesteps</a:t>
            </a:r>
            <a:r>
              <a:rPr lang="en-GB" sz="1400" dirty="0">
                <a:solidFill>
                  <a:schemeClr val="accent5">
                    <a:lumMod val="50000"/>
                  </a:schemeClr>
                </a:solidFill>
              </a:rPr>
              <a:t> and  issuing schedule</a:t>
            </a:r>
          </a:p>
          <a:p>
            <a:pPr lvl="1"/>
            <a:r>
              <a:rPr lang="en-GB" sz="1400" dirty="0">
                <a:solidFill>
                  <a:schemeClr val="accent5">
                    <a:lumMod val="50000"/>
                  </a:schemeClr>
                </a:solidFill>
              </a:rPr>
              <a:t>Status</a:t>
            </a:r>
          </a:p>
          <a:p>
            <a:pPr lvl="1"/>
            <a:r>
              <a:rPr lang="en-GB" sz="1400" dirty="0">
                <a:solidFill>
                  <a:schemeClr val="accent5">
                    <a:lumMod val="50000"/>
                  </a:schemeClr>
                </a:solidFill>
              </a:rPr>
              <a:t>Data Parameters (and/or Data Dictionary), where feasible</a:t>
            </a:r>
          </a:p>
          <a:p>
            <a:pPr lvl="1"/>
            <a:r>
              <a:rPr lang="en-GB" sz="1400" dirty="0">
                <a:solidFill>
                  <a:schemeClr val="accent5">
                    <a:lumMod val="50000"/>
                  </a:schemeClr>
                </a:solidFill>
              </a:rPr>
              <a:t>Versioning management (e.g. how to identify which files have been amended since X)</a:t>
            </a:r>
          </a:p>
          <a:p>
            <a:pPr lvl="1"/>
            <a:r>
              <a:rPr lang="en-GB" sz="1400" dirty="0">
                <a:solidFill>
                  <a:schemeClr val="accent5">
                    <a:lumMod val="50000"/>
                  </a:schemeClr>
                </a:solidFill>
              </a:rPr>
              <a:t>Relationships with other datasets /collections, or other resources</a:t>
            </a:r>
          </a:p>
          <a:p>
            <a:pPr lvl="1"/>
            <a:endParaRPr lang="en-GB" sz="1400" dirty="0"/>
          </a:p>
          <a:p>
            <a:pPr marL="0" indent="0">
              <a:buNone/>
            </a:pPr>
            <a:r>
              <a:rPr lang="en-GB" sz="1800" dirty="0"/>
              <a:t>Data management of the dataset (ideally), e.g. </a:t>
            </a:r>
          </a:p>
          <a:p>
            <a:pPr lvl="1"/>
            <a:r>
              <a:rPr lang="en-GB" sz="1400" dirty="0"/>
              <a:t>indicate the current Retention Policy, and invite feedback on it (especially if it affects citation +++)</a:t>
            </a:r>
          </a:p>
          <a:p>
            <a:pPr lvl="1"/>
            <a:r>
              <a:rPr lang="en-GB" sz="1400" dirty="0"/>
              <a:t>Consider feasibility of using the Data Quality section, to indicate ranking of dataset against each Maturity Matrix benchmark</a:t>
            </a:r>
          </a:p>
          <a:p>
            <a:pPr marL="0" indent="0">
              <a:buNone/>
            </a:pPr>
            <a:endParaRPr lang="en-GB" sz="1800" dirty="0"/>
          </a:p>
          <a:p>
            <a:pPr marL="0" indent="0">
              <a:buNone/>
            </a:pPr>
            <a:r>
              <a:rPr lang="en-GB" sz="1800" dirty="0"/>
              <a:t>Metadata information</a:t>
            </a:r>
          </a:p>
          <a:p>
            <a:r>
              <a:rPr lang="en-GB" sz="1800" dirty="0"/>
              <a:t>Information about the metadata  (standard used, record version [date, </a:t>
            </a:r>
            <a:r>
              <a:rPr lang="en-GB" sz="1800" dirty="0" err="1"/>
              <a:t>etc</a:t>
            </a:r>
            <a:r>
              <a:rPr lang="en-GB" sz="1800" dirty="0"/>
              <a:t>], </a:t>
            </a:r>
            <a:r>
              <a:rPr lang="en-GB" sz="1800" dirty="0" err="1"/>
              <a:t>etc</a:t>
            </a:r>
            <a:r>
              <a:rPr lang="en-GB" sz="1800" dirty="0"/>
              <a:t>), </a:t>
            </a:r>
          </a:p>
          <a:p>
            <a:r>
              <a:rPr lang="en-GB" sz="1800" dirty="0"/>
              <a:t>What a user is allowed to do with the metadata. </a:t>
            </a:r>
          </a:p>
          <a:p>
            <a:r>
              <a:rPr lang="en-GB" sz="1800" dirty="0"/>
              <a:t>Key metadata changes made (such as licencing)</a:t>
            </a:r>
          </a:p>
          <a:p>
            <a:r>
              <a:rPr lang="en-GB" sz="1800" dirty="0"/>
              <a:t>Metadata identifier(s), and </a:t>
            </a:r>
            <a:r>
              <a:rPr lang="en-GB" sz="1800" dirty="0" err="1"/>
              <a:t>tracebility</a:t>
            </a:r>
            <a:r>
              <a:rPr lang="en-GB" sz="1800" dirty="0"/>
              <a:t> details (Point Of Truth Metadata URL [</a:t>
            </a:r>
            <a:r>
              <a:rPr lang="en-GB" sz="1800" dirty="0" err="1"/>
              <a:t>POTmdURL</a:t>
            </a:r>
            <a:r>
              <a:rPr lang="en-GB" sz="1800" dirty="0"/>
              <a:t>], </a:t>
            </a:r>
            <a:r>
              <a:rPr lang="en-GB" sz="1800" dirty="0" err="1"/>
              <a:t>etc</a:t>
            </a:r>
            <a:r>
              <a:rPr lang="en-GB" sz="1800" dirty="0"/>
              <a:t>)</a:t>
            </a:r>
            <a:endParaRPr lang="en-GB" sz="1600" dirty="0">
              <a:sym typeface="Wingdings" panose="05000000000000000000" pitchFamily="2" charset="2"/>
            </a:endParaRPr>
          </a:p>
          <a:p>
            <a:endParaRPr lang="en-AU" sz="1700" dirty="0"/>
          </a:p>
        </p:txBody>
      </p:sp>
    </p:spTree>
    <p:extLst>
      <p:ext uri="{BB962C8B-B14F-4D97-AF65-F5344CB8AC3E}">
        <p14:creationId xmlns:p14="http://schemas.microsoft.com/office/powerpoint/2010/main" val="4268183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2137</TotalTime>
  <Words>1184</Words>
  <Application>Microsoft Office PowerPoint</Application>
  <PresentationFormat>On-screen Show (4:3)</PresentationFormat>
  <Paragraphs>390</Paragraphs>
  <Slides>27</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MS Mincho</vt:lpstr>
      <vt:lpstr>MS PGothic</vt:lpstr>
      <vt:lpstr>Arial</vt:lpstr>
      <vt:lpstr>Calibri</vt:lpstr>
      <vt:lpstr>comic sans</vt:lpstr>
      <vt:lpstr>helvetica</vt:lpstr>
      <vt:lpstr>Times New Roman</vt:lpstr>
      <vt:lpstr>Wingdings</vt:lpstr>
      <vt:lpstr>blank</vt:lpstr>
      <vt:lpstr>PowerPoint Presentation</vt:lpstr>
      <vt:lpstr>Metadata : introduction</vt:lpstr>
      <vt:lpstr>Metadata – ideal content</vt:lpstr>
      <vt:lpstr>Metadata – ideal content (contd)</vt:lpstr>
      <vt:lpstr>Metadata – ideal content (contd)</vt:lpstr>
      <vt:lpstr>Metadata – ideal content</vt:lpstr>
      <vt:lpstr>Data Quality metadata</vt:lpstr>
      <vt:lpstr>Keywords /Thesauri</vt:lpstr>
      <vt:lpstr>Data Dictionary</vt:lpstr>
      <vt:lpstr>Version management (for data and metadata )</vt:lpstr>
      <vt:lpstr>Referencing / Citation - goals</vt:lpstr>
      <vt:lpstr>Referencing / Citation - citers</vt:lpstr>
      <vt:lpstr>Citation and metadata</vt:lpstr>
      <vt:lpstr>Referencing / Citation</vt:lpstr>
      <vt:lpstr>Persistent identifiers / DOIs</vt:lpstr>
      <vt:lpstr>Citation : issues</vt:lpstr>
      <vt:lpstr>Issues…</vt:lpstr>
      <vt:lpstr>Citation Indexes -in the scholarly publishing world: cf  core needs for HQ Climate data?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Metadata – ideal content</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Kate Roberts</cp:lastModifiedBy>
  <cp:revision>148</cp:revision>
  <dcterms:created xsi:type="dcterms:W3CDTF">2017-08-23T09:47:05Z</dcterms:created>
  <dcterms:modified xsi:type="dcterms:W3CDTF">2018-04-16T07:35:37Z</dcterms:modified>
</cp:coreProperties>
</file>