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5" r:id="rId3"/>
    <p:sldId id="257" r:id="rId4"/>
    <p:sldId id="258" r:id="rId5"/>
    <p:sldId id="260" r:id="rId6"/>
    <p:sldId id="261" r:id="rId7"/>
    <p:sldId id="270" r:id="rId8"/>
    <p:sldId id="271" r:id="rId9"/>
    <p:sldId id="272" r:id="rId10"/>
    <p:sldId id="277" r:id="rId11"/>
    <p:sldId id="278" r:id="rId12"/>
    <p:sldId id="268" r:id="rId13"/>
    <p:sldId id="274" r:id="rId14"/>
    <p:sldId id="276" r:id="rId1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5F69F-F80E-472F-8727-F451535A60A1}" type="datetimeFigureOut">
              <a:rPr lang="de-DE" smtClean="0"/>
              <a:t>16.04.2018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F8FE-8844-4275-AC3E-5375168F5835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549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26963-D98B-4C4B-869C-E35B7704E178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717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/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1pPr>
            <a:lvl2pPr marL="685817" indent="-263776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2pPr>
            <a:lvl3pPr marL="1055103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3pPr>
            <a:lvl4pPr marL="1477145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4pPr>
            <a:lvl5pPr marL="1899186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5pPr>
            <a:lvl6pPr marL="2321227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6pPr>
            <a:lvl7pPr marL="2743269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7pPr>
            <a:lvl8pPr marL="3165310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8pPr>
            <a:lvl9pPr marL="3587351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27F302B6-ECFD-4C36-BE65-FA946ED6CCE0}" type="slidenum">
              <a:rPr lang="de-DE" altLang="de-DE">
                <a:solidFill>
                  <a:prstClr val="black"/>
                </a:solidFill>
                <a:latin typeface="Times New Roman" pitchFamily="18" charset="0"/>
              </a:rPr>
              <a:pPr>
                <a:spcBef>
                  <a:spcPct val="0"/>
                </a:spcBef>
              </a:pPr>
              <a:t>4</a:t>
            </a:fld>
            <a:endParaRPr lang="de-DE" altLang="de-DE">
              <a:solidFill>
                <a:prstClr val="blac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6C1C64-90EA-4D17-B0A6-99717CFA29E3}" type="slidenum">
              <a:rPr lang="de-DE" altLang="de-DE"/>
              <a:pPr/>
              <a:t>5</a:t>
            </a:fld>
            <a:endParaRPr lang="de-DE" altLang="de-DE"/>
          </a:p>
        </p:txBody>
      </p:sp>
      <p:sp>
        <p:nvSpPr>
          <p:cNvPr id="249858" name="Rectangle 20"/>
          <p:cNvSpPr txBox="1">
            <a:spLocks noGrp="1" noChangeArrowheads="1"/>
          </p:cNvSpPr>
          <p:nvPr/>
        </p:nvSpPr>
        <p:spPr bwMode="auto">
          <a:xfrm>
            <a:off x="3882929" y="8670276"/>
            <a:ext cx="2950535" cy="48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81788D42-D086-48E9-89B2-3589F85910F1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5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49859" name="Text Box 1"/>
          <p:cNvSpPr txBox="1">
            <a:spLocks noChangeArrowheads="1"/>
          </p:cNvSpPr>
          <p:nvPr/>
        </p:nvSpPr>
        <p:spPr bwMode="auto">
          <a:xfrm>
            <a:off x="3882930" y="8670277"/>
            <a:ext cx="2959736" cy="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1D3F0E1F-30CE-41D0-B860-EDDCF6BCDA62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5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498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525" y="4371307"/>
            <a:ext cx="5014683" cy="4076292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A56D13-CF49-47B2-BE6C-D10BD75B334C}" type="slidenum">
              <a:rPr lang="de-DE" altLang="de-DE"/>
              <a:pPr/>
              <a:t>6</a:t>
            </a:fld>
            <a:endParaRPr lang="de-DE" altLang="de-DE"/>
          </a:p>
        </p:txBody>
      </p:sp>
      <p:sp>
        <p:nvSpPr>
          <p:cNvPr id="251906" name="Rectangle 20"/>
          <p:cNvSpPr txBox="1">
            <a:spLocks noGrp="1" noChangeArrowheads="1"/>
          </p:cNvSpPr>
          <p:nvPr/>
        </p:nvSpPr>
        <p:spPr bwMode="auto">
          <a:xfrm>
            <a:off x="3882929" y="8670276"/>
            <a:ext cx="2950535" cy="48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7D0A8B82-F32C-420B-AFEB-18323FC109E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6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51907" name="Text Box 1"/>
          <p:cNvSpPr txBox="1">
            <a:spLocks noChangeArrowheads="1"/>
          </p:cNvSpPr>
          <p:nvPr/>
        </p:nvSpPr>
        <p:spPr bwMode="auto">
          <a:xfrm>
            <a:off x="3882930" y="8670277"/>
            <a:ext cx="2959736" cy="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4C922AD8-8D26-4154-9B9A-F35814807FC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6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519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712788"/>
            <a:ext cx="4486275" cy="3363912"/>
          </a:xfrm>
          <a:ln/>
        </p:spPr>
      </p:sp>
      <p:sp>
        <p:nvSpPr>
          <p:cNvPr id="2519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525" y="4371307"/>
            <a:ext cx="5014683" cy="4076292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3"/>
          <p:cNvSpPr txBox="1">
            <a:spLocks noChangeArrowheads="1"/>
          </p:cNvSpPr>
          <p:nvPr userDrawn="1"/>
        </p:nvSpPr>
        <p:spPr bwMode="auto">
          <a:xfrm>
            <a:off x="0" y="339725"/>
            <a:ext cx="66960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3000">
                <a:solidFill>
                  <a:srgbClr val="FFFFFF"/>
                </a:solidFill>
                <a:latin typeface="Arial Black" pitchFamily="34" charset="0"/>
              </a:rPr>
              <a:t>Deutscher Wetterdienst</a:t>
            </a:r>
          </a:p>
        </p:txBody>
      </p:sp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AutoShape 1052"/>
          <p:cNvSpPr>
            <a:spLocks noChangeAspect="1" noChangeArrowheads="1" noTextEdit="1"/>
          </p:cNvSpPr>
          <p:nvPr userDrawn="1"/>
        </p:nvSpPr>
        <p:spPr bwMode="auto">
          <a:xfrm>
            <a:off x="1619250" y="1520825"/>
            <a:ext cx="5792788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7" name="Picture 10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2925763"/>
            <a:ext cx="963613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59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9652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65" descr="NeuLogo_WortbildmarkeClaim_tif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260350"/>
            <a:ext cx="26971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468313" y="6165850"/>
            <a:ext cx="8207375" cy="519113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de-DE" altLang="de-DE" noProof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53021443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9103528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8482195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79388" y="1700213"/>
            <a:ext cx="4351337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3125" y="1700213"/>
            <a:ext cx="4352925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64933244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8208501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72444363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72741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143683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3739316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42638127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23075" y="1268413"/>
            <a:ext cx="2212975" cy="5219700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79388" y="1268413"/>
            <a:ext cx="6491287" cy="521970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06712057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66750" y="1149350"/>
            <a:ext cx="7810500" cy="23241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666750" y="3536950"/>
            <a:ext cx="7810500" cy="79375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800"/>
            </a:lvl1pPr>
            <a:lvl2pPr marL="0" indent="96012" algn="ctr">
              <a:spcBef>
                <a:spcPts val="0"/>
              </a:spcBef>
              <a:buSzTx/>
              <a:buNone/>
              <a:defRPr sz="1800"/>
            </a:lvl2pPr>
            <a:lvl3pPr marL="0" indent="192024" algn="ctr">
              <a:spcBef>
                <a:spcPts val="0"/>
              </a:spcBef>
              <a:buSzTx/>
              <a:buNone/>
              <a:defRPr sz="1800"/>
            </a:lvl3pPr>
            <a:lvl4pPr marL="0" indent="288036" algn="ctr">
              <a:spcBef>
                <a:spcPts val="0"/>
              </a:spcBef>
              <a:buSzTx/>
              <a:buNone/>
              <a:defRPr sz="1800"/>
            </a:lvl4pPr>
            <a:lvl5pPr marL="0" indent="384048" algn="ctr">
              <a:spcBef>
                <a:spcPts val="0"/>
              </a:spcBef>
              <a:buSz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4484637" y="6540500"/>
            <a:ext cx="169964" cy="234950"/>
          </a:xfrm>
          <a:prstGeom prst="rect">
            <a:avLst/>
          </a:prstGeom>
        </p:spPr>
        <p:txBody>
          <a:bodyPr lIns="38405" tIns="19202" rIns="38405" bIns="19202"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540345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ChangeArrowheads="1"/>
          </p:cNvSpPr>
          <p:nvPr userDrawn="1"/>
        </p:nvSpPr>
        <p:spPr bwMode="auto">
          <a:xfrm>
            <a:off x="8377238" y="6381750"/>
            <a:ext cx="3095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268413"/>
            <a:ext cx="88566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700213"/>
            <a:ext cx="8856662" cy="478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1029" name="Line 20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Line 23"/>
          <p:cNvSpPr>
            <a:spLocks noChangeShapeType="1"/>
          </p:cNvSpPr>
          <p:nvPr userDrawn="1"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031" name="Picture 28" descr="Bundesadler_kleiner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6459538"/>
            <a:ext cx="34925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29"/>
          <p:cNvSpPr>
            <a:spLocks noChangeArrowheads="1"/>
          </p:cNvSpPr>
          <p:nvPr/>
        </p:nvSpPr>
        <p:spPr bwMode="auto">
          <a:xfrm>
            <a:off x="6372225" y="6608763"/>
            <a:ext cx="1511300" cy="20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1000">
                <a:solidFill>
                  <a:srgbClr val="000000"/>
                </a:solidFill>
              </a:rPr>
              <a:t>Page: </a:t>
            </a:r>
            <a:fld id="{E69CEF4D-FF46-48FB-91CC-F80EBC04E286}" type="slidenum">
              <a:rPr lang="de-DE" altLang="de-DE" sz="1000" smtClean="0">
                <a:solidFill>
                  <a:srgbClr val="000000"/>
                </a:solidFill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altLang="de-DE" sz="1000">
              <a:solidFill>
                <a:srgbClr val="000000"/>
              </a:solidFill>
            </a:endParaRPr>
          </a:p>
        </p:txBody>
      </p:sp>
      <p:pic>
        <p:nvPicPr>
          <p:cNvPr id="1033" name="Picture 33" descr="NeuLogo_Bildmarke_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0" y="260350"/>
            <a:ext cx="4175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09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Arial" charset="0"/>
        <a:buChar char="–"/>
        <a:defRPr sz="12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timparkinson/320165882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6165850"/>
            <a:ext cx="8207375" cy="547688"/>
          </a:xfrm>
        </p:spPr>
        <p:txBody>
          <a:bodyPr/>
          <a:lstStyle/>
          <a:p>
            <a:pPr algn="l" eaLnBrk="1" hangingPunct="1"/>
            <a:r>
              <a:rPr lang="en-US" altLang="de-DE" b="1"/>
              <a:t>Kate Roberts and Thorsten </a:t>
            </a:r>
            <a:r>
              <a:rPr lang="en-US" altLang="de-DE" b="1" dirty="0" err="1"/>
              <a:t>Büßelberg</a:t>
            </a:r>
            <a:endParaRPr lang="en-US" altLang="de-DE" b="1" dirty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395288" y="5445125"/>
            <a:ext cx="7772400" cy="431800"/>
          </a:xfrm>
        </p:spPr>
        <p:txBody>
          <a:bodyPr/>
          <a:lstStyle/>
          <a:p>
            <a:pPr eaLnBrk="1" hangingPunct="1">
              <a:defRPr/>
            </a:pPr>
            <a:r>
              <a:rPr lang="de-DE" dirty="0"/>
              <a:t>WMO Information System</a:t>
            </a:r>
            <a:endParaRPr lang="en-US" altLang="de-DE" sz="1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511492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006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WMO Information System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>
          <a:xfrm>
            <a:off x="179388" y="2060575"/>
            <a:ext cx="8856662" cy="4427538"/>
          </a:xfrm>
        </p:spPr>
        <p:txBody>
          <a:bodyPr/>
          <a:lstStyle/>
          <a:p>
            <a:pPr marL="0" indent="0">
              <a:buNone/>
            </a:pPr>
            <a:r>
              <a:rPr lang="de-DE" altLang="de-DE" dirty="0"/>
              <a:t>WIS </a:t>
            </a:r>
            <a:r>
              <a:rPr lang="de-DE" altLang="de-DE" dirty="0" err="1"/>
              <a:t>is</a:t>
            </a:r>
            <a:r>
              <a:rPr lang="de-DE" altLang="de-DE" dirty="0"/>
              <a:t> operational </a:t>
            </a:r>
            <a:r>
              <a:rPr lang="de-DE" altLang="de-DE" dirty="0" err="1"/>
              <a:t>since</a:t>
            </a:r>
            <a:r>
              <a:rPr lang="de-DE" altLang="de-DE" dirty="0"/>
              <a:t> </a:t>
            </a:r>
            <a:r>
              <a:rPr lang="de-DE" altLang="de-DE" dirty="0" err="1"/>
              <a:t>January</a:t>
            </a:r>
            <a:r>
              <a:rPr lang="de-DE" altLang="de-DE" dirty="0"/>
              <a:t> 2012</a:t>
            </a:r>
          </a:p>
          <a:p>
            <a:pPr marL="0" indent="0">
              <a:buNone/>
            </a:pPr>
            <a:endParaRPr lang="de-DE" altLang="de-DE" dirty="0"/>
          </a:p>
          <a:p>
            <a:pPr marL="0" indent="0">
              <a:buNone/>
            </a:pPr>
            <a:r>
              <a:rPr lang="de-DE" altLang="de-DE" dirty="0"/>
              <a:t>https://www.wmo.int/pages/prog/www/WIS/index_en.html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4479925" y="32464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de-DE"/>
          </a:p>
        </p:txBody>
      </p:sp>
      <p:pic>
        <p:nvPicPr>
          <p:cNvPr id="8197" name="Picture 7" descr="gisc_pressemitteilung_un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20193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565525"/>
            <a:ext cx="2732088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0" descr="gisc_pressemitteilung_wm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097212" cy="2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9" descr="gisc_pressemitteilung_un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060575"/>
            <a:ext cx="222885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1" descr="gisc_pressemitteilung_cm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797425"/>
            <a:ext cx="26543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596176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>
          <a:xfrm>
            <a:off x="0" y="1052513"/>
            <a:ext cx="8856663" cy="431800"/>
          </a:xfrm>
        </p:spPr>
        <p:txBody>
          <a:bodyPr/>
          <a:lstStyle/>
          <a:p>
            <a:pPr algn="l"/>
            <a:r>
              <a:rPr lang="de-DE" altLang="de-DE" sz="2400" dirty="0">
                <a:solidFill>
                  <a:schemeClr val="tx1"/>
                </a:solidFill>
              </a:rPr>
              <a:t> Data Exchange </a:t>
            </a:r>
            <a:r>
              <a:rPr lang="de-DE" altLang="de-DE" sz="2400" dirty="0" err="1">
                <a:solidFill>
                  <a:schemeClr val="tx1"/>
                </a:solidFill>
              </a:rPr>
              <a:t>since</a:t>
            </a:r>
            <a:r>
              <a:rPr lang="de-DE" altLang="de-DE" sz="2400" dirty="0">
                <a:solidFill>
                  <a:schemeClr val="tx1"/>
                </a:solidFill>
              </a:rPr>
              <a:t> ~1950: GTS</a:t>
            </a:r>
          </a:p>
        </p:txBody>
      </p:sp>
      <p:sp>
        <p:nvSpPr>
          <p:cNvPr id="26627" name="Inhaltsplatzhalter 2"/>
          <p:cNvSpPr>
            <a:spLocks noGrp="1"/>
          </p:cNvSpPr>
          <p:nvPr>
            <p:ph idx="1"/>
          </p:nvPr>
        </p:nvSpPr>
        <p:spPr>
          <a:xfrm>
            <a:off x="107950" y="1700213"/>
            <a:ext cx="8856663" cy="4787900"/>
          </a:xfrm>
        </p:spPr>
        <p:txBody>
          <a:bodyPr/>
          <a:lstStyle/>
          <a:p>
            <a:pPr>
              <a:defRPr/>
            </a:pPr>
            <a:endParaRPr lang="de-DE" altLang="de-DE" dirty="0"/>
          </a:p>
          <a:p>
            <a:pPr>
              <a:defRPr/>
            </a:pPr>
            <a:r>
              <a:rPr lang="de-DE" altLang="de-DE" b="1" dirty="0"/>
              <a:t>GTS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Global Telecommunications System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WMC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      World </a:t>
            </a:r>
            <a:r>
              <a:rPr lang="de-DE" altLang="de-DE" b="1">
                <a:solidFill>
                  <a:srgbClr val="C00000"/>
                </a:solidFill>
              </a:rPr>
              <a:t>Meteorological </a:t>
            </a:r>
            <a:r>
              <a:rPr lang="de-DE" altLang="de-DE" b="1" dirty="0">
                <a:solidFill>
                  <a:srgbClr val="C00000"/>
                </a:solidFill>
              </a:rPr>
              <a:t>Center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RTH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      Regional Telecommunications  Hub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NMHS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      National Met. / </a:t>
            </a:r>
            <a:r>
              <a:rPr lang="de-DE" altLang="de-DE" b="1" dirty="0" err="1">
                <a:solidFill>
                  <a:srgbClr val="0070C0"/>
                </a:solidFill>
              </a:rPr>
              <a:t>Hydrol</a:t>
            </a:r>
            <a:r>
              <a:rPr lang="de-DE" altLang="de-DE" b="1" dirty="0">
                <a:solidFill>
                  <a:srgbClr val="0070C0"/>
                </a:solidFill>
              </a:rPr>
              <a:t>. Service</a:t>
            </a:r>
          </a:p>
          <a:p>
            <a:pPr>
              <a:defRPr/>
            </a:pPr>
            <a:endParaRPr lang="de-DE" altLang="de-DE" dirty="0"/>
          </a:p>
        </p:txBody>
      </p:sp>
      <p:pic>
        <p:nvPicPr>
          <p:cNvPr id="7172" name="Picture 2" descr="MT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2205038"/>
            <a:ext cx="514826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84864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>
          <a:xfrm>
            <a:off x="15875" y="1052513"/>
            <a:ext cx="8856663" cy="431800"/>
          </a:xfrm>
        </p:spPr>
        <p:txBody>
          <a:bodyPr/>
          <a:lstStyle/>
          <a:p>
            <a:pPr algn="l"/>
            <a:r>
              <a:rPr lang="de-DE" altLang="de-DE" sz="2400" dirty="0">
                <a:solidFill>
                  <a:schemeClr val="tx1"/>
                </a:solidFill>
              </a:rPr>
              <a:t> Data </a:t>
            </a:r>
            <a:r>
              <a:rPr lang="de-DE" altLang="de-DE" sz="2400" dirty="0" err="1">
                <a:solidFill>
                  <a:schemeClr val="tx1"/>
                </a:solidFill>
              </a:rPr>
              <a:t>exchange</a:t>
            </a:r>
            <a:r>
              <a:rPr lang="de-DE" altLang="de-DE" sz="2400" dirty="0">
                <a:solidFill>
                  <a:schemeClr val="tx1"/>
                </a:solidFill>
              </a:rPr>
              <a:t> </a:t>
            </a:r>
            <a:r>
              <a:rPr lang="de-DE" altLang="de-DE" sz="2400" dirty="0" err="1">
                <a:solidFill>
                  <a:schemeClr val="tx1"/>
                </a:solidFill>
              </a:rPr>
              <a:t>today</a:t>
            </a:r>
            <a:r>
              <a:rPr lang="de-DE" altLang="de-DE" sz="2400" dirty="0">
                <a:solidFill>
                  <a:schemeClr val="tx1"/>
                </a:solidFill>
              </a:rPr>
              <a:t>:  WMO Information System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106363" y="1703388"/>
            <a:ext cx="8353425" cy="4318000"/>
          </a:xfrm>
        </p:spPr>
        <p:txBody>
          <a:bodyPr/>
          <a:lstStyle/>
          <a:p>
            <a:pPr>
              <a:defRPr/>
            </a:pPr>
            <a:endParaRPr lang="de-DE" altLang="de-DE" dirty="0"/>
          </a:p>
          <a:p>
            <a:pPr>
              <a:defRPr/>
            </a:pPr>
            <a:r>
              <a:rPr lang="de-DE" altLang="de-DE" b="1" dirty="0"/>
              <a:t>WIS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WMO Information System</a:t>
            </a:r>
          </a:p>
          <a:p>
            <a:pPr>
              <a:defRPr/>
            </a:pPr>
            <a:endParaRPr lang="de-DE" altLang="de-DE" b="1" dirty="0">
              <a:solidFill>
                <a:srgbClr val="7030A0"/>
              </a:solidFill>
            </a:endParaRPr>
          </a:p>
          <a:p>
            <a:pPr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GISC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      Global Information System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</a:t>
            </a:r>
          </a:p>
          <a:p>
            <a:pPr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DCPC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      Data Collection / </a:t>
            </a:r>
            <a:r>
              <a:rPr lang="de-DE" altLang="de-DE" b="1" dirty="0" err="1">
                <a:solidFill>
                  <a:srgbClr val="00B050"/>
                </a:solidFill>
              </a:rPr>
              <a:t>Production</a:t>
            </a:r>
            <a:r>
              <a:rPr lang="de-DE" altLang="de-DE" b="1" dirty="0">
                <a:solidFill>
                  <a:srgbClr val="00B050"/>
                </a:solidFill>
              </a:rPr>
              <a:t>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</a:t>
            </a:r>
          </a:p>
          <a:p>
            <a:pPr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NC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      National Center</a:t>
            </a:r>
          </a:p>
          <a:p>
            <a:pPr>
              <a:defRPr/>
            </a:pPr>
            <a:endParaRPr lang="de-DE" altLang="de-DE" b="1" dirty="0"/>
          </a:p>
        </p:txBody>
      </p:sp>
      <p:pic>
        <p:nvPicPr>
          <p:cNvPr id="8197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2205038"/>
            <a:ext cx="511492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8728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without metadata</a:t>
            </a:r>
          </a:p>
        </p:txBody>
      </p:sp>
      <p:pic>
        <p:nvPicPr>
          <p:cNvPr id="2488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706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36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</p:spTree>
    <p:extLst>
      <p:ext uri="{BB962C8B-B14F-4D97-AF65-F5344CB8AC3E}">
        <p14:creationId xmlns:p14="http://schemas.microsoft.com/office/powerpoint/2010/main" val="17165424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 metadata</a:t>
            </a:r>
          </a:p>
        </p:txBody>
      </p:sp>
      <p:sp>
        <p:nvSpPr>
          <p:cNvPr id="250883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  <p:pic>
        <p:nvPicPr>
          <p:cNvPr id="2508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1812925"/>
            <a:ext cx="71501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9942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WIS Centres - Global Information System </a:t>
            </a:r>
            <a:r>
              <a:rPr lang="en-GB" altLang="en-US" dirty="0" err="1"/>
              <a:t>Center</a:t>
            </a:r>
            <a:r>
              <a:rPr lang="en-GB" altLang="en-US" dirty="0"/>
              <a:t>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Hold global metadata catalogue</a:t>
            </a:r>
          </a:p>
          <a:p>
            <a:r>
              <a:rPr lang="en-GB" altLang="en-US"/>
              <a:t>Upload metadata for area of responsibility</a:t>
            </a:r>
          </a:p>
          <a:p>
            <a:r>
              <a:rPr lang="en-GB" altLang="en-US"/>
              <a:t>Distribute (global exchange) data to other GISCs</a:t>
            </a:r>
          </a:p>
          <a:p>
            <a:r>
              <a:rPr lang="en-GB" altLang="en-US"/>
              <a:t>Provide (global exchange) data to area of responsibility</a:t>
            </a:r>
          </a:p>
          <a:p>
            <a:r>
              <a:rPr lang="en-GB" altLang="en-US"/>
              <a:t>Ad hoc and subscription data supply</a:t>
            </a:r>
          </a:p>
          <a:p>
            <a:r>
              <a:rPr lang="en-GB" altLang="en-US"/>
              <a:t>Ensure area of responsibility </a:t>
            </a:r>
            <a:br>
              <a:rPr lang="en-GB" altLang="en-US"/>
            </a:br>
            <a:r>
              <a:rPr lang="en-GB" altLang="en-US"/>
              <a:t>has effective telecommunications</a:t>
            </a:r>
          </a:p>
          <a:p>
            <a:endParaRPr lang="en-GB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91294" y="1993894"/>
            <a:ext cx="3377642" cy="5527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22594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WIS Centres - Data Collection / Production </a:t>
            </a:r>
            <a:r>
              <a:rPr lang="en-GB" altLang="en-US" dirty="0" err="1"/>
              <a:t>Center</a:t>
            </a:r>
            <a:endParaRPr lang="en-GB" alt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Programme function</a:t>
            </a:r>
          </a:p>
          <a:p>
            <a:pPr lvl="1"/>
            <a:r>
              <a:rPr lang="en-GB" altLang="en-US"/>
              <a:t>WWW regional telecommunications hub</a:t>
            </a:r>
          </a:p>
          <a:p>
            <a:pPr lvl="1"/>
            <a:r>
              <a:rPr lang="en-GB" altLang="en-US"/>
              <a:t>RSMC</a:t>
            </a:r>
          </a:p>
          <a:p>
            <a:pPr lvl="1"/>
            <a:r>
              <a:rPr lang="en-GB" altLang="en-US"/>
              <a:t>World Data Centre</a:t>
            </a:r>
          </a:p>
          <a:p>
            <a:endParaRPr lang="en-GB" altLang="en-US"/>
          </a:p>
          <a:p>
            <a:r>
              <a:rPr lang="en-GB" altLang="en-US"/>
              <a:t>Provide metadata</a:t>
            </a:r>
          </a:p>
          <a:p>
            <a:endParaRPr lang="en-GB" altLang="en-US"/>
          </a:p>
          <a:p>
            <a:r>
              <a:rPr lang="en-GB" altLang="en-US"/>
              <a:t>Provide data</a:t>
            </a:r>
          </a:p>
          <a:p>
            <a:endParaRPr lang="en-GB" altLang="en-US"/>
          </a:p>
        </p:txBody>
      </p:sp>
      <p:pic>
        <p:nvPicPr>
          <p:cNvPr id="23556" name="Picture 4" descr="rcc-cm__logo,property=defa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041650"/>
            <a:ext cx="213677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Logo-WZ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060575"/>
            <a:ext cx="9525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ecmw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157788"/>
            <a:ext cx="2149475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5022014"/>
            <a:ext cx="224472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 descr="h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11751"/>
            <a:ext cx="125888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Grafi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025" y="3260725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63598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WIS Centres - National </a:t>
            </a:r>
            <a:r>
              <a:rPr lang="en-GB" altLang="en-US" dirty="0" err="1"/>
              <a:t>Center</a:t>
            </a:r>
            <a:endParaRPr lang="en-GB" alt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Collect and pass national data to WIS</a:t>
            </a:r>
          </a:p>
          <a:p>
            <a:r>
              <a:rPr lang="en-GB" altLang="en-US" dirty="0"/>
              <a:t>Receive data from WIS for national users</a:t>
            </a:r>
          </a:p>
          <a:p>
            <a:r>
              <a:rPr lang="en-GB" altLang="en-US" dirty="0"/>
              <a:t>Provide metadata to WIS</a:t>
            </a:r>
          </a:p>
          <a:p>
            <a:r>
              <a:rPr lang="en-GB" altLang="en-US" dirty="0"/>
              <a:t>Main source of information for national purposes</a:t>
            </a:r>
          </a:p>
          <a:p>
            <a:endParaRPr lang="en-GB" altLang="en-US" dirty="0"/>
          </a:p>
        </p:txBody>
      </p:sp>
      <p:pic>
        <p:nvPicPr>
          <p:cNvPr id="24580" name="Picture 5" descr="ma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163888"/>
            <a:ext cx="5645150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6346622" y="5799179"/>
            <a:ext cx="22862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000" dirty="0"/>
              <a:t>SYNOP reports from RBSN stations</a:t>
            </a:r>
            <a:r>
              <a:rPr lang="en-GB" altLang="en-US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233215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2116" y="440668"/>
            <a:ext cx="4719638" cy="572647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Metadata synchronization</a:t>
            </a:r>
          </a:p>
        </p:txBody>
      </p:sp>
      <p:pic>
        <p:nvPicPr>
          <p:cNvPr id="3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2534688"/>
            <a:ext cx="40005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3145876"/>
            <a:ext cx="4000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3774526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loud"/>
          <p:cNvSpPr>
            <a:spLocks noChangeAspect="1" noEditPoints="1" noChangeArrowheads="1"/>
          </p:cNvSpPr>
          <p:nvPr/>
        </p:nvSpPr>
        <p:spPr bwMode="auto">
          <a:xfrm>
            <a:off x="4003048" y="2316770"/>
            <a:ext cx="1755775" cy="11763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91438" tIns="45719" rIns="91438" bIns="45719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H" altLang="de-DE" dirty="0"/>
              <a:t>WIS </a:t>
            </a:r>
            <a:r>
              <a:rPr lang="fr-CH" altLang="de-DE" dirty="0" err="1"/>
              <a:t>core</a:t>
            </a:r>
            <a:r>
              <a:rPr lang="fr-CH" altLang="de-DE" dirty="0"/>
              <a:t> network</a:t>
            </a:r>
            <a:endParaRPr lang="en-US" altLang="de-DE" dirty="0"/>
          </a:p>
        </p:txBody>
      </p:sp>
      <p:pic>
        <p:nvPicPr>
          <p:cNvPr id="7" name="Picture 6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761" y="1926245"/>
            <a:ext cx="4016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database_ser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12" y="1724631"/>
            <a:ext cx="4032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548" y="2323120"/>
            <a:ext cx="401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123" y="3100994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898" y="3416906"/>
            <a:ext cx="4016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61" y="3499457"/>
            <a:ext cx="4016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086" y="3005744"/>
            <a:ext cx="40163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 descr="NeuLogo_Bildmarke_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73" y="2351075"/>
            <a:ext cx="192088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127" y="1196752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6" descr="GEO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27" y="1150956"/>
            <a:ext cx="1809121" cy="58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feld 29"/>
          <p:cNvSpPr txBox="1">
            <a:spLocks noChangeArrowheads="1"/>
          </p:cNvSpPr>
          <p:nvPr/>
        </p:nvSpPr>
        <p:spPr bwMode="auto">
          <a:xfrm>
            <a:off x="612866" y="2583901"/>
            <a:ext cx="2105059" cy="181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dirty="0"/>
              <a:t>DKRZ</a:t>
            </a:r>
          </a:p>
          <a:p>
            <a:pPr eaLnBrk="1" hangingPunct="1"/>
            <a:r>
              <a:rPr lang="de-DE" altLang="de-DE" sz="1400" dirty="0"/>
              <a:t>AWI (PANGAEA)</a:t>
            </a:r>
          </a:p>
          <a:p>
            <a:pPr eaLnBrk="1" hangingPunct="1"/>
            <a:r>
              <a:rPr lang="de-DE" altLang="de-DE" sz="1400" dirty="0"/>
              <a:t>DLR</a:t>
            </a:r>
          </a:p>
          <a:p>
            <a:pPr eaLnBrk="1" hangingPunct="1"/>
            <a:r>
              <a:rPr lang="de-DE" altLang="de-DE" sz="1400" dirty="0"/>
              <a:t>EUMETSAT</a:t>
            </a:r>
          </a:p>
          <a:p>
            <a:pPr eaLnBrk="1" hangingPunct="1"/>
            <a:r>
              <a:rPr lang="de-DE" altLang="de-DE" sz="1400" dirty="0"/>
              <a:t>National </a:t>
            </a:r>
            <a:r>
              <a:rPr lang="de-DE" altLang="de-DE" sz="1400" dirty="0" err="1"/>
              <a:t>Meteorological</a:t>
            </a:r>
            <a:r>
              <a:rPr lang="de-DE" altLang="de-DE" sz="1400" dirty="0"/>
              <a:t> </a:t>
            </a:r>
            <a:br>
              <a:rPr lang="de-DE" altLang="de-DE" sz="1400" dirty="0"/>
            </a:br>
            <a:r>
              <a:rPr lang="de-DE" altLang="de-DE" sz="1400" dirty="0" err="1"/>
              <a:t>Centres</a:t>
            </a:r>
            <a:r>
              <a:rPr lang="de-DE" altLang="de-DE" sz="1400" dirty="0"/>
              <a:t>,</a:t>
            </a:r>
          </a:p>
          <a:p>
            <a:pPr eaLnBrk="1" hangingPunct="1"/>
            <a:r>
              <a:rPr lang="de-DE" altLang="de-DE" sz="1400" dirty="0"/>
              <a:t>e.g. Austria,</a:t>
            </a:r>
            <a:br>
              <a:rPr lang="de-DE" altLang="de-DE" sz="1400" dirty="0"/>
            </a:br>
            <a:r>
              <a:rPr lang="de-DE" altLang="de-DE" sz="1400" dirty="0" err="1"/>
              <a:t>Croatia</a:t>
            </a:r>
            <a:r>
              <a:rPr lang="de-DE" altLang="de-DE" sz="1400" dirty="0"/>
              <a:t>, …</a:t>
            </a:r>
          </a:p>
        </p:txBody>
      </p:sp>
      <p:cxnSp>
        <p:nvCxnSpPr>
          <p:cNvPr id="26" name="Gerade Verbindung mit Pfeil 25"/>
          <p:cNvCxnSpPr>
            <a:endCxn id="7" idx="1"/>
          </p:cNvCxnSpPr>
          <p:nvPr/>
        </p:nvCxnSpPr>
        <p:spPr>
          <a:xfrm flipV="1">
            <a:off x="2228769" y="2172307"/>
            <a:ext cx="1759992" cy="73263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feld 35"/>
          <p:cNvSpPr txBox="1">
            <a:spLocks noChangeArrowheads="1"/>
          </p:cNvSpPr>
          <p:nvPr/>
        </p:nvSpPr>
        <p:spPr bwMode="auto">
          <a:xfrm>
            <a:off x="2421459" y="2093893"/>
            <a:ext cx="1229820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i="1" dirty="0"/>
              <a:t>OAI </a:t>
            </a:r>
            <a:r>
              <a:rPr lang="de-DE" altLang="de-DE" sz="1400" i="1" dirty="0" err="1"/>
              <a:t>and</a:t>
            </a:r>
            <a:r>
              <a:rPr lang="de-DE" altLang="de-DE" sz="1400" i="1" dirty="0"/>
              <a:t> FTP</a:t>
            </a:r>
          </a:p>
        </p:txBody>
      </p:sp>
      <p:pic>
        <p:nvPicPr>
          <p:cNvPr id="28" name="Grafik 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045" y="2023255"/>
            <a:ext cx="3302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hteck 36"/>
          <p:cNvSpPr>
            <a:spLocks noChangeArrowheads="1"/>
          </p:cNvSpPr>
          <p:nvPr/>
        </p:nvSpPr>
        <p:spPr bwMode="auto">
          <a:xfrm>
            <a:off x="47366" y="4725144"/>
            <a:ext cx="4840288" cy="923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buFont typeface="Wingdings" pitchFamily="2" charset="2"/>
              <a:buChar char="§"/>
            </a:pPr>
            <a:r>
              <a:rPr lang="de-DE" altLang="de-DE" sz="1400" dirty="0"/>
              <a:t> </a:t>
            </a:r>
            <a:r>
              <a:rPr lang="de-DE" altLang="de-DE" sz="1400" dirty="0" err="1"/>
              <a:t>connected</a:t>
            </a:r>
            <a:r>
              <a:rPr lang="de-DE" altLang="de-DE" sz="1400" dirty="0"/>
              <a:t> </a:t>
            </a:r>
            <a:r>
              <a:rPr lang="de-DE" altLang="de-DE" sz="1400" dirty="0" err="1"/>
              <a:t>to</a:t>
            </a:r>
            <a:r>
              <a:rPr lang="de-DE" altLang="de-DE" sz="1400" dirty="0"/>
              <a:t> GISC Offenbach </a:t>
            </a:r>
            <a:r>
              <a:rPr lang="de-DE" altLang="de-DE" sz="1400" dirty="0" err="1"/>
              <a:t>as</a:t>
            </a:r>
            <a:r>
              <a:rPr lang="de-DE" altLang="de-DE" sz="1400" dirty="0"/>
              <a:t> internal DWD </a:t>
            </a:r>
            <a:r>
              <a:rPr lang="de-DE" altLang="de-DE" sz="1400" dirty="0" err="1"/>
              <a:t>centre</a:t>
            </a:r>
            <a:r>
              <a:rPr lang="de-DE" altLang="de-DE" sz="1400" dirty="0"/>
              <a:t>: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GCC, Global Collection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GPCC, Global </a:t>
            </a:r>
            <a:r>
              <a:rPr lang="de-DE" altLang="de-DE" sz="1000" dirty="0" err="1"/>
              <a:t>Precipitation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endParaRPr lang="de-DE" altLang="de-DE" sz="1000" dirty="0"/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GRUAN, GCOS Reference </a:t>
            </a:r>
            <a:r>
              <a:rPr lang="de-DE" altLang="de-DE" sz="1000" dirty="0" err="1"/>
              <a:t>Upper</a:t>
            </a:r>
            <a:r>
              <a:rPr lang="de-DE" altLang="de-DE" sz="1000" dirty="0"/>
              <a:t>-Air Network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RCC-CM, Regional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on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Monitoring </a:t>
            </a:r>
            <a:r>
              <a:rPr lang="de-DE" altLang="de-DE" sz="1000" dirty="0" err="1"/>
              <a:t>for</a:t>
            </a:r>
            <a:r>
              <a:rPr lang="de-DE" altLang="de-DE" sz="1000" dirty="0"/>
              <a:t> Europe </a:t>
            </a:r>
          </a:p>
        </p:txBody>
      </p:sp>
      <p:sp>
        <p:nvSpPr>
          <p:cNvPr id="30" name="Rechteck 37"/>
          <p:cNvSpPr>
            <a:spLocks noChangeArrowheads="1"/>
          </p:cNvSpPr>
          <p:nvPr/>
        </p:nvSpPr>
        <p:spPr bwMode="auto">
          <a:xfrm>
            <a:off x="5112712" y="4568502"/>
            <a:ext cx="392588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 algn="l" hangingPunct="1">
              <a:buFont typeface="Wingdings" pitchFamily="2" charset="2"/>
              <a:buChar char="§"/>
            </a:pPr>
            <a:r>
              <a:rPr lang="de-DE" altLang="de-DE" sz="1400" dirty="0"/>
              <a:t> </a:t>
            </a:r>
            <a:r>
              <a:rPr lang="de-DE" altLang="de-DE" sz="1400" dirty="0" err="1"/>
              <a:t>connected</a:t>
            </a:r>
            <a:r>
              <a:rPr lang="de-DE" altLang="de-DE" sz="1400" dirty="0"/>
              <a:t> </a:t>
            </a:r>
            <a:r>
              <a:rPr lang="de-DE" altLang="de-DE" sz="1400" dirty="0" err="1"/>
              <a:t>to</a:t>
            </a:r>
            <a:r>
              <a:rPr lang="de-DE" altLang="de-DE" sz="1400" dirty="0"/>
              <a:t> GISC Offenbach  </a:t>
            </a:r>
            <a:r>
              <a:rPr lang="de-DE" altLang="de-DE" sz="1400" dirty="0" err="1"/>
              <a:t>as</a:t>
            </a:r>
            <a:r>
              <a:rPr lang="de-DE" altLang="de-DE" sz="1400" dirty="0"/>
              <a:t> </a:t>
            </a:r>
            <a:r>
              <a:rPr lang="de-DE" altLang="de-DE" sz="1400" dirty="0" err="1"/>
              <a:t>external</a:t>
            </a:r>
            <a:r>
              <a:rPr lang="de-DE" altLang="de-DE" sz="1400" dirty="0"/>
              <a:t> DCPC 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DKRZ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DLR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AWI Bremerhaven (</a:t>
            </a:r>
            <a:r>
              <a:rPr lang="de-DE" altLang="de-DE" sz="1000" dirty="0" err="1"/>
              <a:t>Pangaea</a:t>
            </a:r>
            <a:r>
              <a:rPr lang="de-DE" altLang="de-DE" sz="1000" dirty="0"/>
              <a:t>) 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EUMETSAT</a:t>
            </a:r>
          </a:p>
        </p:txBody>
      </p:sp>
      <p:cxnSp>
        <p:nvCxnSpPr>
          <p:cNvPr id="31" name="Gerade Verbindung mit Pfeil 30"/>
          <p:cNvCxnSpPr/>
          <p:nvPr/>
        </p:nvCxnSpPr>
        <p:spPr>
          <a:xfrm flipH="1" flipV="1">
            <a:off x="3253966" y="1588855"/>
            <a:ext cx="749082" cy="70088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314059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499" y="368660"/>
            <a:ext cx="7877175" cy="468052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Interoperability WMO Information System – GEOSS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6939771" cy="567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9965281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87338" y="476250"/>
            <a:ext cx="8856662" cy="431800"/>
          </a:xfrm>
        </p:spPr>
        <p:txBody>
          <a:bodyPr/>
          <a:lstStyle/>
          <a:p>
            <a:r>
              <a:rPr lang="en-GB" altLang="en-US"/>
              <a:t>WIS Discovery Metadata</a:t>
            </a:r>
          </a:p>
        </p:txBody>
      </p:sp>
      <p:pic>
        <p:nvPicPr>
          <p:cNvPr id="17411" name="Picture 4" descr="SardineCans(CreativeCommons-Tim-Parkinson-Flick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98"/>
          <a:stretch>
            <a:fillRect/>
          </a:stretch>
        </p:blipFill>
        <p:spPr bwMode="auto">
          <a:xfrm>
            <a:off x="611188" y="1412875"/>
            <a:ext cx="77057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11188" y="1412875"/>
            <a:ext cx="7705725" cy="4870450"/>
          </a:xfrm>
          <a:prstGeom prst="rect">
            <a:avLst/>
          </a:prstGeom>
          <a:solidFill>
            <a:schemeClr val="bg1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en-US" sz="2800">
                <a:latin typeface="Arial Narrow" pitchFamily="34" charset="0"/>
              </a:rPr>
              <a:t>WIS Discovery Metadata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What datasets contain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Who is responsible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How to get datasets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2200">
              <a:latin typeface="Arial Narrow" pitchFamily="34" charset="0"/>
            </a:endParaRP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611188" y="6021388"/>
            <a:ext cx="763428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20000"/>
              </a:spcBef>
              <a:buClrTx/>
              <a:buFontTx/>
              <a:buNone/>
            </a:pPr>
            <a:r>
              <a:rPr lang="en-US" altLang="en-US" sz="800">
                <a:solidFill>
                  <a:schemeClr val="bg1"/>
                </a:solidFill>
                <a:latin typeface="Arial Narrow" pitchFamily="34" charset="0"/>
              </a:rPr>
              <a:t>Image by Tim Parkinson from </a:t>
            </a:r>
            <a:r>
              <a:rPr lang="en-US" altLang="en-US" sz="800">
                <a:solidFill>
                  <a:schemeClr val="bg1"/>
                </a:solidFill>
                <a:latin typeface="Arial Narrow" pitchFamily="34" charset="0"/>
                <a:hlinkClick r:id="rId3"/>
              </a:rPr>
              <a:t>http://www.flickr.com/photos/timparkinson/320165882/ </a:t>
            </a:r>
            <a:r>
              <a:rPr lang="en-US" altLang="en-US" sz="800">
                <a:solidFill>
                  <a:schemeClr val="bg1"/>
                </a:solidFill>
                <a:latin typeface="Arial Narrow" pitchFamily="34" charset="0"/>
              </a:rPr>
              <a:t>under the creative commons licence http://creativecommons.org/licenses/by/2.0/</a:t>
            </a:r>
          </a:p>
        </p:txBody>
      </p:sp>
    </p:spTree>
    <p:extLst>
      <p:ext uri="{BB962C8B-B14F-4D97-AF65-F5344CB8AC3E}">
        <p14:creationId xmlns:p14="http://schemas.microsoft.com/office/powerpoint/2010/main" val="23783118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Summary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700808"/>
            <a:ext cx="8496944" cy="475252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altLang="de-DE" b="1" dirty="0"/>
              <a:t>WMO Information System </a:t>
            </a:r>
          </a:p>
          <a:p>
            <a:pPr marL="400050" lvl="1" indent="0">
              <a:buNone/>
            </a:pPr>
            <a:r>
              <a:rPr lang="de-DE" altLang="de-DE" b="1" dirty="0">
                <a:solidFill>
                  <a:srgbClr val="C00000"/>
                </a:solidFill>
              </a:rPr>
              <a:t>GISC </a:t>
            </a:r>
            <a:br>
              <a:rPr lang="de-DE" altLang="de-DE" b="1" dirty="0">
                <a:solidFill>
                  <a:srgbClr val="C00000"/>
                </a:solidFill>
              </a:rPr>
            </a:br>
            <a:r>
              <a:rPr lang="de-DE" altLang="de-DE" b="1" dirty="0">
                <a:solidFill>
                  <a:srgbClr val="C00000"/>
                </a:solidFill>
              </a:rPr>
              <a:t>Global Information System Center</a:t>
            </a:r>
            <a:r>
              <a:rPr lang="de-DE" altLang="de-DE" b="1" dirty="0"/>
              <a:t>    </a:t>
            </a:r>
          </a:p>
          <a:p>
            <a:pPr marL="400050" lvl="1" indent="0">
              <a:buNone/>
            </a:pPr>
            <a:r>
              <a:rPr lang="de-DE" altLang="de-DE" b="1" dirty="0">
                <a:solidFill>
                  <a:srgbClr val="00B050"/>
                </a:solidFill>
              </a:rPr>
              <a:t>DCPC</a:t>
            </a:r>
            <a:br>
              <a:rPr lang="de-DE" altLang="de-DE" b="1" dirty="0">
                <a:solidFill>
                  <a:srgbClr val="00B050"/>
                </a:solidFill>
              </a:rPr>
            </a:br>
            <a:r>
              <a:rPr lang="de-DE" altLang="de-DE" b="1" dirty="0">
                <a:solidFill>
                  <a:srgbClr val="00B050"/>
                </a:solidFill>
              </a:rPr>
              <a:t>Data Collection / </a:t>
            </a:r>
            <a:r>
              <a:rPr lang="de-DE" altLang="de-DE" b="1" dirty="0" err="1">
                <a:solidFill>
                  <a:srgbClr val="00B050"/>
                </a:solidFill>
              </a:rPr>
              <a:t>Production</a:t>
            </a:r>
            <a:r>
              <a:rPr lang="de-DE" altLang="de-DE" b="1" dirty="0">
                <a:solidFill>
                  <a:srgbClr val="00B050"/>
                </a:solidFill>
              </a:rPr>
              <a:t> Center</a:t>
            </a:r>
          </a:p>
          <a:p>
            <a:pPr marL="400050" lvl="1" indent="0">
              <a:buNone/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NC </a:t>
            </a:r>
            <a:br>
              <a:rPr lang="de-DE" altLang="de-DE" b="1" dirty="0">
                <a:solidFill>
                  <a:srgbClr val="0070C0"/>
                </a:solidFill>
              </a:rPr>
            </a:br>
            <a:r>
              <a:rPr lang="de-DE" altLang="de-DE" b="1" dirty="0">
                <a:solidFill>
                  <a:srgbClr val="0070C0"/>
                </a:solidFill>
              </a:rPr>
              <a:t>National Center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GISCs hold </a:t>
            </a:r>
            <a:r>
              <a:rPr lang="de-DE" dirty="0" err="1"/>
              <a:t>searchable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  <a:r>
              <a:rPr lang="de-DE" dirty="0" err="1"/>
              <a:t>catalogue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DCPC </a:t>
            </a:r>
            <a:r>
              <a:rPr lang="de-DE" dirty="0" err="1"/>
              <a:t>and</a:t>
            </a:r>
            <a:r>
              <a:rPr lang="de-DE" dirty="0"/>
              <a:t> NC </a:t>
            </a:r>
            <a:r>
              <a:rPr lang="de-DE" dirty="0" err="1"/>
              <a:t>provide</a:t>
            </a:r>
            <a:r>
              <a:rPr lang="de-DE" dirty="0"/>
              <a:t> </a:t>
            </a:r>
            <a:r>
              <a:rPr lang="de-DE" dirty="0" err="1"/>
              <a:t>data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796" y="3717032"/>
            <a:ext cx="4084659" cy="256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906" y="1758965"/>
            <a:ext cx="2195733" cy="1611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2624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de-DE" sz="4000" dirty="0"/>
          </a:p>
          <a:p>
            <a:pPr marL="0" indent="0" algn="ctr">
              <a:buNone/>
            </a:pPr>
            <a:endParaRPr lang="de-DE" sz="4000" dirty="0"/>
          </a:p>
          <a:p>
            <a:pPr marL="0" indent="0" algn="ctr">
              <a:buNone/>
            </a:pPr>
            <a:r>
              <a:rPr lang="de-DE" sz="4000" dirty="0" err="1"/>
              <a:t>Thank</a:t>
            </a:r>
            <a:r>
              <a:rPr lang="de-DE" sz="4000" dirty="0"/>
              <a:t> </a:t>
            </a:r>
            <a:r>
              <a:rPr lang="de-DE" sz="4000" dirty="0" err="1"/>
              <a:t>you</a:t>
            </a:r>
            <a:r>
              <a:rPr lang="de-DE" sz="4000" dirty="0"/>
              <a:t> !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9355973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Standarddesign">
  <a:themeElements>
    <a:clrScheme name="Standarddesign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6278B4"/>
      </a:accent2>
      <a:accent3>
        <a:srgbClr val="FFFFFF"/>
      </a:accent3>
      <a:accent4>
        <a:srgbClr val="000000"/>
      </a:accent4>
      <a:accent5>
        <a:srgbClr val="ADB1CB"/>
      </a:accent5>
      <a:accent6>
        <a:srgbClr val="586CA3"/>
      </a:accent6>
      <a:hlink>
        <a:srgbClr val="96A5CD"/>
      </a:hlink>
      <a:folHlink>
        <a:srgbClr val="CBD3E6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375</Words>
  <Application>Microsoft Office PowerPoint</Application>
  <PresentationFormat>On-screen Show (4:3)</PresentationFormat>
  <Paragraphs>104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Microsoft YaHei</vt:lpstr>
      <vt:lpstr>Arial</vt:lpstr>
      <vt:lpstr>Arial Black</vt:lpstr>
      <vt:lpstr>Arial Narrow</vt:lpstr>
      <vt:lpstr>Calibri</vt:lpstr>
      <vt:lpstr>Lucida Sans Unicode</vt:lpstr>
      <vt:lpstr>Times New Roman</vt:lpstr>
      <vt:lpstr>Wingdings</vt:lpstr>
      <vt:lpstr>Standarddesign</vt:lpstr>
      <vt:lpstr>WMO Information System</vt:lpstr>
      <vt:lpstr>WMO Information System</vt:lpstr>
      <vt:lpstr> Data Exchange since ~1950: GTS</vt:lpstr>
      <vt:lpstr> Data exchange today:  WMO Information System</vt:lpstr>
      <vt:lpstr>PowerPoint Presentation</vt:lpstr>
      <vt:lpstr>PowerPoint Presentation</vt:lpstr>
      <vt:lpstr>WIS Centres - Global Information System Center </vt:lpstr>
      <vt:lpstr>WIS Centres - Data Collection / Production Center</vt:lpstr>
      <vt:lpstr>WIS Centres - National Center</vt:lpstr>
      <vt:lpstr>Metadata synchronization</vt:lpstr>
      <vt:lpstr>Interoperability WMO Information System – GEOSS</vt:lpstr>
      <vt:lpstr>WIS Discovery Metadata</vt:lpstr>
      <vt:lpstr>Summary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– das Internet-Portal des DWD für meteorologische Daten</dc:title>
  <dc:creator>Hermann Asensio</dc:creator>
  <cp:lastModifiedBy>Christina Lief</cp:lastModifiedBy>
  <cp:revision>47</cp:revision>
  <dcterms:created xsi:type="dcterms:W3CDTF">2018-01-26T14:29:40Z</dcterms:created>
  <dcterms:modified xsi:type="dcterms:W3CDTF">2018-04-16T08:37:39Z</dcterms:modified>
</cp:coreProperties>
</file>