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6.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7.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8.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9.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10.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 id="2147483671" r:id="rId2"/>
    <p:sldMasterId id="2147483680" r:id="rId3"/>
    <p:sldMasterId id="2147483689" r:id="rId4"/>
    <p:sldMasterId id="2147483697" r:id="rId5"/>
    <p:sldMasterId id="2147483705" r:id="rId6"/>
    <p:sldMasterId id="2147483713" r:id="rId7"/>
    <p:sldMasterId id="2147483730" r:id="rId8"/>
    <p:sldMasterId id="2147483738" r:id="rId9"/>
    <p:sldMasterId id="2147483746" r:id="rId10"/>
    <p:sldMasterId id="2147483758" r:id="rId11"/>
  </p:sldMasterIdLst>
  <p:notesMasterIdLst>
    <p:notesMasterId r:id="rId36"/>
  </p:notesMasterIdLst>
  <p:sldIdLst>
    <p:sldId id="268" r:id="rId12"/>
    <p:sldId id="455" r:id="rId13"/>
    <p:sldId id="452" r:id="rId14"/>
    <p:sldId id="316" r:id="rId15"/>
    <p:sldId id="453" r:id="rId16"/>
    <p:sldId id="448" r:id="rId17"/>
    <p:sldId id="449" r:id="rId18"/>
    <p:sldId id="488" r:id="rId19"/>
    <p:sldId id="489" r:id="rId20"/>
    <p:sldId id="490" r:id="rId21"/>
    <p:sldId id="492" r:id="rId22"/>
    <p:sldId id="456" r:id="rId23"/>
    <p:sldId id="457" r:id="rId24"/>
    <p:sldId id="472" r:id="rId25"/>
    <p:sldId id="466" r:id="rId26"/>
    <p:sldId id="496" r:id="rId27"/>
    <p:sldId id="495" r:id="rId28"/>
    <p:sldId id="450" r:id="rId29"/>
    <p:sldId id="493" r:id="rId30"/>
    <p:sldId id="494" r:id="rId31"/>
    <p:sldId id="487" r:id="rId32"/>
    <p:sldId id="486" r:id="rId33"/>
    <p:sldId id="306" r:id="rId34"/>
    <p:sldId id="269" r:id="rId3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4"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E8E8"/>
    <a:srgbClr val="A73F3C"/>
    <a:srgbClr val="5AC5DD"/>
    <a:srgbClr val="ED7D30"/>
    <a:srgbClr val="6A508C"/>
    <a:srgbClr val="82A144"/>
    <a:srgbClr val="DA7D2F"/>
    <a:srgbClr val="416DA6"/>
    <a:srgbClr val="3C97AF"/>
    <a:srgbClr val="B6CA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87" autoAdjust="0"/>
    <p:restoredTop sz="74443"/>
  </p:normalViewPr>
  <p:slideViewPr>
    <p:cSldViewPr>
      <p:cViewPr varScale="1">
        <p:scale>
          <a:sx n="105" d="100"/>
          <a:sy n="105" d="100"/>
        </p:scale>
        <p:origin x="184" y="176"/>
      </p:cViewPr>
      <p:guideLst>
        <p:guide orient="horz" pos="2164"/>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9.xml"/><Relationship Id="rId21" Type="http://schemas.openxmlformats.org/officeDocument/2006/relationships/slide" Target="slides/slide10.xml"/><Relationship Id="rId22" Type="http://schemas.openxmlformats.org/officeDocument/2006/relationships/slide" Target="slides/slide11.xml"/><Relationship Id="rId23" Type="http://schemas.openxmlformats.org/officeDocument/2006/relationships/slide" Target="slides/slide12.xml"/><Relationship Id="rId24" Type="http://schemas.openxmlformats.org/officeDocument/2006/relationships/slide" Target="slides/slide13.xml"/><Relationship Id="rId25" Type="http://schemas.openxmlformats.org/officeDocument/2006/relationships/slide" Target="slides/slide14.xml"/><Relationship Id="rId26" Type="http://schemas.openxmlformats.org/officeDocument/2006/relationships/slide" Target="slides/slide15.xml"/><Relationship Id="rId27" Type="http://schemas.openxmlformats.org/officeDocument/2006/relationships/slide" Target="slides/slide16.xml"/><Relationship Id="rId28" Type="http://schemas.openxmlformats.org/officeDocument/2006/relationships/slide" Target="slides/slide17.xml"/><Relationship Id="rId2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30" Type="http://schemas.openxmlformats.org/officeDocument/2006/relationships/slide" Target="slides/slide19.xml"/><Relationship Id="rId31" Type="http://schemas.openxmlformats.org/officeDocument/2006/relationships/slide" Target="slides/slide20.xml"/><Relationship Id="rId32" Type="http://schemas.openxmlformats.org/officeDocument/2006/relationships/slide" Target="slides/slide21.xml"/><Relationship Id="rId9" Type="http://schemas.openxmlformats.org/officeDocument/2006/relationships/slideMaster" Target="slideMasters/slideMaster9.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33" Type="http://schemas.openxmlformats.org/officeDocument/2006/relationships/slide" Target="slides/slide22.xml"/><Relationship Id="rId34" Type="http://schemas.openxmlformats.org/officeDocument/2006/relationships/slide" Target="slides/slide23.xml"/><Relationship Id="rId35"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1" Type="http://schemas.openxmlformats.org/officeDocument/2006/relationships/slideMaster" Target="slideMasters/slideMaster11.xml"/><Relationship Id="rId12" Type="http://schemas.openxmlformats.org/officeDocument/2006/relationships/slide" Target="slides/slide1.xml"/><Relationship Id="rId13" Type="http://schemas.openxmlformats.org/officeDocument/2006/relationships/slide" Target="slides/slide2.xml"/><Relationship Id="rId14" Type="http://schemas.openxmlformats.org/officeDocument/2006/relationships/slide" Target="slides/slide3.xml"/><Relationship Id="rId15" Type="http://schemas.openxmlformats.org/officeDocument/2006/relationships/slide" Target="slides/slide4.xml"/><Relationship Id="rId16" Type="http://schemas.openxmlformats.org/officeDocument/2006/relationships/slide" Target="slides/slide5.xml"/><Relationship Id="rId17" Type="http://schemas.openxmlformats.org/officeDocument/2006/relationships/slide" Target="slides/slide6.xml"/><Relationship Id="rId18" Type="http://schemas.openxmlformats.org/officeDocument/2006/relationships/slide" Target="slides/slide7.xml"/><Relationship Id="rId19" Type="http://schemas.openxmlformats.org/officeDocument/2006/relationships/slide" Target="slides/slide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87.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8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381233-AC79-3E4B-9074-2062DB85F177}" type="doc">
      <dgm:prSet loTypeId="urn:microsoft.com/office/officeart/2005/8/layout/vList3" loCatId="" qsTypeId="urn:microsoft.com/office/officeart/2005/8/quickstyle/simple4" qsCatId="simple" csTypeId="urn:microsoft.com/office/officeart/2005/8/colors/accent1_2" csCatId="accent1" phldr="1"/>
      <dgm:spPr/>
      <dgm:t>
        <a:bodyPr/>
        <a:lstStyle/>
        <a:p>
          <a:endParaRPr lang="en-US"/>
        </a:p>
      </dgm:t>
    </dgm:pt>
    <dgm:pt modelId="{CC55D982-1D04-EE45-9428-BA1335937811}">
      <dgm:prSet custT="1"/>
      <dgm:spPr/>
      <dgm:t>
        <a:bodyPr/>
        <a:lstStyle/>
        <a:p>
          <a:pPr rtl="0"/>
          <a:r>
            <a:rPr lang="en-US" sz="1600" b="1" dirty="0" smtClean="0">
              <a:solidFill>
                <a:schemeClr val="tx1"/>
              </a:solidFill>
            </a:rPr>
            <a:t>Scientific basis:</a:t>
          </a:r>
          <a:endParaRPr lang="en-US" sz="1600" b="1" dirty="0">
            <a:solidFill>
              <a:schemeClr val="tx1"/>
            </a:solidFill>
          </a:endParaRPr>
        </a:p>
      </dgm:t>
    </dgm:pt>
    <dgm:pt modelId="{7DE686F6-6B53-CF4F-88D7-42A3266D5C74}" type="parTrans" cxnId="{836517A1-9280-FA45-8A6B-484DC763B1C8}">
      <dgm:prSet/>
      <dgm:spPr/>
      <dgm:t>
        <a:bodyPr/>
        <a:lstStyle/>
        <a:p>
          <a:endParaRPr lang="en-US"/>
        </a:p>
      </dgm:t>
    </dgm:pt>
    <dgm:pt modelId="{FF93376B-1E5B-1C46-9F7E-C49D386CAFE3}" type="sibTrans" cxnId="{836517A1-9280-FA45-8A6B-484DC763B1C8}">
      <dgm:prSet/>
      <dgm:spPr/>
      <dgm:t>
        <a:bodyPr/>
        <a:lstStyle/>
        <a:p>
          <a:endParaRPr lang="en-US"/>
        </a:p>
      </dgm:t>
    </dgm:pt>
    <dgm:pt modelId="{9B77ED8A-772F-CC46-A8B5-70E36376F73B}">
      <dgm:prSet custT="1"/>
      <dgm:spPr/>
      <dgm:t>
        <a:bodyPr/>
        <a:lstStyle/>
        <a:p>
          <a:pPr rtl="0"/>
          <a:r>
            <a:rPr lang="en-US" sz="1600" b="0" dirty="0" smtClean="0">
              <a:solidFill>
                <a:schemeClr val="tx1"/>
              </a:solidFill>
            </a:rPr>
            <a:t>Essential Climate Variables as defined by GCOS </a:t>
          </a:r>
          <a:endParaRPr lang="en-US" sz="1600" dirty="0">
            <a:solidFill>
              <a:schemeClr val="tx1"/>
            </a:solidFill>
          </a:endParaRPr>
        </a:p>
      </dgm:t>
    </dgm:pt>
    <dgm:pt modelId="{F173DC42-76E0-2C41-B68D-7E17BC601E04}" type="parTrans" cxnId="{EEEC5A40-A6EA-0447-AA6B-780374B2B9CD}">
      <dgm:prSet/>
      <dgm:spPr/>
      <dgm:t>
        <a:bodyPr/>
        <a:lstStyle/>
        <a:p>
          <a:endParaRPr lang="en-US"/>
        </a:p>
      </dgm:t>
    </dgm:pt>
    <dgm:pt modelId="{7378E140-A994-764C-8BD6-A72988385F8F}" type="sibTrans" cxnId="{EEEC5A40-A6EA-0447-AA6B-780374B2B9CD}">
      <dgm:prSet/>
      <dgm:spPr/>
      <dgm:t>
        <a:bodyPr/>
        <a:lstStyle/>
        <a:p>
          <a:endParaRPr lang="en-US"/>
        </a:p>
      </dgm:t>
    </dgm:pt>
    <dgm:pt modelId="{F21ECE20-6026-4748-B657-DE84C893D8AB}">
      <dgm:prSet custT="1"/>
      <dgm:spPr/>
      <dgm:t>
        <a:bodyPr/>
        <a:lstStyle/>
        <a:p>
          <a:pPr rtl="0"/>
          <a:r>
            <a:rPr lang="en-US" sz="1600" b="0" dirty="0" smtClean="0">
              <a:solidFill>
                <a:schemeClr val="tx1"/>
              </a:solidFill>
            </a:rPr>
            <a:t>GCOS Status Report and Implementation Plan</a:t>
          </a:r>
          <a:endParaRPr lang="en-US" sz="1600" dirty="0">
            <a:solidFill>
              <a:schemeClr val="tx1"/>
            </a:solidFill>
          </a:endParaRPr>
        </a:p>
      </dgm:t>
    </dgm:pt>
    <dgm:pt modelId="{FFE581FE-DEB2-EC45-A124-83BA523BD995}" type="parTrans" cxnId="{3019DEB9-D285-B645-82A7-1803C061F9D6}">
      <dgm:prSet/>
      <dgm:spPr/>
      <dgm:t>
        <a:bodyPr/>
        <a:lstStyle/>
        <a:p>
          <a:endParaRPr lang="en-US"/>
        </a:p>
      </dgm:t>
    </dgm:pt>
    <dgm:pt modelId="{20542C3A-DF70-974D-B7C3-8AD7436C5723}" type="sibTrans" cxnId="{3019DEB9-D285-B645-82A7-1803C061F9D6}">
      <dgm:prSet/>
      <dgm:spPr/>
      <dgm:t>
        <a:bodyPr/>
        <a:lstStyle/>
        <a:p>
          <a:endParaRPr lang="en-US"/>
        </a:p>
      </dgm:t>
    </dgm:pt>
    <dgm:pt modelId="{494647B1-2DE9-4344-92AE-81BB01FB59FF}">
      <dgm:prSet custT="1"/>
      <dgm:spPr/>
      <dgm:t>
        <a:bodyPr/>
        <a:lstStyle/>
        <a:p>
          <a:pPr rtl="0"/>
          <a:r>
            <a:rPr lang="en-US" sz="1600" b="0" dirty="0" smtClean="0">
              <a:solidFill>
                <a:schemeClr val="tx1"/>
              </a:solidFill>
            </a:rPr>
            <a:t>IPCC, CMIP</a:t>
          </a:r>
          <a:endParaRPr lang="en-US" sz="1600" dirty="0">
            <a:solidFill>
              <a:schemeClr val="tx1"/>
            </a:solidFill>
          </a:endParaRPr>
        </a:p>
      </dgm:t>
    </dgm:pt>
    <dgm:pt modelId="{2F36686C-1BAB-7E42-9832-EF3E920C7673}" type="parTrans" cxnId="{D9721D71-23C8-FD4A-AD71-C81DB663A07F}">
      <dgm:prSet/>
      <dgm:spPr/>
      <dgm:t>
        <a:bodyPr/>
        <a:lstStyle/>
        <a:p>
          <a:endParaRPr lang="en-US"/>
        </a:p>
      </dgm:t>
    </dgm:pt>
    <dgm:pt modelId="{EDEA0D2E-B1A5-0C48-8B99-9C18ECB78204}" type="sibTrans" cxnId="{D9721D71-23C8-FD4A-AD71-C81DB663A07F}">
      <dgm:prSet/>
      <dgm:spPr/>
      <dgm:t>
        <a:bodyPr/>
        <a:lstStyle/>
        <a:p>
          <a:endParaRPr lang="en-US"/>
        </a:p>
      </dgm:t>
    </dgm:pt>
    <dgm:pt modelId="{A52DD198-716F-F345-A112-97D5A5B37C00}" type="pres">
      <dgm:prSet presAssocID="{81381233-AC79-3E4B-9074-2062DB85F177}" presName="linearFlow" presStyleCnt="0">
        <dgm:presLayoutVars>
          <dgm:dir/>
          <dgm:resizeHandles val="exact"/>
        </dgm:presLayoutVars>
      </dgm:prSet>
      <dgm:spPr/>
      <dgm:t>
        <a:bodyPr/>
        <a:lstStyle/>
        <a:p>
          <a:endParaRPr lang="en-US"/>
        </a:p>
      </dgm:t>
    </dgm:pt>
    <dgm:pt modelId="{229EFE18-CAEF-224F-8B72-2B2494EC696E}" type="pres">
      <dgm:prSet presAssocID="{CC55D982-1D04-EE45-9428-BA1335937811}" presName="composite" presStyleCnt="0"/>
      <dgm:spPr/>
    </dgm:pt>
    <dgm:pt modelId="{2FAEDB34-8EA3-0B43-9E85-7E588549A3D0}" type="pres">
      <dgm:prSet presAssocID="{CC55D982-1D04-EE45-9428-BA1335937811}" presName="imgShp" presStyleLbl="fgImgPlace1" presStyleIdx="0" presStyleCnt="1" custLinFactNeighborX="-57567"/>
      <dgm:spPr>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dgm:spPr>
      <dgm:t>
        <a:bodyPr/>
        <a:lstStyle/>
        <a:p>
          <a:endParaRPr lang="en-GB"/>
        </a:p>
      </dgm:t>
    </dgm:pt>
    <dgm:pt modelId="{DEB64C4F-7E58-0946-9ACE-41B3F09AD6FE}" type="pres">
      <dgm:prSet presAssocID="{CC55D982-1D04-EE45-9428-BA1335937811}" presName="txShp" presStyleLbl="node1" presStyleIdx="0" presStyleCnt="1" custScaleX="108269" custScaleY="100000" custLinFactNeighborX="2411" custLinFactNeighborY="-1423">
        <dgm:presLayoutVars>
          <dgm:bulletEnabled val="1"/>
        </dgm:presLayoutVars>
      </dgm:prSet>
      <dgm:spPr/>
      <dgm:t>
        <a:bodyPr/>
        <a:lstStyle/>
        <a:p>
          <a:endParaRPr lang="en-US"/>
        </a:p>
      </dgm:t>
    </dgm:pt>
  </dgm:ptLst>
  <dgm:cxnLst>
    <dgm:cxn modelId="{836517A1-9280-FA45-8A6B-484DC763B1C8}" srcId="{81381233-AC79-3E4B-9074-2062DB85F177}" destId="{CC55D982-1D04-EE45-9428-BA1335937811}" srcOrd="0" destOrd="0" parTransId="{7DE686F6-6B53-CF4F-88D7-42A3266D5C74}" sibTransId="{FF93376B-1E5B-1C46-9F7E-C49D386CAFE3}"/>
    <dgm:cxn modelId="{E7548A79-5B4D-374B-AC1B-927075796271}" type="presOf" srcId="{F21ECE20-6026-4748-B657-DE84C893D8AB}" destId="{DEB64C4F-7E58-0946-9ACE-41B3F09AD6FE}" srcOrd="0" destOrd="2" presId="urn:microsoft.com/office/officeart/2005/8/layout/vList3"/>
    <dgm:cxn modelId="{E11FFBF7-01D2-D446-A664-BED60DF12BAA}" type="presOf" srcId="{494647B1-2DE9-4344-92AE-81BB01FB59FF}" destId="{DEB64C4F-7E58-0946-9ACE-41B3F09AD6FE}" srcOrd="0" destOrd="3" presId="urn:microsoft.com/office/officeart/2005/8/layout/vList3"/>
    <dgm:cxn modelId="{EEEC5A40-A6EA-0447-AA6B-780374B2B9CD}" srcId="{CC55D982-1D04-EE45-9428-BA1335937811}" destId="{9B77ED8A-772F-CC46-A8B5-70E36376F73B}" srcOrd="0" destOrd="0" parTransId="{F173DC42-76E0-2C41-B68D-7E17BC601E04}" sibTransId="{7378E140-A994-764C-8BD6-A72988385F8F}"/>
    <dgm:cxn modelId="{28474B9F-015A-4B4D-BD3F-E8285C8C0554}" type="presOf" srcId="{CC55D982-1D04-EE45-9428-BA1335937811}" destId="{DEB64C4F-7E58-0946-9ACE-41B3F09AD6FE}" srcOrd="0" destOrd="0" presId="urn:microsoft.com/office/officeart/2005/8/layout/vList3"/>
    <dgm:cxn modelId="{FB920F1E-E23E-AD4D-A470-06E6A9F75896}" type="presOf" srcId="{9B77ED8A-772F-CC46-A8B5-70E36376F73B}" destId="{DEB64C4F-7E58-0946-9ACE-41B3F09AD6FE}" srcOrd="0" destOrd="1" presId="urn:microsoft.com/office/officeart/2005/8/layout/vList3"/>
    <dgm:cxn modelId="{763D6E6C-01AA-AA42-B120-046F05609DAE}" type="presOf" srcId="{81381233-AC79-3E4B-9074-2062DB85F177}" destId="{A52DD198-716F-F345-A112-97D5A5B37C00}" srcOrd="0" destOrd="0" presId="urn:microsoft.com/office/officeart/2005/8/layout/vList3"/>
    <dgm:cxn modelId="{3019DEB9-D285-B645-82A7-1803C061F9D6}" srcId="{CC55D982-1D04-EE45-9428-BA1335937811}" destId="{F21ECE20-6026-4748-B657-DE84C893D8AB}" srcOrd="1" destOrd="0" parTransId="{FFE581FE-DEB2-EC45-A124-83BA523BD995}" sibTransId="{20542C3A-DF70-974D-B7C3-8AD7436C5723}"/>
    <dgm:cxn modelId="{D9721D71-23C8-FD4A-AD71-C81DB663A07F}" srcId="{CC55D982-1D04-EE45-9428-BA1335937811}" destId="{494647B1-2DE9-4344-92AE-81BB01FB59FF}" srcOrd="2" destOrd="0" parTransId="{2F36686C-1BAB-7E42-9832-EF3E920C7673}" sibTransId="{EDEA0D2E-B1A5-0C48-8B99-9C18ECB78204}"/>
    <dgm:cxn modelId="{8676F65D-1E2A-E24D-9324-7D2715574D81}" type="presParOf" srcId="{A52DD198-716F-F345-A112-97D5A5B37C00}" destId="{229EFE18-CAEF-224F-8B72-2B2494EC696E}" srcOrd="0" destOrd="0" presId="urn:microsoft.com/office/officeart/2005/8/layout/vList3"/>
    <dgm:cxn modelId="{91F3691C-7EF8-1D4D-BCBB-D16DAAEA7BD7}" type="presParOf" srcId="{229EFE18-CAEF-224F-8B72-2B2494EC696E}" destId="{2FAEDB34-8EA3-0B43-9E85-7E588549A3D0}" srcOrd="0" destOrd="0" presId="urn:microsoft.com/office/officeart/2005/8/layout/vList3"/>
    <dgm:cxn modelId="{EF53944F-1549-644C-A3F8-FFE108D325EF}" type="presParOf" srcId="{229EFE18-CAEF-224F-8B72-2B2494EC696E}" destId="{DEB64C4F-7E58-0946-9ACE-41B3F09AD6F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8F7261-14AF-EF45-B6B9-2AC9FDDE2040}" type="doc">
      <dgm:prSet loTypeId="urn:microsoft.com/office/officeart/2005/8/layout/lProcess3" loCatId="" qsTypeId="urn:microsoft.com/office/officeart/2005/8/quickstyle/simple4" qsCatId="simple" csTypeId="urn:microsoft.com/office/officeart/2005/8/colors/accent1_2" csCatId="accent1" phldr="1"/>
      <dgm:spPr/>
      <dgm:t>
        <a:bodyPr/>
        <a:lstStyle/>
        <a:p>
          <a:endParaRPr lang="en-US"/>
        </a:p>
      </dgm:t>
    </dgm:pt>
    <dgm:pt modelId="{5B91477A-A1B8-6640-943F-FE9A4B9DD086}">
      <dgm:prSet phldrT="[Text]" custT="1"/>
      <dgm:spPr/>
      <dgm:t>
        <a:bodyPr/>
        <a:lstStyle/>
        <a:p>
          <a:r>
            <a:rPr lang="en-US" sz="1500" b="1" dirty="0" smtClean="0">
              <a:solidFill>
                <a:schemeClr val="tx1"/>
              </a:solidFill>
            </a:rPr>
            <a:t>Observations</a:t>
          </a:r>
          <a:endParaRPr lang="en-US" sz="1500" b="1" dirty="0">
            <a:solidFill>
              <a:schemeClr val="tx1"/>
            </a:solidFill>
          </a:endParaRPr>
        </a:p>
      </dgm:t>
    </dgm:pt>
    <dgm:pt modelId="{67956DF0-DDE9-864A-993B-14CA4A691F42}" type="parTrans" cxnId="{15453007-D5E8-0642-9C96-63E6210D2729}">
      <dgm:prSet/>
      <dgm:spPr/>
      <dgm:t>
        <a:bodyPr/>
        <a:lstStyle/>
        <a:p>
          <a:endParaRPr lang="en-US"/>
        </a:p>
      </dgm:t>
    </dgm:pt>
    <dgm:pt modelId="{5CC8EC82-D2C9-1541-B807-68025DA260E1}" type="sibTrans" cxnId="{15453007-D5E8-0642-9C96-63E6210D2729}">
      <dgm:prSet/>
      <dgm:spPr/>
      <dgm:t>
        <a:bodyPr/>
        <a:lstStyle/>
        <a:p>
          <a:endParaRPr lang="en-US"/>
        </a:p>
      </dgm:t>
    </dgm:pt>
    <dgm:pt modelId="{15CC5D97-9C1F-FD46-930A-DDD9B70B8EF3}">
      <dgm:prSet phldrT="[Text]"/>
      <dgm:spPr/>
      <dgm:t>
        <a:bodyPr/>
        <a:lstStyle/>
        <a:p>
          <a:r>
            <a:rPr lang="en-US" b="0" dirty="0" smtClean="0">
              <a:solidFill>
                <a:schemeClr val="tx1"/>
              </a:solidFill>
            </a:rPr>
            <a:t>Global estimates of ECVs from satellite and in-situ observations</a:t>
          </a:r>
          <a:endParaRPr lang="en-US" b="0" dirty="0">
            <a:solidFill>
              <a:schemeClr val="tx1"/>
            </a:solidFill>
          </a:endParaRPr>
        </a:p>
      </dgm:t>
    </dgm:pt>
    <dgm:pt modelId="{60ADA425-62D2-E344-9F04-ED5764F60BD3}" type="parTrans" cxnId="{4EDA443D-676E-BE41-B60B-2AB9D851760C}">
      <dgm:prSet/>
      <dgm:spPr/>
      <dgm:t>
        <a:bodyPr/>
        <a:lstStyle/>
        <a:p>
          <a:endParaRPr lang="en-US"/>
        </a:p>
      </dgm:t>
    </dgm:pt>
    <dgm:pt modelId="{87A47A8F-811B-104E-A1EC-70625A7920A6}" type="sibTrans" cxnId="{4EDA443D-676E-BE41-B60B-2AB9D851760C}">
      <dgm:prSet/>
      <dgm:spPr/>
      <dgm:t>
        <a:bodyPr/>
        <a:lstStyle/>
        <a:p>
          <a:endParaRPr lang="en-US"/>
        </a:p>
      </dgm:t>
    </dgm:pt>
    <dgm:pt modelId="{06237953-84F9-C54A-8A4C-3AF0846454F1}">
      <dgm:prSet phldrT="[Text]"/>
      <dgm:spPr/>
      <dgm:t>
        <a:bodyPr/>
        <a:lstStyle/>
        <a:p>
          <a:r>
            <a:rPr lang="en-US" dirty="0" smtClean="0">
              <a:solidFill>
                <a:schemeClr val="tx1"/>
              </a:solidFill>
            </a:rPr>
            <a:t>Reprocessed CDRs, reference observations</a:t>
          </a:r>
          <a:endParaRPr lang="en-US" dirty="0">
            <a:solidFill>
              <a:schemeClr val="tx1"/>
            </a:solidFill>
          </a:endParaRPr>
        </a:p>
      </dgm:t>
    </dgm:pt>
    <dgm:pt modelId="{5B237216-27D4-F541-85C3-86C0CE070037}" type="parTrans" cxnId="{DCBC86E2-7357-8342-85A2-F2B3FCFD8209}">
      <dgm:prSet/>
      <dgm:spPr/>
      <dgm:t>
        <a:bodyPr/>
        <a:lstStyle/>
        <a:p>
          <a:endParaRPr lang="en-US"/>
        </a:p>
      </dgm:t>
    </dgm:pt>
    <dgm:pt modelId="{97D3EBB4-73A3-5948-BD31-732C09A74645}" type="sibTrans" cxnId="{DCBC86E2-7357-8342-85A2-F2B3FCFD8209}">
      <dgm:prSet/>
      <dgm:spPr/>
      <dgm:t>
        <a:bodyPr/>
        <a:lstStyle/>
        <a:p>
          <a:endParaRPr lang="en-US"/>
        </a:p>
      </dgm:t>
    </dgm:pt>
    <dgm:pt modelId="{411EE1DB-FDB3-F54E-90E5-FE50FA40DB3C}">
      <dgm:prSet phldrT="[Text]" custT="1"/>
      <dgm:spPr/>
      <dgm:t>
        <a:bodyPr/>
        <a:lstStyle/>
        <a:p>
          <a:r>
            <a:rPr lang="en-US" sz="1500" b="1" dirty="0" smtClean="0">
              <a:solidFill>
                <a:schemeClr val="tx1"/>
              </a:solidFill>
            </a:rPr>
            <a:t>Climate reanalysis</a:t>
          </a:r>
          <a:endParaRPr lang="en-US" sz="1500" b="1" dirty="0">
            <a:solidFill>
              <a:schemeClr val="tx1"/>
            </a:solidFill>
          </a:endParaRPr>
        </a:p>
      </dgm:t>
    </dgm:pt>
    <dgm:pt modelId="{83436C58-D2F2-7648-A0F3-F48303BCA79A}" type="parTrans" cxnId="{4A354259-B183-334A-A623-9004CC1BD3DB}">
      <dgm:prSet/>
      <dgm:spPr/>
      <dgm:t>
        <a:bodyPr/>
        <a:lstStyle/>
        <a:p>
          <a:endParaRPr lang="en-US"/>
        </a:p>
      </dgm:t>
    </dgm:pt>
    <dgm:pt modelId="{1609C1AA-6928-5B4D-AFEB-C3DBABDCA1B8}" type="sibTrans" cxnId="{4A354259-B183-334A-A623-9004CC1BD3DB}">
      <dgm:prSet/>
      <dgm:spPr/>
      <dgm:t>
        <a:bodyPr/>
        <a:lstStyle/>
        <a:p>
          <a:endParaRPr lang="en-US"/>
        </a:p>
      </dgm:t>
    </dgm:pt>
    <dgm:pt modelId="{9F2B372C-7F0A-A44C-8E56-A60B098DFBE0}">
      <dgm:prSet phldrT="[Text]"/>
      <dgm:spPr/>
      <dgm:t>
        <a:bodyPr/>
        <a:lstStyle/>
        <a:p>
          <a:r>
            <a:rPr lang="en-US" dirty="0" smtClean="0">
              <a:solidFill>
                <a:schemeClr val="tx1"/>
              </a:solidFill>
            </a:rPr>
            <a:t>Global atmosphere, ocean, land</a:t>
          </a:r>
          <a:endParaRPr lang="en-US" dirty="0">
            <a:solidFill>
              <a:schemeClr val="tx1"/>
            </a:solidFill>
          </a:endParaRPr>
        </a:p>
      </dgm:t>
    </dgm:pt>
    <dgm:pt modelId="{9C310F0D-3B94-DE49-A15A-AA0B6C108E52}" type="parTrans" cxnId="{F29B388B-BFB1-4A42-BE4B-DAC73FFD0A73}">
      <dgm:prSet/>
      <dgm:spPr/>
      <dgm:t>
        <a:bodyPr/>
        <a:lstStyle/>
        <a:p>
          <a:endParaRPr lang="en-US"/>
        </a:p>
      </dgm:t>
    </dgm:pt>
    <dgm:pt modelId="{2C28C895-30D8-3A41-BC0B-5C9B768AF294}" type="sibTrans" cxnId="{F29B388B-BFB1-4A42-BE4B-DAC73FFD0A73}">
      <dgm:prSet/>
      <dgm:spPr/>
      <dgm:t>
        <a:bodyPr/>
        <a:lstStyle/>
        <a:p>
          <a:endParaRPr lang="en-US"/>
        </a:p>
      </dgm:t>
    </dgm:pt>
    <dgm:pt modelId="{E4E973F8-8A56-9F4B-8234-17AD49D2542F}">
      <dgm:prSet phldrT="[Text]"/>
      <dgm:spPr/>
      <dgm:t>
        <a:bodyPr/>
        <a:lstStyle/>
        <a:p>
          <a:r>
            <a:rPr lang="en-US" dirty="0" smtClean="0">
              <a:solidFill>
                <a:schemeClr val="tx1"/>
              </a:solidFill>
            </a:rPr>
            <a:t>Regional reanalysis for Europe</a:t>
          </a:r>
          <a:endParaRPr lang="en-US" dirty="0">
            <a:solidFill>
              <a:schemeClr val="tx1"/>
            </a:solidFill>
          </a:endParaRPr>
        </a:p>
      </dgm:t>
    </dgm:pt>
    <dgm:pt modelId="{10834476-AC6D-784D-9A45-7617106838E7}" type="parTrans" cxnId="{20B11E4E-5121-B447-9B5F-C3F316B2519D}">
      <dgm:prSet/>
      <dgm:spPr/>
      <dgm:t>
        <a:bodyPr/>
        <a:lstStyle/>
        <a:p>
          <a:endParaRPr lang="en-US"/>
        </a:p>
      </dgm:t>
    </dgm:pt>
    <dgm:pt modelId="{ADB06B23-3970-E747-8C51-675F13974854}" type="sibTrans" cxnId="{20B11E4E-5121-B447-9B5F-C3F316B2519D}">
      <dgm:prSet/>
      <dgm:spPr/>
      <dgm:t>
        <a:bodyPr/>
        <a:lstStyle/>
        <a:p>
          <a:endParaRPr lang="en-US"/>
        </a:p>
      </dgm:t>
    </dgm:pt>
    <dgm:pt modelId="{6D845765-D39C-F348-9A3F-6EE2CE5B0FBF}">
      <dgm:prSet phldrT="[Text]" custT="1"/>
      <dgm:spPr/>
      <dgm:t>
        <a:bodyPr/>
        <a:lstStyle/>
        <a:p>
          <a:r>
            <a:rPr lang="en-US" sz="1500" b="1" dirty="0" smtClean="0">
              <a:solidFill>
                <a:schemeClr val="tx1"/>
              </a:solidFill>
            </a:rPr>
            <a:t>Model output</a:t>
          </a:r>
          <a:endParaRPr lang="en-US" sz="1500" b="1" dirty="0">
            <a:solidFill>
              <a:schemeClr val="tx1"/>
            </a:solidFill>
          </a:endParaRPr>
        </a:p>
      </dgm:t>
    </dgm:pt>
    <dgm:pt modelId="{DA5635E9-558A-2248-8DBE-D44149DCA141}" type="parTrans" cxnId="{E9274965-E096-FD4A-95FD-6C3D5D684EFA}">
      <dgm:prSet/>
      <dgm:spPr/>
      <dgm:t>
        <a:bodyPr/>
        <a:lstStyle/>
        <a:p>
          <a:endParaRPr lang="en-US"/>
        </a:p>
      </dgm:t>
    </dgm:pt>
    <dgm:pt modelId="{CD64C363-8904-9040-98BF-7AD534C0F6F3}" type="sibTrans" cxnId="{E9274965-E096-FD4A-95FD-6C3D5D684EFA}">
      <dgm:prSet/>
      <dgm:spPr/>
      <dgm:t>
        <a:bodyPr/>
        <a:lstStyle/>
        <a:p>
          <a:endParaRPr lang="en-US"/>
        </a:p>
      </dgm:t>
    </dgm:pt>
    <dgm:pt modelId="{38AC9810-007F-0441-8AAC-4DF5D3CAAEED}">
      <dgm:prSet phldrT="[Text]"/>
      <dgm:spPr/>
      <dgm:t>
        <a:bodyPr/>
        <a:lstStyle/>
        <a:p>
          <a:r>
            <a:rPr lang="en-US" dirty="0" smtClean="0">
              <a:solidFill>
                <a:schemeClr val="tx1"/>
              </a:solidFill>
            </a:rPr>
            <a:t>Multi-model seasonal forecast products</a:t>
          </a:r>
          <a:endParaRPr lang="en-US" dirty="0">
            <a:solidFill>
              <a:schemeClr val="tx1"/>
            </a:solidFill>
          </a:endParaRPr>
        </a:p>
      </dgm:t>
    </dgm:pt>
    <dgm:pt modelId="{D3F70555-C8AC-D34B-A24E-7B0E05F21468}" type="parTrans" cxnId="{FC5A2740-359A-5C42-B906-A7CC997C6BCF}">
      <dgm:prSet/>
      <dgm:spPr/>
      <dgm:t>
        <a:bodyPr/>
        <a:lstStyle/>
        <a:p>
          <a:endParaRPr lang="en-US"/>
        </a:p>
      </dgm:t>
    </dgm:pt>
    <dgm:pt modelId="{0B4ECB1A-FDFD-1043-8269-20892ECA794F}" type="sibTrans" cxnId="{FC5A2740-359A-5C42-B906-A7CC997C6BCF}">
      <dgm:prSet/>
      <dgm:spPr/>
      <dgm:t>
        <a:bodyPr/>
        <a:lstStyle/>
        <a:p>
          <a:endParaRPr lang="en-US"/>
        </a:p>
      </dgm:t>
    </dgm:pt>
    <dgm:pt modelId="{964175FF-BAAE-D942-B062-DBDA83351A0D}">
      <dgm:prSet phldrT="[Text]"/>
      <dgm:spPr/>
      <dgm:t>
        <a:bodyPr/>
        <a:lstStyle/>
        <a:p>
          <a:r>
            <a:rPr lang="en-US" dirty="0" smtClean="0">
              <a:solidFill>
                <a:schemeClr val="tx1"/>
              </a:solidFill>
            </a:rPr>
            <a:t>Access to CMIP data and products (global and regional)</a:t>
          </a:r>
          <a:endParaRPr lang="en-US" dirty="0">
            <a:solidFill>
              <a:schemeClr val="tx1"/>
            </a:solidFill>
          </a:endParaRPr>
        </a:p>
      </dgm:t>
    </dgm:pt>
    <dgm:pt modelId="{3F50CE98-D39F-344E-83FD-9376D9485A01}" type="parTrans" cxnId="{96AE497D-FAA6-7F4D-9B29-F63FF1E20EE6}">
      <dgm:prSet/>
      <dgm:spPr/>
      <dgm:t>
        <a:bodyPr/>
        <a:lstStyle/>
        <a:p>
          <a:endParaRPr lang="en-US"/>
        </a:p>
      </dgm:t>
    </dgm:pt>
    <dgm:pt modelId="{2EE67AEE-2C91-FF48-B204-3A91B9070025}" type="sibTrans" cxnId="{96AE497D-FAA6-7F4D-9B29-F63FF1E20EE6}">
      <dgm:prSet/>
      <dgm:spPr/>
      <dgm:t>
        <a:bodyPr/>
        <a:lstStyle/>
        <a:p>
          <a:endParaRPr lang="en-US"/>
        </a:p>
      </dgm:t>
    </dgm:pt>
    <dgm:pt modelId="{0F5A609F-9579-1145-93FB-F5D11F53CEDF}">
      <dgm:prSet phldrT="[Text]" custT="1"/>
      <dgm:spPr/>
      <dgm:t>
        <a:bodyPr/>
        <a:lstStyle/>
        <a:p>
          <a:r>
            <a:rPr lang="en-US" sz="1000" dirty="0" smtClean="0">
              <a:solidFill>
                <a:schemeClr val="tx1"/>
              </a:solidFill>
            </a:rPr>
            <a:t>Support for data rescue, climate data collections</a:t>
          </a:r>
          <a:endParaRPr lang="en-US" sz="1000" dirty="0">
            <a:solidFill>
              <a:schemeClr val="tx1"/>
            </a:solidFill>
          </a:endParaRPr>
        </a:p>
      </dgm:t>
    </dgm:pt>
    <dgm:pt modelId="{300B1B5B-1737-6447-AC34-542EFEC4D6BC}" type="parTrans" cxnId="{7911E785-96A2-DC40-A0E5-5DCBD152750C}">
      <dgm:prSet/>
      <dgm:spPr/>
      <dgm:t>
        <a:bodyPr/>
        <a:lstStyle/>
        <a:p>
          <a:endParaRPr lang="en-US"/>
        </a:p>
      </dgm:t>
    </dgm:pt>
    <dgm:pt modelId="{F26A57B4-BE3C-664E-8FC7-5580315A3135}" type="sibTrans" cxnId="{7911E785-96A2-DC40-A0E5-5DCBD152750C}">
      <dgm:prSet/>
      <dgm:spPr/>
      <dgm:t>
        <a:bodyPr/>
        <a:lstStyle/>
        <a:p>
          <a:endParaRPr lang="en-US"/>
        </a:p>
      </dgm:t>
    </dgm:pt>
    <dgm:pt modelId="{79F110D1-AEF9-8043-BACD-1AF1967943F0}">
      <dgm:prSet phldrT="[Text]"/>
      <dgm:spPr/>
      <dgm:t>
        <a:bodyPr/>
        <a:lstStyle/>
        <a:p>
          <a:r>
            <a:rPr lang="en-US" dirty="0" smtClean="0">
              <a:solidFill>
                <a:schemeClr val="tx1"/>
              </a:solidFill>
            </a:rPr>
            <a:t>Coupled climate reanalysis for 100 years</a:t>
          </a:r>
          <a:endParaRPr lang="en-US" dirty="0">
            <a:solidFill>
              <a:schemeClr val="tx1"/>
            </a:solidFill>
          </a:endParaRPr>
        </a:p>
      </dgm:t>
    </dgm:pt>
    <dgm:pt modelId="{91BB5870-BF68-B74D-871C-6263597BC2A2}" type="parTrans" cxnId="{B54B2ADB-407E-3746-81CD-920914A806BC}">
      <dgm:prSet/>
      <dgm:spPr/>
      <dgm:t>
        <a:bodyPr/>
        <a:lstStyle/>
        <a:p>
          <a:endParaRPr lang="en-US"/>
        </a:p>
      </dgm:t>
    </dgm:pt>
    <dgm:pt modelId="{277E45F6-7F7F-8D4C-A33C-4FA919E2E355}" type="sibTrans" cxnId="{B54B2ADB-407E-3746-81CD-920914A806BC}">
      <dgm:prSet/>
      <dgm:spPr/>
      <dgm:t>
        <a:bodyPr/>
        <a:lstStyle/>
        <a:p>
          <a:endParaRPr lang="en-US"/>
        </a:p>
      </dgm:t>
    </dgm:pt>
    <dgm:pt modelId="{E54EE345-801D-5B45-A24A-FBDC62F0DE61}">
      <dgm:prSet phldrT="[Text]"/>
      <dgm:spPr/>
      <dgm:t>
        <a:bodyPr/>
        <a:lstStyle/>
        <a:p>
          <a:r>
            <a:rPr lang="en-US" dirty="0" smtClean="0">
              <a:solidFill>
                <a:schemeClr val="tx1"/>
              </a:solidFill>
            </a:rPr>
            <a:t>Reference set of climate projections for Europe</a:t>
          </a:r>
          <a:endParaRPr lang="en-US" dirty="0">
            <a:solidFill>
              <a:schemeClr val="tx1"/>
            </a:solidFill>
          </a:endParaRPr>
        </a:p>
      </dgm:t>
    </dgm:pt>
    <dgm:pt modelId="{E7BF0476-2D90-0E4B-806C-B8AE76237DEE}" type="parTrans" cxnId="{643D0894-0C15-674C-8628-D5AE16E257B9}">
      <dgm:prSet/>
      <dgm:spPr/>
      <dgm:t>
        <a:bodyPr/>
        <a:lstStyle/>
        <a:p>
          <a:endParaRPr lang="en-US"/>
        </a:p>
      </dgm:t>
    </dgm:pt>
    <dgm:pt modelId="{A51F5806-4A0F-0F46-845B-DA086F8FCCD0}" type="sibTrans" cxnId="{643D0894-0C15-674C-8628-D5AE16E257B9}">
      <dgm:prSet/>
      <dgm:spPr/>
      <dgm:t>
        <a:bodyPr/>
        <a:lstStyle/>
        <a:p>
          <a:endParaRPr lang="en-US"/>
        </a:p>
      </dgm:t>
    </dgm:pt>
    <dgm:pt modelId="{84A8A471-83D1-3048-ACEE-4C58D5095D14}" type="pres">
      <dgm:prSet presAssocID="{B58F7261-14AF-EF45-B6B9-2AC9FDDE2040}" presName="Name0" presStyleCnt="0">
        <dgm:presLayoutVars>
          <dgm:chPref val="3"/>
          <dgm:dir/>
          <dgm:animLvl val="lvl"/>
          <dgm:resizeHandles/>
        </dgm:presLayoutVars>
      </dgm:prSet>
      <dgm:spPr/>
      <dgm:t>
        <a:bodyPr/>
        <a:lstStyle/>
        <a:p>
          <a:endParaRPr lang="en-US"/>
        </a:p>
      </dgm:t>
    </dgm:pt>
    <dgm:pt modelId="{4A90E7DB-1237-E342-8AF9-442039CA5B5A}" type="pres">
      <dgm:prSet presAssocID="{5B91477A-A1B8-6640-943F-FE9A4B9DD086}" presName="horFlow" presStyleCnt="0"/>
      <dgm:spPr/>
    </dgm:pt>
    <dgm:pt modelId="{D85A7DE6-F190-5F40-9C56-60A0313D07DE}" type="pres">
      <dgm:prSet presAssocID="{5B91477A-A1B8-6640-943F-FE9A4B9DD086}" presName="bigChev" presStyleLbl="node1" presStyleIdx="0" presStyleCnt="3" custScaleX="99737" custLinFactNeighborX="-50445"/>
      <dgm:spPr/>
      <dgm:t>
        <a:bodyPr/>
        <a:lstStyle/>
        <a:p>
          <a:endParaRPr lang="en-US"/>
        </a:p>
      </dgm:t>
    </dgm:pt>
    <dgm:pt modelId="{B2B30B26-CF0A-ED42-B303-E0A71160D278}" type="pres">
      <dgm:prSet presAssocID="{60ADA425-62D2-E344-9F04-ED5764F60BD3}" presName="parTrans" presStyleCnt="0"/>
      <dgm:spPr/>
    </dgm:pt>
    <dgm:pt modelId="{B97CBD24-464C-434F-9C34-99C422E0397F}" type="pres">
      <dgm:prSet presAssocID="{15CC5D97-9C1F-FD46-930A-DDD9B70B8EF3}" presName="node" presStyleLbl="alignAccFollowNode1" presStyleIdx="0" presStyleCnt="9">
        <dgm:presLayoutVars>
          <dgm:bulletEnabled val="1"/>
        </dgm:presLayoutVars>
      </dgm:prSet>
      <dgm:spPr/>
      <dgm:t>
        <a:bodyPr/>
        <a:lstStyle/>
        <a:p>
          <a:endParaRPr lang="en-US"/>
        </a:p>
      </dgm:t>
    </dgm:pt>
    <dgm:pt modelId="{D92F2AC4-C69B-BE45-A79E-95B2D9DCD15A}" type="pres">
      <dgm:prSet presAssocID="{87A47A8F-811B-104E-A1EC-70625A7920A6}" presName="sibTrans" presStyleCnt="0"/>
      <dgm:spPr/>
    </dgm:pt>
    <dgm:pt modelId="{0F5F9681-6039-CC4A-A4DC-A9E94C4A9DC3}" type="pres">
      <dgm:prSet presAssocID="{06237953-84F9-C54A-8A4C-3AF0846454F1}" presName="node" presStyleLbl="alignAccFollowNode1" presStyleIdx="1" presStyleCnt="9">
        <dgm:presLayoutVars>
          <dgm:bulletEnabled val="1"/>
        </dgm:presLayoutVars>
      </dgm:prSet>
      <dgm:spPr/>
      <dgm:t>
        <a:bodyPr/>
        <a:lstStyle/>
        <a:p>
          <a:endParaRPr lang="en-US"/>
        </a:p>
      </dgm:t>
    </dgm:pt>
    <dgm:pt modelId="{0324418E-51C3-DF4D-8787-50958FC0578D}" type="pres">
      <dgm:prSet presAssocID="{97D3EBB4-73A3-5948-BD31-732C09A74645}" presName="sibTrans" presStyleCnt="0"/>
      <dgm:spPr/>
    </dgm:pt>
    <dgm:pt modelId="{2E7D906C-CA4B-0141-9F15-F69B121F5243}" type="pres">
      <dgm:prSet presAssocID="{0F5A609F-9579-1145-93FB-F5D11F53CEDF}" presName="node" presStyleLbl="alignAccFollowNode1" presStyleIdx="2" presStyleCnt="9">
        <dgm:presLayoutVars>
          <dgm:bulletEnabled val="1"/>
        </dgm:presLayoutVars>
      </dgm:prSet>
      <dgm:spPr/>
      <dgm:t>
        <a:bodyPr/>
        <a:lstStyle/>
        <a:p>
          <a:endParaRPr lang="en-US"/>
        </a:p>
      </dgm:t>
    </dgm:pt>
    <dgm:pt modelId="{73B28732-D0CC-C842-87FC-627835B577A6}" type="pres">
      <dgm:prSet presAssocID="{5B91477A-A1B8-6640-943F-FE9A4B9DD086}" presName="vSp" presStyleCnt="0"/>
      <dgm:spPr/>
    </dgm:pt>
    <dgm:pt modelId="{7E7361FC-6118-024C-854C-672F6355E6A0}" type="pres">
      <dgm:prSet presAssocID="{411EE1DB-FDB3-F54E-90E5-FE50FA40DB3C}" presName="horFlow" presStyleCnt="0"/>
      <dgm:spPr/>
    </dgm:pt>
    <dgm:pt modelId="{5543B7F5-541D-E245-B87D-99AC01019E9E}" type="pres">
      <dgm:prSet presAssocID="{411EE1DB-FDB3-F54E-90E5-FE50FA40DB3C}" presName="bigChev" presStyleLbl="node1" presStyleIdx="1" presStyleCnt="3" custScaleX="83036" custLinFactNeighborX="-53808"/>
      <dgm:spPr/>
      <dgm:t>
        <a:bodyPr/>
        <a:lstStyle/>
        <a:p>
          <a:endParaRPr lang="en-US"/>
        </a:p>
      </dgm:t>
    </dgm:pt>
    <dgm:pt modelId="{15E3420D-AC84-5E46-8252-48DD2C990D38}" type="pres">
      <dgm:prSet presAssocID="{9C310F0D-3B94-DE49-A15A-AA0B6C108E52}" presName="parTrans" presStyleCnt="0"/>
      <dgm:spPr/>
    </dgm:pt>
    <dgm:pt modelId="{E07D18E2-AB66-2349-90BD-F6A374687CB2}" type="pres">
      <dgm:prSet presAssocID="{9F2B372C-7F0A-A44C-8E56-A60B098DFBE0}" presName="node" presStyleLbl="alignAccFollowNode1" presStyleIdx="3" presStyleCnt="9" custScaleX="117225">
        <dgm:presLayoutVars>
          <dgm:bulletEnabled val="1"/>
        </dgm:presLayoutVars>
      </dgm:prSet>
      <dgm:spPr/>
      <dgm:t>
        <a:bodyPr/>
        <a:lstStyle/>
        <a:p>
          <a:endParaRPr lang="en-US"/>
        </a:p>
      </dgm:t>
    </dgm:pt>
    <dgm:pt modelId="{C3A306E1-5442-9C44-A922-C302BFA74156}" type="pres">
      <dgm:prSet presAssocID="{2C28C895-30D8-3A41-BC0B-5C9B768AF294}" presName="sibTrans" presStyleCnt="0"/>
      <dgm:spPr/>
    </dgm:pt>
    <dgm:pt modelId="{1603B95A-E63C-D543-8D28-53012CA1B151}" type="pres">
      <dgm:prSet presAssocID="{E4E973F8-8A56-9F4B-8234-17AD49D2542F}" presName="node" presStyleLbl="alignAccFollowNode1" presStyleIdx="4" presStyleCnt="9">
        <dgm:presLayoutVars>
          <dgm:bulletEnabled val="1"/>
        </dgm:presLayoutVars>
      </dgm:prSet>
      <dgm:spPr/>
      <dgm:t>
        <a:bodyPr/>
        <a:lstStyle/>
        <a:p>
          <a:endParaRPr lang="en-US"/>
        </a:p>
      </dgm:t>
    </dgm:pt>
    <dgm:pt modelId="{4C7F7AD4-980B-984C-90F5-30B9125D902B}" type="pres">
      <dgm:prSet presAssocID="{ADB06B23-3970-E747-8C51-675F13974854}" presName="sibTrans" presStyleCnt="0"/>
      <dgm:spPr/>
    </dgm:pt>
    <dgm:pt modelId="{B2E6AE8E-82ED-BC48-A7EE-09A82526DE22}" type="pres">
      <dgm:prSet presAssocID="{79F110D1-AEF9-8043-BACD-1AF1967943F0}" presName="node" presStyleLbl="alignAccFollowNode1" presStyleIdx="5" presStyleCnt="9">
        <dgm:presLayoutVars>
          <dgm:bulletEnabled val="1"/>
        </dgm:presLayoutVars>
      </dgm:prSet>
      <dgm:spPr/>
      <dgm:t>
        <a:bodyPr/>
        <a:lstStyle/>
        <a:p>
          <a:endParaRPr lang="en-US"/>
        </a:p>
      </dgm:t>
    </dgm:pt>
    <dgm:pt modelId="{A900B2C6-F595-654D-9C8A-8403D24AC71F}" type="pres">
      <dgm:prSet presAssocID="{411EE1DB-FDB3-F54E-90E5-FE50FA40DB3C}" presName="vSp" presStyleCnt="0"/>
      <dgm:spPr/>
    </dgm:pt>
    <dgm:pt modelId="{25206F3C-7AA1-7E44-9FE9-FC4889599E7C}" type="pres">
      <dgm:prSet presAssocID="{6D845765-D39C-F348-9A3F-6EE2CE5B0FBF}" presName="horFlow" presStyleCnt="0"/>
      <dgm:spPr/>
    </dgm:pt>
    <dgm:pt modelId="{3A08A768-0F8B-3E47-92F8-E3F642B3FA1B}" type="pres">
      <dgm:prSet presAssocID="{6D845765-D39C-F348-9A3F-6EE2CE5B0FBF}" presName="bigChev" presStyleLbl="node1" presStyleIdx="2" presStyleCnt="3" custScaleX="74062" custLinFactNeighborX="-47082"/>
      <dgm:spPr/>
      <dgm:t>
        <a:bodyPr/>
        <a:lstStyle/>
        <a:p>
          <a:endParaRPr lang="en-US"/>
        </a:p>
      </dgm:t>
    </dgm:pt>
    <dgm:pt modelId="{7EA11E75-DC59-FB49-93E1-E835448F3183}" type="pres">
      <dgm:prSet presAssocID="{D3F70555-C8AC-D34B-A24E-7B0E05F21468}" presName="parTrans" presStyleCnt="0"/>
      <dgm:spPr/>
    </dgm:pt>
    <dgm:pt modelId="{D8E99B94-590E-F84F-8CBE-609D022B926A}" type="pres">
      <dgm:prSet presAssocID="{38AC9810-007F-0441-8AAC-4DF5D3CAAEED}" presName="node" presStyleLbl="alignAccFollowNode1" presStyleIdx="6" presStyleCnt="9" custScaleX="120212">
        <dgm:presLayoutVars>
          <dgm:bulletEnabled val="1"/>
        </dgm:presLayoutVars>
      </dgm:prSet>
      <dgm:spPr/>
      <dgm:t>
        <a:bodyPr/>
        <a:lstStyle/>
        <a:p>
          <a:endParaRPr lang="en-US"/>
        </a:p>
      </dgm:t>
    </dgm:pt>
    <dgm:pt modelId="{20262A95-00FE-B44A-A0F0-6A9A22F48058}" type="pres">
      <dgm:prSet presAssocID="{0B4ECB1A-FDFD-1043-8269-20892ECA794F}" presName="sibTrans" presStyleCnt="0"/>
      <dgm:spPr/>
    </dgm:pt>
    <dgm:pt modelId="{8FC400B5-0B17-EF44-8448-4A21415A0A2C}" type="pres">
      <dgm:prSet presAssocID="{964175FF-BAAE-D942-B062-DBDA83351A0D}" presName="node" presStyleLbl="alignAccFollowNode1" presStyleIdx="7" presStyleCnt="9">
        <dgm:presLayoutVars>
          <dgm:bulletEnabled val="1"/>
        </dgm:presLayoutVars>
      </dgm:prSet>
      <dgm:spPr/>
      <dgm:t>
        <a:bodyPr/>
        <a:lstStyle/>
        <a:p>
          <a:endParaRPr lang="en-US"/>
        </a:p>
      </dgm:t>
    </dgm:pt>
    <dgm:pt modelId="{EEA5F2EA-A59E-EE42-BB09-EA8FBDAD52D7}" type="pres">
      <dgm:prSet presAssocID="{2EE67AEE-2C91-FF48-B204-3A91B9070025}" presName="sibTrans" presStyleCnt="0"/>
      <dgm:spPr/>
    </dgm:pt>
    <dgm:pt modelId="{337ABAA6-5304-3745-B373-3D8E4DD2764F}" type="pres">
      <dgm:prSet presAssocID="{E54EE345-801D-5B45-A24A-FBDC62F0DE61}" presName="node" presStyleLbl="alignAccFollowNode1" presStyleIdx="8" presStyleCnt="9" custScaleX="113580">
        <dgm:presLayoutVars>
          <dgm:bulletEnabled val="1"/>
        </dgm:presLayoutVars>
      </dgm:prSet>
      <dgm:spPr/>
      <dgm:t>
        <a:bodyPr/>
        <a:lstStyle/>
        <a:p>
          <a:endParaRPr lang="en-US"/>
        </a:p>
      </dgm:t>
    </dgm:pt>
  </dgm:ptLst>
  <dgm:cxnLst>
    <dgm:cxn modelId="{DCBC86E2-7357-8342-85A2-F2B3FCFD8209}" srcId="{5B91477A-A1B8-6640-943F-FE9A4B9DD086}" destId="{06237953-84F9-C54A-8A4C-3AF0846454F1}" srcOrd="1" destOrd="0" parTransId="{5B237216-27D4-F541-85C3-86C0CE070037}" sibTransId="{97D3EBB4-73A3-5948-BD31-732C09A74645}"/>
    <dgm:cxn modelId="{30AB0835-6BDE-954C-A604-9A31432C6D6B}" type="presOf" srcId="{411EE1DB-FDB3-F54E-90E5-FE50FA40DB3C}" destId="{5543B7F5-541D-E245-B87D-99AC01019E9E}" srcOrd="0" destOrd="0" presId="urn:microsoft.com/office/officeart/2005/8/layout/lProcess3"/>
    <dgm:cxn modelId="{F29B388B-BFB1-4A42-BE4B-DAC73FFD0A73}" srcId="{411EE1DB-FDB3-F54E-90E5-FE50FA40DB3C}" destId="{9F2B372C-7F0A-A44C-8E56-A60B098DFBE0}" srcOrd="0" destOrd="0" parTransId="{9C310F0D-3B94-DE49-A15A-AA0B6C108E52}" sibTransId="{2C28C895-30D8-3A41-BC0B-5C9B768AF294}"/>
    <dgm:cxn modelId="{FC5A2740-359A-5C42-B906-A7CC997C6BCF}" srcId="{6D845765-D39C-F348-9A3F-6EE2CE5B0FBF}" destId="{38AC9810-007F-0441-8AAC-4DF5D3CAAEED}" srcOrd="0" destOrd="0" parTransId="{D3F70555-C8AC-D34B-A24E-7B0E05F21468}" sibTransId="{0B4ECB1A-FDFD-1043-8269-20892ECA794F}"/>
    <dgm:cxn modelId="{643D0894-0C15-674C-8628-D5AE16E257B9}" srcId="{6D845765-D39C-F348-9A3F-6EE2CE5B0FBF}" destId="{E54EE345-801D-5B45-A24A-FBDC62F0DE61}" srcOrd="2" destOrd="0" parTransId="{E7BF0476-2D90-0E4B-806C-B8AE76237DEE}" sibTransId="{A51F5806-4A0F-0F46-845B-DA086F8FCCD0}"/>
    <dgm:cxn modelId="{E02D916D-8A91-C441-8C08-17876DEB6FC7}" type="presOf" srcId="{5B91477A-A1B8-6640-943F-FE9A4B9DD086}" destId="{D85A7DE6-F190-5F40-9C56-60A0313D07DE}" srcOrd="0" destOrd="0" presId="urn:microsoft.com/office/officeart/2005/8/layout/lProcess3"/>
    <dgm:cxn modelId="{15453007-D5E8-0642-9C96-63E6210D2729}" srcId="{B58F7261-14AF-EF45-B6B9-2AC9FDDE2040}" destId="{5B91477A-A1B8-6640-943F-FE9A4B9DD086}" srcOrd="0" destOrd="0" parTransId="{67956DF0-DDE9-864A-993B-14CA4A691F42}" sibTransId="{5CC8EC82-D2C9-1541-B807-68025DA260E1}"/>
    <dgm:cxn modelId="{7911E785-96A2-DC40-A0E5-5DCBD152750C}" srcId="{5B91477A-A1B8-6640-943F-FE9A4B9DD086}" destId="{0F5A609F-9579-1145-93FB-F5D11F53CEDF}" srcOrd="2" destOrd="0" parTransId="{300B1B5B-1737-6447-AC34-542EFEC4D6BC}" sibTransId="{F26A57B4-BE3C-664E-8FC7-5580315A3135}"/>
    <dgm:cxn modelId="{97984113-1076-D447-B970-798FD19C6614}" type="presOf" srcId="{9F2B372C-7F0A-A44C-8E56-A60B098DFBE0}" destId="{E07D18E2-AB66-2349-90BD-F6A374687CB2}" srcOrd="0" destOrd="0" presId="urn:microsoft.com/office/officeart/2005/8/layout/lProcess3"/>
    <dgm:cxn modelId="{7AE2923D-DDD5-1248-9F49-11EEC5C20C1C}" type="presOf" srcId="{38AC9810-007F-0441-8AAC-4DF5D3CAAEED}" destId="{D8E99B94-590E-F84F-8CBE-609D022B926A}" srcOrd="0" destOrd="0" presId="urn:microsoft.com/office/officeart/2005/8/layout/lProcess3"/>
    <dgm:cxn modelId="{B54B2ADB-407E-3746-81CD-920914A806BC}" srcId="{411EE1DB-FDB3-F54E-90E5-FE50FA40DB3C}" destId="{79F110D1-AEF9-8043-BACD-1AF1967943F0}" srcOrd="2" destOrd="0" parTransId="{91BB5870-BF68-B74D-871C-6263597BC2A2}" sibTransId="{277E45F6-7F7F-8D4C-A33C-4FA919E2E355}"/>
    <dgm:cxn modelId="{3D1CA9E5-1335-0246-86BF-9236183B4DB6}" type="presOf" srcId="{0F5A609F-9579-1145-93FB-F5D11F53CEDF}" destId="{2E7D906C-CA4B-0141-9F15-F69B121F5243}" srcOrd="0" destOrd="0" presId="urn:microsoft.com/office/officeart/2005/8/layout/lProcess3"/>
    <dgm:cxn modelId="{BF936247-D564-3241-B453-9B7335000EAA}" type="presOf" srcId="{E4E973F8-8A56-9F4B-8234-17AD49D2542F}" destId="{1603B95A-E63C-D543-8D28-53012CA1B151}" srcOrd="0" destOrd="0" presId="urn:microsoft.com/office/officeart/2005/8/layout/lProcess3"/>
    <dgm:cxn modelId="{E9274965-E096-FD4A-95FD-6C3D5D684EFA}" srcId="{B58F7261-14AF-EF45-B6B9-2AC9FDDE2040}" destId="{6D845765-D39C-F348-9A3F-6EE2CE5B0FBF}" srcOrd="2" destOrd="0" parTransId="{DA5635E9-558A-2248-8DBE-D44149DCA141}" sibTransId="{CD64C363-8904-9040-98BF-7AD534C0F6F3}"/>
    <dgm:cxn modelId="{E5BA6996-C55A-9040-AE90-8E7DC3264C33}" type="presOf" srcId="{06237953-84F9-C54A-8A4C-3AF0846454F1}" destId="{0F5F9681-6039-CC4A-A4DC-A9E94C4A9DC3}" srcOrd="0" destOrd="0" presId="urn:microsoft.com/office/officeart/2005/8/layout/lProcess3"/>
    <dgm:cxn modelId="{C9FA8444-3E2B-DC49-B088-CB2B5B202C70}" type="presOf" srcId="{6D845765-D39C-F348-9A3F-6EE2CE5B0FBF}" destId="{3A08A768-0F8B-3E47-92F8-E3F642B3FA1B}" srcOrd="0" destOrd="0" presId="urn:microsoft.com/office/officeart/2005/8/layout/lProcess3"/>
    <dgm:cxn modelId="{E281FAE6-B1DA-144C-B548-8272BA06DE7D}" type="presOf" srcId="{964175FF-BAAE-D942-B062-DBDA83351A0D}" destId="{8FC400B5-0B17-EF44-8448-4A21415A0A2C}" srcOrd="0" destOrd="0" presId="urn:microsoft.com/office/officeart/2005/8/layout/lProcess3"/>
    <dgm:cxn modelId="{800F6BC4-08F8-2C46-A77A-764072A65F29}" type="presOf" srcId="{B58F7261-14AF-EF45-B6B9-2AC9FDDE2040}" destId="{84A8A471-83D1-3048-ACEE-4C58D5095D14}" srcOrd="0" destOrd="0" presId="urn:microsoft.com/office/officeart/2005/8/layout/lProcess3"/>
    <dgm:cxn modelId="{21475B79-20DD-4A4F-82CD-823F54872F1E}" type="presOf" srcId="{79F110D1-AEF9-8043-BACD-1AF1967943F0}" destId="{B2E6AE8E-82ED-BC48-A7EE-09A82526DE22}" srcOrd="0" destOrd="0" presId="urn:microsoft.com/office/officeart/2005/8/layout/lProcess3"/>
    <dgm:cxn modelId="{797921C9-1A00-DD4A-A377-E84587735E22}" type="presOf" srcId="{E54EE345-801D-5B45-A24A-FBDC62F0DE61}" destId="{337ABAA6-5304-3745-B373-3D8E4DD2764F}" srcOrd="0" destOrd="0" presId="urn:microsoft.com/office/officeart/2005/8/layout/lProcess3"/>
    <dgm:cxn modelId="{96AE497D-FAA6-7F4D-9B29-F63FF1E20EE6}" srcId="{6D845765-D39C-F348-9A3F-6EE2CE5B0FBF}" destId="{964175FF-BAAE-D942-B062-DBDA83351A0D}" srcOrd="1" destOrd="0" parTransId="{3F50CE98-D39F-344E-83FD-9376D9485A01}" sibTransId="{2EE67AEE-2C91-FF48-B204-3A91B9070025}"/>
    <dgm:cxn modelId="{20B11E4E-5121-B447-9B5F-C3F316B2519D}" srcId="{411EE1DB-FDB3-F54E-90E5-FE50FA40DB3C}" destId="{E4E973F8-8A56-9F4B-8234-17AD49D2542F}" srcOrd="1" destOrd="0" parTransId="{10834476-AC6D-784D-9A45-7617106838E7}" sibTransId="{ADB06B23-3970-E747-8C51-675F13974854}"/>
    <dgm:cxn modelId="{4A354259-B183-334A-A623-9004CC1BD3DB}" srcId="{B58F7261-14AF-EF45-B6B9-2AC9FDDE2040}" destId="{411EE1DB-FDB3-F54E-90E5-FE50FA40DB3C}" srcOrd="1" destOrd="0" parTransId="{83436C58-D2F2-7648-A0F3-F48303BCA79A}" sibTransId="{1609C1AA-6928-5B4D-AFEB-C3DBABDCA1B8}"/>
    <dgm:cxn modelId="{8610EB69-BB42-CD42-BA64-1650B2FB72E5}" type="presOf" srcId="{15CC5D97-9C1F-FD46-930A-DDD9B70B8EF3}" destId="{B97CBD24-464C-434F-9C34-99C422E0397F}" srcOrd="0" destOrd="0" presId="urn:microsoft.com/office/officeart/2005/8/layout/lProcess3"/>
    <dgm:cxn modelId="{4EDA443D-676E-BE41-B60B-2AB9D851760C}" srcId="{5B91477A-A1B8-6640-943F-FE9A4B9DD086}" destId="{15CC5D97-9C1F-FD46-930A-DDD9B70B8EF3}" srcOrd="0" destOrd="0" parTransId="{60ADA425-62D2-E344-9F04-ED5764F60BD3}" sibTransId="{87A47A8F-811B-104E-A1EC-70625A7920A6}"/>
    <dgm:cxn modelId="{9F93FF35-ED12-5F40-BEDE-6EB506F463BC}" type="presParOf" srcId="{84A8A471-83D1-3048-ACEE-4C58D5095D14}" destId="{4A90E7DB-1237-E342-8AF9-442039CA5B5A}" srcOrd="0" destOrd="0" presId="urn:microsoft.com/office/officeart/2005/8/layout/lProcess3"/>
    <dgm:cxn modelId="{22D2EB8A-4269-7B4A-99B1-FDA1D3818352}" type="presParOf" srcId="{4A90E7DB-1237-E342-8AF9-442039CA5B5A}" destId="{D85A7DE6-F190-5F40-9C56-60A0313D07DE}" srcOrd="0" destOrd="0" presId="urn:microsoft.com/office/officeart/2005/8/layout/lProcess3"/>
    <dgm:cxn modelId="{53B4083F-27EB-B242-95BD-34AC5D07AFCA}" type="presParOf" srcId="{4A90E7DB-1237-E342-8AF9-442039CA5B5A}" destId="{B2B30B26-CF0A-ED42-B303-E0A71160D278}" srcOrd="1" destOrd="0" presId="urn:microsoft.com/office/officeart/2005/8/layout/lProcess3"/>
    <dgm:cxn modelId="{33E9C612-89B9-6145-BE65-567AEEA9900D}" type="presParOf" srcId="{4A90E7DB-1237-E342-8AF9-442039CA5B5A}" destId="{B97CBD24-464C-434F-9C34-99C422E0397F}" srcOrd="2" destOrd="0" presId="urn:microsoft.com/office/officeart/2005/8/layout/lProcess3"/>
    <dgm:cxn modelId="{02DBC644-ACFD-924D-BE3D-AE23FA2B0410}" type="presParOf" srcId="{4A90E7DB-1237-E342-8AF9-442039CA5B5A}" destId="{D92F2AC4-C69B-BE45-A79E-95B2D9DCD15A}" srcOrd="3" destOrd="0" presId="urn:microsoft.com/office/officeart/2005/8/layout/lProcess3"/>
    <dgm:cxn modelId="{CF148A01-AD10-AC49-8DEF-5EFCD87F2BFA}" type="presParOf" srcId="{4A90E7DB-1237-E342-8AF9-442039CA5B5A}" destId="{0F5F9681-6039-CC4A-A4DC-A9E94C4A9DC3}" srcOrd="4" destOrd="0" presId="urn:microsoft.com/office/officeart/2005/8/layout/lProcess3"/>
    <dgm:cxn modelId="{1363B943-F9C5-B441-B3F1-8D202BDDBCB1}" type="presParOf" srcId="{4A90E7DB-1237-E342-8AF9-442039CA5B5A}" destId="{0324418E-51C3-DF4D-8787-50958FC0578D}" srcOrd="5" destOrd="0" presId="urn:microsoft.com/office/officeart/2005/8/layout/lProcess3"/>
    <dgm:cxn modelId="{F081763D-EAF3-A145-B320-7C68B0022E83}" type="presParOf" srcId="{4A90E7DB-1237-E342-8AF9-442039CA5B5A}" destId="{2E7D906C-CA4B-0141-9F15-F69B121F5243}" srcOrd="6" destOrd="0" presId="urn:microsoft.com/office/officeart/2005/8/layout/lProcess3"/>
    <dgm:cxn modelId="{13BE97DA-C2FB-B94C-A00D-F6F4A5928590}" type="presParOf" srcId="{84A8A471-83D1-3048-ACEE-4C58D5095D14}" destId="{73B28732-D0CC-C842-87FC-627835B577A6}" srcOrd="1" destOrd="0" presId="urn:microsoft.com/office/officeart/2005/8/layout/lProcess3"/>
    <dgm:cxn modelId="{13370A09-F408-6D41-A382-10FDD22B61B6}" type="presParOf" srcId="{84A8A471-83D1-3048-ACEE-4C58D5095D14}" destId="{7E7361FC-6118-024C-854C-672F6355E6A0}" srcOrd="2" destOrd="0" presId="urn:microsoft.com/office/officeart/2005/8/layout/lProcess3"/>
    <dgm:cxn modelId="{D571AF08-7AB2-974D-BCAC-870A07B44770}" type="presParOf" srcId="{7E7361FC-6118-024C-854C-672F6355E6A0}" destId="{5543B7F5-541D-E245-B87D-99AC01019E9E}" srcOrd="0" destOrd="0" presId="urn:microsoft.com/office/officeart/2005/8/layout/lProcess3"/>
    <dgm:cxn modelId="{88851934-984B-1F47-B5EE-590028B1D7F7}" type="presParOf" srcId="{7E7361FC-6118-024C-854C-672F6355E6A0}" destId="{15E3420D-AC84-5E46-8252-48DD2C990D38}" srcOrd="1" destOrd="0" presId="urn:microsoft.com/office/officeart/2005/8/layout/lProcess3"/>
    <dgm:cxn modelId="{133CE6B4-0A1D-AD47-B1F3-E4BA31AD4552}" type="presParOf" srcId="{7E7361FC-6118-024C-854C-672F6355E6A0}" destId="{E07D18E2-AB66-2349-90BD-F6A374687CB2}" srcOrd="2" destOrd="0" presId="urn:microsoft.com/office/officeart/2005/8/layout/lProcess3"/>
    <dgm:cxn modelId="{AD95B300-1F69-9747-9C07-33AD2D65DD83}" type="presParOf" srcId="{7E7361FC-6118-024C-854C-672F6355E6A0}" destId="{C3A306E1-5442-9C44-A922-C302BFA74156}" srcOrd="3" destOrd="0" presId="urn:microsoft.com/office/officeart/2005/8/layout/lProcess3"/>
    <dgm:cxn modelId="{0EC31FCE-672A-DE44-9E99-AC028AF57F81}" type="presParOf" srcId="{7E7361FC-6118-024C-854C-672F6355E6A0}" destId="{1603B95A-E63C-D543-8D28-53012CA1B151}" srcOrd="4" destOrd="0" presId="urn:microsoft.com/office/officeart/2005/8/layout/lProcess3"/>
    <dgm:cxn modelId="{38FBE5FA-176B-D34C-B3EF-4CF41D872B4B}" type="presParOf" srcId="{7E7361FC-6118-024C-854C-672F6355E6A0}" destId="{4C7F7AD4-980B-984C-90F5-30B9125D902B}" srcOrd="5" destOrd="0" presId="urn:microsoft.com/office/officeart/2005/8/layout/lProcess3"/>
    <dgm:cxn modelId="{2E896300-B2EC-F740-BCD4-61493300B705}" type="presParOf" srcId="{7E7361FC-6118-024C-854C-672F6355E6A0}" destId="{B2E6AE8E-82ED-BC48-A7EE-09A82526DE22}" srcOrd="6" destOrd="0" presId="urn:microsoft.com/office/officeart/2005/8/layout/lProcess3"/>
    <dgm:cxn modelId="{35446BC3-1EA8-1A47-8B7A-7B840E3D7579}" type="presParOf" srcId="{84A8A471-83D1-3048-ACEE-4C58D5095D14}" destId="{A900B2C6-F595-654D-9C8A-8403D24AC71F}" srcOrd="3" destOrd="0" presId="urn:microsoft.com/office/officeart/2005/8/layout/lProcess3"/>
    <dgm:cxn modelId="{B5007761-3BD9-2740-8D4A-26CE84D98A75}" type="presParOf" srcId="{84A8A471-83D1-3048-ACEE-4C58D5095D14}" destId="{25206F3C-7AA1-7E44-9FE9-FC4889599E7C}" srcOrd="4" destOrd="0" presId="urn:microsoft.com/office/officeart/2005/8/layout/lProcess3"/>
    <dgm:cxn modelId="{7E10421D-BC8C-BA47-9622-B851F5A37096}" type="presParOf" srcId="{25206F3C-7AA1-7E44-9FE9-FC4889599E7C}" destId="{3A08A768-0F8B-3E47-92F8-E3F642B3FA1B}" srcOrd="0" destOrd="0" presId="urn:microsoft.com/office/officeart/2005/8/layout/lProcess3"/>
    <dgm:cxn modelId="{8FAFD8D5-B163-5F48-9490-A07C680DAF73}" type="presParOf" srcId="{25206F3C-7AA1-7E44-9FE9-FC4889599E7C}" destId="{7EA11E75-DC59-FB49-93E1-E835448F3183}" srcOrd="1" destOrd="0" presId="urn:microsoft.com/office/officeart/2005/8/layout/lProcess3"/>
    <dgm:cxn modelId="{8900A64C-EEFB-B642-8F81-3F4ABAE59700}" type="presParOf" srcId="{25206F3C-7AA1-7E44-9FE9-FC4889599E7C}" destId="{D8E99B94-590E-F84F-8CBE-609D022B926A}" srcOrd="2" destOrd="0" presId="urn:microsoft.com/office/officeart/2005/8/layout/lProcess3"/>
    <dgm:cxn modelId="{12FC5DF0-0082-7142-9265-E46626A26A36}" type="presParOf" srcId="{25206F3C-7AA1-7E44-9FE9-FC4889599E7C}" destId="{20262A95-00FE-B44A-A0F0-6A9A22F48058}" srcOrd="3" destOrd="0" presId="urn:microsoft.com/office/officeart/2005/8/layout/lProcess3"/>
    <dgm:cxn modelId="{D30662B9-E14D-6F4A-A7E8-CA8322F4DF3E}" type="presParOf" srcId="{25206F3C-7AA1-7E44-9FE9-FC4889599E7C}" destId="{8FC400B5-0B17-EF44-8448-4A21415A0A2C}" srcOrd="4" destOrd="0" presId="urn:microsoft.com/office/officeart/2005/8/layout/lProcess3"/>
    <dgm:cxn modelId="{4DA24F22-78E3-5C4E-A8EC-87A422BF060F}" type="presParOf" srcId="{25206F3C-7AA1-7E44-9FE9-FC4889599E7C}" destId="{EEA5F2EA-A59E-EE42-BB09-EA8FBDAD52D7}" srcOrd="5" destOrd="0" presId="urn:microsoft.com/office/officeart/2005/8/layout/lProcess3"/>
    <dgm:cxn modelId="{E891EB0E-9CB2-0A4F-88BA-F378DCA7437A}" type="presParOf" srcId="{25206F3C-7AA1-7E44-9FE9-FC4889599E7C}" destId="{337ABAA6-5304-3745-B373-3D8E4DD2764F}" srcOrd="6" destOrd="0" presId="urn:microsoft.com/office/officeart/2005/8/layout/l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64C4F-7E58-0946-9ACE-41B3F09AD6FE}">
      <dsp:nvSpPr>
        <dsp:cNvPr id="0" name=""/>
        <dsp:cNvSpPr/>
      </dsp:nvSpPr>
      <dsp:spPr>
        <a:xfrm rot="10800000">
          <a:off x="1405890" y="0"/>
          <a:ext cx="5407211" cy="1349051"/>
        </a:xfrm>
        <a:prstGeom prst="homePlat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94894" tIns="60960" rIns="113792" bIns="60960" numCol="1" spcCol="1270" anchor="t" anchorCtr="0">
          <a:noAutofit/>
        </a:bodyPr>
        <a:lstStyle/>
        <a:p>
          <a:pPr lvl="0" algn="l" defTabSz="711200" rtl="0">
            <a:lnSpc>
              <a:spcPct val="90000"/>
            </a:lnSpc>
            <a:spcBef>
              <a:spcPct val="0"/>
            </a:spcBef>
            <a:spcAft>
              <a:spcPct val="35000"/>
            </a:spcAft>
          </a:pPr>
          <a:r>
            <a:rPr lang="en-US" sz="1600" b="1" kern="1200" dirty="0" smtClean="0">
              <a:solidFill>
                <a:schemeClr val="tx1"/>
              </a:solidFill>
            </a:rPr>
            <a:t>Scientific basis:</a:t>
          </a:r>
          <a:endParaRPr lang="en-US" sz="1600" b="1" kern="1200" dirty="0">
            <a:solidFill>
              <a:schemeClr val="tx1"/>
            </a:solidFill>
          </a:endParaRPr>
        </a:p>
        <a:p>
          <a:pPr marL="171450" lvl="1" indent="-171450" algn="l" defTabSz="711200" rtl="0">
            <a:lnSpc>
              <a:spcPct val="90000"/>
            </a:lnSpc>
            <a:spcBef>
              <a:spcPct val="0"/>
            </a:spcBef>
            <a:spcAft>
              <a:spcPct val="15000"/>
            </a:spcAft>
            <a:buChar char="••"/>
          </a:pPr>
          <a:r>
            <a:rPr lang="en-US" sz="1600" b="0" kern="1200" dirty="0" smtClean="0">
              <a:solidFill>
                <a:schemeClr val="tx1"/>
              </a:solidFill>
            </a:rPr>
            <a:t>Essential Climate Variables as defined by GCOS </a:t>
          </a:r>
          <a:endParaRPr lang="en-US" sz="1600" kern="1200" dirty="0">
            <a:solidFill>
              <a:schemeClr val="tx1"/>
            </a:solidFill>
          </a:endParaRPr>
        </a:p>
        <a:p>
          <a:pPr marL="171450" lvl="1" indent="-171450" algn="l" defTabSz="711200" rtl="0">
            <a:lnSpc>
              <a:spcPct val="90000"/>
            </a:lnSpc>
            <a:spcBef>
              <a:spcPct val="0"/>
            </a:spcBef>
            <a:spcAft>
              <a:spcPct val="15000"/>
            </a:spcAft>
            <a:buChar char="••"/>
          </a:pPr>
          <a:r>
            <a:rPr lang="en-US" sz="1600" b="0" kern="1200" dirty="0" smtClean="0">
              <a:solidFill>
                <a:schemeClr val="tx1"/>
              </a:solidFill>
            </a:rPr>
            <a:t>GCOS Status Report and Implementation Plan</a:t>
          </a:r>
          <a:endParaRPr lang="en-US" sz="1600" kern="1200" dirty="0">
            <a:solidFill>
              <a:schemeClr val="tx1"/>
            </a:solidFill>
          </a:endParaRPr>
        </a:p>
        <a:p>
          <a:pPr marL="171450" lvl="1" indent="-171450" algn="l" defTabSz="711200" rtl="0">
            <a:lnSpc>
              <a:spcPct val="90000"/>
            </a:lnSpc>
            <a:spcBef>
              <a:spcPct val="0"/>
            </a:spcBef>
            <a:spcAft>
              <a:spcPct val="15000"/>
            </a:spcAft>
            <a:buChar char="••"/>
          </a:pPr>
          <a:r>
            <a:rPr lang="en-US" sz="1600" b="0" kern="1200" dirty="0" smtClean="0">
              <a:solidFill>
                <a:schemeClr val="tx1"/>
              </a:solidFill>
            </a:rPr>
            <a:t>IPCC, CMIP</a:t>
          </a:r>
          <a:endParaRPr lang="en-US" sz="1600" kern="1200" dirty="0">
            <a:solidFill>
              <a:schemeClr val="tx1"/>
            </a:solidFill>
          </a:endParaRPr>
        </a:p>
      </dsp:txBody>
      <dsp:txXfrm rot="10800000">
        <a:off x="1743153" y="0"/>
        <a:ext cx="5069948" cy="1349051"/>
      </dsp:txXfrm>
    </dsp:sp>
    <dsp:sp modelId="{2FAEDB34-8EA3-0B43-9E85-7E588549A3D0}">
      <dsp:nvSpPr>
        <dsp:cNvPr id="0" name=""/>
        <dsp:cNvSpPr/>
      </dsp:nvSpPr>
      <dsp:spPr>
        <a:xfrm>
          <a:off x="40832" y="659"/>
          <a:ext cx="1349051" cy="1349051"/>
        </a:xfrm>
        <a:prstGeom prst="ellipse">
          <a:avLst/>
        </a:prstGeom>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A7DE6-F190-5F40-9C56-60A0313D07DE}">
      <dsp:nvSpPr>
        <dsp:cNvPr id="0" name=""/>
        <dsp:cNvSpPr/>
      </dsp:nvSpPr>
      <dsp:spPr>
        <a:xfrm>
          <a:off x="0" y="565"/>
          <a:ext cx="1905888" cy="764365"/>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lvl="0" algn="ctr" defTabSz="666750">
            <a:lnSpc>
              <a:spcPct val="90000"/>
            </a:lnSpc>
            <a:spcBef>
              <a:spcPct val="0"/>
            </a:spcBef>
            <a:spcAft>
              <a:spcPct val="35000"/>
            </a:spcAft>
          </a:pPr>
          <a:r>
            <a:rPr lang="en-US" sz="1500" b="1" kern="1200" dirty="0" smtClean="0">
              <a:solidFill>
                <a:schemeClr val="tx1"/>
              </a:solidFill>
            </a:rPr>
            <a:t>Observations</a:t>
          </a:r>
          <a:endParaRPr lang="en-US" sz="1500" b="1" kern="1200" dirty="0">
            <a:solidFill>
              <a:schemeClr val="tx1"/>
            </a:solidFill>
          </a:endParaRPr>
        </a:p>
      </dsp:txBody>
      <dsp:txXfrm>
        <a:off x="382183" y="565"/>
        <a:ext cx="1141523" cy="764365"/>
      </dsp:txXfrm>
    </dsp:sp>
    <dsp:sp modelId="{B97CBD24-464C-434F-9C34-99C422E0397F}">
      <dsp:nvSpPr>
        <dsp:cNvPr id="0" name=""/>
        <dsp:cNvSpPr/>
      </dsp:nvSpPr>
      <dsp:spPr>
        <a:xfrm>
          <a:off x="1740301" y="65536"/>
          <a:ext cx="1586059"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b="0" kern="1200" dirty="0" smtClean="0">
              <a:solidFill>
                <a:schemeClr val="tx1"/>
              </a:solidFill>
            </a:rPr>
            <a:t>Global estimates of ECVs from satellite and in-situ observations</a:t>
          </a:r>
          <a:endParaRPr lang="en-US" sz="1000" b="0" kern="1200" dirty="0">
            <a:solidFill>
              <a:schemeClr val="tx1"/>
            </a:solidFill>
          </a:endParaRPr>
        </a:p>
      </dsp:txBody>
      <dsp:txXfrm>
        <a:off x="2057513" y="65536"/>
        <a:ext cx="951636" cy="634423"/>
      </dsp:txXfrm>
    </dsp:sp>
    <dsp:sp modelId="{0F5F9681-6039-CC4A-A4DC-A9E94C4A9DC3}">
      <dsp:nvSpPr>
        <dsp:cNvPr id="0" name=""/>
        <dsp:cNvSpPr/>
      </dsp:nvSpPr>
      <dsp:spPr>
        <a:xfrm>
          <a:off x="3104312" y="65536"/>
          <a:ext cx="1586059"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Reprocessed CDRs, reference observations</a:t>
          </a:r>
          <a:endParaRPr lang="en-US" sz="1000" kern="1200" dirty="0">
            <a:solidFill>
              <a:schemeClr val="tx1"/>
            </a:solidFill>
          </a:endParaRPr>
        </a:p>
      </dsp:txBody>
      <dsp:txXfrm>
        <a:off x="3421524" y="65536"/>
        <a:ext cx="951636" cy="634423"/>
      </dsp:txXfrm>
    </dsp:sp>
    <dsp:sp modelId="{2E7D906C-CA4B-0141-9F15-F69B121F5243}">
      <dsp:nvSpPr>
        <dsp:cNvPr id="0" name=""/>
        <dsp:cNvSpPr/>
      </dsp:nvSpPr>
      <dsp:spPr>
        <a:xfrm>
          <a:off x="4468323" y="65536"/>
          <a:ext cx="1586059"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Support for data rescue, climate data collections</a:t>
          </a:r>
          <a:endParaRPr lang="en-US" sz="1000" kern="1200" dirty="0">
            <a:solidFill>
              <a:schemeClr val="tx1"/>
            </a:solidFill>
          </a:endParaRPr>
        </a:p>
      </dsp:txBody>
      <dsp:txXfrm>
        <a:off x="4785535" y="65536"/>
        <a:ext cx="951636" cy="634423"/>
      </dsp:txXfrm>
    </dsp:sp>
    <dsp:sp modelId="{5543B7F5-541D-E245-B87D-99AC01019E9E}">
      <dsp:nvSpPr>
        <dsp:cNvPr id="0" name=""/>
        <dsp:cNvSpPr/>
      </dsp:nvSpPr>
      <dsp:spPr>
        <a:xfrm>
          <a:off x="0" y="871942"/>
          <a:ext cx="1586746" cy="764365"/>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lvl="0" algn="ctr" defTabSz="666750">
            <a:lnSpc>
              <a:spcPct val="90000"/>
            </a:lnSpc>
            <a:spcBef>
              <a:spcPct val="0"/>
            </a:spcBef>
            <a:spcAft>
              <a:spcPct val="35000"/>
            </a:spcAft>
          </a:pPr>
          <a:r>
            <a:rPr lang="en-US" sz="1500" b="1" kern="1200" dirty="0" smtClean="0">
              <a:solidFill>
                <a:schemeClr val="tx1"/>
              </a:solidFill>
            </a:rPr>
            <a:t>Climate reanalysis</a:t>
          </a:r>
          <a:endParaRPr lang="en-US" sz="1500" b="1" kern="1200" dirty="0">
            <a:solidFill>
              <a:schemeClr val="tx1"/>
            </a:solidFill>
          </a:endParaRPr>
        </a:p>
      </dsp:txBody>
      <dsp:txXfrm>
        <a:off x="382183" y="871942"/>
        <a:ext cx="822381" cy="764365"/>
      </dsp:txXfrm>
    </dsp:sp>
    <dsp:sp modelId="{E07D18E2-AB66-2349-90BD-F6A374687CB2}">
      <dsp:nvSpPr>
        <dsp:cNvPr id="0" name=""/>
        <dsp:cNvSpPr/>
      </dsp:nvSpPr>
      <dsp:spPr>
        <a:xfrm>
          <a:off x="1421159" y="936913"/>
          <a:ext cx="1859257"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Global atmosphere, ocean, land</a:t>
          </a:r>
          <a:endParaRPr lang="en-US" sz="1000" kern="1200" dirty="0">
            <a:solidFill>
              <a:schemeClr val="tx1"/>
            </a:solidFill>
          </a:endParaRPr>
        </a:p>
      </dsp:txBody>
      <dsp:txXfrm>
        <a:off x="1738371" y="936913"/>
        <a:ext cx="1224834" cy="634423"/>
      </dsp:txXfrm>
    </dsp:sp>
    <dsp:sp modelId="{1603B95A-E63C-D543-8D28-53012CA1B151}">
      <dsp:nvSpPr>
        <dsp:cNvPr id="0" name=""/>
        <dsp:cNvSpPr/>
      </dsp:nvSpPr>
      <dsp:spPr>
        <a:xfrm>
          <a:off x="3058369" y="936913"/>
          <a:ext cx="1586059"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Regional reanalysis for Europe</a:t>
          </a:r>
          <a:endParaRPr lang="en-US" sz="1000" kern="1200" dirty="0">
            <a:solidFill>
              <a:schemeClr val="tx1"/>
            </a:solidFill>
          </a:endParaRPr>
        </a:p>
      </dsp:txBody>
      <dsp:txXfrm>
        <a:off x="3375581" y="936913"/>
        <a:ext cx="951636" cy="634423"/>
      </dsp:txXfrm>
    </dsp:sp>
    <dsp:sp modelId="{B2E6AE8E-82ED-BC48-A7EE-09A82526DE22}">
      <dsp:nvSpPr>
        <dsp:cNvPr id="0" name=""/>
        <dsp:cNvSpPr/>
      </dsp:nvSpPr>
      <dsp:spPr>
        <a:xfrm>
          <a:off x="4422380" y="936913"/>
          <a:ext cx="1586059"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Coupled climate reanalysis for 100 years</a:t>
          </a:r>
          <a:endParaRPr lang="en-US" sz="1000" kern="1200" dirty="0">
            <a:solidFill>
              <a:schemeClr val="tx1"/>
            </a:solidFill>
          </a:endParaRPr>
        </a:p>
      </dsp:txBody>
      <dsp:txXfrm>
        <a:off x="4739592" y="936913"/>
        <a:ext cx="951636" cy="634423"/>
      </dsp:txXfrm>
    </dsp:sp>
    <dsp:sp modelId="{3A08A768-0F8B-3E47-92F8-E3F642B3FA1B}">
      <dsp:nvSpPr>
        <dsp:cNvPr id="0" name=""/>
        <dsp:cNvSpPr/>
      </dsp:nvSpPr>
      <dsp:spPr>
        <a:xfrm>
          <a:off x="0" y="1743319"/>
          <a:ext cx="1415261" cy="764365"/>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9050" tIns="9525" rIns="0" bIns="9525" numCol="1" spcCol="1270" anchor="ctr" anchorCtr="0">
          <a:noAutofit/>
        </a:bodyPr>
        <a:lstStyle/>
        <a:p>
          <a:pPr lvl="0" algn="ctr" defTabSz="666750">
            <a:lnSpc>
              <a:spcPct val="90000"/>
            </a:lnSpc>
            <a:spcBef>
              <a:spcPct val="0"/>
            </a:spcBef>
            <a:spcAft>
              <a:spcPct val="35000"/>
            </a:spcAft>
          </a:pPr>
          <a:r>
            <a:rPr lang="en-US" sz="1500" b="1" kern="1200" dirty="0" smtClean="0">
              <a:solidFill>
                <a:schemeClr val="tx1"/>
              </a:solidFill>
            </a:rPr>
            <a:t>Model output</a:t>
          </a:r>
          <a:endParaRPr lang="en-US" sz="1500" b="1" kern="1200" dirty="0">
            <a:solidFill>
              <a:schemeClr val="tx1"/>
            </a:solidFill>
          </a:endParaRPr>
        </a:p>
      </dsp:txBody>
      <dsp:txXfrm>
        <a:off x="382183" y="1743319"/>
        <a:ext cx="650896" cy="764365"/>
      </dsp:txXfrm>
    </dsp:sp>
    <dsp:sp modelId="{D8E99B94-590E-F84F-8CBE-609D022B926A}">
      <dsp:nvSpPr>
        <dsp:cNvPr id="0" name=""/>
        <dsp:cNvSpPr/>
      </dsp:nvSpPr>
      <dsp:spPr>
        <a:xfrm>
          <a:off x="1249674" y="1808290"/>
          <a:ext cx="1906633"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Multi-model seasonal forecast products</a:t>
          </a:r>
          <a:endParaRPr lang="en-US" sz="1000" kern="1200" dirty="0">
            <a:solidFill>
              <a:schemeClr val="tx1"/>
            </a:solidFill>
          </a:endParaRPr>
        </a:p>
      </dsp:txBody>
      <dsp:txXfrm>
        <a:off x="1566886" y="1808290"/>
        <a:ext cx="1272210" cy="634423"/>
      </dsp:txXfrm>
    </dsp:sp>
    <dsp:sp modelId="{8FC400B5-0B17-EF44-8448-4A21415A0A2C}">
      <dsp:nvSpPr>
        <dsp:cNvPr id="0" name=""/>
        <dsp:cNvSpPr/>
      </dsp:nvSpPr>
      <dsp:spPr>
        <a:xfrm>
          <a:off x="2934259" y="1808290"/>
          <a:ext cx="1586059"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Access to CMIP data and products (global and regional)</a:t>
          </a:r>
          <a:endParaRPr lang="en-US" sz="1000" kern="1200" dirty="0">
            <a:solidFill>
              <a:schemeClr val="tx1"/>
            </a:solidFill>
          </a:endParaRPr>
        </a:p>
      </dsp:txBody>
      <dsp:txXfrm>
        <a:off x="3251471" y="1808290"/>
        <a:ext cx="951636" cy="634423"/>
      </dsp:txXfrm>
    </dsp:sp>
    <dsp:sp modelId="{337ABAA6-5304-3745-B373-3D8E4DD2764F}">
      <dsp:nvSpPr>
        <dsp:cNvPr id="0" name=""/>
        <dsp:cNvSpPr/>
      </dsp:nvSpPr>
      <dsp:spPr>
        <a:xfrm>
          <a:off x="4298270" y="1808290"/>
          <a:ext cx="1801445" cy="634423"/>
        </a:xfrm>
        <a:prstGeom prst="chevron">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pPr>
          <a:r>
            <a:rPr lang="en-US" sz="1000" kern="1200" dirty="0" smtClean="0">
              <a:solidFill>
                <a:schemeClr val="tx1"/>
              </a:solidFill>
            </a:rPr>
            <a:t>Reference set of climate projections for Europe</a:t>
          </a:r>
          <a:endParaRPr lang="en-US" sz="1000" kern="1200" dirty="0">
            <a:solidFill>
              <a:schemeClr val="tx1"/>
            </a:solidFill>
          </a:endParaRPr>
        </a:p>
      </dsp:txBody>
      <dsp:txXfrm>
        <a:off x="4615482" y="1808290"/>
        <a:ext cx="1167022" cy="634423"/>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12CD7E-4193-46CB-8698-CB3797083196}" type="datetimeFigureOut">
              <a:rPr lang="en-US" smtClean="0"/>
              <a:t>4/12/18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E37BDE-1E16-4497-8123-4D9E05ECC396}" type="slidenum">
              <a:rPr lang="en-US" smtClean="0"/>
              <a:t>‹#›</a:t>
            </a:fld>
            <a:endParaRPr lang="en-US"/>
          </a:p>
        </p:txBody>
      </p:sp>
    </p:spTree>
    <p:extLst>
      <p:ext uri="{BB962C8B-B14F-4D97-AF65-F5344CB8AC3E}">
        <p14:creationId xmlns:p14="http://schemas.microsoft.com/office/powerpoint/2010/main" val="2844010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3E37BDE-1E16-4497-8123-4D9E05ECC396}" type="slidenum">
              <a:rPr lang="en-US" smtClean="0"/>
              <a:t>2</a:t>
            </a:fld>
            <a:endParaRPr lang="en-US"/>
          </a:p>
        </p:txBody>
      </p:sp>
    </p:spTree>
    <p:extLst>
      <p:ext uri="{BB962C8B-B14F-4D97-AF65-F5344CB8AC3E}">
        <p14:creationId xmlns:p14="http://schemas.microsoft.com/office/powerpoint/2010/main" val="755857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charged by the EC to develop information services in support</a:t>
            </a:r>
            <a:r>
              <a:rPr lang="en-US" baseline="0" dirty="0"/>
              <a:t> of climate change adaptation and mitigation. This means that we need to provide access to data about climate change and its impacts, that can help planning and decision making, by government agencies, local authorities, businesses and citizens. </a:t>
            </a:r>
          </a:p>
          <a:p>
            <a:endParaRPr lang="en-US" baseline="0" dirty="0"/>
          </a:p>
          <a:p>
            <a:r>
              <a:rPr lang="en-US" baseline="0" dirty="0"/>
              <a:t>Our mission statement has three key elements:</a:t>
            </a:r>
          </a:p>
          <a:p>
            <a:endParaRPr lang="en-US" baseline="0" dirty="0"/>
          </a:p>
          <a:p>
            <a:r>
              <a:rPr lang="en-US" baseline="0" dirty="0"/>
              <a:t>- To build on existing capabilities and infrastructures</a:t>
            </a:r>
          </a:p>
          <a:p>
            <a:r>
              <a:rPr lang="en-US" baseline="0" dirty="0"/>
              <a:t>- To provide consistent and authoritative information about climate change, past, present and future</a:t>
            </a:r>
          </a:p>
          <a:p>
            <a:r>
              <a:rPr lang="en-US" baseline="0" dirty="0"/>
              <a:t>- To stimulate the market for climate services in Europe</a:t>
            </a:r>
          </a:p>
          <a:p>
            <a:endParaRPr lang="en-US" baseline="0" dirty="0"/>
          </a:p>
          <a:p>
            <a:r>
              <a:rPr lang="en-US" baseline="0" dirty="0"/>
              <a:t>The first of these implies that we need to be collaborative and supportive, not reinvent the wheel, and not replace anything that already exists.  </a:t>
            </a:r>
          </a:p>
          <a:p>
            <a:r>
              <a:rPr lang="en-US" baseline="0" dirty="0"/>
              <a:t>The second means that we need to be very careful about using the best science and best data, and also that we have to be very careful about messaging and communication. We cannot be authoritative unless we are trusted, and we cannot be trusted unless we work together.</a:t>
            </a:r>
          </a:p>
          <a:p>
            <a:r>
              <a:rPr lang="en-US" baseline="0" dirty="0"/>
              <a:t>The third means that we have to know and respect our boundaries, and not interfere with competition. We need to be completely open and transparent, and provide the same data and resources to all, to provide a level playing field. We cannot provide services that compete with private actors in the downstream sectors.</a:t>
            </a:r>
          </a:p>
          <a:p>
            <a:pPr marL="171450" indent="-171450">
              <a:buFontTx/>
              <a:buChar char="-"/>
            </a:pPr>
            <a:endParaRPr lang="en-US" baseline="0" dirty="0"/>
          </a:p>
        </p:txBody>
      </p:sp>
      <p:sp>
        <p:nvSpPr>
          <p:cNvPr id="4" name="Slide Number Placeholder 3"/>
          <p:cNvSpPr>
            <a:spLocks noGrp="1"/>
          </p:cNvSpPr>
          <p:nvPr>
            <p:ph type="sldNum" sz="quarter" idx="10"/>
          </p:nvPr>
        </p:nvSpPr>
        <p:spPr/>
        <p:txBody>
          <a:bodyPr/>
          <a:lstStyle/>
          <a:p>
            <a:fld id="{B3E37BDE-1E16-4497-8123-4D9E05ECC396}" type="slidenum">
              <a:rPr lang="en-US" smtClean="0"/>
              <a:t>4</a:t>
            </a:fld>
            <a:endParaRPr lang="en-US"/>
          </a:p>
        </p:txBody>
      </p:sp>
    </p:spTree>
    <p:extLst>
      <p:ext uri="{BB962C8B-B14F-4D97-AF65-F5344CB8AC3E}">
        <p14:creationId xmlns:p14="http://schemas.microsoft.com/office/powerpoint/2010/main" val="1825526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Supporting Climate Services in Europe: The Copernicus Climate Data Store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Copernicus is a European system for monitoring the Earth. The European Commission (EU) has entrusted ECMWF with the implementation of the Copernicus Climate Change Service (C3S). The Copernicus Climate Change service shall provide information to increase the knowledge base to support adaptation and mitigation policies.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Climate Data Store (CDS) is the cornerstone of the C3S infrastructure. It contributes to the provision of Essential Climate Variables (ECVs), climate analyses, projections and indicators at temporal and spatial scales relevant to adaptation and mitigation strategies for various </a:t>
            </a:r>
            <a:r>
              <a:rPr lang="en-GB" sz="1200" kern="1200" dirty="0" err="1" smtClean="0">
                <a:solidFill>
                  <a:schemeClr val="tx1"/>
                </a:solidFill>
                <a:effectLst/>
                <a:latin typeface="+mn-lt"/>
                <a:ea typeface="+mn-ea"/>
                <a:cs typeface="+mn-cs"/>
              </a:rPr>
              <a:t>sectoral</a:t>
            </a:r>
            <a:r>
              <a:rPr lang="en-GB" sz="1200" kern="1200" dirty="0" smtClean="0">
                <a:solidFill>
                  <a:schemeClr val="tx1"/>
                </a:solidFill>
                <a:effectLst/>
                <a:latin typeface="+mn-lt"/>
                <a:ea typeface="+mn-ea"/>
                <a:cs typeface="+mn-cs"/>
              </a:rPr>
              <a:t> and societal benefit areas.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CDS is designed as a distributed system, providing improved access to existing datasets via a powerful service-oriented architecture. It offers seamless web-based and API-based search and retrieve facilities to access climate data and information.</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In addition, one of the major feature of the CDS is the provision of a generic software toolbox that allow users to develop web based applications that make use of all the datasets available in the CDS. The variety of data types, data formats, as well as large data volumes, makes their combined use highly challenging. The toolbox abstracts the physical location of the datasets, their access methods, formats, units, etc. allowing  applications developers to focus on algorithms. The toolbox provides a series of tools that perform basic operations on the datasets, such as differences or re-gridding, as well as statistical computations such as means or standard deviations; tools can then be combined into more elaborated workflows, and present there results graphically on the CDS web site.</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Copernicus Climate Change Service will benefit from the state of the art data analysis tools to generate the reference applications required to analyse, monitor and predict the patterns of both the climate drivers and impacts.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3E37BDE-1E16-4497-8123-4D9E05ECC396}" type="slidenum">
              <a:rPr lang="en-US" smtClean="0"/>
              <a:t>5</a:t>
            </a:fld>
            <a:endParaRPr lang="en-US"/>
          </a:p>
        </p:txBody>
      </p:sp>
    </p:spTree>
    <p:extLst>
      <p:ext uri="{BB962C8B-B14F-4D97-AF65-F5344CB8AC3E}">
        <p14:creationId xmlns:p14="http://schemas.microsoft.com/office/powerpoint/2010/main" val="145180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Fundamental CDRs are sensor data (e.g. calibrated radiances, brightness temperatures, radar backscatter) that have been improved and quality controlled over time, together with the ancillary data used to calibrate them. They are a time series of measurements of sufficient length, consistency, and continuity to determine climate variability and change. (NRC, 2004)</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Fundamental CDRs are sensor data (e.g. calibrated radiances, brightness temperatures) that have been improved and quality controlled over time, together with the ancillary data used to calibrate them. Thematic CDRs are geophysical variables derived from the FCDRs, such as sea surface temperature and sea ice concentration, and they are specific to various disciplines. Thematic CDRs are often generated by blending satellite observations, in-situ data, and/or model output.</a:t>
            </a:r>
            <a:endParaRPr lang="en-US" dirty="0"/>
          </a:p>
        </p:txBody>
      </p:sp>
      <p:sp>
        <p:nvSpPr>
          <p:cNvPr id="4" name="Slide Number Placeholder 3"/>
          <p:cNvSpPr>
            <a:spLocks noGrp="1"/>
          </p:cNvSpPr>
          <p:nvPr>
            <p:ph type="sldNum" sz="quarter" idx="10"/>
          </p:nvPr>
        </p:nvSpPr>
        <p:spPr/>
        <p:txBody>
          <a:bodyPr/>
          <a:lstStyle/>
          <a:p>
            <a:fld id="{B3E37BDE-1E16-4497-8123-4D9E05ECC396}" type="slidenum">
              <a:rPr lang="en-US" smtClean="0"/>
              <a:t>13</a:t>
            </a:fld>
            <a:endParaRPr lang="en-US"/>
          </a:p>
        </p:txBody>
      </p:sp>
    </p:spTree>
    <p:extLst>
      <p:ext uri="{BB962C8B-B14F-4D97-AF65-F5344CB8AC3E}">
        <p14:creationId xmlns:p14="http://schemas.microsoft.com/office/powerpoint/2010/main" val="268272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Reanalysis:  combines observations with models to give a complete picture of how the climate has evolved during the last few decades</a:t>
            </a:r>
            <a:endParaRPr lang="en-GB" dirty="0" smtClean="0"/>
          </a:p>
          <a:p>
            <a:endParaRPr lang="en-US" dirty="0"/>
          </a:p>
        </p:txBody>
      </p:sp>
      <p:sp>
        <p:nvSpPr>
          <p:cNvPr id="4" name="Slide Number Placeholder 3"/>
          <p:cNvSpPr>
            <a:spLocks noGrp="1"/>
          </p:cNvSpPr>
          <p:nvPr>
            <p:ph type="sldNum" sz="quarter" idx="10"/>
          </p:nvPr>
        </p:nvSpPr>
        <p:spPr/>
        <p:txBody>
          <a:bodyPr/>
          <a:lstStyle/>
          <a:p>
            <a:fld id="{B3E37BDE-1E16-4497-8123-4D9E05ECC396}" type="slidenum">
              <a:rPr lang="en-US" smtClean="0"/>
              <a:t>14</a:t>
            </a:fld>
            <a:endParaRPr lang="en-US"/>
          </a:p>
        </p:txBody>
      </p:sp>
    </p:spTree>
    <p:extLst>
      <p:ext uri="{BB962C8B-B14F-4D97-AF65-F5344CB8AC3E}">
        <p14:creationId xmlns:p14="http://schemas.microsoft.com/office/powerpoint/2010/main" val="626942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Introduction to C3S Seasonal</a:t>
            </a:r>
          </a:p>
          <a:p>
            <a:endParaRPr lang="en-GB" dirty="0"/>
          </a:p>
          <a:p>
            <a:r>
              <a:rPr lang="en-GB" dirty="0" smtClean="0"/>
              <a:t>5 providers and detailed description of data provided by them</a:t>
            </a:r>
          </a:p>
          <a:p>
            <a:endParaRPr lang="gl-ES" dirty="0"/>
          </a:p>
          <a:p>
            <a:endParaRPr lang="gl-ES" dirty="0" smtClean="0"/>
          </a:p>
          <a:p>
            <a:r>
              <a:rPr lang="gl-ES" dirty="0" smtClean="0"/>
              <a:t>EQC </a:t>
            </a:r>
            <a:r>
              <a:rPr lang="gl-ES" dirty="0" err="1" smtClean="0"/>
              <a:t>function</a:t>
            </a:r>
            <a:endParaRPr lang="en-GB" dirty="0"/>
          </a:p>
        </p:txBody>
      </p:sp>
      <p:sp>
        <p:nvSpPr>
          <p:cNvPr id="4" name="Slide Number Placeholder 3"/>
          <p:cNvSpPr>
            <a:spLocks noGrp="1"/>
          </p:cNvSpPr>
          <p:nvPr>
            <p:ph type="sldNum" sz="quarter" idx="10"/>
          </p:nvPr>
        </p:nvSpPr>
        <p:spPr/>
        <p:txBody>
          <a:bodyPr/>
          <a:lstStyle/>
          <a:p>
            <a:fld id="{2D03270C-FB42-C54A-AC71-B4EEB4FA7F12}" type="slidenum">
              <a:rPr lang="en-US" smtClean="0"/>
              <a:pPr/>
              <a:t>16</a:t>
            </a:fld>
            <a:endParaRPr lang="en-US"/>
          </a:p>
        </p:txBody>
      </p:sp>
    </p:spTree>
    <p:extLst>
      <p:ext uri="{BB962C8B-B14F-4D97-AF65-F5344CB8AC3E}">
        <p14:creationId xmlns:p14="http://schemas.microsoft.com/office/powerpoint/2010/main" val="1195883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2000" dirty="0" smtClean="0">
                <a:latin typeface="+mn-lt"/>
                <a:ea typeface="PF Square Sans Pro" charset="0"/>
                <a:cs typeface="PF Square Sans Pro" charset="0"/>
              </a:rPr>
              <a:t>Technical challenges:</a:t>
            </a:r>
          </a:p>
          <a:p>
            <a:pPr algn="l"/>
            <a:endParaRPr lang="en-GB" sz="1100" dirty="0" smtClean="0">
              <a:latin typeface="+mn-lt"/>
              <a:ea typeface="PF Square Sans Pro" charset="0"/>
              <a:cs typeface="PF Square Sans Pro" charset="0"/>
            </a:endParaRPr>
          </a:p>
          <a:p>
            <a:pPr marL="742950" lvl="1" indent="-285750" algn="l">
              <a:buFont typeface="Wingdings" charset="2"/>
              <a:buChar char="Ø"/>
            </a:pPr>
            <a:r>
              <a:rPr lang="en-GB" sz="1600" b="1" dirty="0" smtClean="0">
                <a:latin typeface="+mn-lt"/>
                <a:ea typeface="PF Square Sans Pro" charset="0"/>
                <a:cs typeface="PF Square Sans Pro" charset="0"/>
              </a:rPr>
              <a:t>Diversity</a:t>
            </a:r>
            <a:r>
              <a:rPr lang="en-GB" sz="1600" b="0" dirty="0" smtClean="0">
                <a:latin typeface="+mn-lt"/>
                <a:ea typeface="PF Square Sans Pro" charset="0"/>
                <a:cs typeface="PF Square Sans Pro" charset="0"/>
              </a:rPr>
              <a:t> of users</a:t>
            </a:r>
          </a:p>
          <a:p>
            <a:pPr marL="742950" lvl="1" indent="-285750" algn="l">
              <a:buFont typeface="Wingdings" charset="2"/>
              <a:buChar char="Ø"/>
            </a:pPr>
            <a:r>
              <a:rPr lang="en-GB" sz="1600" b="1" dirty="0" smtClean="0">
                <a:latin typeface="+mn-lt"/>
                <a:ea typeface="PF Square Sans Pro" charset="0"/>
                <a:cs typeface="PF Square Sans Pro" charset="0"/>
              </a:rPr>
              <a:t>Diversity</a:t>
            </a:r>
            <a:r>
              <a:rPr lang="en-GB" sz="1600" b="0" dirty="0" smtClean="0">
                <a:latin typeface="+mn-lt"/>
                <a:ea typeface="PF Square Sans Pro" charset="0"/>
                <a:cs typeface="PF Square Sans Pro" charset="0"/>
              </a:rPr>
              <a:t> of data sets </a:t>
            </a:r>
          </a:p>
          <a:p>
            <a:pPr marL="742950" lvl="1" indent="-285750" algn="l">
              <a:buFont typeface="Wingdings" charset="2"/>
              <a:buChar char="Ø"/>
            </a:pPr>
            <a:r>
              <a:rPr lang="en-GB" sz="1600" b="0" dirty="0" smtClean="0">
                <a:latin typeface="+mn-lt"/>
                <a:ea typeface="PF Square Sans Pro" charset="0"/>
                <a:cs typeface="PF Square Sans Pro" charset="0"/>
              </a:rPr>
              <a:t>Very </a:t>
            </a:r>
            <a:r>
              <a:rPr lang="en-GB" sz="1600" b="1" dirty="0" smtClean="0">
                <a:latin typeface="+mn-lt"/>
                <a:ea typeface="PF Square Sans Pro" charset="0"/>
                <a:cs typeface="PF Square Sans Pro" charset="0"/>
              </a:rPr>
              <a:t>large</a:t>
            </a:r>
            <a:r>
              <a:rPr lang="en-GB" sz="1600" b="0" dirty="0" smtClean="0">
                <a:latin typeface="+mn-lt"/>
                <a:ea typeface="PF Square Sans Pro" charset="0"/>
                <a:cs typeface="PF Square Sans Pro" charset="0"/>
              </a:rPr>
              <a:t> data volumes</a:t>
            </a:r>
          </a:p>
          <a:p>
            <a:pPr marL="742950" lvl="1" indent="-285750" algn="l">
              <a:buFont typeface="Wingdings" charset="2"/>
              <a:buChar char="Ø"/>
            </a:pPr>
            <a:r>
              <a:rPr lang="en-GB" sz="1600" b="0" dirty="0" smtClean="0">
                <a:latin typeface="+mn-lt"/>
                <a:ea typeface="PF Square Sans Pro" charset="0"/>
                <a:cs typeface="PF Square Sans Pro" charset="0"/>
              </a:rPr>
              <a:t>Data residing at </a:t>
            </a:r>
            <a:r>
              <a:rPr lang="en-GB" sz="1600" b="1" dirty="0" smtClean="0">
                <a:latin typeface="+mn-lt"/>
                <a:ea typeface="PF Square Sans Pro" charset="0"/>
                <a:cs typeface="PF Square Sans Pro" charset="0"/>
              </a:rPr>
              <a:t>different</a:t>
            </a:r>
            <a:r>
              <a:rPr lang="en-GB" sz="1600" b="0" dirty="0" smtClean="0">
                <a:latin typeface="+mn-lt"/>
                <a:ea typeface="PF Square Sans Pro" charset="0"/>
                <a:cs typeface="PF Square Sans Pro" charset="0"/>
              </a:rPr>
              <a:t> locations</a:t>
            </a:r>
          </a:p>
          <a:p>
            <a:pPr marL="742950" lvl="1" indent="-285750" algn="l">
              <a:buFont typeface="Wingdings" charset="2"/>
              <a:buChar char="Ø"/>
            </a:pPr>
            <a:r>
              <a:rPr lang="en-GB" sz="1600" b="1" dirty="0" smtClean="0">
                <a:latin typeface="+mn-lt"/>
                <a:ea typeface="PF Square Sans Pro" charset="0"/>
                <a:cs typeface="PF Square Sans Pro" charset="0"/>
              </a:rPr>
              <a:t>Interoperability</a:t>
            </a:r>
            <a:r>
              <a:rPr lang="en-GB" sz="1600" b="0" dirty="0" smtClean="0">
                <a:latin typeface="+mn-lt"/>
                <a:ea typeface="PF Square Sans Pro" charset="0"/>
                <a:cs typeface="PF Square Sans Pro" charset="0"/>
              </a:rPr>
              <a:t>, efficiency</a:t>
            </a:r>
          </a:p>
          <a:p>
            <a:pPr marL="742950" lvl="1" indent="-285750" algn="l">
              <a:buFont typeface="Wingdings" charset="2"/>
              <a:buChar char="Ø"/>
            </a:pPr>
            <a:r>
              <a:rPr lang="en-GB" sz="1600" b="1" dirty="0" smtClean="0">
                <a:latin typeface="+mn-lt"/>
                <a:ea typeface="PF Square Sans Pro" charset="0"/>
                <a:cs typeface="PF Square Sans Pro" charset="0"/>
              </a:rPr>
              <a:t>User-defined</a:t>
            </a:r>
            <a:r>
              <a:rPr lang="en-GB" sz="1600" b="0" dirty="0" smtClean="0">
                <a:latin typeface="+mn-lt"/>
                <a:ea typeface="PF Square Sans Pro" charset="0"/>
                <a:cs typeface="PF Square Sans Pro" charset="0"/>
              </a:rPr>
              <a:t> workflows</a:t>
            </a:r>
          </a:p>
          <a:p>
            <a:pPr marL="742950" lvl="1" indent="-285750" algn="l">
              <a:buFont typeface="Wingdings" charset="2"/>
              <a:buChar char="Ø"/>
            </a:pPr>
            <a:r>
              <a:rPr lang="en-GB" sz="1600" b="1" dirty="0" smtClean="0">
                <a:latin typeface="+mn-lt"/>
                <a:ea typeface="PF Square Sans Pro" charset="0"/>
                <a:cs typeface="PF Square Sans Pro" charset="0"/>
              </a:rPr>
              <a:t>Variety</a:t>
            </a:r>
            <a:r>
              <a:rPr lang="en-GB" sz="1600" b="0" dirty="0" smtClean="0">
                <a:latin typeface="+mn-lt"/>
                <a:ea typeface="PF Square Sans Pro" charset="0"/>
                <a:cs typeface="PF Square Sans Pro" charset="0"/>
              </a:rPr>
              <a:t> of presentation methods</a:t>
            </a:r>
          </a:p>
          <a:p>
            <a:pPr marL="742950" lvl="1" indent="-285750" algn="l">
              <a:buFont typeface="Wingdings" charset="2"/>
              <a:buChar char="Ø"/>
            </a:pPr>
            <a:r>
              <a:rPr lang="en-GB" sz="1600" b="0" dirty="0" smtClean="0">
                <a:latin typeface="+mn-lt"/>
                <a:ea typeface="PF Square Sans Pro" charset="0"/>
                <a:cs typeface="PF Square Sans Pro" charset="0"/>
              </a:rPr>
              <a:t>Need for </a:t>
            </a:r>
            <a:r>
              <a:rPr lang="en-GB" sz="1600" b="1" dirty="0" smtClean="0">
                <a:latin typeface="+mn-lt"/>
                <a:ea typeface="PF Square Sans Pro" charset="0"/>
                <a:cs typeface="PF Square Sans Pro" charset="0"/>
              </a:rPr>
              <a:t>interactivity</a:t>
            </a:r>
          </a:p>
          <a:p>
            <a:pPr marL="742950" lvl="1" indent="-285750" algn="l">
              <a:buFont typeface="Wingdings" charset="2"/>
              <a:buChar char="Ø"/>
            </a:pPr>
            <a:r>
              <a:rPr lang="en-GB" sz="1600" b="0" dirty="0" smtClean="0">
                <a:latin typeface="+mn-lt"/>
                <a:ea typeface="PF Square Sans Pro" charset="0"/>
                <a:cs typeface="PF Square Sans Pro" charset="0"/>
              </a:rPr>
              <a:t>Access via </a:t>
            </a:r>
            <a:r>
              <a:rPr lang="en-GB" sz="1600" b="1" dirty="0" smtClean="0">
                <a:latin typeface="+mn-lt"/>
                <a:ea typeface="PF Square Sans Pro" charset="0"/>
                <a:cs typeface="PF Square Sans Pro" charset="0"/>
              </a:rPr>
              <a:t>API</a:t>
            </a:r>
          </a:p>
          <a:p>
            <a:pPr marL="742950" lvl="1" indent="-285750" algn="l">
              <a:buFont typeface="Wingdings" charset="2"/>
              <a:buChar char="Ø"/>
            </a:pPr>
            <a:r>
              <a:rPr lang="en-GB" sz="1600" b="0" dirty="0" smtClean="0">
                <a:latin typeface="+mn-lt"/>
                <a:ea typeface="PF Square Sans Pro" charset="0"/>
                <a:cs typeface="PF Square Sans Pro" charset="0"/>
              </a:rPr>
              <a:t>User </a:t>
            </a:r>
            <a:r>
              <a:rPr lang="en-GB" sz="1600" b="1" dirty="0" smtClean="0">
                <a:latin typeface="+mn-lt"/>
                <a:ea typeface="PF Square Sans Pro" charset="0"/>
                <a:cs typeface="PF Square Sans Pro" charset="0"/>
              </a:rPr>
              <a:t>management</a:t>
            </a:r>
          </a:p>
          <a:p>
            <a:pPr marL="742950" lvl="1" indent="-285750" algn="l">
              <a:buFont typeface="Wingdings" charset="2"/>
              <a:buChar char="Ø"/>
            </a:pPr>
            <a:r>
              <a:rPr lang="en-GB" sz="1600" b="1" dirty="0" smtClean="0">
                <a:latin typeface="+mn-lt"/>
                <a:ea typeface="PF Square Sans Pro" charset="0"/>
                <a:cs typeface="PF Square Sans Pro" charset="0"/>
              </a:rPr>
              <a:t>Performance</a:t>
            </a:r>
            <a:r>
              <a:rPr lang="en-GB" sz="1600" b="0" dirty="0" smtClean="0">
                <a:latin typeface="+mn-lt"/>
                <a:ea typeface="PF Square Sans Pro" charset="0"/>
                <a:cs typeface="PF Square Sans Pro" charset="0"/>
              </a:rPr>
              <a:t> monitoring</a:t>
            </a:r>
          </a:p>
          <a:p>
            <a:endParaRPr lang="en-US" dirty="0"/>
          </a:p>
        </p:txBody>
      </p:sp>
      <p:sp>
        <p:nvSpPr>
          <p:cNvPr id="4" name="Slide Number Placeholder 3"/>
          <p:cNvSpPr>
            <a:spLocks noGrp="1"/>
          </p:cNvSpPr>
          <p:nvPr>
            <p:ph type="sldNum" sz="quarter" idx="10"/>
          </p:nvPr>
        </p:nvSpPr>
        <p:spPr/>
        <p:txBody>
          <a:bodyPr/>
          <a:lstStyle/>
          <a:p>
            <a:fld id="{D304D4AF-2D2D-3B40-9B38-C78FEBE725F9}" type="slidenum">
              <a:rPr lang="en-US" smtClean="0"/>
              <a:t>19</a:t>
            </a:fld>
            <a:endParaRPr lang="en-US"/>
          </a:p>
        </p:txBody>
      </p:sp>
    </p:spTree>
    <p:extLst>
      <p:ext uri="{BB962C8B-B14F-4D97-AF65-F5344CB8AC3E}">
        <p14:creationId xmlns:p14="http://schemas.microsoft.com/office/powerpoint/2010/main" val="1718744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E37BDE-1E16-4497-8123-4D9E05ECC396}" type="slidenum">
              <a:rPr lang="en-US" smtClean="0"/>
              <a:t>20</a:t>
            </a:fld>
            <a:endParaRPr lang="en-US"/>
          </a:p>
        </p:txBody>
      </p:sp>
    </p:spTree>
    <p:extLst>
      <p:ext uri="{BB962C8B-B14F-4D97-AF65-F5344CB8AC3E}">
        <p14:creationId xmlns:p14="http://schemas.microsoft.com/office/powerpoint/2010/main" val="852142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jpeg"/><Relationship Id="rId3"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jpeg"/><Relationship Id="rId3" Type="http://schemas.openxmlformats.org/officeDocument/2006/relationships/image" Target="../media/image11.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13.jpeg"/><Relationship Id="rId5" Type="http://schemas.openxmlformats.org/officeDocument/2006/relationships/image" Target="../media/image7.png"/><Relationship Id="rId1" Type="http://schemas.openxmlformats.org/officeDocument/2006/relationships/slideMaster" Target="../slideMasters/slideMaster2.xml"/><Relationship Id="rId2"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jpeg"/><Relationship Id="rId3"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jpeg"/><Relationship Id="rId3" Type="http://schemas.openxmlformats.org/officeDocument/2006/relationships/image" Target="../media/image1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jpeg"/><Relationship Id="rId3" Type="http://schemas.openxmlformats.org/officeDocument/2006/relationships/image" Target="../media/image1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jpeg"/><Relationship Id="rId3"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5.jpeg"/><Relationship Id="rId3" Type="http://schemas.openxmlformats.org/officeDocument/2006/relationships/image" Target="../media/image1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Master" Target="../slideMasters/slideMaster3.xml"/><Relationship Id="rId2" Type="http://schemas.openxmlformats.org/officeDocument/2006/relationships/image" Target="../media/image17.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5.jpeg"/><Relationship Id="rId3" Type="http://schemas.openxmlformats.org/officeDocument/2006/relationships/image" Target="../media/image1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6.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5.jpeg"/><Relationship Id="rId3" Type="http://schemas.openxmlformats.org/officeDocument/2006/relationships/image" Target="../media/image16.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5.jpeg"/><Relationship Id="rId3" Type="http://schemas.openxmlformats.org/officeDocument/2006/relationships/image" Target="../media/image16.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9.jpeg"/><Relationship Id="rId3" Type="http://schemas.openxmlformats.org/officeDocument/2006/relationships/image" Target="../media/image20.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20.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21.png"/><Relationship Id="rId5" Type="http://schemas.openxmlformats.org/officeDocument/2006/relationships/image" Target="../media/image22.jpeg"/><Relationship Id="rId1" Type="http://schemas.openxmlformats.org/officeDocument/2006/relationships/slideMaster" Target="../slideMasters/slideMaster4.xml"/><Relationship Id="rId2" Type="http://schemas.openxmlformats.org/officeDocument/2006/relationships/image" Target="../media/image7.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9.jpeg"/><Relationship Id="rId3" Type="http://schemas.openxmlformats.org/officeDocument/2006/relationships/image" Target="../media/image20.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20.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9.jpeg"/><Relationship Id="rId3" Type="http://schemas.openxmlformats.org/officeDocument/2006/relationships/image" Target="../media/image2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9.jpeg"/><Relationship Id="rId3" Type="http://schemas.openxmlformats.org/officeDocument/2006/relationships/image" Target="../media/image20.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4.jpeg"/><Relationship Id="rId3" Type="http://schemas.openxmlformats.org/officeDocument/2006/relationships/image" Target="../media/image25.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4.jpeg"/><Relationship Id="rId3" Type="http://schemas.openxmlformats.org/officeDocument/2006/relationships/image" Target="../media/image25.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7.png"/><Relationship Id="rId5" Type="http://schemas.openxmlformats.org/officeDocument/2006/relationships/image" Target="../media/image6.png"/><Relationship Id="rId6" Type="http://schemas.openxmlformats.org/officeDocument/2006/relationships/image" Target="../media/image23.tiff"/><Relationship Id="rId1" Type="http://schemas.openxmlformats.org/officeDocument/2006/relationships/slideMaster" Target="../slideMasters/slideMaster5.xml"/><Relationship Id="rId2" Type="http://schemas.openxmlformats.org/officeDocument/2006/relationships/image" Target="../media/image26.jpe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4.jpeg"/><Relationship Id="rId3" Type="http://schemas.openxmlformats.org/officeDocument/2006/relationships/image" Target="../media/image25.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4.jpeg"/><Relationship Id="rId3" Type="http://schemas.openxmlformats.org/officeDocument/2006/relationships/image" Target="../media/image2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4.jpeg"/><Relationship Id="rId3" Type="http://schemas.openxmlformats.org/officeDocument/2006/relationships/image" Target="../media/image25.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24.jpeg"/><Relationship Id="rId3" Type="http://schemas.openxmlformats.org/officeDocument/2006/relationships/image" Target="../media/image25.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8.jpeg"/><Relationship Id="rId3" Type="http://schemas.openxmlformats.org/officeDocument/2006/relationships/image" Target="../media/image29.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9.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31.jpeg"/><Relationship Id="rId6" Type="http://schemas.openxmlformats.org/officeDocument/2006/relationships/image" Target="../media/image23.tiff"/><Relationship Id="rId1" Type="http://schemas.openxmlformats.org/officeDocument/2006/relationships/slideMaster" Target="../slideMasters/slideMaster6.xml"/><Relationship Id="rId2" Type="http://schemas.openxmlformats.org/officeDocument/2006/relationships/image" Target="../media/image30.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9.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9.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8.jpeg"/><Relationship Id="rId3" Type="http://schemas.openxmlformats.org/officeDocument/2006/relationships/image" Target="../media/image29.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28.jpeg"/><Relationship Id="rId3" Type="http://schemas.openxmlformats.org/officeDocument/2006/relationships/image" Target="../media/image29.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32.png"/><Relationship Id="rId3" Type="http://schemas.openxmlformats.org/officeDocument/2006/relationships/image" Target="../media/image33.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33.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35.png"/><Relationship Id="rId1" Type="http://schemas.openxmlformats.org/officeDocument/2006/relationships/slideMaster" Target="../slideMasters/slideMaster7.xml"/><Relationship Id="rId2" Type="http://schemas.openxmlformats.org/officeDocument/2006/relationships/image" Target="../media/image34.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35.png"/><Relationship Id="rId3" Type="http://schemas.openxmlformats.org/officeDocument/2006/relationships/image" Target="../media/image33.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33.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35.png"/><Relationship Id="rId3" Type="http://schemas.openxmlformats.org/officeDocument/2006/relationships/image" Target="../media/image33.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35.png"/><Relationship Id="rId3" Type="http://schemas.openxmlformats.org/officeDocument/2006/relationships/image" Target="../media/image33.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36.png"/><Relationship Id="rId3" Type="http://schemas.openxmlformats.org/officeDocument/2006/relationships/image" Target="../media/image37.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37.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8.png"/><Relationship Id="rId4" Type="http://schemas.openxmlformats.org/officeDocument/2006/relationships/image" Target="../media/image39.png"/><Relationship Id="rId5" Type="http://schemas.openxmlformats.org/officeDocument/2006/relationships/image" Target="../media/image7.png"/><Relationship Id="rId1" Type="http://schemas.openxmlformats.org/officeDocument/2006/relationships/slideMaster" Target="../slideMasters/slideMaster8.xml"/><Relationship Id="rId2" Type="http://schemas.openxmlformats.org/officeDocument/2006/relationships/image" Target="../media/image6.png"/></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36.png"/><Relationship Id="rId3" Type="http://schemas.openxmlformats.org/officeDocument/2006/relationships/image" Target="../media/image37.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37.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36.png"/><Relationship Id="rId3" Type="http://schemas.openxmlformats.org/officeDocument/2006/relationships/image" Target="../media/image37.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36.png"/><Relationship Id="rId3" Type="http://schemas.openxmlformats.org/officeDocument/2006/relationships/image" Target="../media/image37.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40.jpeg"/><Relationship Id="rId3" Type="http://schemas.openxmlformats.org/officeDocument/2006/relationships/image" Target="../media/image41.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41.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Master" Target="../slideMasters/slideMaster9.xml"/><Relationship Id="rId2" Type="http://schemas.openxmlformats.org/officeDocument/2006/relationships/image" Target="../media/image42.png"/></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41.png"/></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41.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41.png"/></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44.jpeg"/><Relationship Id="rId3" Type="http://schemas.openxmlformats.org/officeDocument/2006/relationships/image" Target="../media/image45.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44.jpeg"/><Relationship Id="rId3" Type="http://schemas.openxmlformats.org/officeDocument/2006/relationships/image" Target="../media/image45.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47.png"/><Relationship Id="rId1" Type="http://schemas.openxmlformats.org/officeDocument/2006/relationships/slideMaster" Target="../slideMasters/slideMaster10.xml"/><Relationship Id="rId2" Type="http://schemas.openxmlformats.org/officeDocument/2006/relationships/image" Target="../media/image46.jpe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44.jpeg"/><Relationship Id="rId3" Type="http://schemas.openxmlformats.org/officeDocument/2006/relationships/image" Target="../media/image45.png"/></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45.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44.jpeg"/><Relationship Id="rId3" Type="http://schemas.openxmlformats.org/officeDocument/2006/relationships/image" Target="../media/image45.png"/></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44.jpeg"/><Relationship Id="rId3" Type="http://schemas.openxmlformats.org/officeDocument/2006/relationships/image" Target="../media/image45.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51.png"/><Relationship Id="rId4" Type="http://schemas.openxmlformats.org/officeDocument/2006/relationships/image" Target="../media/image52.png"/><Relationship Id="rId5" Type="http://schemas.openxmlformats.org/officeDocument/2006/relationships/image" Target="../media/image53.png"/><Relationship Id="rId6" Type="http://schemas.openxmlformats.org/officeDocument/2006/relationships/image" Target="../media/image54.png"/><Relationship Id="rId1" Type="http://schemas.openxmlformats.org/officeDocument/2006/relationships/slideMaster" Target="../slideMasters/slideMaster11.xml"/><Relationship Id="rId2" Type="http://schemas.openxmlformats.org/officeDocument/2006/relationships/image" Target="../media/image50.png"/></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jpeg"/><Relationship Id="rId3" Type="http://schemas.openxmlformats.org/officeDocument/2006/relationships/image" Target="../media/image55.png"/></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55.png"/></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56.png"/><Relationship Id="rId3" Type="http://schemas.openxmlformats.org/officeDocument/2006/relationships/image" Target="../media/image57.png"/></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jpeg"/><Relationship Id="rId3" Type="http://schemas.openxmlformats.org/officeDocument/2006/relationships/image" Target="../media/image55.png"/></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jpeg"/><Relationship Id="rId3" Type="http://schemas.openxmlformats.org/officeDocument/2006/relationships/image" Target="../media/image55.png"/></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jpeg"/><Relationship Id="rId3" Type="http://schemas.openxmlformats.org/officeDocument/2006/relationships/image" Target="../media/image55.png"/></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1.xml"/><Relationship Id="rId2" Type="http://schemas.openxmlformats.org/officeDocument/2006/relationships/image" Target="../media/image8.jpeg"/><Relationship Id="rId3" Type="http://schemas.openxmlformats.org/officeDocument/2006/relationships/image" Target="../media/image55.pn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1" name="Rectangle 20"/>
          <p:cNvSpPr/>
          <p:nvPr userDrawn="1"/>
        </p:nvSpPr>
        <p:spPr>
          <a:xfrm>
            <a:off x="-4720" y="0"/>
            <a:ext cx="2084906" cy="516403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946" y="0"/>
            <a:ext cx="2102132" cy="5143500"/>
          </a:xfrm>
          <a:prstGeom prst="rect">
            <a:avLst/>
          </a:prstGeom>
        </p:spPr>
      </p:pic>
      <p:sp>
        <p:nvSpPr>
          <p:cNvPr id="20" name="Rectangle 19"/>
          <p:cNvSpPr/>
          <p:nvPr userDrawn="1"/>
        </p:nvSpPr>
        <p:spPr>
          <a:xfrm>
            <a:off x="-21945" y="-1"/>
            <a:ext cx="2102132" cy="516403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867704" y="267494"/>
            <a:ext cx="7819096" cy="288032"/>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19" name="Straight Connector 18"/>
          <p:cNvCxnSpPr/>
          <p:nvPr userDrawn="1"/>
        </p:nvCxnSpPr>
        <p:spPr>
          <a:xfrm>
            <a:off x="451076" y="1090171"/>
            <a:ext cx="0" cy="3860280"/>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userDrawn="1"/>
        </p:nvSpPr>
        <p:spPr>
          <a:xfrm>
            <a:off x="97584" y="659284"/>
            <a:ext cx="677466" cy="430887"/>
          </a:xfrm>
          <a:prstGeom prst="rect">
            <a:avLst/>
          </a:prstGeom>
          <a:noFill/>
        </p:spPr>
        <p:txBody>
          <a:bodyPr wrap="square" rtlCol="0">
            <a:spAutoFit/>
          </a:bodyPr>
          <a:lstStyle/>
          <a:p>
            <a:pPr algn="ctr"/>
            <a:r>
              <a:rPr lang="es-ES" sz="1100" b="1" dirty="0">
                <a:solidFill>
                  <a:srgbClr val="25408F"/>
                </a:solidFill>
              </a:rPr>
              <a:t>Data Access</a:t>
            </a:r>
            <a:endParaRPr lang="en-US" sz="1100" b="1" dirty="0">
              <a:solidFill>
                <a:srgbClr val="25408F"/>
              </a:solidFill>
            </a:endParaRPr>
          </a:p>
        </p:txBody>
      </p:sp>
      <p:pic>
        <p:nvPicPr>
          <p:cNvPr id="13" name="Picture 2" descr="S:\F15015_Copernicus\3_Work\330_Work-in-process\Logos_icons\Accestodata_negatif-01-01.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80573" y="118278"/>
            <a:ext cx="541005" cy="54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8038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7539" y="699542"/>
            <a:ext cx="7919262"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13" name="Title 1"/>
          <p:cNvSpPr>
            <a:spLocks noGrp="1"/>
          </p:cNvSpPr>
          <p:nvPr>
            <p:ph type="title" hasCustomPrompt="1"/>
          </p:nvPr>
        </p:nvSpPr>
        <p:spPr>
          <a:xfrm>
            <a:off x="867704" y="267494"/>
            <a:ext cx="7819096" cy="288032"/>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11" name="Straight Connector 10"/>
          <p:cNvCxnSpPr/>
          <p:nvPr userDrawn="1"/>
        </p:nvCxnSpPr>
        <p:spPr>
          <a:xfrm>
            <a:off x="451076" y="1090171"/>
            <a:ext cx="0" cy="3860280"/>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userDrawn="1"/>
        </p:nvSpPr>
        <p:spPr>
          <a:xfrm>
            <a:off x="97584" y="659284"/>
            <a:ext cx="677466" cy="430887"/>
          </a:xfrm>
          <a:prstGeom prst="rect">
            <a:avLst/>
          </a:prstGeom>
          <a:noFill/>
        </p:spPr>
        <p:txBody>
          <a:bodyPr wrap="square" rtlCol="0">
            <a:spAutoFit/>
          </a:bodyPr>
          <a:lstStyle/>
          <a:p>
            <a:pPr algn="ctr"/>
            <a:r>
              <a:rPr lang="es-ES" sz="1100" b="1" dirty="0">
                <a:solidFill>
                  <a:srgbClr val="25408F"/>
                </a:solidFill>
              </a:rPr>
              <a:t>Data Access</a:t>
            </a:r>
            <a:endParaRPr lang="en-US" sz="1100" b="1" dirty="0">
              <a:solidFill>
                <a:srgbClr val="25408F"/>
              </a:solidFill>
            </a:endParaRPr>
          </a:p>
        </p:txBody>
      </p:sp>
    </p:spTree>
    <p:extLst>
      <p:ext uri="{BB962C8B-B14F-4D97-AF65-F5344CB8AC3E}">
        <p14:creationId xmlns:p14="http://schemas.microsoft.com/office/powerpoint/2010/main" val="94873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0"/>
            <a:ext cx="9144000" cy="5143500"/>
          </a:xfrm>
          <a:prstGeom prst="rect">
            <a:avLst/>
          </a:prstGeom>
          <a:solidFill>
            <a:srgbClr val="2540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223596" y="251"/>
            <a:ext cx="1916102" cy="5143500"/>
          </a:xfrm>
          <a:prstGeom prst="rect">
            <a:avLst/>
          </a:prstGeom>
        </p:spPr>
      </p:pic>
      <p:sp>
        <p:nvSpPr>
          <p:cNvPr id="16" name="Rectangle 15"/>
          <p:cNvSpPr/>
          <p:nvPr userDrawn="1"/>
        </p:nvSpPr>
        <p:spPr>
          <a:xfrm>
            <a:off x="7223596" y="0"/>
            <a:ext cx="1728192" cy="5143500"/>
          </a:xfrm>
          <a:prstGeom prst="rect">
            <a:avLst/>
          </a:prstGeom>
          <a:gradFill flip="none" rotWithShape="1">
            <a:gsLst>
              <a:gs pos="4000">
                <a:schemeClr val="accent1"/>
              </a:gs>
              <a:gs pos="100000">
                <a:schemeClr val="accent1">
                  <a:tint val="23500"/>
                  <a:satMod val="160000"/>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sp>
        <p:nvSpPr>
          <p:cNvPr id="8" name="Title 1"/>
          <p:cNvSpPr txBox="1">
            <a:spLocks/>
          </p:cNvSpPr>
          <p:nvPr userDrawn="1"/>
        </p:nvSpPr>
        <p:spPr>
          <a:xfrm>
            <a:off x="2569823" y="2571750"/>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sp>
        <p:nvSpPr>
          <p:cNvPr id="9" name="Subtitle 2"/>
          <p:cNvSpPr>
            <a:spLocks noGrp="1"/>
          </p:cNvSpPr>
          <p:nvPr>
            <p:ph type="subTitle" idx="13"/>
          </p:nvPr>
        </p:nvSpPr>
        <p:spPr>
          <a:xfrm>
            <a:off x="2569823" y="317393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17" name="Picture 3" descr="S:\F15015_Copernicus\3_Work\330_Work-in-process\Logos_icons\User Uptake_blanc-01.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32966" y="902657"/>
            <a:ext cx="2821221" cy="282122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userDrawn="1"/>
        </p:nvSpPr>
        <p:spPr>
          <a:xfrm>
            <a:off x="723496" y="3723878"/>
            <a:ext cx="1440160" cy="261610"/>
          </a:xfrm>
          <a:prstGeom prst="rect">
            <a:avLst/>
          </a:prstGeom>
          <a:noFill/>
        </p:spPr>
        <p:txBody>
          <a:bodyPr wrap="square" rtlCol="0">
            <a:spAutoFit/>
          </a:bodyPr>
          <a:lstStyle/>
          <a:p>
            <a:pPr algn="ctr"/>
            <a:r>
              <a:rPr lang="es-ES" sz="1100" b="0" dirty="0">
                <a:solidFill>
                  <a:schemeClr val="bg1"/>
                </a:solidFill>
              </a:rPr>
              <a:t>Data Access</a:t>
            </a:r>
            <a:endParaRPr lang="en-US" sz="1100" b="0" dirty="0">
              <a:solidFill>
                <a:schemeClr val="bg1"/>
              </a:solidFill>
            </a:endParaRPr>
          </a:p>
        </p:txBody>
      </p:sp>
      <p:pic>
        <p:nvPicPr>
          <p:cNvPr id="18" name="Picture 2" descr="S:\F15015_Copernicus\3_Work\330_Work-in-process\SC4_BackgroundMat\PPT\item Copernicus\logo-ce-horizontal-en-negatif.png"/>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1424242"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495758"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157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22" name="Picture 2" descr="S:\F15015_Copernicus\3_Work\330_Work-in-process\SC4_BackgroundMat\Visual_ID\Photos\Po_River_Italy.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rot="10800000">
            <a:off x="-11410" y="-545"/>
            <a:ext cx="2077082" cy="514732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userDrawn="1"/>
        </p:nvSpPr>
        <p:spPr>
          <a:xfrm>
            <a:off x="3103" y="-92545"/>
            <a:ext cx="2077083" cy="5256584"/>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userDrawn="1"/>
        </p:nvSpPr>
        <p:spPr>
          <a:xfrm>
            <a:off x="-4720" y="0"/>
            <a:ext cx="2084906" cy="516403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userDrawn="1">
            <p:ph sz="half" idx="1"/>
          </p:nvPr>
        </p:nvSpPr>
        <p:spPr>
          <a:xfrm>
            <a:off x="749424"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userDrawn="1">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userDrawn="1">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userDrawn="1">
            <p:ph type="ftr" sz="quarter" idx="11"/>
          </p:nvPr>
        </p:nvSpPr>
        <p:spPr/>
        <p:txBody>
          <a:bodyPr/>
          <a:lstStyle/>
          <a:p>
            <a:endParaRPr lang="en-US"/>
          </a:p>
        </p:txBody>
      </p:sp>
      <p:sp>
        <p:nvSpPr>
          <p:cNvPr id="7" name="Slide Number Placeholder 6"/>
          <p:cNvSpPr>
            <a:spLocks noGrp="1"/>
          </p:cNvSpPr>
          <p:nvPr userDrawn="1">
            <p:ph type="sldNum" sz="quarter" idx="12"/>
          </p:nvPr>
        </p:nvSpPr>
        <p:spPr/>
        <p:txBody>
          <a:bodyPr/>
          <a:lstStyle/>
          <a:p>
            <a:fld id="{58768E1A-8455-4611-8763-3FA1B747F6B6}" type="slidenum">
              <a:rPr lang="en-US" smtClean="0"/>
              <a:t>‹#›</a:t>
            </a:fld>
            <a:endParaRPr lang="en-US"/>
          </a:p>
        </p:txBody>
      </p:sp>
      <p:cxnSp>
        <p:nvCxnSpPr>
          <p:cNvPr id="15" name="Straight Connector 14"/>
          <p:cNvCxnSpPr/>
          <p:nvPr userDrawn="1"/>
        </p:nvCxnSpPr>
        <p:spPr>
          <a:xfrm>
            <a:off x="451076" y="1090171"/>
            <a:ext cx="0" cy="3860280"/>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8" name="Title 1"/>
          <p:cNvSpPr>
            <a:spLocks noGrp="1"/>
          </p:cNvSpPr>
          <p:nvPr userDrawn="1">
            <p:ph type="title" hasCustomPrompt="1"/>
          </p:nvPr>
        </p:nvSpPr>
        <p:spPr>
          <a:xfrm>
            <a:off x="867704" y="267494"/>
            <a:ext cx="7819096" cy="288032"/>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9" name="TextBox 18"/>
          <p:cNvSpPr txBox="1"/>
          <p:nvPr userDrawn="1"/>
        </p:nvSpPr>
        <p:spPr>
          <a:xfrm>
            <a:off x="97584" y="659284"/>
            <a:ext cx="677466" cy="430887"/>
          </a:xfrm>
          <a:prstGeom prst="rect">
            <a:avLst/>
          </a:prstGeom>
          <a:noFill/>
        </p:spPr>
        <p:txBody>
          <a:bodyPr wrap="square" rtlCol="0">
            <a:spAutoFit/>
          </a:bodyPr>
          <a:lstStyle/>
          <a:p>
            <a:pPr algn="ctr"/>
            <a:r>
              <a:rPr lang="es-ES" sz="1100" b="1" dirty="0">
                <a:solidFill>
                  <a:srgbClr val="25408F"/>
                </a:solidFill>
              </a:rPr>
              <a:t>Data Access</a:t>
            </a:r>
            <a:endParaRPr lang="en-US" sz="1100" b="1" dirty="0">
              <a:solidFill>
                <a:srgbClr val="25408F"/>
              </a:solidFill>
            </a:endParaRPr>
          </a:p>
        </p:txBody>
      </p:sp>
      <p:pic>
        <p:nvPicPr>
          <p:cNvPr id="13" name="Picture 2" descr="S:\F15015_Copernicus\3_Work\330_Work-in-process\Logos_icons\Accestodata_negatif-01-01.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80573" y="118278"/>
            <a:ext cx="541005" cy="54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329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6" name="Rectangle 5"/>
          <p:cNvSpPr/>
          <p:nvPr userDrawn="1"/>
        </p:nvSpPr>
        <p:spPr>
          <a:xfrm>
            <a:off x="3103" y="-92545"/>
            <a:ext cx="2077083" cy="5256584"/>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userDrawn="1"/>
        </p:nvSpPr>
        <p:spPr>
          <a:xfrm>
            <a:off x="-4720" y="0"/>
            <a:ext cx="2084906" cy="516403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3094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62879"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2317"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0705"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50143"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8" name="Title 1"/>
          <p:cNvSpPr>
            <a:spLocks noGrp="1"/>
          </p:cNvSpPr>
          <p:nvPr>
            <p:ph type="title" hasCustomPrompt="1"/>
          </p:nvPr>
        </p:nvSpPr>
        <p:spPr>
          <a:xfrm>
            <a:off x="867704" y="267494"/>
            <a:ext cx="7819096" cy="288032"/>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13" name="Straight Connector 12"/>
          <p:cNvCxnSpPr/>
          <p:nvPr userDrawn="1"/>
        </p:nvCxnSpPr>
        <p:spPr>
          <a:xfrm>
            <a:off x="451076" y="1090171"/>
            <a:ext cx="0" cy="3860280"/>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userDrawn="1"/>
        </p:nvSpPr>
        <p:spPr>
          <a:xfrm>
            <a:off x="97584" y="659284"/>
            <a:ext cx="677466" cy="430887"/>
          </a:xfrm>
          <a:prstGeom prst="rect">
            <a:avLst/>
          </a:prstGeom>
          <a:noFill/>
        </p:spPr>
        <p:txBody>
          <a:bodyPr wrap="square" rtlCol="0">
            <a:spAutoFit/>
          </a:bodyPr>
          <a:lstStyle/>
          <a:p>
            <a:pPr algn="ctr"/>
            <a:r>
              <a:rPr lang="es-ES" sz="1100" b="1" dirty="0">
                <a:solidFill>
                  <a:srgbClr val="25408F"/>
                </a:solidFill>
              </a:rPr>
              <a:t>Data Access</a:t>
            </a:r>
            <a:endParaRPr lang="en-US" sz="1100" b="1" dirty="0">
              <a:solidFill>
                <a:srgbClr val="25408F"/>
              </a:solidFill>
            </a:endParaRPr>
          </a:p>
        </p:txBody>
      </p:sp>
    </p:spTree>
    <p:extLst>
      <p:ext uri="{BB962C8B-B14F-4D97-AF65-F5344CB8AC3E}">
        <p14:creationId xmlns:p14="http://schemas.microsoft.com/office/powerpoint/2010/main" val="2815674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3" name="Group 12"/>
          <p:cNvGrpSpPr/>
          <p:nvPr userDrawn="1"/>
        </p:nvGrpSpPr>
        <p:grpSpPr>
          <a:xfrm>
            <a:off x="-11410" y="-11063"/>
            <a:ext cx="2091596" cy="5160587"/>
            <a:chOff x="-2916832" y="-200722"/>
            <a:chExt cx="2091596" cy="5160587"/>
          </a:xfrm>
        </p:grpSpPr>
        <p:grpSp>
          <p:nvGrpSpPr>
            <p:cNvPr id="14" name="Group 13"/>
            <p:cNvGrpSpPr/>
            <p:nvPr userDrawn="1"/>
          </p:nvGrpSpPr>
          <p:grpSpPr>
            <a:xfrm>
              <a:off x="-2916832" y="-200722"/>
              <a:ext cx="2091596" cy="5157838"/>
              <a:chOff x="-3291385" y="112960"/>
              <a:chExt cx="2091596" cy="5157838"/>
            </a:xfrm>
          </p:grpSpPr>
          <p:pic>
            <p:nvPicPr>
              <p:cNvPr id="20" name="Picture 2" descr="S:\F15015_Copernicus\3_Work\330_Work-in-process\SC4_BackgroundMat\Visual_ID\Photos\Po_River_Italy.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rot="10800000">
                <a:off x="-3291385" y="123478"/>
                <a:ext cx="2077082" cy="514732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userDrawn="1"/>
            </p:nvSpPr>
            <p:spPr>
              <a:xfrm>
                <a:off x="-3276872" y="112960"/>
                <a:ext cx="2077083"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6" name="Rectangle 15"/>
            <p:cNvSpPr/>
            <p:nvPr userDrawn="1"/>
          </p:nvSpPr>
          <p:spPr>
            <a:xfrm>
              <a:off x="-2910142" y="-190204"/>
              <a:ext cx="2084906"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17" name="Title 1"/>
          <p:cNvSpPr>
            <a:spLocks noGrp="1"/>
          </p:cNvSpPr>
          <p:nvPr>
            <p:ph type="title" hasCustomPrompt="1"/>
          </p:nvPr>
        </p:nvSpPr>
        <p:spPr>
          <a:xfrm>
            <a:off x="867704" y="267494"/>
            <a:ext cx="7819096" cy="288032"/>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pic>
        <p:nvPicPr>
          <p:cNvPr id="19" name="Picture 2" descr="S:\F15015_Copernicus\3_Work\330_Work-in-process\SC4_BackgroundMat\PPT\item Copernicus\Big data.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35496" y="123478"/>
            <a:ext cx="817912" cy="578306"/>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Connector 21"/>
          <p:cNvCxnSpPr/>
          <p:nvPr userDrawn="1"/>
        </p:nvCxnSpPr>
        <p:spPr>
          <a:xfrm>
            <a:off x="451076" y="1090171"/>
            <a:ext cx="0" cy="3860280"/>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userDrawn="1"/>
        </p:nvSpPr>
        <p:spPr>
          <a:xfrm>
            <a:off x="97584" y="659284"/>
            <a:ext cx="677466" cy="430887"/>
          </a:xfrm>
          <a:prstGeom prst="rect">
            <a:avLst/>
          </a:prstGeom>
          <a:noFill/>
        </p:spPr>
        <p:txBody>
          <a:bodyPr wrap="square" rtlCol="0">
            <a:spAutoFit/>
          </a:bodyPr>
          <a:lstStyle/>
          <a:p>
            <a:pPr algn="ctr"/>
            <a:r>
              <a:rPr lang="es-ES" sz="1100" b="1" dirty="0">
                <a:solidFill>
                  <a:srgbClr val="25408F"/>
                </a:solidFill>
              </a:rPr>
              <a:t>Data Access</a:t>
            </a:r>
            <a:endParaRPr lang="en-US" sz="1100" b="1" dirty="0">
              <a:solidFill>
                <a:srgbClr val="25408F"/>
              </a:solidFill>
            </a:endParaRPr>
          </a:p>
        </p:txBody>
      </p:sp>
    </p:spTree>
    <p:extLst>
      <p:ext uri="{BB962C8B-B14F-4D97-AF65-F5344CB8AC3E}">
        <p14:creationId xmlns:p14="http://schemas.microsoft.com/office/powerpoint/2010/main" val="4125848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8" name="Group 17"/>
          <p:cNvGrpSpPr/>
          <p:nvPr userDrawn="1"/>
        </p:nvGrpSpPr>
        <p:grpSpPr>
          <a:xfrm>
            <a:off x="-11410" y="-11063"/>
            <a:ext cx="2091596" cy="5160587"/>
            <a:chOff x="-2916832" y="-200722"/>
            <a:chExt cx="2091596" cy="5160587"/>
          </a:xfrm>
        </p:grpSpPr>
        <p:grpSp>
          <p:nvGrpSpPr>
            <p:cNvPr id="20" name="Group 19"/>
            <p:cNvGrpSpPr/>
            <p:nvPr userDrawn="1"/>
          </p:nvGrpSpPr>
          <p:grpSpPr>
            <a:xfrm>
              <a:off x="-2916832" y="-200722"/>
              <a:ext cx="2091596" cy="5157838"/>
              <a:chOff x="-3291385" y="112960"/>
              <a:chExt cx="2091596" cy="5157838"/>
            </a:xfrm>
          </p:grpSpPr>
          <p:pic>
            <p:nvPicPr>
              <p:cNvPr id="22" name="Picture 2" descr="S:\F15015_Copernicus\3_Work\330_Work-in-process\SC4_BackgroundMat\Visual_ID\Photos\Po_River_Italy.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rot="10800000">
                <a:off x="-3291385" y="123478"/>
                <a:ext cx="2077082" cy="5147320"/>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userDrawn="1"/>
            </p:nvSpPr>
            <p:spPr>
              <a:xfrm>
                <a:off x="-3276872" y="112960"/>
                <a:ext cx="2077083"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Rectangle 20"/>
            <p:cNvSpPr/>
            <p:nvPr userDrawn="1"/>
          </p:nvSpPr>
          <p:spPr>
            <a:xfrm>
              <a:off x="-2910142" y="-190204"/>
              <a:ext cx="2084906"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pic>
        <p:nvPicPr>
          <p:cNvPr id="24" name="Picture 2" descr="S:\F15015_Copernicus\3_Work\330_Work-in-process\SC4_BackgroundMat\PPT\item Copernicus\Big data.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35496" y="123478"/>
            <a:ext cx="817912" cy="578306"/>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Straight Connector 15"/>
          <p:cNvCxnSpPr/>
          <p:nvPr userDrawn="1"/>
        </p:nvCxnSpPr>
        <p:spPr>
          <a:xfrm>
            <a:off x="451076" y="1090171"/>
            <a:ext cx="0" cy="3860280"/>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97584" y="659284"/>
            <a:ext cx="677466" cy="430887"/>
          </a:xfrm>
          <a:prstGeom prst="rect">
            <a:avLst/>
          </a:prstGeom>
          <a:noFill/>
        </p:spPr>
        <p:txBody>
          <a:bodyPr wrap="square" rtlCol="0">
            <a:spAutoFit/>
          </a:bodyPr>
          <a:lstStyle/>
          <a:p>
            <a:pPr algn="ctr"/>
            <a:r>
              <a:rPr lang="es-ES" sz="1100" b="1" dirty="0">
                <a:solidFill>
                  <a:srgbClr val="25408F"/>
                </a:solidFill>
              </a:rPr>
              <a:t>Data Access</a:t>
            </a:r>
            <a:endParaRPr lang="en-US" sz="1100" b="1" dirty="0">
              <a:solidFill>
                <a:srgbClr val="25408F"/>
              </a:solidFill>
            </a:endParaRPr>
          </a:p>
        </p:txBody>
      </p:sp>
    </p:spTree>
    <p:extLst>
      <p:ext uri="{BB962C8B-B14F-4D97-AF65-F5344CB8AC3E}">
        <p14:creationId xmlns:p14="http://schemas.microsoft.com/office/powerpoint/2010/main" val="2921937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6317" y="0"/>
            <a:ext cx="2106504" cy="5175268"/>
          </a:xfrm>
          <a:prstGeom prst="rect">
            <a:avLst/>
          </a:prstGeom>
        </p:spPr>
      </p:pic>
      <p:sp>
        <p:nvSpPr>
          <p:cNvPr id="14" name="Rectangle 13"/>
          <p:cNvSpPr/>
          <p:nvPr userDrawn="1"/>
        </p:nvSpPr>
        <p:spPr>
          <a:xfrm>
            <a:off x="-21945" y="-1"/>
            <a:ext cx="2102132" cy="516403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userDrawn="1">
            <p:ph idx="1"/>
          </p:nvPr>
        </p:nvSpPr>
        <p:spPr>
          <a:xfrm>
            <a:off x="1331640" y="722087"/>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28" name="Straight Connector 27"/>
          <p:cNvCxnSpPr/>
          <p:nvPr userDrawn="1"/>
        </p:nvCxnSpPr>
        <p:spPr>
          <a:xfrm>
            <a:off x="431280" y="1045068"/>
            <a:ext cx="0" cy="3888432"/>
          </a:xfrm>
          <a:prstGeom prst="line">
            <a:avLst/>
          </a:prstGeom>
          <a:ln w="31750">
            <a:solidFill>
              <a:srgbClr val="0B6192">
                <a:alpha val="81000"/>
              </a:srgbClr>
            </a:solidFill>
          </a:ln>
        </p:spPr>
        <p:style>
          <a:lnRef idx="1">
            <a:schemeClr val="accent1"/>
          </a:lnRef>
          <a:fillRef idx="0">
            <a:schemeClr val="accent1"/>
          </a:fillRef>
          <a:effectRef idx="0">
            <a:schemeClr val="accent1"/>
          </a:effectRef>
          <a:fontRef idx="minor">
            <a:schemeClr val="tx1"/>
          </a:fontRef>
        </p:style>
      </p:cxnSp>
      <p:pic>
        <p:nvPicPr>
          <p:cNvPr id="29"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35496" y="11557"/>
            <a:ext cx="760200" cy="710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32" name="TextBox 31"/>
          <p:cNvSpPr txBox="1"/>
          <p:nvPr userDrawn="1"/>
        </p:nvSpPr>
        <p:spPr>
          <a:xfrm>
            <a:off x="-63026" y="625720"/>
            <a:ext cx="962618" cy="400110"/>
          </a:xfrm>
          <a:prstGeom prst="rect">
            <a:avLst/>
          </a:prstGeom>
          <a:noFill/>
        </p:spPr>
        <p:txBody>
          <a:bodyPr wrap="square" rtlCol="0">
            <a:spAutoFit/>
          </a:bodyPr>
          <a:lstStyle/>
          <a:p>
            <a:pPr algn="ctr"/>
            <a:r>
              <a:rPr lang="es-ES" sz="1000" b="1" dirty="0">
                <a:solidFill>
                  <a:schemeClr val="tx2"/>
                </a:solidFill>
              </a:rPr>
              <a:t>Marine </a:t>
            </a:r>
          </a:p>
          <a:p>
            <a:pPr algn="ctr"/>
            <a:r>
              <a:rPr lang="es-ES" sz="1000" b="1" dirty="0" err="1">
                <a:solidFill>
                  <a:schemeClr val="tx2"/>
                </a:solidFill>
              </a:rPr>
              <a:t>Monitoring</a:t>
            </a:r>
            <a:endParaRPr lang="en-US" sz="1000" b="1" dirty="0">
              <a:solidFill>
                <a:schemeClr val="tx2"/>
              </a:solidFill>
            </a:endParaRPr>
          </a:p>
        </p:txBody>
      </p:sp>
      <p:sp>
        <p:nvSpPr>
          <p:cNvPr id="33" name="Title 1"/>
          <p:cNvSpPr>
            <a:spLocks noGrp="1"/>
          </p:cNvSpPr>
          <p:nvPr userDrawn="1">
            <p:ph type="title" hasCustomPrompt="1"/>
          </p:nvPr>
        </p:nvSpPr>
        <p:spPr>
          <a:xfrm>
            <a:off x="867704" y="231582"/>
            <a:ext cx="7819096" cy="277539"/>
          </a:xfrm>
          <a:solidFill>
            <a:srgbClr val="0B6192"/>
          </a:solidFill>
        </p:spPr>
        <p:txBody>
          <a:bodyPr>
            <a:noAutofit/>
          </a:bodyPr>
          <a:lstStyle>
            <a:lvl1pPr algn="l">
              <a:defRPr sz="1800" b="0" spc="700" baseline="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633959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6317" y="-2"/>
            <a:ext cx="2106504" cy="5175269"/>
          </a:xfrm>
          <a:prstGeom prst="rect">
            <a:avLst/>
          </a:prstGeom>
        </p:spPr>
      </p:pic>
      <p:sp>
        <p:nvSpPr>
          <p:cNvPr id="18" name="Rectangle 17"/>
          <p:cNvSpPr/>
          <p:nvPr userDrawn="1"/>
        </p:nvSpPr>
        <p:spPr>
          <a:xfrm>
            <a:off x="-21945" y="-3"/>
            <a:ext cx="2102132" cy="5164041"/>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829202" y="699542"/>
            <a:ext cx="7919262"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13" name="Straight Connector 12"/>
          <p:cNvCxnSpPr/>
          <p:nvPr userDrawn="1"/>
        </p:nvCxnSpPr>
        <p:spPr>
          <a:xfrm>
            <a:off x="431280" y="1045068"/>
            <a:ext cx="0" cy="3888432"/>
          </a:xfrm>
          <a:prstGeom prst="line">
            <a:avLst/>
          </a:prstGeom>
          <a:ln w="31750">
            <a:solidFill>
              <a:srgbClr val="0B6192">
                <a:alpha val="81000"/>
              </a:srgbClr>
            </a:solidFill>
          </a:ln>
        </p:spPr>
        <p:style>
          <a:lnRef idx="1">
            <a:schemeClr val="accent1"/>
          </a:lnRef>
          <a:fillRef idx="0">
            <a:schemeClr val="accent1"/>
          </a:fillRef>
          <a:effectRef idx="0">
            <a:schemeClr val="accent1"/>
          </a:effectRef>
          <a:fontRef idx="minor">
            <a:schemeClr val="tx1"/>
          </a:fontRef>
        </p:style>
      </p:cxnSp>
      <p:pic>
        <p:nvPicPr>
          <p:cNvPr id="15"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35496" y="11557"/>
            <a:ext cx="760200" cy="710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userDrawn="1"/>
        </p:nvSpPr>
        <p:spPr>
          <a:xfrm>
            <a:off x="-63026" y="625720"/>
            <a:ext cx="962618" cy="400110"/>
          </a:xfrm>
          <a:prstGeom prst="rect">
            <a:avLst/>
          </a:prstGeom>
          <a:noFill/>
        </p:spPr>
        <p:txBody>
          <a:bodyPr wrap="square" rtlCol="0">
            <a:spAutoFit/>
          </a:bodyPr>
          <a:lstStyle/>
          <a:p>
            <a:pPr algn="ctr"/>
            <a:r>
              <a:rPr lang="es-ES" sz="1000" b="1" dirty="0">
                <a:solidFill>
                  <a:srgbClr val="0B6192"/>
                </a:solidFill>
              </a:rPr>
              <a:t>Marine </a:t>
            </a:r>
          </a:p>
          <a:p>
            <a:pPr algn="ctr"/>
            <a:r>
              <a:rPr lang="es-ES" sz="1000" b="1" dirty="0" err="1">
                <a:solidFill>
                  <a:srgbClr val="0B6192"/>
                </a:solidFill>
              </a:rPr>
              <a:t>Monitoring</a:t>
            </a:r>
            <a:endParaRPr lang="en-US" sz="1000" b="1" dirty="0">
              <a:solidFill>
                <a:srgbClr val="0B6192"/>
              </a:solidFill>
            </a:endParaRPr>
          </a:p>
        </p:txBody>
      </p:sp>
      <p:sp>
        <p:nvSpPr>
          <p:cNvPr id="17" name="Title 1"/>
          <p:cNvSpPr>
            <a:spLocks noGrp="1"/>
          </p:cNvSpPr>
          <p:nvPr>
            <p:ph type="title" hasCustomPrompt="1"/>
          </p:nvPr>
        </p:nvSpPr>
        <p:spPr>
          <a:xfrm>
            <a:off x="867704" y="231582"/>
            <a:ext cx="7819096" cy="277539"/>
          </a:xfrm>
          <a:solidFill>
            <a:srgbClr val="0B6192"/>
          </a:solidFill>
        </p:spPr>
        <p:txBody>
          <a:bodyPr>
            <a:noAutofit/>
          </a:bodyPr>
          <a:lstStyle>
            <a:lvl1pPr algn="l">
              <a:defRPr sz="1800" b="0" spc="700" baseline="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987949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0"/>
            <a:ext cx="9144000" cy="5143500"/>
          </a:xfrm>
          <a:prstGeom prst="rect">
            <a:avLst/>
          </a:prstGeom>
          <a:solidFill>
            <a:srgbClr val="0B6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28" name="Subtitle 2"/>
          <p:cNvSpPr>
            <a:spLocks noGrp="1"/>
          </p:cNvSpPr>
          <p:nvPr>
            <p:ph type="subTitle" idx="13"/>
          </p:nvPr>
        </p:nvSpPr>
        <p:spPr>
          <a:xfrm>
            <a:off x="2555041"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12" name="Picture 2" descr="S:\F15015_Copernicus\3_Work\330_Work-in-process\SC4_BackgroundMat\PPT\item Copernicus\Icon-01.png"/>
          <p:cNvPicPr>
            <a:picLocks noChangeAspect="1" noChangeArrowheads="1"/>
          </p:cNvPicPr>
          <p:nvPr userDrawn="1"/>
        </p:nvPicPr>
        <p:blipFill rotWithShape="1">
          <a:blip r:embed="rId2" cstate="screen">
            <a:biLevel thresh="25000"/>
            <a:extLst>
              <a:ext uri="{28A0092B-C50C-407E-A947-70E740481C1C}">
                <a14:useLocalDpi xmlns:a14="http://schemas.microsoft.com/office/drawing/2010/main"/>
              </a:ext>
            </a:extLst>
          </a:blip>
          <a:srcRect/>
          <a:stretch/>
        </p:blipFill>
        <p:spPr bwMode="auto">
          <a:xfrm>
            <a:off x="-36512" y="1322672"/>
            <a:ext cx="2747277" cy="288260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S:\F15015_Copernicus\3_Work\330_Work-in-process\SC4_BackgroundMat\PPT\item Copernicus\logo-ce-horizontal-en-negatif.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424242"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fld id="{30E17047-C597-4B34-8FEE-7A0D1EA692A4}" type="datetimeFigureOut">
              <a:rPr lang="en-US" smtClean="0"/>
              <a:t>4/12/18</a:t>
            </a:fld>
            <a:endParaRPr lang="en-US"/>
          </a:p>
        </p:txBody>
      </p:sp>
      <p:pic>
        <p:nvPicPr>
          <p:cNvPr id="13" name="Picture 2"/>
          <p:cNvPicPr>
            <a:picLocks noChangeAspect="1" noChangeArrowheads="1"/>
          </p:cNvPicPr>
          <p:nvPr userDrawn="1"/>
        </p:nvPicPr>
        <p:blipFill>
          <a:blip r:embed="rId4" cstate="screen">
            <a:extLst>
              <a:ext uri="{28A0092B-C50C-407E-A947-70E740481C1C}">
                <a14:useLocalDpi xmlns:a14="http://schemas.microsoft.com/office/drawing/2010/main"/>
              </a:ext>
            </a:extLst>
          </a:blip>
          <a:stretch>
            <a:fillRect/>
          </a:stretch>
        </p:blipFill>
        <p:spPr bwMode="auto">
          <a:xfrm>
            <a:off x="7279212" y="-20538"/>
            <a:ext cx="1877256" cy="5164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pic>
        <p:nvPicPr>
          <p:cNvPr id="26" name="Picture 2"/>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495758"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itle 1"/>
          <p:cNvSpPr txBox="1">
            <a:spLocks/>
          </p:cNvSpPr>
          <p:nvPr userDrawn="1"/>
        </p:nvSpPr>
        <p:spPr>
          <a:xfrm>
            <a:off x="2555041" y="2572001"/>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sp>
        <p:nvSpPr>
          <p:cNvPr id="15" name="TextBox 14"/>
          <p:cNvSpPr txBox="1"/>
          <p:nvPr userDrawn="1"/>
        </p:nvSpPr>
        <p:spPr>
          <a:xfrm>
            <a:off x="478516" y="3723878"/>
            <a:ext cx="1717220" cy="261610"/>
          </a:xfrm>
          <a:prstGeom prst="rect">
            <a:avLst/>
          </a:prstGeom>
          <a:noFill/>
        </p:spPr>
        <p:txBody>
          <a:bodyPr wrap="square" rtlCol="0">
            <a:spAutoFit/>
          </a:bodyPr>
          <a:lstStyle/>
          <a:p>
            <a:pPr algn="ctr"/>
            <a:r>
              <a:rPr lang="es-ES" sz="1100" b="0" dirty="0">
                <a:solidFill>
                  <a:schemeClr val="bg1"/>
                </a:solidFill>
              </a:rPr>
              <a:t>Marine </a:t>
            </a:r>
            <a:r>
              <a:rPr lang="es-ES" sz="1100" b="0" dirty="0" err="1">
                <a:solidFill>
                  <a:schemeClr val="bg1"/>
                </a:solidFill>
              </a:rPr>
              <a:t>Monitoring</a:t>
            </a:r>
            <a:endParaRPr lang="en-US" sz="1100" b="0" dirty="0">
              <a:solidFill>
                <a:schemeClr val="bg1"/>
              </a:solidFill>
            </a:endParaRPr>
          </a:p>
        </p:txBody>
      </p:sp>
    </p:spTree>
    <p:extLst>
      <p:ext uri="{BB962C8B-B14F-4D97-AF65-F5344CB8AC3E}">
        <p14:creationId xmlns:p14="http://schemas.microsoft.com/office/powerpoint/2010/main" val="1664812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6317" y="-92546"/>
            <a:ext cx="2270024" cy="5267814"/>
          </a:xfrm>
          <a:prstGeom prst="rect">
            <a:avLst/>
          </a:prstGeom>
        </p:spPr>
      </p:pic>
      <p:grpSp>
        <p:nvGrpSpPr>
          <p:cNvPr id="16" name="Group 15"/>
          <p:cNvGrpSpPr/>
          <p:nvPr userDrawn="1"/>
        </p:nvGrpSpPr>
        <p:grpSpPr>
          <a:xfrm>
            <a:off x="-30511" y="-92546"/>
            <a:ext cx="2298483" cy="5426174"/>
            <a:chOff x="-140429" y="-46112"/>
            <a:chExt cx="2298483" cy="5282158"/>
          </a:xfrm>
        </p:grpSpPr>
        <p:sp>
          <p:nvSpPr>
            <p:cNvPr id="19" name="Rectangle 18"/>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userDrawn="1">
            <p:ph sz="half" idx="1"/>
          </p:nvPr>
        </p:nvSpPr>
        <p:spPr>
          <a:xfrm>
            <a:off x="878904"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userDrawn="1">
            <p:ph sz="half" idx="2"/>
          </p:nvPr>
        </p:nvSpPr>
        <p:spPr>
          <a:xfrm>
            <a:off x="5069904"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userDrawn="1">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userDrawn="1">
            <p:ph type="ftr" sz="quarter" idx="11"/>
          </p:nvPr>
        </p:nvSpPr>
        <p:spPr/>
        <p:txBody>
          <a:bodyPr/>
          <a:lstStyle/>
          <a:p>
            <a:endParaRPr lang="en-US"/>
          </a:p>
        </p:txBody>
      </p:sp>
      <p:sp>
        <p:nvSpPr>
          <p:cNvPr id="7" name="Slide Number Placeholder 6"/>
          <p:cNvSpPr>
            <a:spLocks noGrp="1"/>
          </p:cNvSpPr>
          <p:nvPr userDrawn="1">
            <p:ph type="sldNum" sz="quarter" idx="12"/>
          </p:nvPr>
        </p:nvSpPr>
        <p:spPr/>
        <p:txBody>
          <a:bodyPr/>
          <a:lstStyle/>
          <a:p>
            <a:fld id="{58768E1A-8455-4611-8763-3FA1B747F6B6}" type="slidenum">
              <a:rPr lang="en-US" smtClean="0"/>
              <a:t>‹#›</a:t>
            </a:fld>
            <a:endParaRPr lang="en-US"/>
          </a:p>
        </p:txBody>
      </p:sp>
      <p:cxnSp>
        <p:nvCxnSpPr>
          <p:cNvPr id="17" name="Straight Connector 16"/>
          <p:cNvCxnSpPr/>
          <p:nvPr userDrawn="1"/>
        </p:nvCxnSpPr>
        <p:spPr>
          <a:xfrm>
            <a:off x="431280" y="1045068"/>
            <a:ext cx="0" cy="3888432"/>
          </a:xfrm>
          <a:prstGeom prst="line">
            <a:avLst/>
          </a:prstGeom>
          <a:ln w="31750">
            <a:solidFill>
              <a:srgbClr val="0B6192">
                <a:alpha val="81000"/>
              </a:srgbClr>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35496" y="11557"/>
            <a:ext cx="760200" cy="710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itle 1"/>
          <p:cNvSpPr>
            <a:spLocks noGrp="1"/>
          </p:cNvSpPr>
          <p:nvPr userDrawn="1">
            <p:ph type="title" hasCustomPrompt="1"/>
          </p:nvPr>
        </p:nvSpPr>
        <p:spPr>
          <a:xfrm>
            <a:off x="867704" y="231582"/>
            <a:ext cx="7819096" cy="277539"/>
          </a:xfrm>
          <a:solidFill>
            <a:srgbClr val="0B6192"/>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22" name="TextBox 21"/>
          <p:cNvSpPr txBox="1"/>
          <p:nvPr userDrawn="1"/>
        </p:nvSpPr>
        <p:spPr>
          <a:xfrm>
            <a:off x="-63026" y="625720"/>
            <a:ext cx="962618" cy="400110"/>
          </a:xfrm>
          <a:prstGeom prst="rect">
            <a:avLst/>
          </a:prstGeom>
          <a:noFill/>
        </p:spPr>
        <p:txBody>
          <a:bodyPr wrap="square" rtlCol="0">
            <a:spAutoFit/>
          </a:bodyPr>
          <a:lstStyle/>
          <a:p>
            <a:pPr algn="ctr"/>
            <a:r>
              <a:rPr lang="es-ES" sz="1000" b="1" dirty="0">
                <a:solidFill>
                  <a:schemeClr val="tx2"/>
                </a:solidFill>
              </a:rPr>
              <a:t>Marine </a:t>
            </a:r>
          </a:p>
          <a:p>
            <a:pPr algn="ctr"/>
            <a:r>
              <a:rPr lang="es-ES" sz="1000" b="1" dirty="0" err="1">
                <a:solidFill>
                  <a:schemeClr val="tx2"/>
                </a:solidFill>
              </a:rPr>
              <a:t>Monitoring</a:t>
            </a:r>
            <a:endParaRPr lang="en-US" sz="1000" b="1" dirty="0">
              <a:solidFill>
                <a:schemeClr val="tx2"/>
              </a:solidFill>
            </a:endParaRPr>
          </a:p>
        </p:txBody>
      </p:sp>
    </p:spTree>
    <p:extLst>
      <p:ext uri="{BB962C8B-B14F-4D97-AF65-F5344CB8AC3E}">
        <p14:creationId xmlns:p14="http://schemas.microsoft.com/office/powerpoint/2010/main" val="18386632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6317" y="-92546"/>
            <a:ext cx="2270024" cy="5267814"/>
          </a:xfrm>
          <a:prstGeom prst="rect">
            <a:avLst/>
          </a:prstGeom>
        </p:spPr>
      </p:pic>
      <p:grpSp>
        <p:nvGrpSpPr>
          <p:cNvPr id="16" name="Group 15"/>
          <p:cNvGrpSpPr/>
          <p:nvPr userDrawn="1"/>
        </p:nvGrpSpPr>
        <p:grpSpPr>
          <a:xfrm>
            <a:off x="-30511" y="-92546"/>
            <a:ext cx="2298483" cy="5426174"/>
            <a:chOff x="-140429" y="-46112"/>
            <a:chExt cx="2298483" cy="5282158"/>
          </a:xfrm>
        </p:grpSpPr>
        <p:sp>
          <p:nvSpPr>
            <p:cNvPr id="19" name="Rectangle 18"/>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 Placeholder 2"/>
          <p:cNvSpPr>
            <a:spLocks noGrp="1"/>
          </p:cNvSpPr>
          <p:nvPr>
            <p:ph type="body" idx="1"/>
          </p:nvPr>
        </p:nvSpPr>
        <p:spPr>
          <a:xfrm>
            <a:off x="828146"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584"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5972"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5410"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cxnSp>
        <p:nvCxnSpPr>
          <p:cNvPr id="14" name="Straight Connector 13"/>
          <p:cNvCxnSpPr/>
          <p:nvPr userDrawn="1"/>
        </p:nvCxnSpPr>
        <p:spPr>
          <a:xfrm>
            <a:off x="431280" y="1045068"/>
            <a:ext cx="0" cy="3888432"/>
          </a:xfrm>
          <a:prstGeom prst="line">
            <a:avLst/>
          </a:prstGeom>
          <a:ln w="31750">
            <a:solidFill>
              <a:srgbClr val="0B6192">
                <a:alpha val="81000"/>
              </a:srgbClr>
            </a:solidFill>
          </a:ln>
        </p:spPr>
        <p:style>
          <a:lnRef idx="1">
            <a:schemeClr val="accent1"/>
          </a:lnRef>
          <a:fillRef idx="0">
            <a:schemeClr val="accent1"/>
          </a:fillRef>
          <a:effectRef idx="0">
            <a:schemeClr val="accent1"/>
          </a:effectRef>
          <a:fontRef idx="minor">
            <a:schemeClr val="tx1"/>
          </a:fontRef>
        </p:style>
      </p:cxnSp>
      <p:pic>
        <p:nvPicPr>
          <p:cNvPr id="15"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35496" y="11557"/>
            <a:ext cx="760200" cy="710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1"/>
          <p:cNvSpPr>
            <a:spLocks noGrp="1"/>
          </p:cNvSpPr>
          <p:nvPr>
            <p:ph type="title" hasCustomPrompt="1"/>
          </p:nvPr>
        </p:nvSpPr>
        <p:spPr>
          <a:xfrm>
            <a:off x="867704" y="231582"/>
            <a:ext cx="7819096" cy="277539"/>
          </a:xfrm>
          <a:solidFill>
            <a:srgbClr val="0B6192"/>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8" name="TextBox 17"/>
          <p:cNvSpPr txBox="1"/>
          <p:nvPr userDrawn="1"/>
        </p:nvSpPr>
        <p:spPr>
          <a:xfrm>
            <a:off x="-63026" y="625720"/>
            <a:ext cx="962618" cy="400110"/>
          </a:xfrm>
          <a:prstGeom prst="rect">
            <a:avLst/>
          </a:prstGeom>
          <a:noFill/>
        </p:spPr>
        <p:txBody>
          <a:bodyPr wrap="square" rtlCol="0">
            <a:spAutoFit/>
          </a:bodyPr>
          <a:lstStyle/>
          <a:p>
            <a:pPr algn="ctr"/>
            <a:r>
              <a:rPr lang="es-ES" sz="1000" b="1" dirty="0">
                <a:solidFill>
                  <a:schemeClr val="tx2"/>
                </a:solidFill>
              </a:rPr>
              <a:t>Marine </a:t>
            </a:r>
          </a:p>
          <a:p>
            <a:pPr algn="ctr"/>
            <a:r>
              <a:rPr lang="es-ES" sz="1000" b="1" dirty="0" err="1">
                <a:solidFill>
                  <a:schemeClr val="tx2"/>
                </a:solidFill>
              </a:rPr>
              <a:t>Monitoring</a:t>
            </a:r>
            <a:endParaRPr lang="en-US" sz="1000" b="1" dirty="0">
              <a:solidFill>
                <a:schemeClr val="tx2"/>
              </a:solidFill>
            </a:endParaRPr>
          </a:p>
        </p:txBody>
      </p:sp>
    </p:spTree>
    <p:extLst>
      <p:ext uri="{BB962C8B-B14F-4D97-AF65-F5344CB8AC3E}">
        <p14:creationId xmlns:p14="http://schemas.microsoft.com/office/powerpoint/2010/main" val="34626876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6317" y="-92546"/>
            <a:ext cx="2270024" cy="5267814"/>
          </a:xfrm>
          <a:prstGeom prst="rect">
            <a:avLst/>
          </a:prstGeom>
        </p:spPr>
      </p:pic>
      <p:grpSp>
        <p:nvGrpSpPr>
          <p:cNvPr id="14" name="Group 13"/>
          <p:cNvGrpSpPr/>
          <p:nvPr userDrawn="1"/>
        </p:nvGrpSpPr>
        <p:grpSpPr>
          <a:xfrm>
            <a:off x="-30511" y="-92546"/>
            <a:ext cx="2298483" cy="5426174"/>
            <a:chOff x="-140429" y="-46112"/>
            <a:chExt cx="2298483" cy="5282158"/>
          </a:xfrm>
        </p:grpSpPr>
        <p:sp>
          <p:nvSpPr>
            <p:cNvPr id="17" name="Rectangle 16"/>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cxnSp>
        <p:nvCxnSpPr>
          <p:cNvPr id="15" name="Straight Connector 14"/>
          <p:cNvCxnSpPr/>
          <p:nvPr userDrawn="1"/>
        </p:nvCxnSpPr>
        <p:spPr>
          <a:xfrm>
            <a:off x="431280" y="1045068"/>
            <a:ext cx="0" cy="3888432"/>
          </a:xfrm>
          <a:prstGeom prst="line">
            <a:avLst/>
          </a:prstGeom>
          <a:ln w="31750">
            <a:solidFill>
              <a:srgbClr val="0B6192">
                <a:alpha val="81000"/>
              </a:srgbClr>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35496" y="11557"/>
            <a:ext cx="760200" cy="710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itle 1"/>
          <p:cNvSpPr>
            <a:spLocks noGrp="1"/>
          </p:cNvSpPr>
          <p:nvPr>
            <p:ph type="title" hasCustomPrompt="1"/>
          </p:nvPr>
        </p:nvSpPr>
        <p:spPr>
          <a:xfrm>
            <a:off x="867704" y="231582"/>
            <a:ext cx="7819096" cy="277539"/>
          </a:xfrm>
          <a:solidFill>
            <a:srgbClr val="0B6192"/>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9" name="TextBox 18"/>
          <p:cNvSpPr txBox="1"/>
          <p:nvPr userDrawn="1"/>
        </p:nvSpPr>
        <p:spPr>
          <a:xfrm>
            <a:off x="-63026" y="625720"/>
            <a:ext cx="962618" cy="400110"/>
          </a:xfrm>
          <a:prstGeom prst="rect">
            <a:avLst/>
          </a:prstGeom>
          <a:noFill/>
        </p:spPr>
        <p:txBody>
          <a:bodyPr wrap="square" rtlCol="0">
            <a:spAutoFit/>
          </a:bodyPr>
          <a:lstStyle/>
          <a:p>
            <a:pPr algn="ctr"/>
            <a:r>
              <a:rPr lang="es-ES" sz="1000" b="1" dirty="0">
                <a:solidFill>
                  <a:schemeClr val="tx2"/>
                </a:solidFill>
              </a:rPr>
              <a:t>Marine </a:t>
            </a:r>
          </a:p>
          <a:p>
            <a:pPr algn="ctr"/>
            <a:r>
              <a:rPr lang="es-ES" sz="1000" b="1" dirty="0" err="1">
                <a:solidFill>
                  <a:schemeClr val="tx2"/>
                </a:solidFill>
              </a:rPr>
              <a:t>Monitoring</a:t>
            </a:r>
            <a:endParaRPr lang="en-US" sz="1000" b="1" dirty="0">
              <a:solidFill>
                <a:schemeClr val="tx2"/>
              </a:solidFill>
            </a:endParaRPr>
          </a:p>
        </p:txBody>
      </p:sp>
    </p:spTree>
    <p:extLst>
      <p:ext uri="{BB962C8B-B14F-4D97-AF65-F5344CB8AC3E}">
        <p14:creationId xmlns:p14="http://schemas.microsoft.com/office/powerpoint/2010/main" val="14153354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6317" y="-92546"/>
            <a:ext cx="2270024" cy="5267814"/>
          </a:xfrm>
          <a:prstGeom prst="rect">
            <a:avLst/>
          </a:prstGeom>
        </p:spPr>
      </p:pic>
      <p:grpSp>
        <p:nvGrpSpPr>
          <p:cNvPr id="18" name="Group 17"/>
          <p:cNvGrpSpPr/>
          <p:nvPr userDrawn="1"/>
        </p:nvGrpSpPr>
        <p:grpSpPr>
          <a:xfrm>
            <a:off x="-30511" y="-92546"/>
            <a:ext cx="2298483" cy="5426174"/>
            <a:chOff x="-140429" y="-46112"/>
            <a:chExt cx="2298483" cy="5282158"/>
          </a:xfrm>
        </p:grpSpPr>
        <p:sp>
          <p:nvSpPr>
            <p:cNvPr id="19" name="Rectangle 18"/>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userDrawn="1">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userDrawn="1">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userDrawn="1">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userDrawn="1">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userDrawn="1">
            <p:ph type="ftr" sz="quarter" idx="11"/>
          </p:nvPr>
        </p:nvSpPr>
        <p:spPr/>
        <p:txBody>
          <a:bodyPr/>
          <a:lstStyle/>
          <a:p>
            <a:endParaRPr lang="en-US"/>
          </a:p>
        </p:txBody>
      </p:sp>
      <p:sp>
        <p:nvSpPr>
          <p:cNvPr id="7" name="Slide Number Placeholder 6"/>
          <p:cNvSpPr>
            <a:spLocks noGrp="1"/>
          </p:cNvSpPr>
          <p:nvPr userDrawn="1">
            <p:ph type="sldNum" sz="quarter" idx="12"/>
          </p:nvPr>
        </p:nvSpPr>
        <p:spPr/>
        <p:txBody>
          <a:bodyPr/>
          <a:lstStyle/>
          <a:p>
            <a:fld id="{58768E1A-8455-4611-8763-3FA1B747F6B6}" type="slidenum">
              <a:rPr lang="en-US" smtClean="0"/>
              <a:t>‹#›</a:t>
            </a:fld>
            <a:endParaRPr lang="en-US"/>
          </a:p>
        </p:txBody>
      </p:sp>
      <p:cxnSp>
        <p:nvCxnSpPr>
          <p:cNvPr id="16" name="Straight Connector 15"/>
          <p:cNvCxnSpPr/>
          <p:nvPr userDrawn="1"/>
        </p:nvCxnSpPr>
        <p:spPr>
          <a:xfrm>
            <a:off x="431280" y="1045068"/>
            <a:ext cx="0" cy="3888432"/>
          </a:xfrm>
          <a:prstGeom prst="line">
            <a:avLst/>
          </a:prstGeom>
          <a:ln w="31750">
            <a:solidFill>
              <a:srgbClr val="0B6192">
                <a:alpha val="81000"/>
              </a:srgbClr>
            </a:solidFill>
          </a:ln>
        </p:spPr>
        <p:style>
          <a:lnRef idx="1">
            <a:schemeClr val="accent1"/>
          </a:lnRef>
          <a:fillRef idx="0">
            <a:schemeClr val="accent1"/>
          </a:fillRef>
          <a:effectRef idx="0">
            <a:schemeClr val="accent1"/>
          </a:effectRef>
          <a:fontRef idx="minor">
            <a:schemeClr val="tx1"/>
          </a:fontRef>
        </p:style>
      </p:cxnSp>
      <p:pic>
        <p:nvPicPr>
          <p:cNvPr id="17"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35496" y="11557"/>
            <a:ext cx="760200" cy="710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Box 19"/>
          <p:cNvSpPr txBox="1"/>
          <p:nvPr userDrawn="1"/>
        </p:nvSpPr>
        <p:spPr>
          <a:xfrm>
            <a:off x="-63026" y="625720"/>
            <a:ext cx="962618" cy="400110"/>
          </a:xfrm>
          <a:prstGeom prst="rect">
            <a:avLst/>
          </a:prstGeom>
          <a:noFill/>
        </p:spPr>
        <p:txBody>
          <a:bodyPr wrap="square" rtlCol="0">
            <a:spAutoFit/>
          </a:bodyPr>
          <a:lstStyle/>
          <a:p>
            <a:pPr algn="ctr"/>
            <a:r>
              <a:rPr lang="es-ES" sz="1000" b="1" dirty="0">
                <a:solidFill>
                  <a:schemeClr val="tx2"/>
                </a:solidFill>
              </a:rPr>
              <a:t>Marine </a:t>
            </a:r>
          </a:p>
          <a:p>
            <a:pPr algn="ctr"/>
            <a:r>
              <a:rPr lang="es-ES" sz="1000" b="1" dirty="0" err="1">
                <a:solidFill>
                  <a:schemeClr val="tx2"/>
                </a:solidFill>
              </a:rPr>
              <a:t>Monitoring</a:t>
            </a:r>
            <a:endParaRPr lang="en-US" sz="1000" b="1" dirty="0">
              <a:solidFill>
                <a:schemeClr val="tx2"/>
              </a:solidFill>
            </a:endParaRPr>
          </a:p>
        </p:txBody>
      </p:sp>
    </p:spTree>
    <p:extLst>
      <p:ext uri="{BB962C8B-B14F-4D97-AF65-F5344CB8AC3E}">
        <p14:creationId xmlns:p14="http://schemas.microsoft.com/office/powerpoint/2010/main" val="1987081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p:cNvGrpSpPr/>
          <p:nvPr userDrawn="1"/>
        </p:nvGrpSpPr>
        <p:grpSpPr>
          <a:xfrm>
            <a:off x="-36512" y="0"/>
            <a:ext cx="2463612" cy="5183078"/>
            <a:chOff x="-4559112" y="-241167"/>
            <a:chExt cx="2463612" cy="5183078"/>
          </a:xfrm>
        </p:grpSpPr>
        <p:pic>
          <p:nvPicPr>
            <p:cNvPr id="19" name="Picture 2" descr="S:\F15015_Copernicus\3_Work\330_Work-in-process\SC4_BackgroundMat\Visual_ID\Photos\Land_ThinkstockPhotos-544457560.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233"/>
            <a:stretch/>
          </p:blipFill>
          <p:spPr bwMode="auto">
            <a:xfrm>
              <a:off x="-4533687" y="-212875"/>
              <a:ext cx="2438187" cy="5154786"/>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userDrawn="1"/>
          </p:nvSpPr>
          <p:spPr>
            <a:xfrm>
              <a:off x="-4559112" y="-241167"/>
              <a:ext cx="2463611"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4533687" y="-212875"/>
              <a:ext cx="2438187"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16" name="Straight Connector 15"/>
          <p:cNvCxnSpPr/>
          <p:nvPr userDrawn="1"/>
        </p:nvCxnSpPr>
        <p:spPr>
          <a:xfrm>
            <a:off x="431329" y="1062019"/>
            <a:ext cx="0" cy="3888432"/>
          </a:xfrm>
          <a:prstGeom prst="line">
            <a:avLst/>
          </a:prstGeom>
          <a:ln w="31750">
            <a:solidFill>
              <a:srgbClr val="B0BF27">
                <a:alpha val="81000"/>
              </a:srgbClr>
            </a:solidFill>
          </a:ln>
        </p:spPr>
        <p:style>
          <a:lnRef idx="1">
            <a:schemeClr val="accent1"/>
          </a:lnRef>
          <a:fillRef idx="0">
            <a:schemeClr val="accent1"/>
          </a:fillRef>
          <a:effectRef idx="0">
            <a:schemeClr val="accent1"/>
          </a:effectRef>
          <a:fontRef idx="minor">
            <a:schemeClr val="tx1"/>
          </a:fontRef>
        </p:style>
      </p:cxnSp>
      <p:pic>
        <p:nvPicPr>
          <p:cNvPr id="18"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54273" y="23354"/>
            <a:ext cx="816421" cy="66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userDrawn="1">
            <p:ph type="title" hasCustomPrompt="1"/>
          </p:nvPr>
        </p:nvSpPr>
        <p:spPr>
          <a:xfrm>
            <a:off x="867704" y="255462"/>
            <a:ext cx="7819096" cy="265172"/>
          </a:xfrm>
          <a:solidFill>
            <a:srgbClr val="B0BF27"/>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22" name="TextBox 21"/>
          <p:cNvSpPr txBox="1"/>
          <p:nvPr userDrawn="1"/>
        </p:nvSpPr>
        <p:spPr>
          <a:xfrm>
            <a:off x="-36512" y="614834"/>
            <a:ext cx="979264" cy="430887"/>
          </a:xfrm>
          <a:prstGeom prst="rect">
            <a:avLst/>
          </a:prstGeom>
          <a:noFill/>
        </p:spPr>
        <p:txBody>
          <a:bodyPr wrap="square" rtlCol="0">
            <a:spAutoFit/>
          </a:bodyPr>
          <a:lstStyle/>
          <a:p>
            <a:pPr algn="ctr"/>
            <a:r>
              <a:rPr lang="es-ES" sz="1100" b="0" dirty="0" err="1">
                <a:solidFill>
                  <a:srgbClr val="B0BF27"/>
                </a:solidFill>
              </a:rPr>
              <a:t>Land</a:t>
            </a:r>
            <a:r>
              <a:rPr lang="es-ES" sz="1100" b="0" dirty="0">
                <a:solidFill>
                  <a:srgbClr val="B0BF27"/>
                </a:solidFill>
              </a:rPr>
              <a:t> </a:t>
            </a:r>
            <a:r>
              <a:rPr lang="es-ES" sz="1100" b="0" dirty="0" err="1">
                <a:solidFill>
                  <a:srgbClr val="B0BF27"/>
                </a:solidFill>
              </a:rPr>
              <a:t>Monitoring</a:t>
            </a:r>
            <a:endParaRPr lang="en-US" sz="1100" b="0" dirty="0">
              <a:solidFill>
                <a:srgbClr val="B0BF27"/>
              </a:solidFill>
            </a:endParaRPr>
          </a:p>
        </p:txBody>
      </p:sp>
    </p:spTree>
    <p:extLst>
      <p:ext uri="{BB962C8B-B14F-4D97-AF65-F5344CB8AC3E}">
        <p14:creationId xmlns:p14="http://schemas.microsoft.com/office/powerpoint/2010/main" val="36339599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942975" y="699542"/>
            <a:ext cx="7743826"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12" name="Straight Connector 11"/>
          <p:cNvCxnSpPr/>
          <p:nvPr userDrawn="1"/>
        </p:nvCxnSpPr>
        <p:spPr>
          <a:xfrm>
            <a:off x="431329" y="1062019"/>
            <a:ext cx="0" cy="3888432"/>
          </a:xfrm>
          <a:prstGeom prst="line">
            <a:avLst/>
          </a:prstGeom>
          <a:ln w="31750">
            <a:solidFill>
              <a:srgbClr val="B0BF27">
                <a:alpha val="81000"/>
              </a:srgbClr>
            </a:solidFill>
          </a:ln>
        </p:spPr>
        <p:style>
          <a:lnRef idx="1">
            <a:schemeClr val="accent1"/>
          </a:lnRef>
          <a:fillRef idx="0">
            <a:schemeClr val="accent1"/>
          </a:fillRef>
          <a:effectRef idx="0">
            <a:schemeClr val="accent1"/>
          </a:effectRef>
          <a:fontRef idx="minor">
            <a:schemeClr val="tx1"/>
          </a:fontRef>
        </p:style>
      </p:cxnSp>
      <p:pic>
        <p:nvPicPr>
          <p:cNvPr id="17"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54273" y="23354"/>
            <a:ext cx="816421" cy="66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itle 1"/>
          <p:cNvSpPr>
            <a:spLocks noGrp="1"/>
          </p:cNvSpPr>
          <p:nvPr>
            <p:ph type="title" hasCustomPrompt="1"/>
          </p:nvPr>
        </p:nvSpPr>
        <p:spPr>
          <a:xfrm>
            <a:off x="867704" y="255462"/>
            <a:ext cx="7819096" cy="265172"/>
          </a:xfrm>
          <a:solidFill>
            <a:srgbClr val="B0BF27"/>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9" name="TextBox 18"/>
          <p:cNvSpPr txBox="1"/>
          <p:nvPr userDrawn="1"/>
        </p:nvSpPr>
        <p:spPr>
          <a:xfrm>
            <a:off x="-36512" y="614834"/>
            <a:ext cx="979264" cy="430887"/>
          </a:xfrm>
          <a:prstGeom prst="rect">
            <a:avLst/>
          </a:prstGeom>
          <a:noFill/>
        </p:spPr>
        <p:txBody>
          <a:bodyPr wrap="square" rtlCol="0">
            <a:spAutoFit/>
          </a:bodyPr>
          <a:lstStyle/>
          <a:p>
            <a:pPr algn="ctr"/>
            <a:r>
              <a:rPr lang="es-ES" sz="1100" b="0" dirty="0" err="1">
                <a:solidFill>
                  <a:srgbClr val="B0BF27"/>
                </a:solidFill>
              </a:rPr>
              <a:t>Land</a:t>
            </a:r>
            <a:r>
              <a:rPr lang="es-ES" sz="1100" b="0" dirty="0">
                <a:solidFill>
                  <a:srgbClr val="B0BF27"/>
                </a:solidFill>
              </a:rPr>
              <a:t> </a:t>
            </a:r>
            <a:r>
              <a:rPr lang="es-ES" sz="1100" b="0" dirty="0" err="1">
                <a:solidFill>
                  <a:srgbClr val="B0BF27"/>
                </a:solidFill>
              </a:rPr>
              <a:t>Monitoring</a:t>
            </a:r>
            <a:endParaRPr lang="en-US" sz="1100" b="0" dirty="0">
              <a:solidFill>
                <a:srgbClr val="B0BF27"/>
              </a:solidFill>
            </a:endParaRPr>
          </a:p>
        </p:txBody>
      </p:sp>
    </p:spTree>
    <p:extLst>
      <p:ext uri="{BB962C8B-B14F-4D97-AF65-F5344CB8AC3E}">
        <p14:creationId xmlns:p14="http://schemas.microsoft.com/office/powerpoint/2010/main" val="19879490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p:cNvSpPr/>
          <p:nvPr userDrawn="1"/>
        </p:nvSpPr>
        <p:spPr>
          <a:xfrm>
            <a:off x="-25474" y="-4537"/>
            <a:ext cx="9144000" cy="5143500"/>
          </a:xfrm>
          <a:prstGeom prst="rect">
            <a:avLst/>
          </a:prstGeom>
          <a:solidFill>
            <a:srgbClr val="B0BF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4" name="Date Placeholder 3"/>
          <p:cNvSpPr>
            <a:spLocks noGrp="1"/>
          </p:cNvSpPr>
          <p:nvPr>
            <p:ph type="dt" sz="half" idx="10"/>
          </p:nvPr>
        </p:nvSpPr>
        <p:spPr/>
        <p:txBody>
          <a:bodyPr/>
          <a:lstStyle>
            <a:lvl1pPr>
              <a:defRPr>
                <a:solidFill>
                  <a:schemeClr val="bg1">
                    <a:lumMod val="95000"/>
                  </a:schemeClr>
                </a:solidFill>
              </a:defRPr>
            </a:lvl1pPr>
          </a:lstStyle>
          <a:p>
            <a:fld id="{30E17047-C597-4B34-8FEE-7A0D1EA692A4}" type="datetimeFigureOut">
              <a:rPr lang="en-US" smtClean="0"/>
              <a:pPr/>
              <a:t>4/12/18</a:t>
            </a:fld>
            <a:endParaRPr lang="en-US"/>
          </a:p>
        </p:txBody>
      </p:sp>
      <p:sp>
        <p:nvSpPr>
          <p:cNvPr id="5" name="Footer Placeholder 4"/>
          <p:cNvSpPr>
            <a:spLocks noGrp="1"/>
          </p:cNvSpPr>
          <p:nvPr>
            <p:ph type="ftr" sz="quarter" idx="11"/>
          </p:nvPr>
        </p:nvSpPr>
        <p:spPr/>
        <p:txBody>
          <a:bodyPr/>
          <a:lstStyle>
            <a:lvl1pPr>
              <a:defRPr>
                <a:solidFill>
                  <a:schemeClr val="bg1">
                    <a:lumMod val="9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bg1">
                    <a:lumMod val="95000"/>
                  </a:schemeClr>
                </a:solidFill>
              </a:defRPr>
            </a:lvl1pPr>
          </a:lstStyle>
          <a:p>
            <a:fld id="{58768E1A-8455-4611-8763-3FA1B747F6B6}" type="slidenum">
              <a:rPr lang="en-US" smtClean="0"/>
              <a:pPr/>
              <a:t>‹#›</a:t>
            </a:fld>
            <a:endParaRPr lang="en-US"/>
          </a:p>
        </p:txBody>
      </p:sp>
      <p:sp>
        <p:nvSpPr>
          <p:cNvPr id="12" name="Title 1"/>
          <p:cNvSpPr txBox="1">
            <a:spLocks/>
          </p:cNvSpPr>
          <p:nvPr userDrawn="1"/>
        </p:nvSpPr>
        <p:spPr>
          <a:xfrm>
            <a:off x="2636031" y="2572001"/>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sp>
        <p:nvSpPr>
          <p:cNvPr id="13" name="Subtitle 2"/>
          <p:cNvSpPr>
            <a:spLocks noGrp="1"/>
          </p:cNvSpPr>
          <p:nvPr>
            <p:ph type="subTitle" idx="13"/>
          </p:nvPr>
        </p:nvSpPr>
        <p:spPr>
          <a:xfrm>
            <a:off x="2636031"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7170" name="Picture 2" descr="S:\F15015_Copernicus\3_Work\330_Work-in-process\SC4_BackgroundMat\PPT\item Copernicus\Icon-01.png"/>
          <p:cNvPicPr>
            <a:picLocks noChangeAspect="1" noChangeArrowheads="1"/>
          </p:cNvPicPr>
          <p:nvPr userDrawn="1"/>
        </p:nvPicPr>
        <p:blipFill rotWithShape="1">
          <a:blip r:embed="rId2" cstate="screen">
            <a:biLevel thresh="50000"/>
            <a:extLst>
              <a:ext uri="{28A0092B-C50C-407E-A947-70E740481C1C}">
                <a14:useLocalDpi xmlns:a14="http://schemas.microsoft.com/office/drawing/2010/main"/>
              </a:ext>
            </a:extLst>
          </a:blip>
          <a:srcRect/>
          <a:stretch/>
        </p:blipFill>
        <p:spPr bwMode="auto">
          <a:xfrm>
            <a:off x="539552" y="1470422"/>
            <a:ext cx="2409911" cy="252567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b="-476"/>
          <a:stretch/>
        </p:blipFill>
        <p:spPr bwMode="auto">
          <a:xfrm>
            <a:off x="7260856" y="-4537"/>
            <a:ext cx="1883144" cy="5148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descr="S:\F15015_Copernicus\3_Work\330_Work-in-process\SC4_BackgroundMat\PPT\item Copernicus\logo-ce-horizontal-en-negatif.png"/>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1424242"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495758"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userDrawn="1"/>
        </p:nvSpPr>
        <p:spPr>
          <a:xfrm>
            <a:off x="582712" y="3363838"/>
            <a:ext cx="2189088" cy="261610"/>
          </a:xfrm>
          <a:prstGeom prst="rect">
            <a:avLst/>
          </a:prstGeom>
          <a:noFill/>
        </p:spPr>
        <p:txBody>
          <a:bodyPr wrap="square" rtlCol="0">
            <a:spAutoFit/>
          </a:bodyPr>
          <a:lstStyle/>
          <a:p>
            <a:pPr algn="ctr"/>
            <a:r>
              <a:rPr lang="es-ES" sz="1100" b="0" dirty="0" err="1">
                <a:solidFill>
                  <a:schemeClr val="bg1"/>
                </a:solidFill>
              </a:rPr>
              <a:t>Land</a:t>
            </a:r>
            <a:r>
              <a:rPr lang="es-ES" sz="1100" b="0" dirty="0">
                <a:solidFill>
                  <a:schemeClr val="bg1"/>
                </a:solidFill>
              </a:rPr>
              <a:t> </a:t>
            </a:r>
            <a:r>
              <a:rPr lang="es-ES" sz="1100" b="0" dirty="0" err="1">
                <a:solidFill>
                  <a:schemeClr val="bg1"/>
                </a:solidFill>
              </a:rPr>
              <a:t>Monitoring</a:t>
            </a:r>
            <a:endParaRPr lang="en-US" sz="1100" b="0" dirty="0">
              <a:solidFill>
                <a:schemeClr val="bg1"/>
              </a:solidFill>
            </a:endParaRPr>
          </a:p>
        </p:txBody>
      </p:sp>
    </p:spTree>
    <p:extLst>
      <p:ext uri="{BB962C8B-B14F-4D97-AF65-F5344CB8AC3E}">
        <p14:creationId xmlns:p14="http://schemas.microsoft.com/office/powerpoint/2010/main" val="16648125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20" name="Group 19"/>
          <p:cNvGrpSpPr/>
          <p:nvPr userDrawn="1"/>
        </p:nvGrpSpPr>
        <p:grpSpPr>
          <a:xfrm>
            <a:off x="-36512" y="0"/>
            <a:ext cx="2463612" cy="5183078"/>
            <a:chOff x="-4559112" y="-241167"/>
            <a:chExt cx="2463612" cy="5183078"/>
          </a:xfrm>
        </p:grpSpPr>
        <p:pic>
          <p:nvPicPr>
            <p:cNvPr id="24" name="Picture 2" descr="S:\F15015_Copernicus\3_Work\330_Work-in-process\SC4_BackgroundMat\Visual_ID\Photos\Land_ThinkstockPhotos-544457560.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233"/>
            <a:stretch/>
          </p:blipFill>
          <p:spPr bwMode="auto">
            <a:xfrm>
              <a:off x="-4533687" y="-212875"/>
              <a:ext cx="2438187" cy="5154786"/>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userDrawn="1"/>
          </p:nvSpPr>
          <p:spPr>
            <a:xfrm>
              <a:off x="-4559112" y="-241167"/>
              <a:ext cx="2463611"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userDrawn="1"/>
          </p:nvSpPr>
          <p:spPr>
            <a:xfrm>
              <a:off x="-4533687" y="-212875"/>
              <a:ext cx="2438187"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Content Placeholder 3"/>
          <p:cNvSpPr>
            <a:spLocks noGrp="1"/>
          </p:cNvSpPr>
          <p:nvPr>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25" name="Straight Connector 24"/>
          <p:cNvCxnSpPr/>
          <p:nvPr userDrawn="1"/>
        </p:nvCxnSpPr>
        <p:spPr>
          <a:xfrm>
            <a:off x="431329" y="1062019"/>
            <a:ext cx="0" cy="3888432"/>
          </a:xfrm>
          <a:prstGeom prst="line">
            <a:avLst/>
          </a:prstGeom>
          <a:ln w="31750">
            <a:solidFill>
              <a:srgbClr val="B0BF27">
                <a:alpha val="81000"/>
              </a:srgbClr>
            </a:solidFill>
          </a:ln>
        </p:spPr>
        <p:style>
          <a:lnRef idx="1">
            <a:schemeClr val="accent1"/>
          </a:lnRef>
          <a:fillRef idx="0">
            <a:schemeClr val="accent1"/>
          </a:fillRef>
          <a:effectRef idx="0">
            <a:schemeClr val="accent1"/>
          </a:effectRef>
          <a:fontRef idx="minor">
            <a:schemeClr val="tx1"/>
          </a:fontRef>
        </p:style>
      </p:cxnSp>
      <p:pic>
        <p:nvPicPr>
          <p:cNvPr id="27"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54273" y="23354"/>
            <a:ext cx="816421" cy="66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itle 1"/>
          <p:cNvSpPr>
            <a:spLocks noGrp="1"/>
          </p:cNvSpPr>
          <p:nvPr>
            <p:ph type="title" hasCustomPrompt="1"/>
          </p:nvPr>
        </p:nvSpPr>
        <p:spPr>
          <a:xfrm>
            <a:off x="867704" y="255462"/>
            <a:ext cx="7819096" cy="265172"/>
          </a:xfrm>
          <a:solidFill>
            <a:srgbClr val="B0BF27"/>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29" name="TextBox 28"/>
          <p:cNvSpPr txBox="1"/>
          <p:nvPr userDrawn="1"/>
        </p:nvSpPr>
        <p:spPr>
          <a:xfrm>
            <a:off x="-36512" y="614834"/>
            <a:ext cx="979264" cy="430887"/>
          </a:xfrm>
          <a:prstGeom prst="rect">
            <a:avLst/>
          </a:prstGeom>
          <a:noFill/>
        </p:spPr>
        <p:txBody>
          <a:bodyPr wrap="square" rtlCol="0">
            <a:spAutoFit/>
          </a:bodyPr>
          <a:lstStyle/>
          <a:p>
            <a:pPr algn="ctr"/>
            <a:r>
              <a:rPr lang="es-ES" sz="1100" b="0" dirty="0" err="1">
                <a:solidFill>
                  <a:srgbClr val="B0BF27"/>
                </a:solidFill>
              </a:rPr>
              <a:t>Land</a:t>
            </a:r>
            <a:r>
              <a:rPr lang="es-ES" sz="1100" b="0" dirty="0">
                <a:solidFill>
                  <a:srgbClr val="B0BF27"/>
                </a:solidFill>
              </a:rPr>
              <a:t> </a:t>
            </a:r>
            <a:r>
              <a:rPr lang="es-ES" sz="1100" b="0" dirty="0" err="1">
                <a:solidFill>
                  <a:srgbClr val="B0BF27"/>
                </a:solidFill>
              </a:rPr>
              <a:t>Monitoring</a:t>
            </a:r>
            <a:endParaRPr lang="en-US" sz="1100" b="0" dirty="0">
              <a:solidFill>
                <a:srgbClr val="B0BF27"/>
              </a:solidFill>
            </a:endParaRPr>
          </a:p>
        </p:txBody>
      </p:sp>
      <p:sp>
        <p:nvSpPr>
          <p:cNvPr id="3" name="Content Placeholder 2"/>
          <p:cNvSpPr>
            <a:spLocks noGrp="1"/>
          </p:cNvSpPr>
          <p:nvPr>
            <p:ph sz="half" idx="1"/>
          </p:nvPr>
        </p:nvSpPr>
        <p:spPr>
          <a:xfrm>
            <a:off x="590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86632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0154"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99592"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7980"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7418"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cxnSp>
        <p:nvCxnSpPr>
          <p:cNvPr id="14" name="Straight Connector 13"/>
          <p:cNvCxnSpPr/>
          <p:nvPr userDrawn="1"/>
        </p:nvCxnSpPr>
        <p:spPr>
          <a:xfrm>
            <a:off x="431329" y="1062019"/>
            <a:ext cx="0" cy="3888432"/>
          </a:xfrm>
          <a:prstGeom prst="line">
            <a:avLst/>
          </a:prstGeom>
          <a:ln w="31750">
            <a:solidFill>
              <a:srgbClr val="B0BF27">
                <a:alpha val="81000"/>
              </a:srgbClr>
            </a:solidFill>
          </a:ln>
        </p:spPr>
        <p:style>
          <a:lnRef idx="1">
            <a:schemeClr val="accent1"/>
          </a:lnRef>
          <a:fillRef idx="0">
            <a:schemeClr val="accent1"/>
          </a:fillRef>
          <a:effectRef idx="0">
            <a:schemeClr val="accent1"/>
          </a:effectRef>
          <a:fontRef idx="minor">
            <a:schemeClr val="tx1"/>
          </a:fontRef>
        </p:style>
      </p:cxnSp>
      <p:pic>
        <p:nvPicPr>
          <p:cNvPr id="16"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54273" y="23354"/>
            <a:ext cx="816421" cy="66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itle 1"/>
          <p:cNvSpPr>
            <a:spLocks noGrp="1"/>
          </p:cNvSpPr>
          <p:nvPr>
            <p:ph type="title" hasCustomPrompt="1"/>
          </p:nvPr>
        </p:nvSpPr>
        <p:spPr>
          <a:xfrm>
            <a:off x="867704" y="255462"/>
            <a:ext cx="7819096" cy="265172"/>
          </a:xfrm>
          <a:solidFill>
            <a:srgbClr val="B0BF27"/>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21" name="TextBox 20"/>
          <p:cNvSpPr txBox="1"/>
          <p:nvPr userDrawn="1"/>
        </p:nvSpPr>
        <p:spPr>
          <a:xfrm>
            <a:off x="-36512" y="614834"/>
            <a:ext cx="979264" cy="430887"/>
          </a:xfrm>
          <a:prstGeom prst="rect">
            <a:avLst/>
          </a:prstGeom>
          <a:noFill/>
        </p:spPr>
        <p:txBody>
          <a:bodyPr wrap="square" rtlCol="0">
            <a:spAutoFit/>
          </a:bodyPr>
          <a:lstStyle/>
          <a:p>
            <a:pPr algn="ctr"/>
            <a:r>
              <a:rPr lang="es-ES" sz="1100" b="0" dirty="0" err="1">
                <a:solidFill>
                  <a:srgbClr val="B0BF27"/>
                </a:solidFill>
              </a:rPr>
              <a:t>Land</a:t>
            </a:r>
            <a:r>
              <a:rPr lang="es-ES" sz="1100" b="0" dirty="0">
                <a:solidFill>
                  <a:srgbClr val="B0BF27"/>
                </a:solidFill>
              </a:rPr>
              <a:t> </a:t>
            </a:r>
            <a:r>
              <a:rPr lang="es-ES" sz="1100" b="0" dirty="0" err="1">
                <a:solidFill>
                  <a:srgbClr val="B0BF27"/>
                </a:solidFill>
              </a:rPr>
              <a:t>Monitoring</a:t>
            </a:r>
            <a:endParaRPr lang="en-US" sz="1100" b="0" dirty="0">
              <a:solidFill>
                <a:srgbClr val="B0BF27"/>
              </a:solidFill>
            </a:endParaRPr>
          </a:p>
        </p:txBody>
      </p:sp>
    </p:spTree>
    <p:extLst>
      <p:ext uri="{BB962C8B-B14F-4D97-AF65-F5344CB8AC3E}">
        <p14:creationId xmlns:p14="http://schemas.microsoft.com/office/powerpoint/2010/main" val="34626876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3" name="Group 12"/>
          <p:cNvGrpSpPr/>
          <p:nvPr userDrawn="1"/>
        </p:nvGrpSpPr>
        <p:grpSpPr>
          <a:xfrm>
            <a:off x="-36512" y="0"/>
            <a:ext cx="2463612" cy="5183078"/>
            <a:chOff x="-4559112" y="-241167"/>
            <a:chExt cx="2463612" cy="5183078"/>
          </a:xfrm>
        </p:grpSpPr>
        <p:pic>
          <p:nvPicPr>
            <p:cNvPr id="15" name="Picture 2" descr="S:\F15015_Copernicus\3_Work\330_Work-in-process\SC4_BackgroundMat\Visual_ID\Photos\Land_ThinkstockPhotos-544457560.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233"/>
            <a:stretch/>
          </p:blipFill>
          <p:spPr bwMode="auto">
            <a:xfrm>
              <a:off x="-4533687" y="-212875"/>
              <a:ext cx="2438187" cy="5154786"/>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userDrawn="1"/>
          </p:nvSpPr>
          <p:spPr>
            <a:xfrm>
              <a:off x="-4559112" y="-241167"/>
              <a:ext cx="2463611"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p:cNvSpPr/>
            <p:nvPr userDrawn="1"/>
          </p:nvSpPr>
          <p:spPr>
            <a:xfrm>
              <a:off x="-4533687" y="-212875"/>
              <a:ext cx="2438187"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cxnSp>
        <p:nvCxnSpPr>
          <p:cNvPr id="14" name="Straight Connector 13"/>
          <p:cNvCxnSpPr/>
          <p:nvPr userDrawn="1"/>
        </p:nvCxnSpPr>
        <p:spPr>
          <a:xfrm>
            <a:off x="431329" y="1062019"/>
            <a:ext cx="0" cy="3888432"/>
          </a:xfrm>
          <a:prstGeom prst="line">
            <a:avLst/>
          </a:prstGeom>
          <a:ln w="31750">
            <a:solidFill>
              <a:srgbClr val="B0BF27">
                <a:alpha val="81000"/>
              </a:srgbClr>
            </a:solidFill>
          </a:ln>
        </p:spPr>
        <p:style>
          <a:lnRef idx="1">
            <a:schemeClr val="accent1"/>
          </a:lnRef>
          <a:fillRef idx="0">
            <a:schemeClr val="accent1"/>
          </a:fillRef>
          <a:effectRef idx="0">
            <a:schemeClr val="accent1"/>
          </a:effectRef>
          <a:fontRef idx="minor">
            <a:schemeClr val="tx1"/>
          </a:fontRef>
        </p:style>
      </p:cxnSp>
      <p:pic>
        <p:nvPicPr>
          <p:cNvPr id="16"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54273" y="23354"/>
            <a:ext cx="816421" cy="66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itle 1"/>
          <p:cNvSpPr>
            <a:spLocks noGrp="1"/>
          </p:cNvSpPr>
          <p:nvPr>
            <p:ph type="title" hasCustomPrompt="1"/>
          </p:nvPr>
        </p:nvSpPr>
        <p:spPr>
          <a:xfrm>
            <a:off x="867704" y="255462"/>
            <a:ext cx="7819096" cy="265172"/>
          </a:xfrm>
          <a:solidFill>
            <a:srgbClr val="B0BF27"/>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8" name="TextBox 17"/>
          <p:cNvSpPr txBox="1"/>
          <p:nvPr userDrawn="1"/>
        </p:nvSpPr>
        <p:spPr>
          <a:xfrm>
            <a:off x="-36512" y="614834"/>
            <a:ext cx="979264" cy="430887"/>
          </a:xfrm>
          <a:prstGeom prst="rect">
            <a:avLst/>
          </a:prstGeom>
          <a:noFill/>
        </p:spPr>
        <p:txBody>
          <a:bodyPr wrap="square" rtlCol="0">
            <a:spAutoFit/>
          </a:bodyPr>
          <a:lstStyle/>
          <a:p>
            <a:pPr algn="ctr"/>
            <a:r>
              <a:rPr lang="es-ES" sz="1100" b="0" dirty="0" err="1">
                <a:solidFill>
                  <a:srgbClr val="B0BF27"/>
                </a:solidFill>
              </a:rPr>
              <a:t>Land</a:t>
            </a:r>
            <a:r>
              <a:rPr lang="es-ES" sz="1100" b="0" dirty="0">
                <a:solidFill>
                  <a:srgbClr val="B0BF27"/>
                </a:solidFill>
              </a:rPr>
              <a:t> </a:t>
            </a:r>
            <a:r>
              <a:rPr lang="es-ES" sz="1100" b="0" dirty="0" err="1">
                <a:solidFill>
                  <a:srgbClr val="B0BF27"/>
                </a:solidFill>
              </a:rPr>
              <a:t>Monitoring</a:t>
            </a:r>
            <a:endParaRPr lang="en-US" sz="1100" b="0" dirty="0">
              <a:solidFill>
                <a:srgbClr val="B0BF27"/>
              </a:solidFill>
            </a:endParaRPr>
          </a:p>
        </p:txBody>
      </p:sp>
    </p:spTree>
    <p:extLst>
      <p:ext uri="{BB962C8B-B14F-4D97-AF65-F5344CB8AC3E}">
        <p14:creationId xmlns:p14="http://schemas.microsoft.com/office/powerpoint/2010/main" val="141533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5" name="Group 14"/>
          <p:cNvGrpSpPr/>
          <p:nvPr userDrawn="1"/>
        </p:nvGrpSpPr>
        <p:grpSpPr>
          <a:xfrm>
            <a:off x="-36512" y="0"/>
            <a:ext cx="2463612" cy="5183078"/>
            <a:chOff x="-4559112" y="-241167"/>
            <a:chExt cx="2463612" cy="5183078"/>
          </a:xfrm>
        </p:grpSpPr>
        <p:pic>
          <p:nvPicPr>
            <p:cNvPr id="19" name="Picture 2" descr="S:\F15015_Copernicus\3_Work\330_Work-in-process\SC4_BackgroundMat\Visual_ID\Photos\Land_ThinkstockPhotos-544457560.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233"/>
            <a:stretch/>
          </p:blipFill>
          <p:spPr bwMode="auto">
            <a:xfrm>
              <a:off x="-4533687" y="-212875"/>
              <a:ext cx="2438187" cy="5154786"/>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userDrawn="1"/>
          </p:nvSpPr>
          <p:spPr>
            <a:xfrm>
              <a:off x="-4559112" y="-241167"/>
              <a:ext cx="2463611"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4533687" y="-212875"/>
              <a:ext cx="2438187"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16" name="Straight Connector 15"/>
          <p:cNvCxnSpPr/>
          <p:nvPr userDrawn="1"/>
        </p:nvCxnSpPr>
        <p:spPr>
          <a:xfrm>
            <a:off x="431329" y="1062019"/>
            <a:ext cx="0" cy="3888432"/>
          </a:xfrm>
          <a:prstGeom prst="line">
            <a:avLst/>
          </a:prstGeom>
          <a:ln w="31750">
            <a:solidFill>
              <a:srgbClr val="B0BF27">
                <a:alpha val="81000"/>
              </a:srgbClr>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36512" y="614834"/>
            <a:ext cx="979264" cy="430887"/>
          </a:xfrm>
          <a:prstGeom prst="rect">
            <a:avLst/>
          </a:prstGeom>
          <a:noFill/>
        </p:spPr>
        <p:txBody>
          <a:bodyPr wrap="square" rtlCol="0">
            <a:spAutoFit/>
          </a:bodyPr>
          <a:lstStyle/>
          <a:p>
            <a:pPr algn="ctr"/>
            <a:r>
              <a:rPr lang="es-ES" sz="1100" b="0" dirty="0" err="1">
                <a:solidFill>
                  <a:srgbClr val="B0BF27"/>
                </a:solidFill>
              </a:rPr>
              <a:t>Land</a:t>
            </a:r>
            <a:r>
              <a:rPr lang="es-ES" sz="1100" b="0" dirty="0">
                <a:solidFill>
                  <a:srgbClr val="B0BF27"/>
                </a:solidFill>
              </a:rPr>
              <a:t> </a:t>
            </a:r>
            <a:r>
              <a:rPr lang="es-ES" sz="1100" b="0" dirty="0" err="1">
                <a:solidFill>
                  <a:srgbClr val="B0BF27"/>
                </a:solidFill>
              </a:rPr>
              <a:t>Monitoring</a:t>
            </a:r>
            <a:endParaRPr lang="en-US" sz="1100" b="0" dirty="0">
              <a:solidFill>
                <a:srgbClr val="B0BF27"/>
              </a:solidFill>
            </a:endParaRPr>
          </a:p>
        </p:txBody>
      </p:sp>
      <p:pic>
        <p:nvPicPr>
          <p:cNvPr id="18"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54273" y="23354"/>
            <a:ext cx="816421" cy="66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70811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2" descr="C:\Users\Designer\Desktop\PRESENTATION COPERNICUS\FOTO5.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221678" y="-36863"/>
            <a:ext cx="2415629" cy="521124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userDrawn="1">
            <p:ph type="title" hasCustomPrompt="1"/>
          </p:nvPr>
        </p:nvSpPr>
        <p:spPr>
          <a:xfrm>
            <a:off x="867704" y="267494"/>
            <a:ext cx="7819096" cy="263921"/>
          </a:xfrm>
          <a:solidFill>
            <a:srgbClr val="FAA741"/>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pic>
        <p:nvPicPr>
          <p:cNvPr id="22"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09029" y="65605"/>
            <a:ext cx="803761" cy="622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4" name="Straight Connector 23"/>
          <p:cNvCxnSpPr/>
          <p:nvPr userDrawn="1"/>
        </p:nvCxnSpPr>
        <p:spPr>
          <a:xfrm>
            <a:off x="468615" y="1062019"/>
            <a:ext cx="0" cy="3888432"/>
          </a:xfrm>
          <a:prstGeom prst="line">
            <a:avLst/>
          </a:prstGeom>
          <a:ln w="31750">
            <a:solidFill>
              <a:srgbClr val="FAA741">
                <a:alpha val="81000"/>
              </a:srgbClr>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userDrawn="1"/>
        </p:nvSpPr>
        <p:spPr>
          <a:xfrm>
            <a:off x="-36512" y="630106"/>
            <a:ext cx="1022649" cy="430887"/>
          </a:xfrm>
          <a:prstGeom prst="rect">
            <a:avLst/>
          </a:prstGeom>
          <a:noFill/>
          <a:ln>
            <a:noFill/>
          </a:ln>
        </p:spPr>
        <p:txBody>
          <a:bodyPr wrap="square" rtlCol="0">
            <a:spAutoFit/>
          </a:bodyPr>
          <a:lstStyle/>
          <a:p>
            <a:pPr algn="ctr"/>
            <a:r>
              <a:rPr lang="es-ES" sz="1100" b="0" dirty="0" err="1">
                <a:solidFill>
                  <a:schemeClr val="accent6">
                    <a:lumMod val="50000"/>
                  </a:schemeClr>
                </a:solidFill>
              </a:rPr>
              <a:t>Emergency</a:t>
            </a:r>
            <a:endParaRPr lang="es-ES" sz="1100" b="0" dirty="0">
              <a:solidFill>
                <a:schemeClr val="accent6">
                  <a:lumMod val="50000"/>
                </a:schemeClr>
              </a:solidFill>
            </a:endParaRPr>
          </a:p>
          <a:p>
            <a:pPr algn="ctr"/>
            <a:r>
              <a:rPr lang="es-ES" sz="1100" b="0" dirty="0">
                <a:solidFill>
                  <a:schemeClr val="accent6">
                    <a:lumMod val="50000"/>
                  </a:schemeClr>
                </a:solidFill>
              </a:rPr>
              <a:t>Management</a:t>
            </a:r>
            <a:endParaRPr lang="en-US" sz="1100" b="0" dirty="0">
              <a:solidFill>
                <a:schemeClr val="accent6">
                  <a:lumMod val="50000"/>
                </a:schemeClr>
              </a:solidFill>
            </a:endParaRPr>
          </a:p>
        </p:txBody>
      </p:sp>
    </p:spTree>
    <p:extLst>
      <p:ext uri="{BB962C8B-B14F-4D97-AF65-F5344CB8AC3E}">
        <p14:creationId xmlns:p14="http://schemas.microsoft.com/office/powerpoint/2010/main" val="21643160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942975" y="699542"/>
            <a:ext cx="7743826"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10" name="Title 1"/>
          <p:cNvSpPr>
            <a:spLocks noGrp="1"/>
          </p:cNvSpPr>
          <p:nvPr>
            <p:ph type="title" hasCustomPrompt="1"/>
          </p:nvPr>
        </p:nvSpPr>
        <p:spPr>
          <a:xfrm>
            <a:off x="867704" y="267494"/>
            <a:ext cx="7819096" cy="263921"/>
          </a:xfrm>
          <a:solidFill>
            <a:srgbClr val="FAA741"/>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pic>
        <p:nvPicPr>
          <p:cNvPr id="11"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109029" y="65605"/>
            <a:ext cx="803761" cy="622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 name="Straight Connector 13"/>
          <p:cNvCxnSpPr/>
          <p:nvPr userDrawn="1"/>
        </p:nvCxnSpPr>
        <p:spPr>
          <a:xfrm>
            <a:off x="468615" y="1062019"/>
            <a:ext cx="0" cy="3888432"/>
          </a:xfrm>
          <a:prstGeom prst="line">
            <a:avLst/>
          </a:prstGeom>
          <a:ln w="31750">
            <a:solidFill>
              <a:srgbClr val="FAA741">
                <a:alpha val="81000"/>
              </a:srgb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36512" y="630106"/>
            <a:ext cx="1022649" cy="430887"/>
          </a:xfrm>
          <a:prstGeom prst="rect">
            <a:avLst/>
          </a:prstGeom>
          <a:noFill/>
          <a:ln>
            <a:noFill/>
          </a:ln>
        </p:spPr>
        <p:txBody>
          <a:bodyPr wrap="square" rtlCol="0">
            <a:spAutoFit/>
          </a:bodyPr>
          <a:lstStyle/>
          <a:p>
            <a:pPr algn="ctr"/>
            <a:r>
              <a:rPr lang="es-ES" sz="1100" b="0" dirty="0" err="1">
                <a:solidFill>
                  <a:schemeClr val="accent6">
                    <a:lumMod val="75000"/>
                  </a:schemeClr>
                </a:solidFill>
              </a:rPr>
              <a:t>Emergency</a:t>
            </a:r>
            <a:endParaRPr lang="es-ES" sz="1100" b="0" dirty="0">
              <a:solidFill>
                <a:schemeClr val="accent6">
                  <a:lumMod val="75000"/>
                </a:schemeClr>
              </a:solidFill>
            </a:endParaRPr>
          </a:p>
          <a:p>
            <a:pPr algn="ctr"/>
            <a:r>
              <a:rPr lang="es-ES" sz="1100" b="0" dirty="0">
                <a:solidFill>
                  <a:schemeClr val="accent6">
                    <a:lumMod val="75000"/>
                  </a:schemeClr>
                </a:solidFill>
              </a:rPr>
              <a:t>Management</a:t>
            </a:r>
            <a:endParaRPr lang="en-US" sz="1100" b="0" dirty="0">
              <a:solidFill>
                <a:schemeClr val="accent6">
                  <a:lumMod val="75000"/>
                </a:schemeClr>
              </a:solidFill>
            </a:endParaRPr>
          </a:p>
        </p:txBody>
      </p:sp>
    </p:spTree>
    <p:extLst>
      <p:ext uri="{BB962C8B-B14F-4D97-AF65-F5344CB8AC3E}">
        <p14:creationId xmlns:p14="http://schemas.microsoft.com/office/powerpoint/2010/main" val="1712728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Rectangle 8"/>
          <p:cNvSpPr/>
          <p:nvPr userDrawn="1"/>
        </p:nvSpPr>
        <p:spPr>
          <a:xfrm>
            <a:off x="0" y="0"/>
            <a:ext cx="9144000" cy="5143500"/>
          </a:xfrm>
          <a:prstGeom prst="rect">
            <a:avLst/>
          </a:prstGeom>
          <a:solidFill>
            <a:srgbClr val="FAA7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1">
                    <a:lumMod val="95000"/>
                  </a:schemeClr>
                </a:solidFill>
              </a:defRPr>
            </a:lvl1pPr>
          </a:lstStyle>
          <a:p>
            <a:fld id="{30E17047-C597-4B34-8FEE-7A0D1EA692A4}" type="datetimeFigureOut">
              <a:rPr lang="en-US" smtClean="0"/>
              <a:pPr/>
              <a:t>4/12/18</a:t>
            </a:fld>
            <a:endParaRPr lang="en-US"/>
          </a:p>
        </p:txBody>
      </p:sp>
      <p:sp>
        <p:nvSpPr>
          <p:cNvPr id="5" name="Footer Placeholder 4"/>
          <p:cNvSpPr>
            <a:spLocks noGrp="1"/>
          </p:cNvSpPr>
          <p:nvPr>
            <p:ph type="ftr" sz="quarter" idx="11"/>
          </p:nvPr>
        </p:nvSpPr>
        <p:spPr/>
        <p:txBody>
          <a:bodyPr/>
          <a:lstStyle>
            <a:lvl1pPr>
              <a:defRPr>
                <a:solidFill>
                  <a:schemeClr val="bg1">
                    <a:lumMod val="9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bg1">
                    <a:lumMod val="95000"/>
                  </a:schemeClr>
                </a:solidFill>
              </a:defRPr>
            </a:lvl1pPr>
          </a:lstStyle>
          <a:p>
            <a:fld id="{58768E1A-8455-4611-8763-3FA1B747F6B6}" type="slidenum">
              <a:rPr lang="en-US" smtClean="0"/>
              <a:pPr/>
              <a:t>‹#›</a:t>
            </a:fld>
            <a:endParaRPr lang="en-US"/>
          </a:p>
        </p:txBody>
      </p:sp>
      <p:sp>
        <p:nvSpPr>
          <p:cNvPr id="11" name="Title 1"/>
          <p:cNvSpPr txBox="1">
            <a:spLocks/>
          </p:cNvSpPr>
          <p:nvPr userDrawn="1"/>
        </p:nvSpPr>
        <p:spPr>
          <a:xfrm>
            <a:off x="2593876" y="2572001"/>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sp>
        <p:nvSpPr>
          <p:cNvPr id="12" name="Subtitle 2"/>
          <p:cNvSpPr>
            <a:spLocks noGrp="1"/>
          </p:cNvSpPr>
          <p:nvPr>
            <p:ph type="subTitle" idx="13"/>
          </p:nvPr>
        </p:nvSpPr>
        <p:spPr>
          <a:xfrm>
            <a:off x="2593876"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pic>
        <p:nvPicPr>
          <p:cNvPr id="17"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539552"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descr="S:\F15015_Copernicus\3_Work\330_Work-in-process\SC4_BackgroundMat\PPT\item Copernicus\logo-ce-horizontal-en-negatif.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468036"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S:\F15015_Copernicus\3_Work\330_Work-in-process\SC4_BackgroundMat\PPT\item Copernicus\Icon-01.png"/>
          <p:cNvPicPr>
            <a:picLocks noChangeAspect="1" noChangeArrowheads="1"/>
          </p:cNvPicPr>
          <p:nvPr userDrawn="1"/>
        </p:nvPicPr>
        <p:blipFill rotWithShape="1">
          <a:blip r:embed="rId4" cstate="screen">
            <a:biLevel thresh="50000"/>
            <a:extLst>
              <a:ext uri="{28A0092B-C50C-407E-A947-70E740481C1C}">
                <a14:useLocalDpi xmlns:a14="http://schemas.microsoft.com/office/drawing/2010/main"/>
              </a:ext>
            </a:extLst>
          </a:blip>
          <a:srcRect/>
          <a:stretch/>
        </p:blipFill>
        <p:spPr bwMode="auto">
          <a:xfrm>
            <a:off x="459036" y="1288306"/>
            <a:ext cx="2454145" cy="2611302"/>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userDrawn="1"/>
        </p:nvSpPr>
        <p:spPr>
          <a:xfrm>
            <a:off x="758598" y="3390260"/>
            <a:ext cx="1855020" cy="261610"/>
          </a:xfrm>
          <a:prstGeom prst="rect">
            <a:avLst/>
          </a:prstGeom>
          <a:noFill/>
          <a:ln>
            <a:noFill/>
          </a:ln>
        </p:spPr>
        <p:txBody>
          <a:bodyPr wrap="square" rtlCol="0">
            <a:spAutoFit/>
          </a:bodyPr>
          <a:lstStyle/>
          <a:p>
            <a:pPr algn="ctr"/>
            <a:r>
              <a:rPr lang="es-ES" sz="1100" b="0" dirty="0" err="1">
                <a:solidFill>
                  <a:schemeClr val="bg1"/>
                </a:solidFill>
              </a:rPr>
              <a:t>Emergency</a:t>
            </a:r>
            <a:r>
              <a:rPr lang="es-ES" sz="1100" b="0" baseline="0" dirty="0">
                <a:solidFill>
                  <a:schemeClr val="bg1"/>
                </a:solidFill>
              </a:rPr>
              <a:t> </a:t>
            </a:r>
            <a:r>
              <a:rPr lang="es-ES" sz="1100" b="0" dirty="0">
                <a:solidFill>
                  <a:schemeClr val="bg1"/>
                </a:solidFill>
              </a:rPr>
              <a:t>Management</a:t>
            </a:r>
            <a:endParaRPr lang="en-US" sz="1100" b="0" dirty="0">
              <a:solidFill>
                <a:schemeClr val="bg1"/>
              </a:solidFill>
            </a:endParaRPr>
          </a:p>
        </p:txBody>
      </p:sp>
      <p:pic>
        <p:nvPicPr>
          <p:cNvPr id="2051" name="Picture 3" descr="C:\Users\Designer\Desktop\PRESENTATION COPERNICUS\foto3.jpg"/>
          <p:cNvPicPr>
            <a:picLocks noChangeAspect="1" noChangeArrowheads="1"/>
          </p:cNvPicPr>
          <p:nvPr userDrawn="1"/>
        </p:nvPicPr>
        <p:blipFill>
          <a:blip r:embed="rId5">
            <a:extLst>
              <a:ext uri="{28A0092B-C50C-407E-A947-70E740481C1C}">
                <a14:useLocalDpi xmlns:a14="http://schemas.microsoft.com/office/drawing/2010/main"/>
              </a:ext>
            </a:extLst>
          </a:blip>
          <a:srcRect/>
          <a:stretch>
            <a:fillRect/>
          </a:stretch>
        </p:blipFill>
        <p:spPr bwMode="auto">
          <a:xfrm>
            <a:off x="7272164" y="0"/>
            <a:ext cx="2099054" cy="5164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593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12" name="Picture 2" descr="C:\Users\Designer\Desktop\PRESENTATION COPERNICUS\FOTO5.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221678" y="-36863"/>
            <a:ext cx="2415629" cy="521124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1"/>
          </p:nvPr>
        </p:nvSpPr>
        <p:spPr>
          <a:xfrm>
            <a:off x="1022920"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76056"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sp>
        <p:nvSpPr>
          <p:cNvPr id="15" name="Title 1"/>
          <p:cNvSpPr>
            <a:spLocks noGrp="1"/>
          </p:cNvSpPr>
          <p:nvPr>
            <p:ph type="title" hasCustomPrompt="1"/>
          </p:nvPr>
        </p:nvSpPr>
        <p:spPr>
          <a:xfrm>
            <a:off x="867704" y="267494"/>
            <a:ext cx="7819096" cy="263921"/>
          </a:xfrm>
          <a:solidFill>
            <a:srgbClr val="FAA741"/>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pic>
        <p:nvPicPr>
          <p:cNvPr id="16"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09029" y="65605"/>
            <a:ext cx="803761" cy="622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7" name="Straight Connector 16"/>
          <p:cNvCxnSpPr/>
          <p:nvPr userDrawn="1"/>
        </p:nvCxnSpPr>
        <p:spPr>
          <a:xfrm>
            <a:off x="468615" y="1062019"/>
            <a:ext cx="0" cy="3888432"/>
          </a:xfrm>
          <a:prstGeom prst="line">
            <a:avLst/>
          </a:prstGeom>
          <a:ln w="31750">
            <a:solidFill>
              <a:srgbClr val="FAA741">
                <a:alpha val="81000"/>
              </a:srgb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36512" y="630106"/>
            <a:ext cx="1022649" cy="430887"/>
          </a:xfrm>
          <a:prstGeom prst="rect">
            <a:avLst/>
          </a:prstGeom>
          <a:noFill/>
          <a:ln>
            <a:noFill/>
          </a:ln>
        </p:spPr>
        <p:txBody>
          <a:bodyPr wrap="square" rtlCol="0">
            <a:spAutoFit/>
          </a:bodyPr>
          <a:lstStyle/>
          <a:p>
            <a:pPr algn="ctr"/>
            <a:r>
              <a:rPr lang="es-ES" sz="1100" b="0" dirty="0" err="1">
                <a:solidFill>
                  <a:schemeClr val="accent6">
                    <a:lumMod val="50000"/>
                  </a:schemeClr>
                </a:solidFill>
              </a:rPr>
              <a:t>Emergency</a:t>
            </a:r>
            <a:endParaRPr lang="es-ES" sz="1100" b="0" dirty="0">
              <a:solidFill>
                <a:schemeClr val="accent6">
                  <a:lumMod val="50000"/>
                </a:schemeClr>
              </a:solidFill>
            </a:endParaRPr>
          </a:p>
          <a:p>
            <a:pPr algn="ctr"/>
            <a:r>
              <a:rPr lang="es-ES" sz="1100" b="0" dirty="0">
                <a:solidFill>
                  <a:schemeClr val="accent6">
                    <a:lumMod val="50000"/>
                  </a:schemeClr>
                </a:solidFill>
              </a:rPr>
              <a:t>Management</a:t>
            </a:r>
            <a:endParaRPr lang="en-US" sz="1100" b="0" dirty="0">
              <a:solidFill>
                <a:schemeClr val="accent6">
                  <a:lumMod val="50000"/>
                </a:schemeClr>
              </a:solidFill>
            </a:endParaRPr>
          </a:p>
        </p:txBody>
      </p:sp>
    </p:spTree>
    <p:extLst>
      <p:ext uri="{BB962C8B-B14F-4D97-AF65-F5344CB8AC3E}">
        <p14:creationId xmlns:p14="http://schemas.microsoft.com/office/powerpoint/2010/main" val="39252665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0154"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99592"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7980"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7418"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3" name="Title 1"/>
          <p:cNvSpPr>
            <a:spLocks noGrp="1"/>
          </p:cNvSpPr>
          <p:nvPr>
            <p:ph type="title" hasCustomPrompt="1"/>
          </p:nvPr>
        </p:nvSpPr>
        <p:spPr>
          <a:xfrm>
            <a:off x="867704" y="267494"/>
            <a:ext cx="7819096" cy="263921"/>
          </a:xfrm>
          <a:solidFill>
            <a:srgbClr val="FAA741"/>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pic>
        <p:nvPicPr>
          <p:cNvPr id="17"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109029" y="65605"/>
            <a:ext cx="803761" cy="622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9" name="Straight Connector 18"/>
          <p:cNvCxnSpPr/>
          <p:nvPr userDrawn="1"/>
        </p:nvCxnSpPr>
        <p:spPr>
          <a:xfrm>
            <a:off x="468615" y="1062019"/>
            <a:ext cx="0" cy="3888432"/>
          </a:xfrm>
          <a:prstGeom prst="line">
            <a:avLst/>
          </a:prstGeom>
          <a:ln w="31750">
            <a:solidFill>
              <a:srgbClr val="FAA741">
                <a:alpha val="81000"/>
              </a:srgbClr>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userDrawn="1"/>
        </p:nvSpPr>
        <p:spPr>
          <a:xfrm>
            <a:off x="-36512" y="630106"/>
            <a:ext cx="1022649" cy="430887"/>
          </a:xfrm>
          <a:prstGeom prst="rect">
            <a:avLst/>
          </a:prstGeom>
          <a:noFill/>
          <a:ln>
            <a:noFill/>
          </a:ln>
        </p:spPr>
        <p:txBody>
          <a:bodyPr wrap="square" rtlCol="0">
            <a:spAutoFit/>
          </a:bodyPr>
          <a:lstStyle/>
          <a:p>
            <a:pPr algn="ctr"/>
            <a:r>
              <a:rPr lang="es-ES" sz="1100" b="0" dirty="0" err="1">
                <a:solidFill>
                  <a:schemeClr val="accent6">
                    <a:lumMod val="75000"/>
                  </a:schemeClr>
                </a:solidFill>
              </a:rPr>
              <a:t>Emergency</a:t>
            </a:r>
            <a:endParaRPr lang="es-ES" sz="1100" b="0" dirty="0">
              <a:solidFill>
                <a:schemeClr val="accent6">
                  <a:lumMod val="75000"/>
                </a:schemeClr>
              </a:solidFill>
            </a:endParaRPr>
          </a:p>
          <a:p>
            <a:pPr algn="ctr"/>
            <a:r>
              <a:rPr lang="es-ES" sz="1100" b="0" dirty="0">
                <a:solidFill>
                  <a:schemeClr val="accent6">
                    <a:lumMod val="75000"/>
                  </a:schemeClr>
                </a:solidFill>
              </a:rPr>
              <a:t>Management</a:t>
            </a:r>
            <a:endParaRPr lang="en-US" sz="1100" b="0" dirty="0">
              <a:solidFill>
                <a:schemeClr val="accent6">
                  <a:lumMod val="75000"/>
                </a:schemeClr>
              </a:solidFill>
            </a:endParaRPr>
          </a:p>
        </p:txBody>
      </p:sp>
    </p:spTree>
    <p:extLst>
      <p:ext uri="{BB962C8B-B14F-4D97-AF65-F5344CB8AC3E}">
        <p14:creationId xmlns:p14="http://schemas.microsoft.com/office/powerpoint/2010/main" val="7748917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0" name="Picture 2" descr="C:\Users\Designer\Desktop\PRESENTATION COPERNICUS\FOTO5.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221678" y="-36863"/>
            <a:ext cx="2415629" cy="5211245"/>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13" name="Title 1"/>
          <p:cNvSpPr>
            <a:spLocks noGrp="1"/>
          </p:cNvSpPr>
          <p:nvPr>
            <p:ph type="title" hasCustomPrompt="1"/>
          </p:nvPr>
        </p:nvSpPr>
        <p:spPr>
          <a:xfrm>
            <a:off x="867704" y="267494"/>
            <a:ext cx="7819096" cy="263921"/>
          </a:xfrm>
          <a:solidFill>
            <a:srgbClr val="FAA741"/>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pic>
        <p:nvPicPr>
          <p:cNvPr id="22"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09029" y="65605"/>
            <a:ext cx="803761" cy="622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3" name="Straight Connector 22"/>
          <p:cNvCxnSpPr/>
          <p:nvPr userDrawn="1"/>
        </p:nvCxnSpPr>
        <p:spPr>
          <a:xfrm>
            <a:off x="468615" y="1062019"/>
            <a:ext cx="0" cy="3888432"/>
          </a:xfrm>
          <a:prstGeom prst="line">
            <a:avLst/>
          </a:prstGeom>
          <a:ln w="31750">
            <a:solidFill>
              <a:srgbClr val="FAA741">
                <a:alpha val="81000"/>
              </a:srgb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userDrawn="1"/>
        </p:nvSpPr>
        <p:spPr>
          <a:xfrm>
            <a:off x="-36512" y="630106"/>
            <a:ext cx="1022649" cy="430887"/>
          </a:xfrm>
          <a:prstGeom prst="rect">
            <a:avLst/>
          </a:prstGeom>
          <a:noFill/>
          <a:ln>
            <a:noFill/>
          </a:ln>
        </p:spPr>
        <p:txBody>
          <a:bodyPr wrap="square" rtlCol="0">
            <a:spAutoFit/>
          </a:bodyPr>
          <a:lstStyle/>
          <a:p>
            <a:pPr algn="ctr"/>
            <a:r>
              <a:rPr lang="es-ES" sz="1100" b="0" dirty="0" err="1">
                <a:solidFill>
                  <a:schemeClr val="accent6">
                    <a:lumMod val="50000"/>
                  </a:schemeClr>
                </a:solidFill>
              </a:rPr>
              <a:t>Emergency</a:t>
            </a:r>
            <a:endParaRPr lang="es-ES" sz="1100" b="0" dirty="0">
              <a:solidFill>
                <a:schemeClr val="accent6">
                  <a:lumMod val="50000"/>
                </a:schemeClr>
              </a:solidFill>
            </a:endParaRPr>
          </a:p>
          <a:p>
            <a:pPr algn="ctr"/>
            <a:r>
              <a:rPr lang="es-ES" sz="1100" b="0" dirty="0">
                <a:solidFill>
                  <a:schemeClr val="accent6">
                    <a:lumMod val="50000"/>
                  </a:schemeClr>
                </a:solidFill>
              </a:rPr>
              <a:t>Management</a:t>
            </a:r>
            <a:endParaRPr lang="en-US" sz="1100" b="0" dirty="0">
              <a:solidFill>
                <a:schemeClr val="accent6">
                  <a:lumMod val="50000"/>
                </a:schemeClr>
              </a:solidFill>
            </a:endParaRPr>
          </a:p>
        </p:txBody>
      </p:sp>
    </p:spTree>
    <p:extLst>
      <p:ext uri="{BB962C8B-B14F-4D97-AF65-F5344CB8AC3E}">
        <p14:creationId xmlns:p14="http://schemas.microsoft.com/office/powerpoint/2010/main" val="13382277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2" name="Picture 2" descr="C:\Users\Designer\Desktop\PRESENTATION COPERNICUS\FOTO5.jpg"/>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221678" y="-36863"/>
            <a:ext cx="2415629" cy="521124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00722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22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pic>
        <p:nvPicPr>
          <p:cNvPr id="16" name="Picture 3"/>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09029" y="65605"/>
            <a:ext cx="803761" cy="622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0" name="Straight Connector 19"/>
          <p:cNvCxnSpPr/>
          <p:nvPr userDrawn="1"/>
        </p:nvCxnSpPr>
        <p:spPr>
          <a:xfrm>
            <a:off x="468615" y="1062019"/>
            <a:ext cx="0" cy="3888432"/>
          </a:xfrm>
          <a:prstGeom prst="line">
            <a:avLst/>
          </a:prstGeom>
          <a:ln w="31750">
            <a:solidFill>
              <a:srgbClr val="FAA741">
                <a:alpha val="81000"/>
              </a:srgb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userDrawn="1"/>
        </p:nvSpPr>
        <p:spPr>
          <a:xfrm>
            <a:off x="-36512" y="630106"/>
            <a:ext cx="1022649" cy="430887"/>
          </a:xfrm>
          <a:prstGeom prst="rect">
            <a:avLst/>
          </a:prstGeom>
          <a:noFill/>
          <a:ln>
            <a:noFill/>
          </a:ln>
        </p:spPr>
        <p:txBody>
          <a:bodyPr wrap="square" rtlCol="0">
            <a:spAutoFit/>
          </a:bodyPr>
          <a:lstStyle/>
          <a:p>
            <a:pPr algn="ctr"/>
            <a:r>
              <a:rPr lang="es-ES" sz="1100" b="0" dirty="0" err="1">
                <a:solidFill>
                  <a:schemeClr val="accent6">
                    <a:lumMod val="50000"/>
                  </a:schemeClr>
                </a:solidFill>
              </a:rPr>
              <a:t>Emergency</a:t>
            </a:r>
            <a:endParaRPr lang="es-ES" sz="1100" b="0" dirty="0">
              <a:solidFill>
                <a:schemeClr val="accent6">
                  <a:lumMod val="50000"/>
                </a:schemeClr>
              </a:solidFill>
            </a:endParaRPr>
          </a:p>
          <a:p>
            <a:pPr algn="ctr"/>
            <a:r>
              <a:rPr lang="es-ES" sz="1100" b="0" dirty="0">
                <a:solidFill>
                  <a:schemeClr val="accent6">
                    <a:lumMod val="50000"/>
                  </a:schemeClr>
                </a:solidFill>
              </a:rPr>
              <a:t>Management</a:t>
            </a:r>
            <a:endParaRPr lang="en-US" sz="1100" b="0" dirty="0">
              <a:solidFill>
                <a:schemeClr val="accent6">
                  <a:lumMod val="50000"/>
                </a:schemeClr>
              </a:solidFill>
            </a:endParaRPr>
          </a:p>
        </p:txBody>
      </p:sp>
    </p:spTree>
    <p:extLst>
      <p:ext uri="{BB962C8B-B14F-4D97-AF65-F5344CB8AC3E}">
        <p14:creationId xmlns:p14="http://schemas.microsoft.com/office/powerpoint/2010/main" val="12936903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7" name="Group 26"/>
          <p:cNvGrpSpPr/>
          <p:nvPr userDrawn="1"/>
        </p:nvGrpSpPr>
        <p:grpSpPr>
          <a:xfrm>
            <a:off x="-140429" y="-46112"/>
            <a:ext cx="2298483" cy="5282158"/>
            <a:chOff x="-140429" y="-46112"/>
            <a:chExt cx="2298483" cy="5282158"/>
          </a:xfrm>
        </p:grpSpPr>
        <p:pic>
          <p:nvPicPr>
            <p:cNvPr id="28"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108520" y="-46112"/>
              <a:ext cx="2266574" cy="5189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9" name="Group 28"/>
            <p:cNvGrpSpPr/>
            <p:nvPr userDrawn="1"/>
          </p:nvGrpSpPr>
          <p:grpSpPr>
            <a:xfrm>
              <a:off x="-140429" y="-46112"/>
              <a:ext cx="2298483" cy="5282158"/>
              <a:chOff x="-140429" y="-46112"/>
              <a:chExt cx="2298483" cy="5282158"/>
            </a:xfrm>
          </p:grpSpPr>
          <p:sp>
            <p:nvSpPr>
              <p:cNvPr id="30" name="Rectangle 29"/>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 name="Title 1"/>
          <p:cNvSpPr>
            <a:spLocks noGrp="1"/>
          </p:cNvSpPr>
          <p:nvPr userDrawn="1">
            <p:ph type="title" hasCustomPrompt="1"/>
          </p:nvPr>
        </p:nvSpPr>
        <p:spPr>
          <a:xfrm>
            <a:off x="867704" y="246286"/>
            <a:ext cx="7819096" cy="288032"/>
          </a:xfrm>
          <a:solidFill>
            <a:srgbClr val="5AC4DD"/>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24" name="Straight Connector 23"/>
          <p:cNvCxnSpPr/>
          <p:nvPr userDrawn="1"/>
        </p:nvCxnSpPr>
        <p:spPr>
          <a:xfrm>
            <a:off x="471540" y="1062019"/>
            <a:ext cx="0" cy="3888432"/>
          </a:xfrm>
          <a:prstGeom prst="line">
            <a:avLst/>
          </a:prstGeom>
          <a:ln w="31750">
            <a:solidFill>
              <a:srgbClr val="5AC4DD"/>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userDrawn="1"/>
        </p:nvSpPr>
        <p:spPr>
          <a:xfrm>
            <a:off x="35496" y="614834"/>
            <a:ext cx="950642" cy="430887"/>
          </a:xfrm>
          <a:prstGeom prst="rect">
            <a:avLst/>
          </a:prstGeom>
          <a:noFill/>
          <a:ln>
            <a:noFill/>
          </a:ln>
        </p:spPr>
        <p:txBody>
          <a:bodyPr wrap="square" rtlCol="0">
            <a:spAutoFit/>
          </a:bodyPr>
          <a:lstStyle/>
          <a:p>
            <a:pPr algn="ctr"/>
            <a:r>
              <a:rPr lang="es-ES" sz="1100" b="0" dirty="0" err="1">
                <a:solidFill>
                  <a:schemeClr val="accent5">
                    <a:lumMod val="75000"/>
                  </a:schemeClr>
                </a:solidFill>
              </a:rPr>
              <a:t>Atmosphere</a:t>
            </a:r>
            <a:endParaRPr lang="es-ES" sz="1100" b="0" dirty="0">
              <a:solidFill>
                <a:schemeClr val="accent5">
                  <a:lumMod val="75000"/>
                </a:schemeClr>
              </a:solidFill>
            </a:endParaRPr>
          </a:p>
          <a:p>
            <a:pPr algn="ctr"/>
            <a:r>
              <a:rPr lang="es-ES" sz="1100" b="0" dirty="0" err="1">
                <a:solidFill>
                  <a:schemeClr val="accent5">
                    <a:lumMod val="75000"/>
                  </a:schemeClr>
                </a:solidFill>
              </a:rPr>
              <a:t>Monitoring</a:t>
            </a:r>
            <a:endParaRPr lang="en-US" sz="1100" b="0" dirty="0">
              <a:solidFill>
                <a:schemeClr val="accent5">
                  <a:lumMod val="75000"/>
                </a:schemeClr>
              </a:solidFill>
            </a:endParaRPr>
          </a:p>
        </p:txBody>
      </p:sp>
      <p:pic>
        <p:nvPicPr>
          <p:cNvPr id="20"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53253" y="42236"/>
            <a:ext cx="693115" cy="652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67777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pSp>
        <p:nvGrpSpPr>
          <p:cNvPr id="10" name="Group 9"/>
          <p:cNvGrpSpPr/>
          <p:nvPr userDrawn="1"/>
        </p:nvGrpSpPr>
        <p:grpSpPr>
          <a:xfrm>
            <a:off x="-140429" y="-46112"/>
            <a:ext cx="2298483" cy="5282158"/>
            <a:chOff x="-140429" y="-46112"/>
            <a:chExt cx="2298483" cy="5282158"/>
          </a:xfrm>
        </p:grpSpPr>
        <p:pic>
          <p:nvPicPr>
            <p:cNvPr id="11"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108520" y="-46112"/>
              <a:ext cx="2266574" cy="5189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 name="Group 11"/>
            <p:cNvGrpSpPr/>
            <p:nvPr userDrawn="1"/>
          </p:nvGrpSpPr>
          <p:grpSpPr>
            <a:xfrm>
              <a:off x="-140429" y="-46112"/>
              <a:ext cx="2298483" cy="5282158"/>
              <a:chOff x="-140429" y="-46112"/>
              <a:chExt cx="2298483" cy="5282158"/>
            </a:xfrm>
          </p:grpSpPr>
          <p:sp>
            <p:nvSpPr>
              <p:cNvPr id="14" name="Rectangle 13"/>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 name="Content Placeholder 2"/>
          <p:cNvSpPr>
            <a:spLocks noGrp="1"/>
          </p:cNvSpPr>
          <p:nvPr>
            <p:ph idx="1"/>
          </p:nvPr>
        </p:nvSpPr>
        <p:spPr>
          <a:xfrm>
            <a:off x="942975" y="699542"/>
            <a:ext cx="7743826"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13" name="Title 1"/>
          <p:cNvSpPr>
            <a:spLocks noGrp="1"/>
          </p:cNvSpPr>
          <p:nvPr>
            <p:ph type="title" hasCustomPrompt="1"/>
          </p:nvPr>
        </p:nvSpPr>
        <p:spPr>
          <a:xfrm>
            <a:off x="867704" y="246286"/>
            <a:ext cx="7819096" cy="288032"/>
          </a:xfrm>
          <a:solidFill>
            <a:srgbClr val="5AC4DD"/>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5" name="Straight Connector 14"/>
          <p:cNvCxnSpPr/>
          <p:nvPr userDrawn="1"/>
        </p:nvCxnSpPr>
        <p:spPr>
          <a:xfrm>
            <a:off x="471540" y="1062019"/>
            <a:ext cx="0" cy="3888432"/>
          </a:xfrm>
          <a:prstGeom prst="line">
            <a:avLst/>
          </a:prstGeom>
          <a:ln w="31750">
            <a:solidFill>
              <a:srgbClr val="5AC4DD"/>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35496" y="614834"/>
            <a:ext cx="950642" cy="430887"/>
          </a:xfrm>
          <a:prstGeom prst="rect">
            <a:avLst/>
          </a:prstGeom>
          <a:noFill/>
          <a:ln>
            <a:noFill/>
          </a:ln>
        </p:spPr>
        <p:txBody>
          <a:bodyPr wrap="square" rtlCol="0">
            <a:spAutoFit/>
          </a:bodyPr>
          <a:lstStyle/>
          <a:p>
            <a:pPr algn="ctr"/>
            <a:r>
              <a:rPr lang="es-ES" sz="1100" b="0" dirty="0" err="1">
                <a:solidFill>
                  <a:schemeClr val="accent5">
                    <a:lumMod val="75000"/>
                  </a:schemeClr>
                </a:solidFill>
              </a:rPr>
              <a:t>Atmosphere</a:t>
            </a:r>
            <a:endParaRPr lang="es-ES" sz="1100" b="0" dirty="0">
              <a:solidFill>
                <a:schemeClr val="accent5">
                  <a:lumMod val="75000"/>
                </a:schemeClr>
              </a:solidFill>
            </a:endParaRPr>
          </a:p>
          <a:p>
            <a:pPr algn="ctr"/>
            <a:r>
              <a:rPr lang="es-ES" sz="1100" b="0" dirty="0" err="1">
                <a:solidFill>
                  <a:schemeClr val="accent5">
                    <a:lumMod val="75000"/>
                  </a:schemeClr>
                </a:solidFill>
              </a:rPr>
              <a:t>Monitoring</a:t>
            </a:r>
            <a:endParaRPr lang="en-US" sz="1100" b="0" dirty="0">
              <a:solidFill>
                <a:schemeClr val="accent5">
                  <a:lumMod val="75000"/>
                </a:schemeClr>
              </a:solidFill>
            </a:endParaRPr>
          </a:p>
        </p:txBody>
      </p:sp>
      <p:pic>
        <p:nvPicPr>
          <p:cNvPr id="17"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53253" y="42236"/>
            <a:ext cx="693115" cy="652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58808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0"/>
            <a:ext cx="9144000" cy="5143500"/>
          </a:xfrm>
          <a:prstGeom prst="rect">
            <a:avLst/>
          </a:prstGeom>
          <a:solidFill>
            <a:srgbClr val="62C4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7306278" y="0"/>
            <a:ext cx="1848396" cy="514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Date Placeholder 3"/>
          <p:cNvSpPr>
            <a:spLocks noGrp="1"/>
          </p:cNvSpPr>
          <p:nvPr>
            <p:ph type="dt" sz="half" idx="10"/>
          </p:nvPr>
        </p:nvSpPr>
        <p:spPr/>
        <p:txBody>
          <a:bodyPr/>
          <a:lstStyle>
            <a:lvl1pPr>
              <a:defRPr>
                <a:solidFill>
                  <a:schemeClr val="bg1">
                    <a:lumMod val="95000"/>
                  </a:schemeClr>
                </a:solidFill>
              </a:defRPr>
            </a:lvl1pPr>
          </a:lstStyle>
          <a:p>
            <a:fld id="{30E17047-C597-4B34-8FEE-7A0D1EA692A4}" type="datetimeFigureOut">
              <a:rPr lang="en-US" smtClean="0"/>
              <a:pPr/>
              <a:t>4/12/18</a:t>
            </a:fld>
            <a:endParaRPr lang="en-US"/>
          </a:p>
        </p:txBody>
      </p:sp>
      <p:sp>
        <p:nvSpPr>
          <p:cNvPr id="5" name="Footer Placeholder 4"/>
          <p:cNvSpPr>
            <a:spLocks noGrp="1"/>
          </p:cNvSpPr>
          <p:nvPr>
            <p:ph type="ftr" sz="quarter" idx="11"/>
          </p:nvPr>
        </p:nvSpPr>
        <p:spPr/>
        <p:txBody>
          <a:bodyPr/>
          <a:lstStyle>
            <a:lvl1pPr>
              <a:defRPr>
                <a:solidFill>
                  <a:schemeClr val="bg1">
                    <a:lumMod val="9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bg1">
                    <a:lumMod val="95000"/>
                  </a:schemeClr>
                </a:solidFill>
              </a:defRPr>
            </a:lvl1pPr>
          </a:lstStyle>
          <a:p>
            <a:fld id="{58768E1A-8455-4611-8763-3FA1B747F6B6}" type="slidenum">
              <a:rPr lang="en-US" smtClean="0"/>
              <a:pPr/>
              <a:t>‹#›</a:t>
            </a:fld>
            <a:endParaRPr lang="en-US"/>
          </a:p>
        </p:txBody>
      </p:sp>
      <p:sp>
        <p:nvSpPr>
          <p:cNvPr id="10" name="Title 1"/>
          <p:cNvSpPr txBox="1">
            <a:spLocks/>
          </p:cNvSpPr>
          <p:nvPr userDrawn="1"/>
        </p:nvSpPr>
        <p:spPr>
          <a:xfrm>
            <a:off x="2602384" y="2515170"/>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sp>
        <p:nvSpPr>
          <p:cNvPr id="11" name="Subtitle 2"/>
          <p:cNvSpPr>
            <a:spLocks noGrp="1"/>
          </p:cNvSpPr>
          <p:nvPr>
            <p:ph type="subTitle" idx="13"/>
          </p:nvPr>
        </p:nvSpPr>
        <p:spPr>
          <a:xfrm>
            <a:off x="2602384" y="3363838"/>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9218" name="Picture 2" descr="S:\F15015_Copernicus\3_Work\330_Work-in-process\SC4_BackgroundMat\PPT\item Copernicus\Icon-01.png"/>
          <p:cNvPicPr>
            <a:picLocks noChangeAspect="1" noChangeArrowheads="1"/>
          </p:cNvPicPr>
          <p:nvPr userDrawn="1"/>
        </p:nvPicPr>
        <p:blipFill rotWithShape="1">
          <a:blip r:embed="rId3" cstate="screen">
            <a:biLevel thresh="50000"/>
            <a:extLst>
              <a:ext uri="{28A0092B-C50C-407E-A947-70E740481C1C}">
                <a14:useLocalDpi xmlns:a14="http://schemas.microsoft.com/office/drawing/2010/main"/>
              </a:ext>
            </a:extLst>
          </a:blip>
          <a:srcRect/>
          <a:stretch/>
        </p:blipFill>
        <p:spPr bwMode="auto">
          <a:xfrm>
            <a:off x="323528" y="1491630"/>
            <a:ext cx="2088232" cy="24489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539552"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descr="S:\F15015_Copernicus\3_Work\330_Work-in-process\SC4_BackgroundMat\PPT\item Copernicus\logo-ce-horizontal-en-negatif.png"/>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1468036"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userDrawn="1"/>
        </p:nvSpPr>
        <p:spPr>
          <a:xfrm>
            <a:off x="204713" y="3507854"/>
            <a:ext cx="2361726" cy="261610"/>
          </a:xfrm>
          <a:prstGeom prst="rect">
            <a:avLst/>
          </a:prstGeom>
          <a:noFill/>
          <a:ln>
            <a:noFill/>
          </a:ln>
        </p:spPr>
        <p:txBody>
          <a:bodyPr wrap="square" rtlCol="0">
            <a:spAutoFit/>
          </a:bodyPr>
          <a:lstStyle/>
          <a:p>
            <a:pPr algn="ctr"/>
            <a:r>
              <a:rPr lang="es-ES" sz="1100" b="0" dirty="0" err="1">
                <a:solidFill>
                  <a:schemeClr val="bg1"/>
                </a:solidFill>
              </a:rPr>
              <a:t>Atmosphere</a:t>
            </a:r>
            <a:r>
              <a:rPr lang="es-ES" sz="1100" b="0" baseline="0" dirty="0">
                <a:solidFill>
                  <a:schemeClr val="bg1"/>
                </a:solidFill>
              </a:rPr>
              <a:t> </a:t>
            </a:r>
            <a:r>
              <a:rPr lang="es-ES" sz="1100" b="0" dirty="0" err="1">
                <a:solidFill>
                  <a:schemeClr val="bg1"/>
                </a:solidFill>
              </a:rPr>
              <a:t>Monitoring</a:t>
            </a:r>
            <a:endParaRPr lang="en-US" sz="1100" b="0" dirty="0">
              <a:solidFill>
                <a:schemeClr val="bg1"/>
              </a:solidFill>
            </a:endParaRPr>
          </a:p>
        </p:txBody>
      </p:sp>
      <p:pic>
        <p:nvPicPr>
          <p:cNvPr id="13" name="Picture 12"/>
          <p:cNvPicPr>
            <a:picLocks noChangeAspect="1"/>
          </p:cNvPicPr>
          <p:nvPr userDrawn="1"/>
        </p:nvPicPr>
        <p:blipFill>
          <a:blip r:embed="rId6" cstate="screen">
            <a:biLevel thresh="25000"/>
            <a:extLst>
              <a:ext uri="{28A0092B-C50C-407E-A947-70E740481C1C}">
                <a14:useLocalDpi xmlns:a14="http://schemas.microsoft.com/office/drawing/2010/main"/>
              </a:ext>
            </a:extLst>
          </a:blip>
          <a:stretch>
            <a:fillRect/>
          </a:stretch>
        </p:blipFill>
        <p:spPr>
          <a:xfrm>
            <a:off x="2771800" y="4811834"/>
            <a:ext cx="823500" cy="141500"/>
          </a:xfrm>
          <a:prstGeom prst="rect">
            <a:avLst/>
          </a:prstGeom>
        </p:spPr>
      </p:pic>
    </p:spTree>
    <p:extLst>
      <p:ext uri="{BB962C8B-B14F-4D97-AF65-F5344CB8AC3E}">
        <p14:creationId xmlns:p14="http://schemas.microsoft.com/office/powerpoint/2010/main" val="28938055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7"/>
          <p:cNvGrpSpPr/>
          <p:nvPr userDrawn="1"/>
        </p:nvGrpSpPr>
        <p:grpSpPr>
          <a:xfrm>
            <a:off x="-140429" y="-46112"/>
            <a:ext cx="2298483" cy="5282158"/>
            <a:chOff x="-140429" y="-46112"/>
            <a:chExt cx="2298483" cy="5282158"/>
          </a:xfrm>
        </p:grpSpPr>
        <p:pic>
          <p:nvPicPr>
            <p:cNvPr id="24"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108520" y="-46112"/>
              <a:ext cx="2266574" cy="5189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9" name="Group 28"/>
            <p:cNvGrpSpPr/>
            <p:nvPr userDrawn="1"/>
          </p:nvGrpSpPr>
          <p:grpSpPr>
            <a:xfrm>
              <a:off x="-140429" y="-46112"/>
              <a:ext cx="2298483" cy="5282158"/>
              <a:chOff x="-140429" y="-46112"/>
              <a:chExt cx="2298483" cy="5282158"/>
            </a:xfrm>
          </p:grpSpPr>
          <p:sp>
            <p:nvSpPr>
              <p:cNvPr id="30" name="Rectangle 29"/>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 name="Content Placeholder 2"/>
          <p:cNvSpPr>
            <a:spLocks noGrp="1"/>
          </p:cNvSpPr>
          <p:nvPr userDrawn="1">
            <p:ph sz="half" idx="1"/>
          </p:nvPr>
        </p:nvSpPr>
        <p:spPr>
          <a:xfrm>
            <a:off x="1022920"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userDrawn="1">
            <p:ph sz="half" idx="2"/>
          </p:nvPr>
        </p:nvSpPr>
        <p:spPr>
          <a:xfrm>
            <a:off x="5076056"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userDrawn="1">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userDrawn="1">
            <p:ph type="ftr" sz="quarter" idx="11"/>
          </p:nvPr>
        </p:nvSpPr>
        <p:spPr/>
        <p:txBody>
          <a:bodyPr/>
          <a:lstStyle/>
          <a:p>
            <a:endParaRPr lang="en-US"/>
          </a:p>
        </p:txBody>
      </p:sp>
      <p:sp>
        <p:nvSpPr>
          <p:cNvPr id="7" name="Slide Number Placeholder 6"/>
          <p:cNvSpPr>
            <a:spLocks noGrp="1"/>
          </p:cNvSpPr>
          <p:nvPr userDrawn="1">
            <p:ph type="sldNum" sz="quarter" idx="12"/>
          </p:nvPr>
        </p:nvSpPr>
        <p:spPr/>
        <p:txBody>
          <a:bodyPr/>
          <a:lstStyle/>
          <a:p>
            <a:fld id="{58768E1A-8455-4611-8763-3FA1B747F6B6}" type="slidenum">
              <a:rPr lang="en-US" smtClean="0"/>
              <a:t>‹#›</a:t>
            </a:fld>
            <a:endParaRPr lang="en-US"/>
          </a:p>
        </p:txBody>
      </p:sp>
      <p:sp>
        <p:nvSpPr>
          <p:cNvPr id="15" name="Title 1"/>
          <p:cNvSpPr>
            <a:spLocks noGrp="1"/>
          </p:cNvSpPr>
          <p:nvPr userDrawn="1">
            <p:ph type="title" hasCustomPrompt="1"/>
          </p:nvPr>
        </p:nvSpPr>
        <p:spPr>
          <a:xfrm>
            <a:off x="867704" y="246286"/>
            <a:ext cx="7819096" cy="288032"/>
          </a:xfrm>
          <a:solidFill>
            <a:srgbClr val="5AC4DD"/>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6" name="Straight Connector 15"/>
          <p:cNvCxnSpPr/>
          <p:nvPr userDrawn="1"/>
        </p:nvCxnSpPr>
        <p:spPr>
          <a:xfrm>
            <a:off x="471540" y="1062019"/>
            <a:ext cx="0" cy="3888432"/>
          </a:xfrm>
          <a:prstGeom prst="line">
            <a:avLst/>
          </a:prstGeom>
          <a:ln w="31750">
            <a:solidFill>
              <a:srgbClr val="5AC4DD"/>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35496" y="614834"/>
            <a:ext cx="950642" cy="430887"/>
          </a:xfrm>
          <a:prstGeom prst="rect">
            <a:avLst/>
          </a:prstGeom>
          <a:noFill/>
          <a:ln>
            <a:noFill/>
          </a:ln>
        </p:spPr>
        <p:txBody>
          <a:bodyPr wrap="square" rtlCol="0">
            <a:spAutoFit/>
          </a:bodyPr>
          <a:lstStyle/>
          <a:p>
            <a:pPr algn="ctr"/>
            <a:r>
              <a:rPr lang="es-ES" sz="1100" b="0" dirty="0" err="1">
                <a:solidFill>
                  <a:schemeClr val="accent5">
                    <a:lumMod val="75000"/>
                  </a:schemeClr>
                </a:solidFill>
              </a:rPr>
              <a:t>Atmosphere</a:t>
            </a:r>
            <a:endParaRPr lang="es-ES" sz="1100" b="0" dirty="0">
              <a:solidFill>
                <a:schemeClr val="accent5">
                  <a:lumMod val="75000"/>
                </a:schemeClr>
              </a:solidFill>
            </a:endParaRPr>
          </a:p>
          <a:p>
            <a:pPr algn="ctr"/>
            <a:r>
              <a:rPr lang="es-ES" sz="1100" b="0" dirty="0" err="1">
                <a:solidFill>
                  <a:schemeClr val="accent5">
                    <a:lumMod val="75000"/>
                  </a:schemeClr>
                </a:solidFill>
              </a:rPr>
              <a:t>Monitoring</a:t>
            </a:r>
            <a:endParaRPr lang="en-US" sz="1100" b="0" dirty="0">
              <a:solidFill>
                <a:schemeClr val="accent5">
                  <a:lumMod val="75000"/>
                </a:schemeClr>
              </a:solidFill>
            </a:endParaRPr>
          </a:p>
        </p:txBody>
      </p:sp>
      <p:pic>
        <p:nvPicPr>
          <p:cNvPr id="18"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53253" y="42236"/>
            <a:ext cx="693115" cy="652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62821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3" name="Group 12"/>
          <p:cNvGrpSpPr/>
          <p:nvPr userDrawn="1"/>
        </p:nvGrpSpPr>
        <p:grpSpPr>
          <a:xfrm>
            <a:off x="-140429" y="-46112"/>
            <a:ext cx="2298483" cy="5282158"/>
            <a:chOff x="-140429" y="-46112"/>
            <a:chExt cx="2298483" cy="5282158"/>
          </a:xfrm>
        </p:grpSpPr>
        <p:pic>
          <p:nvPicPr>
            <p:cNvPr id="17"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108520" y="-46112"/>
              <a:ext cx="2266574" cy="5189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8" name="Group 17"/>
            <p:cNvGrpSpPr/>
            <p:nvPr userDrawn="1"/>
          </p:nvGrpSpPr>
          <p:grpSpPr>
            <a:xfrm>
              <a:off x="-140429" y="-46112"/>
              <a:ext cx="2298483" cy="5282158"/>
              <a:chOff x="-140429" y="-46112"/>
              <a:chExt cx="2298483" cy="5282158"/>
            </a:xfrm>
          </p:grpSpPr>
          <p:sp>
            <p:nvSpPr>
              <p:cNvPr id="19" name="Rectangle 18"/>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 name="Text Placeholder 2"/>
          <p:cNvSpPr>
            <a:spLocks noGrp="1"/>
          </p:cNvSpPr>
          <p:nvPr>
            <p:ph type="body" idx="1"/>
          </p:nvPr>
        </p:nvSpPr>
        <p:spPr>
          <a:xfrm>
            <a:off x="900154"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99592"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7980"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7418"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4" name="Title 1"/>
          <p:cNvSpPr>
            <a:spLocks noGrp="1"/>
          </p:cNvSpPr>
          <p:nvPr>
            <p:ph type="title" hasCustomPrompt="1"/>
          </p:nvPr>
        </p:nvSpPr>
        <p:spPr>
          <a:xfrm>
            <a:off x="867704" y="246286"/>
            <a:ext cx="7819096" cy="288032"/>
          </a:xfrm>
          <a:solidFill>
            <a:srgbClr val="5AC4DD"/>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5" name="Straight Connector 14"/>
          <p:cNvCxnSpPr/>
          <p:nvPr userDrawn="1"/>
        </p:nvCxnSpPr>
        <p:spPr>
          <a:xfrm>
            <a:off x="471540" y="1062019"/>
            <a:ext cx="0" cy="3888432"/>
          </a:xfrm>
          <a:prstGeom prst="line">
            <a:avLst/>
          </a:prstGeom>
          <a:ln w="31750">
            <a:solidFill>
              <a:srgbClr val="5AC4DD"/>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35496" y="614834"/>
            <a:ext cx="950642" cy="430887"/>
          </a:xfrm>
          <a:prstGeom prst="rect">
            <a:avLst/>
          </a:prstGeom>
          <a:noFill/>
          <a:ln>
            <a:noFill/>
          </a:ln>
        </p:spPr>
        <p:txBody>
          <a:bodyPr wrap="square" rtlCol="0">
            <a:spAutoFit/>
          </a:bodyPr>
          <a:lstStyle/>
          <a:p>
            <a:pPr algn="ctr"/>
            <a:r>
              <a:rPr lang="es-ES" sz="1100" b="0" dirty="0" err="1">
                <a:solidFill>
                  <a:schemeClr val="accent5">
                    <a:lumMod val="75000"/>
                  </a:schemeClr>
                </a:solidFill>
              </a:rPr>
              <a:t>Atmosphere</a:t>
            </a:r>
            <a:endParaRPr lang="es-ES" sz="1100" b="0" dirty="0">
              <a:solidFill>
                <a:schemeClr val="accent5">
                  <a:lumMod val="75000"/>
                </a:schemeClr>
              </a:solidFill>
            </a:endParaRPr>
          </a:p>
          <a:p>
            <a:pPr algn="ctr"/>
            <a:r>
              <a:rPr lang="es-ES" sz="1100" b="0" dirty="0" err="1">
                <a:solidFill>
                  <a:schemeClr val="accent5">
                    <a:lumMod val="75000"/>
                  </a:schemeClr>
                </a:solidFill>
              </a:rPr>
              <a:t>Monitoring</a:t>
            </a:r>
            <a:endParaRPr lang="en-US" sz="1100" b="0" dirty="0">
              <a:solidFill>
                <a:schemeClr val="accent5">
                  <a:lumMod val="75000"/>
                </a:schemeClr>
              </a:solidFill>
            </a:endParaRPr>
          </a:p>
        </p:txBody>
      </p:sp>
      <p:pic>
        <p:nvPicPr>
          <p:cNvPr id="20"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53253" y="42236"/>
            <a:ext cx="693115" cy="652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32353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29" name="Group 28"/>
          <p:cNvGrpSpPr/>
          <p:nvPr userDrawn="1"/>
        </p:nvGrpSpPr>
        <p:grpSpPr>
          <a:xfrm>
            <a:off x="-140429" y="-46112"/>
            <a:ext cx="2298483" cy="5282158"/>
            <a:chOff x="-140429" y="-46112"/>
            <a:chExt cx="2298483" cy="5282158"/>
          </a:xfrm>
        </p:grpSpPr>
        <p:pic>
          <p:nvPicPr>
            <p:cNvPr id="30"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108520" y="-46112"/>
              <a:ext cx="2266574" cy="5189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1" name="Group 30"/>
            <p:cNvGrpSpPr/>
            <p:nvPr userDrawn="1"/>
          </p:nvGrpSpPr>
          <p:grpSpPr>
            <a:xfrm>
              <a:off x="-140429" y="-46112"/>
              <a:ext cx="2298483" cy="5282158"/>
              <a:chOff x="-140429" y="-46112"/>
              <a:chExt cx="2298483" cy="5282158"/>
            </a:xfrm>
          </p:grpSpPr>
          <p:sp>
            <p:nvSpPr>
              <p:cNvPr id="32" name="Rectangle 31"/>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 name="Date Placeholder 2"/>
          <p:cNvSpPr>
            <a:spLocks noGrp="1"/>
          </p:cNvSpPr>
          <p:nvPr userDrawn="1">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58768E1A-8455-4611-8763-3FA1B747F6B6}" type="slidenum">
              <a:rPr lang="en-US" smtClean="0"/>
              <a:t>‹#›</a:t>
            </a:fld>
            <a:endParaRPr lang="en-US"/>
          </a:p>
        </p:txBody>
      </p:sp>
      <p:sp>
        <p:nvSpPr>
          <p:cNvPr id="18" name="Title 1"/>
          <p:cNvSpPr>
            <a:spLocks noGrp="1"/>
          </p:cNvSpPr>
          <p:nvPr userDrawn="1">
            <p:ph type="title" hasCustomPrompt="1"/>
          </p:nvPr>
        </p:nvSpPr>
        <p:spPr>
          <a:xfrm>
            <a:off x="867704" y="246286"/>
            <a:ext cx="7819096" cy="288032"/>
          </a:xfrm>
          <a:solidFill>
            <a:srgbClr val="5AC4DD"/>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9" name="Straight Connector 18"/>
          <p:cNvCxnSpPr/>
          <p:nvPr userDrawn="1"/>
        </p:nvCxnSpPr>
        <p:spPr>
          <a:xfrm>
            <a:off x="471540" y="1062019"/>
            <a:ext cx="0" cy="3888432"/>
          </a:xfrm>
          <a:prstGeom prst="line">
            <a:avLst/>
          </a:prstGeom>
          <a:ln w="31750">
            <a:solidFill>
              <a:srgbClr val="5AC4DD"/>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userDrawn="1"/>
        </p:nvSpPr>
        <p:spPr>
          <a:xfrm>
            <a:off x="35496" y="614834"/>
            <a:ext cx="950642" cy="430887"/>
          </a:xfrm>
          <a:prstGeom prst="rect">
            <a:avLst/>
          </a:prstGeom>
          <a:noFill/>
          <a:ln>
            <a:noFill/>
          </a:ln>
        </p:spPr>
        <p:txBody>
          <a:bodyPr wrap="square" rtlCol="0">
            <a:spAutoFit/>
          </a:bodyPr>
          <a:lstStyle/>
          <a:p>
            <a:pPr algn="ctr"/>
            <a:r>
              <a:rPr lang="es-ES" sz="1100" b="0" dirty="0" err="1">
                <a:solidFill>
                  <a:schemeClr val="accent5">
                    <a:lumMod val="75000"/>
                  </a:schemeClr>
                </a:solidFill>
              </a:rPr>
              <a:t>Atmosphere</a:t>
            </a:r>
            <a:endParaRPr lang="es-ES" sz="1100" b="0" dirty="0">
              <a:solidFill>
                <a:schemeClr val="accent5">
                  <a:lumMod val="75000"/>
                </a:schemeClr>
              </a:solidFill>
            </a:endParaRPr>
          </a:p>
          <a:p>
            <a:pPr algn="ctr"/>
            <a:r>
              <a:rPr lang="es-ES" sz="1100" b="0" dirty="0" err="1">
                <a:solidFill>
                  <a:schemeClr val="accent5">
                    <a:lumMod val="75000"/>
                  </a:schemeClr>
                </a:solidFill>
              </a:rPr>
              <a:t>Monitoring</a:t>
            </a:r>
            <a:endParaRPr lang="en-US" sz="1100" b="0" dirty="0">
              <a:solidFill>
                <a:schemeClr val="accent5">
                  <a:lumMod val="75000"/>
                </a:schemeClr>
              </a:solidFill>
            </a:endParaRPr>
          </a:p>
        </p:txBody>
      </p:sp>
      <p:pic>
        <p:nvPicPr>
          <p:cNvPr id="21"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53253" y="42236"/>
            <a:ext cx="693115" cy="652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33487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26" name="Group 25"/>
          <p:cNvGrpSpPr/>
          <p:nvPr userDrawn="1"/>
        </p:nvGrpSpPr>
        <p:grpSpPr>
          <a:xfrm>
            <a:off x="-140429" y="-46112"/>
            <a:ext cx="2298483" cy="5282158"/>
            <a:chOff x="-140429" y="-46112"/>
            <a:chExt cx="2298483" cy="5282158"/>
          </a:xfrm>
        </p:grpSpPr>
        <p:pic>
          <p:nvPicPr>
            <p:cNvPr id="27"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108520" y="-46112"/>
              <a:ext cx="2266574" cy="5189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8" name="Group 27"/>
            <p:cNvGrpSpPr/>
            <p:nvPr userDrawn="1"/>
          </p:nvGrpSpPr>
          <p:grpSpPr>
            <a:xfrm>
              <a:off x="-140429" y="-46112"/>
              <a:ext cx="2298483" cy="5282158"/>
              <a:chOff x="-140429" y="-46112"/>
              <a:chExt cx="2298483" cy="5282158"/>
            </a:xfrm>
          </p:grpSpPr>
          <p:sp>
            <p:nvSpPr>
              <p:cNvPr id="29" name="Rectangle 28"/>
              <p:cNvSpPr/>
              <p:nvPr userDrawn="1"/>
            </p:nvSpPr>
            <p:spPr>
              <a:xfrm>
                <a:off x="-108520" y="969"/>
                <a:ext cx="2266574" cy="5235077"/>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userDrawn="1"/>
            </p:nvSpPr>
            <p:spPr>
              <a:xfrm>
                <a:off x="-140429" y="-46112"/>
                <a:ext cx="2298483" cy="5189612"/>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 name="Title 1"/>
          <p:cNvSpPr>
            <a:spLocks noGrp="1"/>
          </p:cNvSpPr>
          <p:nvPr>
            <p:ph type="title"/>
          </p:nvPr>
        </p:nvSpPr>
        <p:spPr>
          <a:xfrm>
            <a:off x="100722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22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16" name="Straight Connector 15"/>
          <p:cNvCxnSpPr/>
          <p:nvPr userDrawn="1"/>
        </p:nvCxnSpPr>
        <p:spPr>
          <a:xfrm>
            <a:off x="471540" y="1062019"/>
            <a:ext cx="0" cy="3888432"/>
          </a:xfrm>
          <a:prstGeom prst="line">
            <a:avLst/>
          </a:prstGeom>
          <a:ln w="31750">
            <a:solidFill>
              <a:srgbClr val="5AC4DD"/>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35496" y="614834"/>
            <a:ext cx="950642" cy="430887"/>
          </a:xfrm>
          <a:prstGeom prst="rect">
            <a:avLst/>
          </a:prstGeom>
          <a:noFill/>
          <a:ln>
            <a:noFill/>
          </a:ln>
        </p:spPr>
        <p:txBody>
          <a:bodyPr wrap="square" rtlCol="0">
            <a:spAutoFit/>
          </a:bodyPr>
          <a:lstStyle/>
          <a:p>
            <a:pPr algn="ctr"/>
            <a:r>
              <a:rPr lang="es-ES" sz="1100" b="0" dirty="0" err="1">
                <a:solidFill>
                  <a:schemeClr val="accent5">
                    <a:lumMod val="75000"/>
                  </a:schemeClr>
                </a:solidFill>
              </a:rPr>
              <a:t>Atmosphere</a:t>
            </a:r>
            <a:endParaRPr lang="es-ES" sz="1100" b="0" dirty="0">
              <a:solidFill>
                <a:schemeClr val="accent5">
                  <a:lumMod val="75000"/>
                </a:schemeClr>
              </a:solidFill>
            </a:endParaRPr>
          </a:p>
          <a:p>
            <a:pPr algn="ctr"/>
            <a:r>
              <a:rPr lang="es-ES" sz="1100" b="0" dirty="0" err="1">
                <a:solidFill>
                  <a:schemeClr val="accent5">
                    <a:lumMod val="75000"/>
                  </a:schemeClr>
                </a:solidFill>
              </a:rPr>
              <a:t>Monitoring</a:t>
            </a:r>
            <a:endParaRPr lang="en-US" sz="1100" b="0" dirty="0">
              <a:solidFill>
                <a:schemeClr val="accent5">
                  <a:lumMod val="75000"/>
                </a:schemeClr>
              </a:solidFill>
            </a:endParaRPr>
          </a:p>
        </p:txBody>
      </p:sp>
      <p:pic>
        <p:nvPicPr>
          <p:cNvPr id="18"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53253" y="42236"/>
            <a:ext cx="693115" cy="652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84821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 name="Group 7"/>
          <p:cNvGrpSpPr/>
          <p:nvPr userDrawn="1"/>
        </p:nvGrpSpPr>
        <p:grpSpPr>
          <a:xfrm>
            <a:off x="0" y="-8194"/>
            <a:ext cx="2323579" cy="5195022"/>
            <a:chOff x="-2988840" y="-681190"/>
            <a:chExt cx="2323579" cy="5195022"/>
          </a:xfrm>
        </p:grpSpPr>
        <p:pic>
          <p:nvPicPr>
            <p:cNvPr id="34" name="Picture 2" descr="S:\F15015_Copernicus\3_Work\330_Work-in-process\SC4_BackgroundMat\Visual_ID\Photos\Climate_change_ThinkstockPhotos-147656737.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69"/>
            <a:stretch/>
          </p:blipFill>
          <p:spPr bwMode="auto">
            <a:xfrm>
              <a:off x="-2988840" y="-668610"/>
              <a:ext cx="2323578" cy="5181059"/>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p:cNvSpPr/>
            <p:nvPr userDrawn="1"/>
          </p:nvSpPr>
          <p:spPr>
            <a:xfrm>
              <a:off x="-2978397" y="-681190"/>
              <a:ext cx="2313136" cy="5184799"/>
            </a:xfrm>
            <a:prstGeom prst="rect">
              <a:avLst/>
            </a:prstGeom>
            <a:gradFill>
              <a:gsLst>
                <a:gs pos="0">
                  <a:schemeClr val="accent1">
                    <a:tint val="66000"/>
                    <a:satMod val="160000"/>
                    <a:alpha val="0"/>
                  </a:schemeClr>
                </a:gs>
                <a:gs pos="64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p:cNvSpPr/>
            <p:nvPr userDrawn="1"/>
          </p:nvSpPr>
          <p:spPr>
            <a:xfrm>
              <a:off x="-2988840" y="-667227"/>
              <a:ext cx="2323578" cy="51810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userDrawn="1">
            <p:ph type="title" hasCustomPrompt="1"/>
          </p:nvPr>
        </p:nvSpPr>
        <p:spPr>
          <a:xfrm>
            <a:off x="867704" y="235007"/>
            <a:ext cx="7819096" cy="277539"/>
          </a:xfrm>
          <a:solidFill>
            <a:srgbClr val="941333"/>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grpSp>
        <p:nvGrpSpPr>
          <p:cNvPr id="41" name="Group 40"/>
          <p:cNvGrpSpPr/>
          <p:nvPr userDrawn="1"/>
        </p:nvGrpSpPr>
        <p:grpSpPr>
          <a:xfrm>
            <a:off x="107504" y="20834"/>
            <a:ext cx="878633" cy="4929617"/>
            <a:chOff x="164975" y="20834"/>
            <a:chExt cx="878633" cy="4929617"/>
          </a:xfrm>
        </p:grpSpPr>
        <p:cxnSp>
          <p:nvCxnSpPr>
            <p:cNvPr id="42" name="Straight Connector 41"/>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userDrawn="1"/>
          </p:nvSpPr>
          <p:spPr>
            <a:xfrm>
              <a:off x="164975" y="614834"/>
              <a:ext cx="878633" cy="430887"/>
            </a:xfrm>
            <a:prstGeom prst="rect">
              <a:avLst/>
            </a:prstGeom>
            <a:noFill/>
          </p:spPr>
          <p:txBody>
            <a:bodyPr wrap="square" rtlCol="0">
              <a:spAutoFit/>
            </a:bodyPr>
            <a:lstStyle/>
            <a:p>
              <a:r>
                <a:rPr lang="es-ES" sz="1100" b="0" dirty="0" err="1">
                  <a:solidFill>
                    <a:srgbClr val="941333"/>
                  </a:solidFill>
                </a:rPr>
                <a:t>Climate</a:t>
              </a:r>
              <a:endParaRPr lang="es-ES" sz="1100" b="0" dirty="0">
                <a:solidFill>
                  <a:srgbClr val="941333"/>
                </a:solidFill>
              </a:endParaRPr>
            </a:p>
            <a:p>
              <a:r>
                <a:rPr lang="es-ES" sz="1100" b="0" dirty="0" err="1">
                  <a:solidFill>
                    <a:srgbClr val="941333"/>
                  </a:solidFill>
                </a:rPr>
                <a:t>Change</a:t>
              </a:r>
              <a:endParaRPr lang="en-US" sz="1100" b="0" dirty="0">
                <a:solidFill>
                  <a:srgbClr val="941333"/>
                </a:solidFill>
              </a:endParaRPr>
            </a:p>
          </p:txBody>
        </p:sp>
        <p:pic>
          <p:nvPicPr>
            <p:cNvPr id="44"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4929666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userDrawn="1">
            <p:ph idx="1"/>
          </p:nvPr>
        </p:nvSpPr>
        <p:spPr>
          <a:xfrm>
            <a:off x="942975" y="699542"/>
            <a:ext cx="7743826"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11" name="Title 1"/>
          <p:cNvSpPr>
            <a:spLocks noGrp="1"/>
          </p:cNvSpPr>
          <p:nvPr>
            <p:ph type="title" hasCustomPrompt="1"/>
          </p:nvPr>
        </p:nvSpPr>
        <p:spPr>
          <a:xfrm>
            <a:off x="867704" y="235007"/>
            <a:ext cx="7819096" cy="277539"/>
          </a:xfrm>
          <a:solidFill>
            <a:srgbClr val="941333"/>
          </a:solidFill>
        </p:spPr>
        <p:txBody>
          <a:bodyPr>
            <a:noAutofit/>
          </a:bodyPr>
          <a:lstStyle>
            <a:lvl1pPr algn="l">
              <a:defRPr sz="1800" b="0" spc="700" baseline="0">
                <a:solidFill>
                  <a:schemeClr val="bg1"/>
                </a:solidFill>
              </a:defRPr>
            </a:lvl1pPr>
          </a:lstStyle>
          <a:p>
            <a:r>
              <a:rPr lang="en-US" dirty="0"/>
              <a:t>CLICK TO EDIT MASTER TITLE STYLE</a:t>
            </a:r>
          </a:p>
        </p:txBody>
      </p:sp>
      <p:grpSp>
        <p:nvGrpSpPr>
          <p:cNvPr id="12" name="Group 11"/>
          <p:cNvGrpSpPr/>
          <p:nvPr userDrawn="1"/>
        </p:nvGrpSpPr>
        <p:grpSpPr>
          <a:xfrm>
            <a:off x="107504" y="20834"/>
            <a:ext cx="878633" cy="4929617"/>
            <a:chOff x="164975" y="20834"/>
            <a:chExt cx="878633" cy="4929617"/>
          </a:xfrm>
        </p:grpSpPr>
        <p:cxnSp>
          <p:nvCxnSpPr>
            <p:cNvPr id="13" name="Straight Connector 12"/>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164975" y="614834"/>
              <a:ext cx="878633" cy="430887"/>
            </a:xfrm>
            <a:prstGeom prst="rect">
              <a:avLst/>
            </a:prstGeom>
            <a:noFill/>
          </p:spPr>
          <p:txBody>
            <a:bodyPr wrap="square" rtlCol="0">
              <a:spAutoFit/>
            </a:bodyPr>
            <a:lstStyle/>
            <a:p>
              <a:r>
                <a:rPr lang="es-ES" sz="1100" b="0" dirty="0" err="1">
                  <a:solidFill>
                    <a:srgbClr val="941333"/>
                  </a:solidFill>
                </a:rPr>
                <a:t>Climate</a:t>
              </a:r>
              <a:endParaRPr lang="es-ES" sz="1100" b="0" dirty="0">
                <a:solidFill>
                  <a:srgbClr val="941333"/>
                </a:solidFill>
              </a:endParaRPr>
            </a:p>
            <a:p>
              <a:r>
                <a:rPr lang="es-ES" sz="1100" b="0" dirty="0" err="1">
                  <a:solidFill>
                    <a:srgbClr val="941333"/>
                  </a:solidFill>
                </a:rPr>
                <a:t>Change</a:t>
              </a:r>
              <a:endParaRPr lang="en-US" sz="1100" b="0" dirty="0">
                <a:solidFill>
                  <a:srgbClr val="941333"/>
                </a:solidFill>
              </a:endParaRPr>
            </a:p>
          </p:txBody>
        </p:sp>
        <p:pic>
          <p:nvPicPr>
            <p:cNvPr id="17"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564542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p:cNvSpPr/>
          <p:nvPr userDrawn="1"/>
        </p:nvSpPr>
        <p:spPr>
          <a:xfrm>
            <a:off x="0" y="0"/>
            <a:ext cx="9144000" cy="5143500"/>
          </a:xfrm>
          <a:prstGeom prst="rect">
            <a:avLst/>
          </a:prstGeom>
          <a:solidFill>
            <a:srgbClr val="941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sp>
        <p:nvSpPr>
          <p:cNvPr id="11" name="Subtitle 2"/>
          <p:cNvSpPr>
            <a:spLocks noGrp="1"/>
          </p:cNvSpPr>
          <p:nvPr>
            <p:ph type="subTitle" idx="13"/>
          </p:nvPr>
        </p:nvSpPr>
        <p:spPr>
          <a:xfrm>
            <a:off x="2602384"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10242" name="Picture 2" descr="S:\F15015_Copernicus\3_Work\330_Work-in-process\SC4_BackgroundMat\PPT\item Copernicus\Icon-01.png"/>
          <p:cNvPicPr>
            <a:picLocks noChangeAspect="1" noChangeArrowheads="1"/>
          </p:cNvPicPr>
          <p:nvPr userDrawn="1"/>
        </p:nvPicPr>
        <p:blipFill rotWithShape="1">
          <a:blip r:embed="rId2" cstate="screen">
            <a:lum bright="70000" contrast="-70000"/>
            <a:extLst>
              <a:ext uri="{28A0092B-C50C-407E-A947-70E740481C1C}">
                <a14:useLocalDpi xmlns:a14="http://schemas.microsoft.com/office/drawing/2010/main"/>
              </a:ext>
            </a:extLst>
          </a:blip>
          <a:srcRect/>
          <a:stretch/>
        </p:blipFill>
        <p:spPr bwMode="auto">
          <a:xfrm>
            <a:off x="-252536" y="1200704"/>
            <a:ext cx="3240360" cy="271669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539552"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descr="S:\F15015_Copernicus\3_Work\330_Work-in-process\SC4_BackgroundMat\PPT\item Copernicus\logo-ce-horizontal-en-negatif.png"/>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1468036"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userDrawn="1"/>
        </p:nvPicPr>
        <p:blipFill rotWithShape="1">
          <a:blip r:embed="rId5" cstate="screen">
            <a:extLst>
              <a:ext uri="{28A0092B-C50C-407E-A947-70E740481C1C}">
                <a14:useLocalDpi xmlns:a14="http://schemas.microsoft.com/office/drawing/2010/main"/>
              </a:ext>
            </a:extLst>
          </a:blip>
          <a:srcRect t="-218"/>
          <a:stretch/>
        </p:blipFill>
        <p:spPr bwMode="auto">
          <a:xfrm>
            <a:off x="7291387" y="-11268"/>
            <a:ext cx="1852613" cy="51616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p:cNvSpPr txBox="1"/>
          <p:nvPr userDrawn="1"/>
        </p:nvSpPr>
        <p:spPr>
          <a:xfrm>
            <a:off x="621854" y="3536429"/>
            <a:ext cx="1440160" cy="261610"/>
          </a:xfrm>
          <a:prstGeom prst="rect">
            <a:avLst/>
          </a:prstGeom>
          <a:noFill/>
        </p:spPr>
        <p:txBody>
          <a:bodyPr wrap="square" rtlCol="0">
            <a:spAutoFit/>
          </a:bodyPr>
          <a:lstStyle/>
          <a:p>
            <a:pPr algn="ctr"/>
            <a:r>
              <a:rPr lang="es-ES" sz="1100" b="0" dirty="0" err="1">
                <a:solidFill>
                  <a:schemeClr val="bg1"/>
                </a:solidFill>
              </a:rPr>
              <a:t>Climate</a:t>
            </a:r>
            <a:r>
              <a:rPr lang="es-ES" sz="1100" b="0" baseline="0" dirty="0">
                <a:solidFill>
                  <a:schemeClr val="bg1"/>
                </a:solidFill>
              </a:rPr>
              <a:t> </a:t>
            </a:r>
            <a:r>
              <a:rPr lang="es-ES" sz="1100" b="0" dirty="0" err="1">
                <a:solidFill>
                  <a:schemeClr val="bg1"/>
                </a:solidFill>
              </a:rPr>
              <a:t>Change</a:t>
            </a:r>
            <a:endParaRPr lang="en-US" sz="1100" b="0" dirty="0">
              <a:solidFill>
                <a:schemeClr val="bg1"/>
              </a:solidFill>
            </a:endParaRPr>
          </a:p>
        </p:txBody>
      </p:sp>
      <p:pic>
        <p:nvPicPr>
          <p:cNvPr id="14" name="Picture 13"/>
          <p:cNvPicPr>
            <a:picLocks noChangeAspect="1"/>
          </p:cNvPicPr>
          <p:nvPr userDrawn="1"/>
        </p:nvPicPr>
        <p:blipFill>
          <a:blip r:embed="rId6" cstate="screen">
            <a:biLevel thresh="25000"/>
            <a:extLst>
              <a:ext uri="{28A0092B-C50C-407E-A947-70E740481C1C}">
                <a14:useLocalDpi xmlns:a14="http://schemas.microsoft.com/office/drawing/2010/main"/>
              </a:ext>
            </a:extLst>
          </a:blip>
          <a:stretch>
            <a:fillRect/>
          </a:stretch>
        </p:blipFill>
        <p:spPr>
          <a:xfrm>
            <a:off x="2771800" y="4811834"/>
            <a:ext cx="823500" cy="141500"/>
          </a:xfrm>
          <a:prstGeom prst="rect">
            <a:avLst/>
          </a:prstGeom>
        </p:spPr>
      </p:pic>
    </p:spTree>
    <p:extLst>
      <p:ext uri="{BB962C8B-B14F-4D97-AF65-F5344CB8AC3E}">
        <p14:creationId xmlns:p14="http://schemas.microsoft.com/office/powerpoint/2010/main" val="15288890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90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sp>
        <p:nvSpPr>
          <p:cNvPr id="16" name="Title 1"/>
          <p:cNvSpPr>
            <a:spLocks noGrp="1"/>
          </p:cNvSpPr>
          <p:nvPr>
            <p:ph type="title" hasCustomPrompt="1"/>
          </p:nvPr>
        </p:nvSpPr>
        <p:spPr>
          <a:xfrm>
            <a:off x="867704" y="235007"/>
            <a:ext cx="7819096" cy="277539"/>
          </a:xfrm>
          <a:solidFill>
            <a:srgbClr val="941333"/>
          </a:solidFill>
        </p:spPr>
        <p:txBody>
          <a:bodyPr>
            <a:noAutofit/>
          </a:bodyPr>
          <a:lstStyle>
            <a:lvl1pPr algn="l">
              <a:defRPr sz="1800" b="0" spc="700" baseline="0">
                <a:solidFill>
                  <a:schemeClr val="bg1"/>
                </a:solidFill>
              </a:defRPr>
            </a:lvl1pPr>
          </a:lstStyle>
          <a:p>
            <a:r>
              <a:rPr lang="en-US" dirty="0"/>
              <a:t>CLICK TO EDIT MASTER TITLE STYLE</a:t>
            </a:r>
          </a:p>
        </p:txBody>
      </p:sp>
      <p:grpSp>
        <p:nvGrpSpPr>
          <p:cNvPr id="17" name="Group 16"/>
          <p:cNvGrpSpPr/>
          <p:nvPr userDrawn="1"/>
        </p:nvGrpSpPr>
        <p:grpSpPr>
          <a:xfrm>
            <a:off x="107504" y="20834"/>
            <a:ext cx="878633" cy="4929617"/>
            <a:chOff x="164975" y="20834"/>
            <a:chExt cx="878633" cy="4929617"/>
          </a:xfrm>
        </p:grpSpPr>
        <p:cxnSp>
          <p:nvCxnSpPr>
            <p:cNvPr id="18" name="Straight Connector 17"/>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userDrawn="1"/>
          </p:nvSpPr>
          <p:spPr>
            <a:xfrm>
              <a:off x="164975" y="614834"/>
              <a:ext cx="878633" cy="430887"/>
            </a:xfrm>
            <a:prstGeom prst="rect">
              <a:avLst/>
            </a:prstGeom>
            <a:noFill/>
          </p:spPr>
          <p:txBody>
            <a:bodyPr wrap="square" rtlCol="0">
              <a:spAutoFit/>
            </a:bodyPr>
            <a:lstStyle/>
            <a:p>
              <a:r>
                <a:rPr lang="es-ES" sz="1100" b="0" dirty="0" err="1">
                  <a:solidFill>
                    <a:srgbClr val="941333"/>
                  </a:solidFill>
                </a:rPr>
                <a:t>Climate</a:t>
              </a:r>
              <a:endParaRPr lang="es-ES" sz="1100" b="0" dirty="0">
                <a:solidFill>
                  <a:srgbClr val="941333"/>
                </a:solidFill>
              </a:endParaRPr>
            </a:p>
            <a:p>
              <a:r>
                <a:rPr lang="es-ES" sz="1100" b="0" dirty="0" err="1">
                  <a:solidFill>
                    <a:srgbClr val="941333"/>
                  </a:solidFill>
                </a:rPr>
                <a:t>Change</a:t>
              </a:r>
              <a:endParaRPr lang="en-US" sz="1100" b="0" dirty="0">
                <a:solidFill>
                  <a:srgbClr val="941333"/>
                </a:solidFill>
              </a:endParaRPr>
            </a:p>
          </p:txBody>
        </p:sp>
        <p:pic>
          <p:nvPicPr>
            <p:cNvPr id="20"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188525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0154"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99592"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7980"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7418"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7" name="Title 1"/>
          <p:cNvSpPr>
            <a:spLocks noGrp="1"/>
          </p:cNvSpPr>
          <p:nvPr>
            <p:ph type="title" hasCustomPrompt="1"/>
          </p:nvPr>
        </p:nvSpPr>
        <p:spPr>
          <a:xfrm>
            <a:off x="867704" y="235007"/>
            <a:ext cx="7819096" cy="277539"/>
          </a:xfrm>
          <a:solidFill>
            <a:srgbClr val="941333"/>
          </a:solidFill>
        </p:spPr>
        <p:txBody>
          <a:bodyPr>
            <a:noAutofit/>
          </a:bodyPr>
          <a:lstStyle>
            <a:lvl1pPr algn="l">
              <a:defRPr sz="1800" b="0" spc="700" baseline="0">
                <a:solidFill>
                  <a:schemeClr val="bg1"/>
                </a:solidFill>
              </a:defRPr>
            </a:lvl1pPr>
          </a:lstStyle>
          <a:p>
            <a:r>
              <a:rPr lang="en-US" dirty="0"/>
              <a:t>CLICK TO EDIT MASTER TITLE STYLE</a:t>
            </a:r>
          </a:p>
        </p:txBody>
      </p:sp>
      <p:grpSp>
        <p:nvGrpSpPr>
          <p:cNvPr id="19" name="Group 18"/>
          <p:cNvGrpSpPr/>
          <p:nvPr userDrawn="1"/>
        </p:nvGrpSpPr>
        <p:grpSpPr>
          <a:xfrm>
            <a:off x="107504" y="20834"/>
            <a:ext cx="878633" cy="4929617"/>
            <a:chOff x="164975" y="20834"/>
            <a:chExt cx="878633" cy="4929617"/>
          </a:xfrm>
        </p:grpSpPr>
        <p:cxnSp>
          <p:nvCxnSpPr>
            <p:cNvPr id="20" name="Straight Connector 19"/>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userDrawn="1"/>
          </p:nvSpPr>
          <p:spPr>
            <a:xfrm>
              <a:off x="164975" y="614834"/>
              <a:ext cx="878633" cy="430887"/>
            </a:xfrm>
            <a:prstGeom prst="rect">
              <a:avLst/>
            </a:prstGeom>
            <a:noFill/>
          </p:spPr>
          <p:txBody>
            <a:bodyPr wrap="square" rtlCol="0">
              <a:spAutoFit/>
            </a:bodyPr>
            <a:lstStyle/>
            <a:p>
              <a:r>
                <a:rPr lang="es-ES" sz="1100" b="0" dirty="0" err="1">
                  <a:solidFill>
                    <a:srgbClr val="941333"/>
                  </a:solidFill>
                </a:rPr>
                <a:t>Climate</a:t>
              </a:r>
              <a:endParaRPr lang="es-ES" sz="1100" b="0" dirty="0">
                <a:solidFill>
                  <a:srgbClr val="941333"/>
                </a:solidFill>
              </a:endParaRPr>
            </a:p>
            <a:p>
              <a:r>
                <a:rPr lang="es-ES" sz="1100" b="0" dirty="0" err="1">
                  <a:solidFill>
                    <a:srgbClr val="941333"/>
                  </a:solidFill>
                </a:rPr>
                <a:t>Change</a:t>
              </a:r>
              <a:endParaRPr lang="en-US" sz="1100" b="0" dirty="0">
                <a:solidFill>
                  <a:srgbClr val="941333"/>
                </a:solidFill>
              </a:endParaRPr>
            </a:p>
          </p:txBody>
        </p:sp>
        <p:pic>
          <p:nvPicPr>
            <p:cNvPr id="22"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9597596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8" name="Group 17"/>
          <p:cNvGrpSpPr/>
          <p:nvPr userDrawn="1"/>
        </p:nvGrpSpPr>
        <p:grpSpPr>
          <a:xfrm>
            <a:off x="0" y="-8194"/>
            <a:ext cx="2323579" cy="5195022"/>
            <a:chOff x="-2988840" y="-681190"/>
            <a:chExt cx="2323579" cy="5195022"/>
          </a:xfrm>
        </p:grpSpPr>
        <p:pic>
          <p:nvPicPr>
            <p:cNvPr id="19" name="Picture 2" descr="S:\F15015_Copernicus\3_Work\330_Work-in-process\SC4_BackgroundMat\Visual_ID\Photos\Climate_change_ThinkstockPhotos-147656737.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69"/>
            <a:stretch/>
          </p:blipFill>
          <p:spPr bwMode="auto">
            <a:xfrm>
              <a:off x="-2988840" y="-668610"/>
              <a:ext cx="2323578" cy="5181059"/>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userDrawn="1"/>
          </p:nvSpPr>
          <p:spPr>
            <a:xfrm>
              <a:off x="-2978397" y="-681190"/>
              <a:ext cx="2313136" cy="5184799"/>
            </a:xfrm>
            <a:prstGeom prst="rect">
              <a:avLst/>
            </a:prstGeom>
            <a:gradFill>
              <a:gsLst>
                <a:gs pos="0">
                  <a:schemeClr val="accent1">
                    <a:tint val="66000"/>
                    <a:satMod val="160000"/>
                    <a:alpha val="0"/>
                  </a:schemeClr>
                </a:gs>
                <a:gs pos="64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2988840" y="-667227"/>
              <a:ext cx="2323578" cy="51810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22" name="Title 1"/>
          <p:cNvSpPr>
            <a:spLocks noGrp="1"/>
          </p:cNvSpPr>
          <p:nvPr>
            <p:ph type="title" hasCustomPrompt="1"/>
          </p:nvPr>
        </p:nvSpPr>
        <p:spPr>
          <a:xfrm>
            <a:off x="867704" y="235007"/>
            <a:ext cx="7819096" cy="277539"/>
          </a:xfrm>
          <a:solidFill>
            <a:srgbClr val="941333"/>
          </a:solidFill>
        </p:spPr>
        <p:txBody>
          <a:bodyPr>
            <a:noAutofit/>
          </a:bodyPr>
          <a:lstStyle>
            <a:lvl1pPr algn="l">
              <a:defRPr sz="1800" b="0" spc="700" baseline="0">
                <a:solidFill>
                  <a:schemeClr val="bg1"/>
                </a:solidFill>
              </a:defRPr>
            </a:lvl1pPr>
          </a:lstStyle>
          <a:p>
            <a:r>
              <a:rPr lang="en-US" dirty="0"/>
              <a:t>CLICK TO EDIT MASTER TITLE STYLE</a:t>
            </a:r>
          </a:p>
        </p:txBody>
      </p:sp>
      <p:grpSp>
        <p:nvGrpSpPr>
          <p:cNvPr id="23" name="Group 22"/>
          <p:cNvGrpSpPr/>
          <p:nvPr userDrawn="1"/>
        </p:nvGrpSpPr>
        <p:grpSpPr>
          <a:xfrm>
            <a:off x="107504" y="20834"/>
            <a:ext cx="878633" cy="4929617"/>
            <a:chOff x="164975" y="20834"/>
            <a:chExt cx="878633" cy="4929617"/>
          </a:xfrm>
        </p:grpSpPr>
        <p:cxnSp>
          <p:nvCxnSpPr>
            <p:cNvPr id="24" name="Straight Connector 23"/>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userDrawn="1"/>
          </p:nvSpPr>
          <p:spPr>
            <a:xfrm>
              <a:off x="164975" y="614834"/>
              <a:ext cx="878633" cy="430887"/>
            </a:xfrm>
            <a:prstGeom prst="rect">
              <a:avLst/>
            </a:prstGeom>
            <a:noFill/>
          </p:spPr>
          <p:txBody>
            <a:bodyPr wrap="square" rtlCol="0">
              <a:spAutoFit/>
            </a:bodyPr>
            <a:lstStyle/>
            <a:p>
              <a:r>
                <a:rPr lang="es-ES" sz="1100" b="0" dirty="0" err="1">
                  <a:solidFill>
                    <a:srgbClr val="941333"/>
                  </a:solidFill>
                </a:rPr>
                <a:t>Climate</a:t>
              </a:r>
              <a:endParaRPr lang="es-ES" sz="1100" b="0" dirty="0">
                <a:solidFill>
                  <a:srgbClr val="941333"/>
                </a:solidFill>
              </a:endParaRPr>
            </a:p>
            <a:p>
              <a:r>
                <a:rPr lang="es-ES" sz="1100" b="0" dirty="0" err="1">
                  <a:solidFill>
                    <a:srgbClr val="941333"/>
                  </a:solidFill>
                </a:rPr>
                <a:t>Change</a:t>
              </a:r>
              <a:endParaRPr lang="en-US" sz="1100" b="0" dirty="0">
                <a:solidFill>
                  <a:srgbClr val="941333"/>
                </a:solidFill>
              </a:endParaRPr>
            </a:p>
          </p:txBody>
        </p:sp>
        <p:pic>
          <p:nvPicPr>
            <p:cNvPr id="26"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9626053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20" name="Group 19"/>
          <p:cNvGrpSpPr/>
          <p:nvPr userDrawn="1"/>
        </p:nvGrpSpPr>
        <p:grpSpPr>
          <a:xfrm>
            <a:off x="0" y="-8194"/>
            <a:ext cx="2323579" cy="5195022"/>
            <a:chOff x="-2988840" y="-681190"/>
            <a:chExt cx="2323579" cy="5195022"/>
          </a:xfrm>
        </p:grpSpPr>
        <p:pic>
          <p:nvPicPr>
            <p:cNvPr id="21" name="Picture 2" descr="S:\F15015_Copernicus\3_Work\330_Work-in-process\SC4_BackgroundMat\Visual_ID\Photos\Climate_change_ThinkstockPhotos-147656737.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b="-69"/>
            <a:stretch/>
          </p:blipFill>
          <p:spPr bwMode="auto">
            <a:xfrm>
              <a:off x="-2988840" y="-668610"/>
              <a:ext cx="2323578" cy="5181059"/>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userDrawn="1"/>
          </p:nvSpPr>
          <p:spPr>
            <a:xfrm>
              <a:off x="-2978397" y="-681190"/>
              <a:ext cx="2313136" cy="5184799"/>
            </a:xfrm>
            <a:prstGeom prst="rect">
              <a:avLst/>
            </a:prstGeom>
            <a:gradFill>
              <a:gsLst>
                <a:gs pos="0">
                  <a:schemeClr val="accent1">
                    <a:tint val="66000"/>
                    <a:satMod val="160000"/>
                    <a:alpha val="0"/>
                  </a:schemeClr>
                </a:gs>
                <a:gs pos="64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p:cNvSpPr/>
            <p:nvPr userDrawn="1"/>
          </p:nvSpPr>
          <p:spPr>
            <a:xfrm>
              <a:off x="-2988840" y="-667227"/>
              <a:ext cx="2323578" cy="51810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grpSp>
        <p:nvGrpSpPr>
          <p:cNvPr id="22" name="Group 21"/>
          <p:cNvGrpSpPr/>
          <p:nvPr userDrawn="1"/>
        </p:nvGrpSpPr>
        <p:grpSpPr>
          <a:xfrm>
            <a:off x="107504" y="20834"/>
            <a:ext cx="878633" cy="4929617"/>
            <a:chOff x="164975" y="20834"/>
            <a:chExt cx="878633" cy="4929617"/>
          </a:xfrm>
        </p:grpSpPr>
        <p:cxnSp>
          <p:nvCxnSpPr>
            <p:cNvPr id="23" name="Straight Connector 22"/>
            <p:cNvCxnSpPr/>
            <p:nvPr userDrawn="1"/>
          </p:nvCxnSpPr>
          <p:spPr>
            <a:xfrm>
              <a:off x="503610" y="1062019"/>
              <a:ext cx="0" cy="3888432"/>
            </a:xfrm>
            <a:prstGeom prst="line">
              <a:avLst/>
            </a:prstGeom>
            <a:ln w="31750">
              <a:solidFill>
                <a:srgbClr val="941333">
                  <a:alpha val="81000"/>
                </a:srgb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userDrawn="1"/>
          </p:nvSpPr>
          <p:spPr>
            <a:xfrm>
              <a:off x="164975" y="614834"/>
              <a:ext cx="878633" cy="430887"/>
            </a:xfrm>
            <a:prstGeom prst="rect">
              <a:avLst/>
            </a:prstGeom>
            <a:noFill/>
          </p:spPr>
          <p:txBody>
            <a:bodyPr wrap="square" rtlCol="0">
              <a:spAutoFit/>
            </a:bodyPr>
            <a:lstStyle/>
            <a:p>
              <a:r>
                <a:rPr lang="es-ES" sz="1100" b="0" dirty="0" err="1">
                  <a:solidFill>
                    <a:srgbClr val="941333"/>
                  </a:solidFill>
                </a:rPr>
                <a:t>Climate</a:t>
              </a:r>
              <a:endParaRPr lang="es-ES" sz="1100" b="0" dirty="0">
                <a:solidFill>
                  <a:srgbClr val="941333"/>
                </a:solidFill>
              </a:endParaRPr>
            </a:p>
            <a:p>
              <a:r>
                <a:rPr lang="es-ES" sz="1100" b="0" dirty="0" err="1">
                  <a:solidFill>
                    <a:srgbClr val="941333"/>
                  </a:solidFill>
                </a:rPr>
                <a:t>Change</a:t>
              </a:r>
              <a:endParaRPr lang="en-US" sz="1100" b="0" dirty="0">
                <a:solidFill>
                  <a:srgbClr val="941333"/>
                </a:solidFill>
              </a:endParaRPr>
            </a:p>
          </p:txBody>
        </p:sp>
        <p:pic>
          <p:nvPicPr>
            <p:cNvPr id="25" name="Picture 2"/>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a:stretch/>
          </p:blipFill>
          <p:spPr bwMode="auto">
            <a:xfrm>
              <a:off x="175246" y="20834"/>
              <a:ext cx="662953" cy="68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8594000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0" name="Group 19"/>
          <p:cNvGrpSpPr/>
          <p:nvPr userDrawn="1"/>
        </p:nvGrpSpPr>
        <p:grpSpPr>
          <a:xfrm>
            <a:off x="-19239" y="-12685"/>
            <a:ext cx="2463883" cy="5176972"/>
            <a:chOff x="-2604708" y="-1040096"/>
            <a:chExt cx="2463883" cy="5176972"/>
          </a:xfrm>
        </p:grpSpPr>
        <p:pic>
          <p:nvPicPr>
            <p:cNvPr id="21" name="Picture 3"/>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2604436" y="-1028650"/>
              <a:ext cx="2002973" cy="5138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Rectangle 21"/>
            <p:cNvSpPr/>
            <p:nvPr userDrawn="1"/>
          </p:nvSpPr>
          <p:spPr>
            <a:xfrm>
              <a:off x="-2604436" y="-1013193"/>
              <a:ext cx="2463611" cy="5150069"/>
            </a:xfrm>
            <a:prstGeom prst="rect">
              <a:avLst/>
            </a:prstGeom>
            <a:gradFill>
              <a:gsLst>
                <a:gs pos="0">
                  <a:schemeClr val="accent1">
                    <a:tint val="66000"/>
                    <a:satMod val="160000"/>
                    <a:alpha val="0"/>
                  </a:schemeClr>
                </a:gs>
                <a:gs pos="6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userDrawn="1"/>
          </p:nvSpPr>
          <p:spPr>
            <a:xfrm>
              <a:off x="-2604708" y="-1040096"/>
              <a:ext cx="2438852"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userDrawn="1">
            <p:ph type="title" hasCustomPrompt="1"/>
          </p:nvPr>
        </p:nvSpPr>
        <p:spPr>
          <a:xfrm>
            <a:off x="867704" y="205979"/>
            <a:ext cx="7819096" cy="277539"/>
          </a:xfrm>
          <a:solidFill>
            <a:srgbClr val="578683"/>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17" name="Straight Connector 16"/>
          <p:cNvCxnSpPr/>
          <p:nvPr userDrawn="1"/>
        </p:nvCxnSpPr>
        <p:spPr>
          <a:xfrm>
            <a:off x="471539" y="876444"/>
            <a:ext cx="0" cy="4074007"/>
          </a:xfrm>
          <a:prstGeom prst="line">
            <a:avLst/>
          </a:prstGeom>
          <a:ln w="31750">
            <a:solidFill>
              <a:srgbClr val="578683">
                <a:alpha val="81000"/>
              </a:srgb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132904" y="640234"/>
            <a:ext cx="1022649" cy="261610"/>
          </a:xfrm>
          <a:prstGeom prst="rect">
            <a:avLst/>
          </a:prstGeom>
          <a:noFill/>
          <a:ln>
            <a:noFill/>
          </a:ln>
        </p:spPr>
        <p:txBody>
          <a:bodyPr wrap="square" rtlCol="0">
            <a:spAutoFit/>
          </a:bodyPr>
          <a:lstStyle/>
          <a:p>
            <a:r>
              <a:rPr lang="es-ES" sz="1100" b="0" dirty="0">
                <a:solidFill>
                  <a:srgbClr val="2C4442"/>
                </a:solidFill>
              </a:rPr>
              <a:t>Security</a:t>
            </a:r>
            <a:endParaRPr lang="en-US" sz="1100" b="0" dirty="0">
              <a:solidFill>
                <a:srgbClr val="2C4442"/>
              </a:solidFill>
            </a:endParaRPr>
          </a:p>
        </p:txBody>
      </p:sp>
      <p:pic>
        <p:nvPicPr>
          <p:cNvPr id="19" name="Picture 2"/>
          <p:cNvPicPr>
            <a:picLocks noChangeAspect="1" noChangeArrowheads="1"/>
          </p:cNvPicPr>
          <p:nvPr userDrawn="1"/>
        </p:nvPicPr>
        <p:blipFill rotWithShape="1">
          <a:blip r:embed="rId3" cstate="print">
            <a:extLst>
              <a:ext uri="{28A0092B-C50C-407E-A947-70E740481C1C}">
                <a14:useLocalDpi xmlns:a14="http://schemas.microsoft.com/office/drawing/2010/main"/>
              </a:ext>
            </a:extLst>
          </a:blip>
          <a:srcRect/>
          <a:stretch/>
        </p:blipFill>
        <p:spPr bwMode="auto">
          <a:xfrm>
            <a:off x="107504" y="-33073"/>
            <a:ext cx="767245" cy="807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0406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942975" y="699542"/>
            <a:ext cx="7743826"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13" name="Title 1"/>
          <p:cNvSpPr>
            <a:spLocks noGrp="1"/>
          </p:cNvSpPr>
          <p:nvPr>
            <p:ph type="title" hasCustomPrompt="1"/>
          </p:nvPr>
        </p:nvSpPr>
        <p:spPr>
          <a:xfrm>
            <a:off x="867704" y="205979"/>
            <a:ext cx="7819096" cy="277539"/>
          </a:xfrm>
          <a:solidFill>
            <a:srgbClr val="578683"/>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5" name="Straight Connector 14"/>
          <p:cNvCxnSpPr/>
          <p:nvPr userDrawn="1"/>
        </p:nvCxnSpPr>
        <p:spPr>
          <a:xfrm>
            <a:off x="471539" y="876444"/>
            <a:ext cx="0" cy="4074007"/>
          </a:xfrm>
          <a:prstGeom prst="line">
            <a:avLst/>
          </a:prstGeom>
          <a:ln w="31750">
            <a:solidFill>
              <a:srgbClr val="578683">
                <a:alpha val="81000"/>
              </a:srgb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132904" y="640234"/>
            <a:ext cx="1022649" cy="261610"/>
          </a:xfrm>
          <a:prstGeom prst="rect">
            <a:avLst/>
          </a:prstGeom>
          <a:noFill/>
          <a:ln>
            <a:noFill/>
          </a:ln>
        </p:spPr>
        <p:txBody>
          <a:bodyPr wrap="square" rtlCol="0">
            <a:spAutoFit/>
          </a:bodyPr>
          <a:lstStyle/>
          <a:p>
            <a:r>
              <a:rPr lang="es-ES" sz="1100" b="0" dirty="0">
                <a:solidFill>
                  <a:srgbClr val="578683"/>
                </a:solidFill>
              </a:rPr>
              <a:t>Security</a:t>
            </a:r>
            <a:endParaRPr lang="en-US" sz="1100" b="0" dirty="0">
              <a:solidFill>
                <a:srgbClr val="578683"/>
              </a:solidFill>
            </a:endParaRPr>
          </a:p>
        </p:txBody>
      </p:sp>
      <p:pic>
        <p:nvPicPr>
          <p:cNvPr id="17" name="Picture 2"/>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107504" y="-33073"/>
            <a:ext cx="767245" cy="807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67853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Rectangle 9"/>
          <p:cNvSpPr/>
          <p:nvPr userDrawn="1"/>
        </p:nvSpPr>
        <p:spPr>
          <a:xfrm>
            <a:off x="0" y="0"/>
            <a:ext cx="9144000" cy="5143500"/>
          </a:xfrm>
          <a:prstGeom prst="rect">
            <a:avLst/>
          </a:prstGeom>
          <a:solidFill>
            <a:srgbClr val="57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1">
                    <a:lumMod val="95000"/>
                  </a:schemeClr>
                </a:solidFill>
              </a:defRPr>
            </a:lvl1pPr>
          </a:lstStyle>
          <a:p>
            <a:fld id="{30E17047-C597-4B34-8FEE-7A0D1EA692A4}" type="datetimeFigureOut">
              <a:rPr lang="en-US" smtClean="0"/>
              <a:pPr/>
              <a:t>4/12/18</a:t>
            </a:fld>
            <a:endParaRPr lang="en-US" dirty="0"/>
          </a:p>
        </p:txBody>
      </p:sp>
      <p:sp>
        <p:nvSpPr>
          <p:cNvPr id="5" name="Footer Placeholder 4"/>
          <p:cNvSpPr>
            <a:spLocks noGrp="1"/>
          </p:cNvSpPr>
          <p:nvPr>
            <p:ph type="ftr" sz="quarter" idx="11"/>
          </p:nvPr>
        </p:nvSpPr>
        <p:spPr/>
        <p:txBody>
          <a:bodyPr/>
          <a:lstStyle>
            <a:lvl1pPr>
              <a:defRPr>
                <a:solidFill>
                  <a:schemeClr val="bg1">
                    <a:lumMod val="95000"/>
                  </a:schemeClr>
                </a:solidFill>
              </a:defRPr>
            </a:lvl1pPr>
          </a:lstStyle>
          <a:p>
            <a:endParaRPr lang="en-US"/>
          </a:p>
        </p:txBody>
      </p:sp>
      <p:sp>
        <p:nvSpPr>
          <p:cNvPr id="11" name="Title 1"/>
          <p:cNvSpPr txBox="1">
            <a:spLocks/>
          </p:cNvSpPr>
          <p:nvPr userDrawn="1"/>
        </p:nvSpPr>
        <p:spPr>
          <a:xfrm>
            <a:off x="2602384" y="2572001"/>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pic>
        <p:nvPicPr>
          <p:cNvPr id="13314" name="Picture 2" descr="S:\F15015_Copernicus\3_Work\330_Work-in-process\SC4_BackgroundMat\PPT\item Copernicus\Icon-01.png"/>
          <p:cNvPicPr>
            <a:picLocks noChangeAspect="1" noChangeArrowheads="1"/>
          </p:cNvPicPr>
          <p:nvPr userDrawn="1"/>
        </p:nvPicPr>
        <p:blipFill rotWithShape="1">
          <a:blip r:embed="rId2" cstate="screen">
            <a:biLevel thresh="25000"/>
            <a:extLst>
              <a:ext uri="{28A0092B-C50C-407E-A947-70E740481C1C}">
                <a14:useLocalDpi xmlns:a14="http://schemas.microsoft.com/office/drawing/2010/main"/>
              </a:ext>
            </a:extLst>
          </a:blip>
          <a:srcRect/>
          <a:stretch/>
        </p:blipFill>
        <p:spPr bwMode="auto">
          <a:xfrm>
            <a:off x="449853" y="1937973"/>
            <a:ext cx="2061385" cy="176573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539552"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descr="S:\F15015_Copernicus\3_Work\330_Work-in-process\SC4_BackgroundMat\PPT\item Copernicus\logo-ce-horizontal-en-negatif.png"/>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1468036"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userDrawn="1"/>
        </p:nvSpPr>
        <p:spPr>
          <a:xfrm>
            <a:off x="1018177" y="3710205"/>
            <a:ext cx="1022649" cy="261610"/>
          </a:xfrm>
          <a:prstGeom prst="rect">
            <a:avLst/>
          </a:prstGeom>
          <a:noFill/>
          <a:ln>
            <a:noFill/>
          </a:ln>
        </p:spPr>
        <p:txBody>
          <a:bodyPr wrap="square" rtlCol="0">
            <a:spAutoFit/>
          </a:bodyPr>
          <a:lstStyle/>
          <a:p>
            <a:pPr algn="ctr"/>
            <a:r>
              <a:rPr lang="es-ES" sz="1100" b="0" dirty="0">
                <a:solidFill>
                  <a:schemeClr val="bg1"/>
                </a:solidFill>
              </a:rPr>
              <a:t>Security</a:t>
            </a:r>
            <a:endParaRPr lang="en-US" sz="1100" b="0" dirty="0">
              <a:solidFill>
                <a:schemeClr val="bg1"/>
              </a:solidFill>
            </a:endParaRPr>
          </a:p>
        </p:txBody>
      </p:sp>
      <p:pic>
        <p:nvPicPr>
          <p:cNvPr id="1027" name="Picture 3"/>
          <p:cNvPicPr>
            <a:picLocks noChangeAspect="1" noChangeArrowheads="1"/>
          </p:cNvPicPr>
          <p:nvPr userDrawn="1"/>
        </p:nvPicPr>
        <p:blipFill rotWithShape="1">
          <a:blip r:embed="rId5" cstate="screen">
            <a:extLst>
              <a:ext uri="{28A0092B-C50C-407E-A947-70E740481C1C}">
                <a14:useLocalDpi xmlns:a14="http://schemas.microsoft.com/office/drawing/2010/main"/>
              </a:ext>
            </a:extLst>
          </a:blip>
          <a:srcRect/>
          <a:stretch/>
        </p:blipFill>
        <p:spPr bwMode="auto">
          <a:xfrm>
            <a:off x="7195187" y="0"/>
            <a:ext cx="1951417" cy="516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Subtitle 2"/>
          <p:cNvSpPr>
            <a:spLocks noGrp="1"/>
          </p:cNvSpPr>
          <p:nvPr>
            <p:ph type="subTitle" idx="13"/>
          </p:nvPr>
        </p:nvSpPr>
        <p:spPr>
          <a:xfrm>
            <a:off x="2602384"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lvl1pPr>
              <a:defRPr>
                <a:solidFill>
                  <a:schemeClr val="bg1">
                    <a:lumMod val="95000"/>
                  </a:schemeClr>
                </a:solidFill>
              </a:defRPr>
            </a:lvl1pPr>
          </a:lstStyle>
          <a:p>
            <a:fld id="{58768E1A-8455-4611-8763-3FA1B747F6B6}" type="slidenum">
              <a:rPr lang="en-US" smtClean="0"/>
              <a:pPr/>
              <a:t>‹#›</a:t>
            </a:fld>
            <a:endParaRPr lang="en-US"/>
          </a:p>
        </p:txBody>
      </p:sp>
    </p:spTree>
    <p:extLst>
      <p:ext uri="{BB962C8B-B14F-4D97-AF65-F5344CB8AC3E}">
        <p14:creationId xmlns:p14="http://schemas.microsoft.com/office/powerpoint/2010/main" val="23863769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2" name="Group 1"/>
          <p:cNvGrpSpPr/>
          <p:nvPr userDrawn="1"/>
        </p:nvGrpSpPr>
        <p:grpSpPr>
          <a:xfrm>
            <a:off x="-38100" y="12576"/>
            <a:ext cx="2482389" cy="5170484"/>
            <a:chOff x="9658589" y="-81666"/>
            <a:chExt cx="2482389" cy="5170484"/>
          </a:xfrm>
        </p:grpSpPr>
        <p:pic>
          <p:nvPicPr>
            <p:cNvPr id="16"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9677367" y="-81666"/>
              <a:ext cx="1951417" cy="516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Rectangle 21"/>
            <p:cNvSpPr/>
            <p:nvPr userDrawn="1"/>
          </p:nvSpPr>
          <p:spPr>
            <a:xfrm>
              <a:off x="9658589" y="-81389"/>
              <a:ext cx="2438852"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9677367" y="-61251"/>
              <a:ext cx="2463611" cy="5150069"/>
            </a:xfrm>
            <a:prstGeom prst="rect">
              <a:avLst/>
            </a:prstGeom>
            <a:gradFill>
              <a:gsLst>
                <a:gs pos="0">
                  <a:schemeClr val="accent1">
                    <a:tint val="66000"/>
                    <a:satMod val="160000"/>
                    <a:alpha val="0"/>
                  </a:schemeClr>
                </a:gs>
                <a:gs pos="6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userDrawn="1">
            <p:ph sz="half" idx="1"/>
          </p:nvPr>
        </p:nvSpPr>
        <p:spPr>
          <a:xfrm>
            <a:off x="1022920"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userDrawn="1">
            <p:ph sz="half" idx="2"/>
          </p:nvPr>
        </p:nvSpPr>
        <p:spPr>
          <a:xfrm>
            <a:off x="5076056"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userDrawn="1">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userDrawn="1">
            <p:ph type="ftr" sz="quarter" idx="11"/>
          </p:nvPr>
        </p:nvSpPr>
        <p:spPr/>
        <p:txBody>
          <a:bodyPr/>
          <a:lstStyle/>
          <a:p>
            <a:endParaRPr lang="en-US"/>
          </a:p>
        </p:txBody>
      </p:sp>
      <p:sp>
        <p:nvSpPr>
          <p:cNvPr id="7" name="Slide Number Placeholder 6"/>
          <p:cNvSpPr>
            <a:spLocks noGrp="1"/>
          </p:cNvSpPr>
          <p:nvPr userDrawn="1">
            <p:ph type="sldNum" sz="quarter" idx="12"/>
          </p:nvPr>
        </p:nvSpPr>
        <p:spPr/>
        <p:txBody>
          <a:bodyPr/>
          <a:lstStyle/>
          <a:p>
            <a:fld id="{58768E1A-8455-4611-8763-3FA1B747F6B6}" type="slidenum">
              <a:rPr lang="en-US" smtClean="0"/>
              <a:t>‹#›</a:t>
            </a:fld>
            <a:endParaRPr lang="en-US"/>
          </a:p>
        </p:txBody>
      </p:sp>
      <p:sp>
        <p:nvSpPr>
          <p:cNvPr id="11" name="Title 1"/>
          <p:cNvSpPr>
            <a:spLocks noGrp="1"/>
          </p:cNvSpPr>
          <p:nvPr userDrawn="1">
            <p:ph type="title" hasCustomPrompt="1"/>
          </p:nvPr>
        </p:nvSpPr>
        <p:spPr>
          <a:xfrm>
            <a:off x="867704" y="205979"/>
            <a:ext cx="7819096" cy="277539"/>
          </a:xfrm>
          <a:solidFill>
            <a:srgbClr val="578683"/>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2" name="Straight Connector 11"/>
          <p:cNvCxnSpPr/>
          <p:nvPr userDrawn="1"/>
        </p:nvCxnSpPr>
        <p:spPr>
          <a:xfrm>
            <a:off x="471539" y="876444"/>
            <a:ext cx="0" cy="4074007"/>
          </a:xfrm>
          <a:prstGeom prst="line">
            <a:avLst/>
          </a:prstGeom>
          <a:ln w="31750">
            <a:solidFill>
              <a:srgbClr val="578683">
                <a:alpha val="81000"/>
              </a:srgb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rotWithShape="1">
          <a:blip r:embed="rId3" cstate="print">
            <a:extLst>
              <a:ext uri="{28A0092B-C50C-407E-A947-70E740481C1C}">
                <a14:useLocalDpi xmlns:a14="http://schemas.microsoft.com/office/drawing/2010/main"/>
              </a:ext>
            </a:extLst>
          </a:blip>
          <a:srcRect/>
          <a:stretch/>
        </p:blipFill>
        <p:spPr bwMode="auto">
          <a:xfrm>
            <a:off x="107504" y="-33073"/>
            <a:ext cx="767245" cy="807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userDrawn="1"/>
        </p:nvSpPr>
        <p:spPr>
          <a:xfrm>
            <a:off x="132904" y="640234"/>
            <a:ext cx="1022649" cy="261610"/>
          </a:xfrm>
          <a:prstGeom prst="rect">
            <a:avLst/>
          </a:prstGeom>
          <a:noFill/>
          <a:ln>
            <a:noFill/>
          </a:ln>
        </p:spPr>
        <p:txBody>
          <a:bodyPr wrap="square" rtlCol="0">
            <a:spAutoFit/>
          </a:bodyPr>
          <a:lstStyle/>
          <a:p>
            <a:r>
              <a:rPr lang="es-ES" sz="1100" b="0" dirty="0">
                <a:solidFill>
                  <a:srgbClr val="2C4442"/>
                </a:solidFill>
              </a:rPr>
              <a:t>Security</a:t>
            </a:r>
            <a:endParaRPr lang="en-US" sz="1100" b="0" dirty="0">
              <a:solidFill>
                <a:srgbClr val="2C4442"/>
              </a:solidFill>
            </a:endParaRPr>
          </a:p>
        </p:txBody>
      </p:sp>
    </p:spTree>
    <p:extLst>
      <p:ext uri="{BB962C8B-B14F-4D97-AF65-F5344CB8AC3E}">
        <p14:creationId xmlns:p14="http://schemas.microsoft.com/office/powerpoint/2010/main" val="37675083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00154"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99592"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7980"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7418"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4" name="Title 1"/>
          <p:cNvSpPr>
            <a:spLocks noGrp="1"/>
          </p:cNvSpPr>
          <p:nvPr>
            <p:ph type="title" hasCustomPrompt="1"/>
          </p:nvPr>
        </p:nvSpPr>
        <p:spPr>
          <a:xfrm>
            <a:off x="867704" y="205979"/>
            <a:ext cx="7819096" cy="277539"/>
          </a:xfrm>
          <a:solidFill>
            <a:srgbClr val="578683"/>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5" name="Straight Connector 14"/>
          <p:cNvCxnSpPr/>
          <p:nvPr userDrawn="1"/>
        </p:nvCxnSpPr>
        <p:spPr>
          <a:xfrm>
            <a:off x="471539" y="876444"/>
            <a:ext cx="0" cy="4074007"/>
          </a:xfrm>
          <a:prstGeom prst="line">
            <a:avLst/>
          </a:prstGeom>
          <a:ln w="31750">
            <a:solidFill>
              <a:srgbClr val="578683">
                <a:alpha val="81000"/>
              </a:srgb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132904" y="640234"/>
            <a:ext cx="1022649" cy="261610"/>
          </a:xfrm>
          <a:prstGeom prst="rect">
            <a:avLst/>
          </a:prstGeom>
          <a:noFill/>
          <a:ln>
            <a:noFill/>
          </a:ln>
        </p:spPr>
        <p:txBody>
          <a:bodyPr wrap="square" rtlCol="0">
            <a:spAutoFit/>
          </a:bodyPr>
          <a:lstStyle/>
          <a:p>
            <a:r>
              <a:rPr lang="es-ES" sz="1100" b="0" dirty="0">
                <a:solidFill>
                  <a:srgbClr val="578683"/>
                </a:solidFill>
              </a:rPr>
              <a:t>Security</a:t>
            </a:r>
            <a:endParaRPr lang="en-US" sz="1100" b="0" dirty="0">
              <a:solidFill>
                <a:srgbClr val="578683"/>
              </a:solidFill>
            </a:endParaRPr>
          </a:p>
        </p:txBody>
      </p:sp>
      <p:pic>
        <p:nvPicPr>
          <p:cNvPr id="20" name="Picture 2"/>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107504" y="-33073"/>
            <a:ext cx="767245" cy="807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20100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8" name="Group 17"/>
          <p:cNvGrpSpPr/>
          <p:nvPr userDrawn="1"/>
        </p:nvGrpSpPr>
        <p:grpSpPr>
          <a:xfrm>
            <a:off x="-38100" y="12576"/>
            <a:ext cx="2482389" cy="5170484"/>
            <a:chOff x="9658589" y="-81666"/>
            <a:chExt cx="2482389" cy="5170484"/>
          </a:xfrm>
        </p:grpSpPr>
        <p:pic>
          <p:nvPicPr>
            <p:cNvPr id="19"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9677367" y="-81666"/>
              <a:ext cx="1951417" cy="516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Rectangle 19"/>
            <p:cNvSpPr/>
            <p:nvPr userDrawn="1"/>
          </p:nvSpPr>
          <p:spPr>
            <a:xfrm>
              <a:off x="9658589" y="-81389"/>
              <a:ext cx="2438852"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9677367" y="-61251"/>
              <a:ext cx="2463611" cy="5150069"/>
            </a:xfrm>
            <a:prstGeom prst="rect">
              <a:avLst/>
            </a:prstGeom>
            <a:gradFill>
              <a:gsLst>
                <a:gs pos="0">
                  <a:schemeClr val="accent1">
                    <a:tint val="66000"/>
                    <a:satMod val="160000"/>
                    <a:alpha val="0"/>
                  </a:schemeClr>
                </a:gs>
                <a:gs pos="6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9" name="Title 1"/>
          <p:cNvSpPr>
            <a:spLocks noGrp="1"/>
          </p:cNvSpPr>
          <p:nvPr>
            <p:ph type="title" hasCustomPrompt="1"/>
          </p:nvPr>
        </p:nvSpPr>
        <p:spPr>
          <a:xfrm>
            <a:off x="867704" y="205979"/>
            <a:ext cx="7819096" cy="277539"/>
          </a:xfrm>
          <a:solidFill>
            <a:srgbClr val="578683"/>
          </a:solidFill>
          <a:ln>
            <a:noFill/>
          </a:ln>
        </p:spPr>
        <p:txBody>
          <a:bodyPr>
            <a:noAutofit/>
          </a:bodyPr>
          <a:lstStyle>
            <a:lvl1pPr algn="l">
              <a:defRPr sz="1800" b="0" spc="700" baseline="0">
                <a:ln>
                  <a:noFill/>
                </a:ln>
                <a:solidFill>
                  <a:schemeClr val="bg1"/>
                </a:solidFill>
              </a:defRPr>
            </a:lvl1pPr>
          </a:lstStyle>
          <a:p>
            <a:r>
              <a:rPr lang="en-US" dirty="0"/>
              <a:t>CLICK TO EDIT MASTER TITLE STYLE</a:t>
            </a:r>
          </a:p>
        </p:txBody>
      </p:sp>
      <p:cxnSp>
        <p:nvCxnSpPr>
          <p:cNvPr id="10" name="Straight Connector 9"/>
          <p:cNvCxnSpPr/>
          <p:nvPr userDrawn="1"/>
        </p:nvCxnSpPr>
        <p:spPr>
          <a:xfrm>
            <a:off x="471539" y="876444"/>
            <a:ext cx="0" cy="4074007"/>
          </a:xfrm>
          <a:prstGeom prst="line">
            <a:avLst/>
          </a:prstGeom>
          <a:ln w="31750">
            <a:solidFill>
              <a:srgbClr val="578683">
                <a:alpha val="81000"/>
              </a:srgbClr>
            </a:solidFill>
          </a:ln>
        </p:spPr>
        <p:style>
          <a:lnRef idx="1">
            <a:schemeClr val="accent1"/>
          </a:lnRef>
          <a:fillRef idx="0">
            <a:schemeClr val="accent1"/>
          </a:fillRef>
          <a:effectRef idx="0">
            <a:schemeClr val="accent1"/>
          </a:effectRef>
          <a:fontRef idx="minor">
            <a:schemeClr val="tx1"/>
          </a:fontRef>
        </p:style>
      </p:cxnSp>
      <p:pic>
        <p:nvPicPr>
          <p:cNvPr id="12" name="Picture 2"/>
          <p:cNvPicPr>
            <a:picLocks noChangeAspect="1" noChangeArrowheads="1"/>
          </p:cNvPicPr>
          <p:nvPr userDrawn="1"/>
        </p:nvPicPr>
        <p:blipFill rotWithShape="1">
          <a:blip r:embed="rId3" cstate="print">
            <a:extLst>
              <a:ext uri="{28A0092B-C50C-407E-A947-70E740481C1C}">
                <a14:useLocalDpi xmlns:a14="http://schemas.microsoft.com/office/drawing/2010/main"/>
              </a:ext>
            </a:extLst>
          </a:blip>
          <a:srcRect/>
          <a:stretch/>
        </p:blipFill>
        <p:spPr bwMode="auto">
          <a:xfrm>
            <a:off x="107504" y="-33073"/>
            <a:ext cx="767245" cy="807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userDrawn="1"/>
        </p:nvSpPr>
        <p:spPr>
          <a:xfrm>
            <a:off x="132904" y="640234"/>
            <a:ext cx="1022649" cy="261610"/>
          </a:xfrm>
          <a:prstGeom prst="rect">
            <a:avLst/>
          </a:prstGeom>
          <a:noFill/>
          <a:ln>
            <a:noFill/>
          </a:ln>
        </p:spPr>
        <p:txBody>
          <a:bodyPr wrap="square" rtlCol="0">
            <a:spAutoFit/>
          </a:bodyPr>
          <a:lstStyle/>
          <a:p>
            <a:r>
              <a:rPr lang="es-ES" sz="1100" b="0" dirty="0">
                <a:solidFill>
                  <a:srgbClr val="2C4442"/>
                </a:solidFill>
              </a:rPr>
              <a:t>Security</a:t>
            </a:r>
            <a:endParaRPr lang="en-US" sz="1100" b="0" dirty="0">
              <a:solidFill>
                <a:srgbClr val="2C4442"/>
              </a:solidFill>
            </a:endParaRPr>
          </a:p>
        </p:txBody>
      </p:sp>
    </p:spTree>
    <p:extLst>
      <p:ext uri="{BB962C8B-B14F-4D97-AF65-F5344CB8AC3E}">
        <p14:creationId xmlns:p14="http://schemas.microsoft.com/office/powerpoint/2010/main" val="36204332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9" name="Group 18"/>
          <p:cNvGrpSpPr/>
          <p:nvPr userDrawn="1"/>
        </p:nvGrpSpPr>
        <p:grpSpPr>
          <a:xfrm>
            <a:off x="-38100" y="12576"/>
            <a:ext cx="2482389" cy="5170484"/>
            <a:chOff x="9658589" y="-81666"/>
            <a:chExt cx="2482389" cy="5170484"/>
          </a:xfrm>
        </p:grpSpPr>
        <p:pic>
          <p:nvPicPr>
            <p:cNvPr id="20" name="Picture 3"/>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9677367" y="-81666"/>
              <a:ext cx="1951417" cy="516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ectangle 20"/>
            <p:cNvSpPr/>
            <p:nvPr userDrawn="1"/>
          </p:nvSpPr>
          <p:spPr>
            <a:xfrm>
              <a:off x="9658589" y="-81389"/>
              <a:ext cx="2438852" cy="515006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p:cNvSpPr/>
            <p:nvPr userDrawn="1"/>
          </p:nvSpPr>
          <p:spPr>
            <a:xfrm>
              <a:off x="9677367" y="-61251"/>
              <a:ext cx="2463611" cy="5150069"/>
            </a:xfrm>
            <a:prstGeom prst="rect">
              <a:avLst/>
            </a:prstGeom>
            <a:gradFill>
              <a:gsLst>
                <a:gs pos="0">
                  <a:schemeClr val="accent1">
                    <a:tint val="66000"/>
                    <a:satMod val="160000"/>
                    <a:alpha val="0"/>
                  </a:schemeClr>
                </a:gs>
                <a:gs pos="63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100722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00722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12" name="Straight Connector 11"/>
          <p:cNvCxnSpPr/>
          <p:nvPr userDrawn="1"/>
        </p:nvCxnSpPr>
        <p:spPr>
          <a:xfrm>
            <a:off x="471539" y="876444"/>
            <a:ext cx="0" cy="4074007"/>
          </a:xfrm>
          <a:prstGeom prst="line">
            <a:avLst/>
          </a:prstGeom>
          <a:ln w="31750">
            <a:solidFill>
              <a:srgbClr val="578683">
                <a:alpha val="81000"/>
              </a:srgb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rotWithShape="1">
          <a:blip r:embed="rId3" cstate="print">
            <a:extLst>
              <a:ext uri="{28A0092B-C50C-407E-A947-70E740481C1C}">
                <a14:useLocalDpi xmlns:a14="http://schemas.microsoft.com/office/drawing/2010/main"/>
              </a:ext>
            </a:extLst>
          </a:blip>
          <a:srcRect/>
          <a:stretch/>
        </p:blipFill>
        <p:spPr bwMode="auto">
          <a:xfrm>
            <a:off x="107504" y="-33073"/>
            <a:ext cx="767245" cy="807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p:cNvSpPr txBox="1"/>
          <p:nvPr userDrawn="1"/>
        </p:nvSpPr>
        <p:spPr>
          <a:xfrm>
            <a:off x="132904" y="640234"/>
            <a:ext cx="1022649" cy="261610"/>
          </a:xfrm>
          <a:prstGeom prst="rect">
            <a:avLst/>
          </a:prstGeom>
          <a:noFill/>
          <a:ln>
            <a:noFill/>
          </a:ln>
        </p:spPr>
        <p:txBody>
          <a:bodyPr wrap="square" rtlCol="0">
            <a:spAutoFit/>
          </a:bodyPr>
          <a:lstStyle/>
          <a:p>
            <a:r>
              <a:rPr lang="es-ES" sz="1100" b="0" dirty="0">
                <a:solidFill>
                  <a:srgbClr val="2C4442"/>
                </a:solidFill>
              </a:rPr>
              <a:t>Security</a:t>
            </a:r>
            <a:endParaRPr lang="en-US" sz="1100" b="0" dirty="0">
              <a:solidFill>
                <a:srgbClr val="2C4442"/>
              </a:solidFill>
            </a:endParaRPr>
          </a:p>
        </p:txBody>
      </p:sp>
    </p:spTree>
    <p:extLst>
      <p:ext uri="{BB962C8B-B14F-4D97-AF65-F5344CB8AC3E}">
        <p14:creationId xmlns:p14="http://schemas.microsoft.com/office/powerpoint/2010/main" val="39996045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p:cNvGrpSpPr/>
          <p:nvPr userDrawn="1"/>
        </p:nvGrpSpPr>
        <p:grpSpPr>
          <a:xfrm>
            <a:off x="-34552" y="-19050"/>
            <a:ext cx="2149624" cy="5212283"/>
            <a:chOff x="-5476811" y="-524594"/>
            <a:chExt cx="2149624" cy="5212283"/>
          </a:xfrm>
        </p:grpSpPr>
        <p:pic>
          <p:nvPicPr>
            <p:cNvPr id="1026"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t="-338"/>
            <a:stretch/>
          </p:blipFill>
          <p:spPr bwMode="auto">
            <a:xfrm>
              <a:off x="-5460787" y="-524594"/>
              <a:ext cx="2133600" cy="5193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ectangle 20"/>
            <p:cNvSpPr/>
            <p:nvPr userDrawn="1"/>
          </p:nvSpPr>
          <p:spPr>
            <a:xfrm>
              <a:off x="-5476811" y="-524594"/>
              <a:ext cx="2149624"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5462053" y="-505544"/>
              <a:ext cx="2134866" cy="5193233"/>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9" name="Straight Connector 8"/>
          <p:cNvCxnSpPr/>
          <p:nvPr userDrawn="1"/>
        </p:nvCxnSpPr>
        <p:spPr>
          <a:xfrm>
            <a:off x="460068"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userDrawn="1">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27" name="TextBox 26"/>
          <p:cNvSpPr txBox="1"/>
          <p:nvPr userDrawn="1"/>
        </p:nvSpPr>
        <p:spPr>
          <a:xfrm>
            <a:off x="11291" y="622330"/>
            <a:ext cx="878632" cy="430887"/>
          </a:xfrm>
          <a:prstGeom prst="rect">
            <a:avLst/>
          </a:prstGeom>
          <a:noFill/>
        </p:spPr>
        <p:txBody>
          <a:bodyPr wrap="square" rtlCol="0">
            <a:spAutoFit/>
          </a:bodyPr>
          <a:lstStyle/>
          <a:p>
            <a:pPr algn="ctr"/>
            <a:r>
              <a:rPr lang="es-ES" sz="1100" b="0" dirty="0" err="1">
                <a:solidFill>
                  <a:srgbClr val="25408F"/>
                </a:solidFill>
              </a:rPr>
              <a:t>Space</a:t>
            </a:r>
            <a:endParaRPr lang="es-ES" sz="1100" b="0" dirty="0">
              <a:solidFill>
                <a:srgbClr val="25408F"/>
              </a:solidFill>
            </a:endParaRPr>
          </a:p>
          <a:p>
            <a:pPr algn="ctr"/>
            <a:r>
              <a:rPr lang="es-ES" sz="1100" b="0" dirty="0" err="1">
                <a:solidFill>
                  <a:srgbClr val="25408F"/>
                </a:solidFill>
              </a:rPr>
              <a:t>Component</a:t>
            </a:r>
            <a:endParaRPr lang="en-US" sz="1100" b="0" dirty="0">
              <a:solidFill>
                <a:srgbClr val="25408F"/>
              </a:solidFill>
            </a:endParaRPr>
          </a:p>
        </p:txBody>
      </p:sp>
      <p:sp>
        <p:nvSpPr>
          <p:cNvPr id="17" name="Oval 16"/>
          <p:cNvSpPr/>
          <p:nvPr userDrawn="1"/>
        </p:nvSpPr>
        <p:spPr>
          <a:xfrm>
            <a:off x="168363" y="112960"/>
            <a:ext cx="531980" cy="5299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Picture 2" descr="S:\F15015_Copernicus\3_Work\330_Work-in-process\SC4_BackgroundMat\PPT\item Copernicus\Satellite\Satellite\satellite_Artboard 5.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88402"/>
            <a:ext cx="549227" cy="38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7634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7" name="Oval 16"/>
          <p:cNvSpPr/>
          <p:nvPr userDrawn="1"/>
        </p:nvSpPr>
        <p:spPr>
          <a:xfrm>
            <a:off x="168363" y="112960"/>
            <a:ext cx="531980" cy="5299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Content Placeholder 2"/>
          <p:cNvSpPr>
            <a:spLocks noGrp="1"/>
          </p:cNvSpPr>
          <p:nvPr>
            <p:ph idx="1"/>
          </p:nvPr>
        </p:nvSpPr>
        <p:spPr>
          <a:xfrm>
            <a:off x="767539" y="699542"/>
            <a:ext cx="7919262"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13"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19" name="Straight Connector 18"/>
          <p:cNvCxnSpPr/>
          <p:nvPr userDrawn="1"/>
        </p:nvCxnSpPr>
        <p:spPr>
          <a:xfrm>
            <a:off x="460068"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userDrawn="1"/>
        </p:nvSpPr>
        <p:spPr>
          <a:xfrm>
            <a:off x="11291" y="622330"/>
            <a:ext cx="878632" cy="430887"/>
          </a:xfrm>
          <a:prstGeom prst="rect">
            <a:avLst/>
          </a:prstGeom>
          <a:noFill/>
        </p:spPr>
        <p:txBody>
          <a:bodyPr wrap="square" rtlCol="0">
            <a:spAutoFit/>
          </a:bodyPr>
          <a:lstStyle/>
          <a:p>
            <a:pPr algn="ctr"/>
            <a:r>
              <a:rPr lang="es-ES" sz="1100" b="0" dirty="0" err="1">
                <a:solidFill>
                  <a:srgbClr val="25408F"/>
                </a:solidFill>
              </a:rPr>
              <a:t>Space</a:t>
            </a:r>
            <a:endParaRPr lang="es-ES" sz="1100" b="0" dirty="0">
              <a:solidFill>
                <a:srgbClr val="25408F"/>
              </a:solidFill>
            </a:endParaRPr>
          </a:p>
          <a:p>
            <a:pPr algn="ctr"/>
            <a:r>
              <a:rPr lang="es-ES" sz="1100" b="0" dirty="0" err="1">
                <a:solidFill>
                  <a:srgbClr val="25408F"/>
                </a:solidFill>
              </a:rPr>
              <a:t>Component</a:t>
            </a:r>
            <a:endParaRPr lang="en-US" sz="1100" b="0" dirty="0">
              <a:solidFill>
                <a:srgbClr val="25408F"/>
              </a:solidFill>
            </a:endParaRPr>
          </a:p>
        </p:txBody>
      </p:sp>
      <p:pic>
        <p:nvPicPr>
          <p:cNvPr id="11" name="Picture 2" descr="S:\F15015_Copernicus\3_Work\330_Work-in-process\SC4_BackgroundMat\PPT\item Copernicus\Satellite\Satellite\satellite_Artboard 5.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79512" y="188402"/>
            <a:ext cx="549227" cy="38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19494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0"/>
            <a:ext cx="9144000" cy="5143500"/>
          </a:xfrm>
          <a:prstGeom prst="rect">
            <a:avLst/>
          </a:prstGeom>
          <a:solidFill>
            <a:srgbClr val="2540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sp>
        <p:nvSpPr>
          <p:cNvPr id="8" name="Title 1"/>
          <p:cNvSpPr txBox="1">
            <a:spLocks/>
          </p:cNvSpPr>
          <p:nvPr userDrawn="1"/>
        </p:nvSpPr>
        <p:spPr>
          <a:xfrm>
            <a:off x="2627784" y="2572001"/>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a:t>Title</a:t>
            </a:r>
            <a:endParaRPr lang="en-US" dirty="0"/>
          </a:p>
        </p:txBody>
      </p:sp>
      <p:sp>
        <p:nvSpPr>
          <p:cNvPr id="9" name="Subtitle 2"/>
          <p:cNvSpPr>
            <a:spLocks noGrp="1"/>
          </p:cNvSpPr>
          <p:nvPr>
            <p:ph type="subTitle" idx="13"/>
          </p:nvPr>
        </p:nvSpPr>
        <p:spPr>
          <a:xfrm>
            <a:off x="2627784"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11" name="Picture 2" descr="S:\F15015_Copernicus\3_Work\330_Work-in-process\SC4_BackgroundMat\PPT\item Copernicus\logo-ce-horizontal-en-negatif.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27600"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S:\F15015_Copernicus\3_Work\330_Work-in-process\SC4_BackgroundMat\PPT\item Copernicus\Satellite\Satellite\satellite_Artboard 5.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80531" y="965601"/>
            <a:ext cx="3528396" cy="249476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userDrawn="1"/>
        </p:nvSpPr>
        <p:spPr>
          <a:xfrm>
            <a:off x="683568" y="2598172"/>
            <a:ext cx="1623062" cy="261610"/>
          </a:xfrm>
          <a:prstGeom prst="rect">
            <a:avLst/>
          </a:prstGeom>
          <a:noFill/>
        </p:spPr>
        <p:txBody>
          <a:bodyPr wrap="square" rtlCol="0">
            <a:spAutoFit/>
          </a:bodyPr>
          <a:lstStyle/>
          <a:p>
            <a:pPr algn="ctr"/>
            <a:r>
              <a:rPr lang="es-ES" sz="1100" b="0" dirty="0" err="1">
                <a:solidFill>
                  <a:schemeClr val="bg1"/>
                </a:solidFill>
              </a:rPr>
              <a:t>Space</a:t>
            </a:r>
            <a:r>
              <a:rPr lang="es-ES" sz="1100" b="0" baseline="0" dirty="0">
                <a:solidFill>
                  <a:schemeClr val="bg1"/>
                </a:solidFill>
              </a:rPr>
              <a:t> </a:t>
            </a:r>
            <a:r>
              <a:rPr lang="es-ES" sz="1100" b="0" dirty="0" err="1">
                <a:solidFill>
                  <a:schemeClr val="bg1"/>
                </a:solidFill>
              </a:rPr>
              <a:t>Component</a:t>
            </a:r>
            <a:endParaRPr lang="en-US" sz="1100" b="0" dirty="0">
              <a:solidFill>
                <a:schemeClr val="bg1"/>
              </a:solidFill>
            </a:endParaRPr>
          </a:p>
        </p:txBody>
      </p:sp>
      <p:pic>
        <p:nvPicPr>
          <p:cNvPr id="2050" name="Picture 2"/>
          <p:cNvPicPr>
            <a:picLocks noChangeAspect="1" noChangeArrowheads="1"/>
          </p:cNvPicPr>
          <p:nvPr userDrawn="1"/>
        </p:nvPicPr>
        <p:blipFill rotWithShape="1">
          <a:blip r:embed="rId4" cstate="screen">
            <a:extLst>
              <a:ext uri="{28A0092B-C50C-407E-A947-70E740481C1C}">
                <a14:useLocalDpi xmlns:a14="http://schemas.microsoft.com/office/drawing/2010/main"/>
              </a:ext>
            </a:extLst>
          </a:blip>
          <a:srcRect b="-464"/>
          <a:stretch/>
        </p:blipFill>
        <p:spPr bwMode="auto">
          <a:xfrm>
            <a:off x="7293990" y="0"/>
            <a:ext cx="1865239" cy="5162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539552"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descr="S:\F15015_Copernicus\3_Work\330_Work-in-process\SC4_BackgroundMat\PPT\item Copernicus\logo-ce-horizontal-en-negatif.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468036"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1265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22" name="Group 21"/>
          <p:cNvGrpSpPr/>
          <p:nvPr userDrawn="1"/>
        </p:nvGrpSpPr>
        <p:grpSpPr>
          <a:xfrm>
            <a:off x="-34552" y="-19050"/>
            <a:ext cx="2149624" cy="5212283"/>
            <a:chOff x="-5476811" y="-524594"/>
            <a:chExt cx="2149624" cy="5212283"/>
          </a:xfrm>
        </p:grpSpPr>
        <p:pic>
          <p:nvPicPr>
            <p:cNvPr id="24"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t="-338"/>
            <a:stretch/>
          </p:blipFill>
          <p:spPr bwMode="auto">
            <a:xfrm>
              <a:off x="-5460787" y="-524594"/>
              <a:ext cx="2133600" cy="5193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Rectangle 24"/>
            <p:cNvSpPr/>
            <p:nvPr userDrawn="1"/>
          </p:nvSpPr>
          <p:spPr>
            <a:xfrm>
              <a:off x="-5476811" y="-524594"/>
              <a:ext cx="2149624"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userDrawn="1"/>
          </p:nvSpPr>
          <p:spPr>
            <a:xfrm>
              <a:off x="-5462053" y="-505544"/>
              <a:ext cx="2134866" cy="5193233"/>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p:ph sz="half" idx="1"/>
          </p:nvPr>
        </p:nvSpPr>
        <p:spPr>
          <a:xfrm>
            <a:off x="749424"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sp>
        <p:nvSpPr>
          <p:cNvPr id="15" name="Oval 14"/>
          <p:cNvSpPr/>
          <p:nvPr userDrawn="1"/>
        </p:nvSpPr>
        <p:spPr>
          <a:xfrm>
            <a:off x="168363" y="112960"/>
            <a:ext cx="531980" cy="5299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26" name="Straight Connector 25"/>
          <p:cNvCxnSpPr/>
          <p:nvPr userDrawn="1"/>
        </p:nvCxnSpPr>
        <p:spPr>
          <a:xfrm>
            <a:off x="460068"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userDrawn="1"/>
        </p:nvSpPr>
        <p:spPr>
          <a:xfrm>
            <a:off x="11291" y="622330"/>
            <a:ext cx="878632" cy="430887"/>
          </a:xfrm>
          <a:prstGeom prst="rect">
            <a:avLst/>
          </a:prstGeom>
          <a:noFill/>
        </p:spPr>
        <p:txBody>
          <a:bodyPr wrap="square" rtlCol="0">
            <a:spAutoFit/>
          </a:bodyPr>
          <a:lstStyle/>
          <a:p>
            <a:pPr algn="ctr"/>
            <a:r>
              <a:rPr lang="es-ES" sz="1100" b="0" dirty="0" err="1">
                <a:solidFill>
                  <a:srgbClr val="25408F"/>
                </a:solidFill>
              </a:rPr>
              <a:t>Space</a:t>
            </a:r>
            <a:endParaRPr lang="es-ES" sz="1100" b="0" dirty="0">
              <a:solidFill>
                <a:srgbClr val="25408F"/>
              </a:solidFill>
            </a:endParaRPr>
          </a:p>
          <a:p>
            <a:pPr algn="ctr"/>
            <a:r>
              <a:rPr lang="es-ES" sz="1100" b="0" dirty="0" err="1">
                <a:solidFill>
                  <a:srgbClr val="25408F"/>
                </a:solidFill>
              </a:rPr>
              <a:t>Component</a:t>
            </a:r>
            <a:endParaRPr lang="en-US" sz="1100" b="0" dirty="0">
              <a:solidFill>
                <a:srgbClr val="25408F"/>
              </a:solidFill>
            </a:endParaRPr>
          </a:p>
        </p:txBody>
      </p:sp>
      <p:pic>
        <p:nvPicPr>
          <p:cNvPr id="23" name="Picture 2" descr="S:\F15015_Copernicus\3_Work\330_Work-in-process\SC4_BackgroundMat\PPT\item Copernicus\Satellite\Satellite\satellite_Artboard 5.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88402"/>
            <a:ext cx="549227" cy="38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7827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62879"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2317"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0705"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50143"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sp>
        <p:nvSpPr>
          <p:cNvPr id="16" name="Oval 15"/>
          <p:cNvSpPr/>
          <p:nvPr userDrawn="1"/>
        </p:nvSpPr>
        <p:spPr>
          <a:xfrm>
            <a:off x="168363" y="112960"/>
            <a:ext cx="531980" cy="5299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23" name="Straight Connector 22"/>
          <p:cNvCxnSpPr/>
          <p:nvPr userDrawn="1"/>
        </p:nvCxnSpPr>
        <p:spPr>
          <a:xfrm>
            <a:off x="460068"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userDrawn="1"/>
        </p:nvSpPr>
        <p:spPr>
          <a:xfrm>
            <a:off x="11291" y="622330"/>
            <a:ext cx="878632" cy="430887"/>
          </a:xfrm>
          <a:prstGeom prst="rect">
            <a:avLst/>
          </a:prstGeom>
          <a:noFill/>
        </p:spPr>
        <p:txBody>
          <a:bodyPr wrap="square" rtlCol="0">
            <a:spAutoFit/>
          </a:bodyPr>
          <a:lstStyle/>
          <a:p>
            <a:pPr algn="ctr"/>
            <a:r>
              <a:rPr lang="es-ES" sz="1100" b="0" dirty="0" err="1">
                <a:solidFill>
                  <a:srgbClr val="25408F"/>
                </a:solidFill>
              </a:rPr>
              <a:t>Space</a:t>
            </a:r>
            <a:endParaRPr lang="es-ES" sz="1100" b="0" dirty="0">
              <a:solidFill>
                <a:srgbClr val="25408F"/>
              </a:solidFill>
            </a:endParaRPr>
          </a:p>
          <a:p>
            <a:pPr algn="ctr"/>
            <a:r>
              <a:rPr lang="es-ES" sz="1100" b="0" dirty="0" err="1">
                <a:solidFill>
                  <a:srgbClr val="25408F"/>
                </a:solidFill>
              </a:rPr>
              <a:t>Component</a:t>
            </a:r>
            <a:endParaRPr lang="en-US" sz="1100" b="0" dirty="0">
              <a:solidFill>
                <a:srgbClr val="25408F"/>
              </a:solidFill>
            </a:endParaRPr>
          </a:p>
        </p:txBody>
      </p:sp>
      <p:pic>
        <p:nvPicPr>
          <p:cNvPr id="14" name="Picture 2" descr="S:\F15015_Copernicus\3_Work\330_Work-in-process\SC4_BackgroundMat\PPT\item Copernicus\Satellite\Satellite\satellite_Artboard 5.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79512" y="188402"/>
            <a:ext cx="549227" cy="38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51880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24" name="Group 23"/>
          <p:cNvGrpSpPr/>
          <p:nvPr userDrawn="1"/>
        </p:nvGrpSpPr>
        <p:grpSpPr>
          <a:xfrm>
            <a:off x="-34552" y="-19050"/>
            <a:ext cx="2149624" cy="5212283"/>
            <a:chOff x="-5476811" y="-524594"/>
            <a:chExt cx="2149624" cy="5212283"/>
          </a:xfrm>
        </p:grpSpPr>
        <p:pic>
          <p:nvPicPr>
            <p:cNvPr id="25"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t="-338"/>
            <a:stretch/>
          </p:blipFill>
          <p:spPr bwMode="auto">
            <a:xfrm>
              <a:off x="-5460787" y="-524594"/>
              <a:ext cx="2133600" cy="5193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Rectangle 25"/>
            <p:cNvSpPr/>
            <p:nvPr userDrawn="1"/>
          </p:nvSpPr>
          <p:spPr>
            <a:xfrm>
              <a:off x="-5476811" y="-524594"/>
              <a:ext cx="2149624"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p:cNvSpPr/>
            <p:nvPr userDrawn="1"/>
          </p:nvSpPr>
          <p:spPr>
            <a:xfrm>
              <a:off x="-5462053" y="-505544"/>
              <a:ext cx="2134866" cy="5193233"/>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sp>
        <p:nvSpPr>
          <p:cNvPr id="15" name="Oval 14"/>
          <p:cNvSpPr/>
          <p:nvPr userDrawn="1"/>
        </p:nvSpPr>
        <p:spPr>
          <a:xfrm>
            <a:off x="168363" y="112960"/>
            <a:ext cx="531980" cy="5299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22" name="Straight Connector 21"/>
          <p:cNvCxnSpPr/>
          <p:nvPr userDrawn="1"/>
        </p:nvCxnSpPr>
        <p:spPr>
          <a:xfrm>
            <a:off x="460068"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userDrawn="1"/>
        </p:nvSpPr>
        <p:spPr>
          <a:xfrm>
            <a:off x="11291" y="622330"/>
            <a:ext cx="878632" cy="430887"/>
          </a:xfrm>
          <a:prstGeom prst="rect">
            <a:avLst/>
          </a:prstGeom>
          <a:noFill/>
        </p:spPr>
        <p:txBody>
          <a:bodyPr wrap="square" rtlCol="0">
            <a:spAutoFit/>
          </a:bodyPr>
          <a:lstStyle/>
          <a:p>
            <a:pPr algn="ctr"/>
            <a:r>
              <a:rPr lang="es-ES" sz="1100" b="0" dirty="0" err="1">
                <a:solidFill>
                  <a:srgbClr val="25408F"/>
                </a:solidFill>
              </a:rPr>
              <a:t>Space</a:t>
            </a:r>
            <a:endParaRPr lang="es-ES" sz="1100" b="0" dirty="0">
              <a:solidFill>
                <a:srgbClr val="25408F"/>
              </a:solidFill>
            </a:endParaRPr>
          </a:p>
          <a:p>
            <a:pPr algn="ctr"/>
            <a:r>
              <a:rPr lang="es-ES" sz="1100" b="0" dirty="0" err="1">
                <a:solidFill>
                  <a:srgbClr val="25408F"/>
                </a:solidFill>
              </a:rPr>
              <a:t>Component</a:t>
            </a:r>
            <a:endParaRPr lang="en-US" sz="1100" b="0" dirty="0">
              <a:solidFill>
                <a:srgbClr val="25408F"/>
              </a:solidFill>
            </a:endParaRPr>
          </a:p>
        </p:txBody>
      </p:sp>
      <p:pic>
        <p:nvPicPr>
          <p:cNvPr id="21" name="Picture 2" descr="S:\F15015_Copernicus\3_Work\330_Work-in-process\SC4_BackgroundMat\PPT\item Copernicus\Satellite\Satellite\satellite_Artboard 5.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88402"/>
            <a:ext cx="549227" cy="38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556004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p:cNvGrpSpPr/>
          <p:nvPr userDrawn="1"/>
        </p:nvGrpSpPr>
        <p:grpSpPr>
          <a:xfrm>
            <a:off x="-34552" y="-19050"/>
            <a:ext cx="2149624" cy="5212283"/>
            <a:chOff x="-5476811" y="-524594"/>
            <a:chExt cx="2149624" cy="5212283"/>
          </a:xfrm>
        </p:grpSpPr>
        <p:pic>
          <p:nvPicPr>
            <p:cNvPr id="25"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t="-338"/>
            <a:stretch/>
          </p:blipFill>
          <p:spPr bwMode="auto">
            <a:xfrm>
              <a:off x="-5460787" y="-524594"/>
              <a:ext cx="2133600" cy="5193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Rectangle 27"/>
            <p:cNvSpPr/>
            <p:nvPr userDrawn="1"/>
          </p:nvSpPr>
          <p:spPr>
            <a:xfrm>
              <a:off x="-5476811" y="-524594"/>
              <a:ext cx="2149624" cy="515006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userDrawn="1"/>
          </p:nvSpPr>
          <p:spPr>
            <a:xfrm>
              <a:off x="-5462053" y="-505544"/>
              <a:ext cx="2134866" cy="5193233"/>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sp>
        <p:nvSpPr>
          <p:cNvPr id="19" name="Oval 18"/>
          <p:cNvSpPr/>
          <p:nvPr userDrawn="1"/>
        </p:nvSpPr>
        <p:spPr>
          <a:xfrm>
            <a:off x="168363" y="112960"/>
            <a:ext cx="531980" cy="5299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6" name="Straight Connector 25"/>
          <p:cNvCxnSpPr/>
          <p:nvPr userDrawn="1"/>
        </p:nvCxnSpPr>
        <p:spPr>
          <a:xfrm>
            <a:off x="460068"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userDrawn="1"/>
        </p:nvSpPr>
        <p:spPr>
          <a:xfrm>
            <a:off x="11291" y="622330"/>
            <a:ext cx="878632" cy="430887"/>
          </a:xfrm>
          <a:prstGeom prst="rect">
            <a:avLst/>
          </a:prstGeom>
          <a:noFill/>
        </p:spPr>
        <p:txBody>
          <a:bodyPr wrap="square" rtlCol="0">
            <a:spAutoFit/>
          </a:bodyPr>
          <a:lstStyle/>
          <a:p>
            <a:pPr algn="ctr"/>
            <a:r>
              <a:rPr lang="es-ES" sz="1100" b="0" dirty="0" err="1">
                <a:solidFill>
                  <a:srgbClr val="25408F"/>
                </a:solidFill>
              </a:rPr>
              <a:t>Space</a:t>
            </a:r>
            <a:endParaRPr lang="es-ES" sz="1100" b="0" dirty="0">
              <a:solidFill>
                <a:srgbClr val="25408F"/>
              </a:solidFill>
            </a:endParaRPr>
          </a:p>
          <a:p>
            <a:pPr algn="ctr"/>
            <a:r>
              <a:rPr lang="es-ES" sz="1100" b="0" dirty="0" err="1">
                <a:solidFill>
                  <a:srgbClr val="25408F"/>
                </a:solidFill>
              </a:rPr>
              <a:t>Component</a:t>
            </a:r>
            <a:endParaRPr lang="en-US" sz="1100" b="0" dirty="0">
              <a:solidFill>
                <a:srgbClr val="25408F"/>
              </a:solidFill>
            </a:endParaRPr>
          </a:p>
        </p:txBody>
      </p:sp>
      <p:pic>
        <p:nvPicPr>
          <p:cNvPr id="24" name="Picture 2" descr="S:\F15015_Copernicus\3_Work\330_Work-in-process\SC4_BackgroundMat\PPT\item Copernicus\Satellite\Satellite\satellite_Artboard 5.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88402"/>
            <a:ext cx="549227" cy="38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1819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0428" y="0"/>
            <a:ext cx="2220615" cy="5178579"/>
          </a:xfrm>
          <a:prstGeom prst="rect">
            <a:avLst/>
          </a:prstGeom>
        </p:spPr>
      </p:pic>
      <p:sp>
        <p:nvSpPr>
          <p:cNvPr id="14" name="Rectangle 13"/>
          <p:cNvSpPr/>
          <p:nvPr userDrawn="1"/>
        </p:nvSpPr>
        <p:spPr>
          <a:xfrm>
            <a:off x="-21945" y="-1"/>
            <a:ext cx="2102132" cy="517857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userDrawn="1"/>
        </p:nvCxnSpPr>
        <p:spPr>
          <a:xfrm>
            <a:off x="431624"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userDrawn="1">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27" name="TextBox 26"/>
          <p:cNvSpPr txBox="1"/>
          <p:nvPr userDrawn="1"/>
        </p:nvSpPr>
        <p:spPr>
          <a:xfrm>
            <a:off x="135837" y="614834"/>
            <a:ext cx="609650" cy="430887"/>
          </a:xfrm>
          <a:prstGeom prst="rect">
            <a:avLst/>
          </a:prstGeom>
          <a:noFill/>
        </p:spPr>
        <p:txBody>
          <a:bodyPr wrap="square" rtlCol="0">
            <a:spAutoFit/>
          </a:bodyPr>
          <a:lstStyle/>
          <a:p>
            <a:pPr algn="ctr"/>
            <a:r>
              <a:rPr lang="es-ES" sz="1100" b="0" dirty="0" err="1">
                <a:solidFill>
                  <a:srgbClr val="25408F"/>
                </a:solidFill>
              </a:rPr>
              <a:t>User</a:t>
            </a:r>
            <a:r>
              <a:rPr lang="es-ES" sz="1100" b="0" dirty="0">
                <a:solidFill>
                  <a:srgbClr val="25408F"/>
                </a:solidFill>
              </a:rPr>
              <a:t> </a:t>
            </a:r>
            <a:r>
              <a:rPr lang="es-ES" sz="1100" b="0" dirty="0" err="1">
                <a:solidFill>
                  <a:srgbClr val="25408F"/>
                </a:solidFill>
              </a:rPr>
              <a:t>Uptake</a:t>
            </a:r>
            <a:endParaRPr lang="en-US" sz="1100" b="0" dirty="0">
              <a:solidFill>
                <a:srgbClr val="25408F"/>
              </a:solidFill>
            </a:endParaRPr>
          </a:p>
        </p:txBody>
      </p:sp>
      <p:pic>
        <p:nvPicPr>
          <p:cNvPr id="12" name="Picture 2" descr="S:\F15015_Copernicus\3_Work\330_Work-in-process\Logos_icons\UserUptake_negatif-01-01.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52393" y="90699"/>
            <a:ext cx="557871" cy="557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59316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7539" y="699542"/>
            <a:ext cx="7919262"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10" name="Straight Connector 9"/>
          <p:cNvCxnSpPr/>
          <p:nvPr userDrawn="1"/>
        </p:nvCxnSpPr>
        <p:spPr>
          <a:xfrm>
            <a:off x="431624"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4" name="TextBox 13"/>
          <p:cNvSpPr txBox="1"/>
          <p:nvPr userDrawn="1"/>
        </p:nvSpPr>
        <p:spPr>
          <a:xfrm>
            <a:off x="107504" y="614834"/>
            <a:ext cx="609650" cy="430887"/>
          </a:xfrm>
          <a:prstGeom prst="rect">
            <a:avLst/>
          </a:prstGeom>
          <a:noFill/>
        </p:spPr>
        <p:txBody>
          <a:bodyPr wrap="square" rtlCol="0">
            <a:spAutoFit/>
          </a:bodyPr>
          <a:lstStyle/>
          <a:p>
            <a:pPr algn="ctr"/>
            <a:r>
              <a:rPr lang="es-ES" sz="1100" b="0" dirty="0" err="1">
                <a:solidFill>
                  <a:srgbClr val="25408F"/>
                </a:solidFill>
              </a:rPr>
              <a:t>User</a:t>
            </a:r>
            <a:r>
              <a:rPr lang="es-ES" sz="1100" b="0" dirty="0">
                <a:solidFill>
                  <a:srgbClr val="25408F"/>
                </a:solidFill>
              </a:rPr>
              <a:t> </a:t>
            </a:r>
            <a:r>
              <a:rPr lang="es-ES" sz="1100" b="0" dirty="0" err="1">
                <a:solidFill>
                  <a:srgbClr val="25408F"/>
                </a:solidFill>
              </a:rPr>
              <a:t>Uptake</a:t>
            </a:r>
            <a:endParaRPr lang="en-US" sz="1100" b="0" dirty="0">
              <a:solidFill>
                <a:srgbClr val="25408F"/>
              </a:solidFill>
            </a:endParaRPr>
          </a:p>
        </p:txBody>
      </p:sp>
      <p:pic>
        <p:nvPicPr>
          <p:cNvPr id="18" name="Picture 2" descr="S:\F15015_Copernicus\3_Work\330_Work-in-process\Logos_icons\UserUptake_negatif-01-01.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52393" y="90699"/>
            <a:ext cx="557871" cy="557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0730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0"/>
            <a:ext cx="9144000" cy="5143500"/>
          </a:xfrm>
          <a:prstGeom prst="rect">
            <a:avLst/>
          </a:prstGeom>
          <a:solidFill>
            <a:srgbClr val="2540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874316" y="-92546"/>
            <a:ext cx="2666236" cy="5258917"/>
          </a:xfrm>
          <a:prstGeom prst="rect">
            <a:avLst/>
          </a:prstGeom>
          <a:noFill/>
          <a:ln>
            <a:noFill/>
          </a:ln>
          <a:scene3d>
            <a:camera prst="orthographicFront">
              <a:rot lat="0" lon="108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14"/>
          <p:cNvSpPr/>
          <p:nvPr userDrawn="1"/>
        </p:nvSpPr>
        <p:spPr>
          <a:xfrm>
            <a:off x="6802308" y="-2655"/>
            <a:ext cx="2810252" cy="5169026"/>
          </a:xfrm>
          <a:prstGeom prst="rect">
            <a:avLst/>
          </a:prstGeom>
          <a:gradFill flip="none" rotWithShape="1">
            <a:gsLst>
              <a:gs pos="4000">
                <a:schemeClr val="accent1"/>
              </a:gs>
              <a:gs pos="100000">
                <a:schemeClr val="accent1">
                  <a:tint val="23500"/>
                  <a:satMod val="160000"/>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sp>
        <p:nvSpPr>
          <p:cNvPr id="8" name="Title 1"/>
          <p:cNvSpPr txBox="1">
            <a:spLocks/>
          </p:cNvSpPr>
          <p:nvPr userDrawn="1"/>
        </p:nvSpPr>
        <p:spPr>
          <a:xfrm>
            <a:off x="2569823" y="2578909"/>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dirty="0"/>
              <a:t>Title</a:t>
            </a:r>
          </a:p>
        </p:txBody>
      </p:sp>
      <p:sp>
        <p:nvSpPr>
          <p:cNvPr id="9" name="Subtitle 2"/>
          <p:cNvSpPr>
            <a:spLocks noGrp="1"/>
          </p:cNvSpPr>
          <p:nvPr>
            <p:ph type="subTitle" idx="13"/>
          </p:nvPr>
        </p:nvSpPr>
        <p:spPr>
          <a:xfrm>
            <a:off x="2567591" y="3139545"/>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pic>
        <p:nvPicPr>
          <p:cNvPr id="2053" name="Picture 5" descr="S:\F15015_Copernicus\3_Work\330_Work-in-process\Logos_icons\UserUptake_blanc-01-01.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0" y="902355"/>
            <a:ext cx="2990300" cy="29903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userDrawn="1"/>
        </p:nvSpPr>
        <p:spPr>
          <a:xfrm>
            <a:off x="556872" y="3363838"/>
            <a:ext cx="1440160" cy="261610"/>
          </a:xfrm>
          <a:prstGeom prst="rect">
            <a:avLst/>
          </a:prstGeom>
          <a:noFill/>
        </p:spPr>
        <p:txBody>
          <a:bodyPr wrap="square" rtlCol="0">
            <a:spAutoFit/>
          </a:bodyPr>
          <a:lstStyle/>
          <a:p>
            <a:pPr algn="ctr"/>
            <a:r>
              <a:rPr lang="es-ES" sz="1100" b="0" dirty="0" err="1">
                <a:solidFill>
                  <a:schemeClr val="bg1"/>
                </a:solidFill>
              </a:rPr>
              <a:t>User</a:t>
            </a:r>
            <a:r>
              <a:rPr lang="es-ES" sz="1100" b="0" dirty="0">
                <a:solidFill>
                  <a:schemeClr val="bg1"/>
                </a:solidFill>
              </a:rPr>
              <a:t> </a:t>
            </a:r>
            <a:r>
              <a:rPr lang="es-ES" sz="1100" b="0" dirty="0" err="1">
                <a:solidFill>
                  <a:schemeClr val="bg1"/>
                </a:solidFill>
              </a:rPr>
              <a:t>Uptake</a:t>
            </a:r>
            <a:endParaRPr lang="en-US" sz="1100" b="0" dirty="0">
              <a:solidFill>
                <a:schemeClr val="bg1"/>
              </a:solidFill>
            </a:endParaRPr>
          </a:p>
        </p:txBody>
      </p:sp>
      <p:pic>
        <p:nvPicPr>
          <p:cNvPr id="19" name="Picture 2" descr="S:\F15015_Copernicus\3_Work\330_Work-in-process\SC4_BackgroundMat\PPT\item Copernicus\logo-ce-horizontal-en-negatif.png"/>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1424242"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495758"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71236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90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15" name="Straight Connector 14"/>
          <p:cNvCxnSpPr/>
          <p:nvPr userDrawn="1"/>
        </p:nvCxnSpPr>
        <p:spPr>
          <a:xfrm>
            <a:off x="431624"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8"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9" name="TextBox 18"/>
          <p:cNvSpPr txBox="1"/>
          <p:nvPr userDrawn="1"/>
        </p:nvSpPr>
        <p:spPr>
          <a:xfrm>
            <a:off x="107504" y="614834"/>
            <a:ext cx="609650" cy="430887"/>
          </a:xfrm>
          <a:prstGeom prst="rect">
            <a:avLst/>
          </a:prstGeom>
          <a:noFill/>
        </p:spPr>
        <p:txBody>
          <a:bodyPr wrap="square" rtlCol="0">
            <a:spAutoFit/>
          </a:bodyPr>
          <a:lstStyle/>
          <a:p>
            <a:pPr algn="ctr"/>
            <a:r>
              <a:rPr lang="es-ES" sz="1100" b="0" dirty="0" err="1">
                <a:solidFill>
                  <a:srgbClr val="25408F"/>
                </a:solidFill>
              </a:rPr>
              <a:t>User</a:t>
            </a:r>
            <a:r>
              <a:rPr lang="es-ES" sz="1100" b="0" dirty="0">
                <a:solidFill>
                  <a:srgbClr val="25408F"/>
                </a:solidFill>
              </a:rPr>
              <a:t> </a:t>
            </a:r>
            <a:r>
              <a:rPr lang="es-ES" sz="1100" b="0" dirty="0" err="1">
                <a:solidFill>
                  <a:srgbClr val="25408F"/>
                </a:solidFill>
              </a:rPr>
              <a:t>Uptake</a:t>
            </a:r>
            <a:endParaRPr lang="en-US" sz="1100" b="0" dirty="0">
              <a:solidFill>
                <a:srgbClr val="25408F"/>
              </a:solidFill>
            </a:endParaRPr>
          </a:p>
        </p:txBody>
      </p:sp>
      <p:pic>
        <p:nvPicPr>
          <p:cNvPr id="12" name="Picture 2" descr="S:\F15015_Copernicus\3_Work\330_Work-in-process\Logos_icons\UserUptake_negatif-01-01.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52393" y="90699"/>
            <a:ext cx="557871" cy="557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01263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62879"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2317"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0705"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50143"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cxnSp>
        <p:nvCxnSpPr>
          <p:cNvPr id="16" name="Straight Connector 15"/>
          <p:cNvCxnSpPr/>
          <p:nvPr userDrawn="1"/>
        </p:nvCxnSpPr>
        <p:spPr>
          <a:xfrm>
            <a:off x="431624"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8"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9" name="TextBox 18"/>
          <p:cNvSpPr txBox="1"/>
          <p:nvPr userDrawn="1"/>
        </p:nvSpPr>
        <p:spPr>
          <a:xfrm>
            <a:off x="107504" y="614834"/>
            <a:ext cx="609650" cy="430887"/>
          </a:xfrm>
          <a:prstGeom prst="rect">
            <a:avLst/>
          </a:prstGeom>
          <a:noFill/>
        </p:spPr>
        <p:txBody>
          <a:bodyPr wrap="square" rtlCol="0">
            <a:spAutoFit/>
          </a:bodyPr>
          <a:lstStyle/>
          <a:p>
            <a:pPr algn="ctr"/>
            <a:r>
              <a:rPr lang="es-ES" sz="1100" b="0" dirty="0" err="1">
                <a:solidFill>
                  <a:srgbClr val="25408F"/>
                </a:solidFill>
              </a:rPr>
              <a:t>User</a:t>
            </a:r>
            <a:r>
              <a:rPr lang="es-ES" sz="1100" b="0" dirty="0">
                <a:solidFill>
                  <a:srgbClr val="25408F"/>
                </a:solidFill>
              </a:rPr>
              <a:t> </a:t>
            </a:r>
            <a:r>
              <a:rPr lang="es-ES" sz="1100" b="0" dirty="0" err="1">
                <a:solidFill>
                  <a:srgbClr val="25408F"/>
                </a:solidFill>
              </a:rPr>
              <a:t>Uptake</a:t>
            </a:r>
            <a:endParaRPr lang="en-US" sz="1100" b="0" dirty="0">
              <a:solidFill>
                <a:srgbClr val="25408F"/>
              </a:solidFill>
            </a:endParaRPr>
          </a:p>
        </p:txBody>
      </p:sp>
      <p:pic>
        <p:nvPicPr>
          <p:cNvPr id="17" name="Picture 2" descr="S:\F15015_Copernicus\3_Work\330_Work-in-process\Logos_icons\UserUptake_negatif-01-01.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52393" y="90699"/>
            <a:ext cx="557871" cy="557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00034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cxnSp>
        <p:nvCxnSpPr>
          <p:cNvPr id="15" name="Straight Connector 14"/>
          <p:cNvCxnSpPr/>
          <p:nvPr userDrawn="1"/>
        </p:nvCxnSpPr>
        <p:spPr>
          <a:xfrm>
            <a:off x="431624" y="1062019"/>
            <a:ext cx="0" cy="3888432"/>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17" name="Title 1"/>
          <p:cNvSpPr>
            <a:spLocks noGrp="1"/>
          </p:cNvSpPr>
          <p:nvPr>
            <p:ph type="title" hasCustomPrompt="1"/>
          </p:nvPr>
        </p:nvSpPr>
        <p:spPr>
          <a:xfrm>
            <a:off x="867704" y="205979"/>
            <a:ext cx="7819096" cy="277539"/>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8" name="TextBox 17"/>
          <p:cNvSpPr txBox="1"/>
          <p:nvPr userDrawn="1"/>
        </p:nvSpPr>
        <p:spPr>
          <a:xfrm>
            <a:off x="107504" y="614834"/>
            <a:ext cx="609650" cy="430887"/>
          </a:xfrm>
          <a:prstGeom prst="rect">
            <a:avLst/>
          </a:prstGeom>
          <a:noFill/>
        </p:spPr>
        <p:txBody>
          <a:bodyPr wrap="square" rtlCol="0">
            <a:spAutoFit/>
          </a:bodyPr>
          <a:lstStyle/>
          <a:p>
            <a:pPr algn="ctr"/>
            <a:r>
              <a:rPr lang="es-ES" sz="1100" b="0" dirty="0" err="1">
                <a:solidFill>
                  <a:srgbClr val="25408F"/>
                </a:solidFill>
              </a:rPr>
              <a:t>User</a:t>
            </a:r>
            <a:r>
              <a:rPr lang="es-ES" sz="1100" b="0" dirty="0">
                <a:solidFill>
                  <a:srgbClr val="25408F"/>
                </a:solidFill>
              </a:rPr>
              <a:t> </a:t>
            </a:r>
            <a:r>
              <a:rPr lang="es-ES" sz="1100" b="0" dirty="0" err="1">
                <a:solidFill>
                  <a:srgbClr val="25408F"/>
                </a:solidFill>
              </a:rPr>
              <a:t>Uptake</a:t>
            </a:r>
            <a:endParaRPr lang="en-US" sz="1100" b="0" dirty="0">
              <a:solidFill>
                <a:srgbClr val="25408F"/>
              </a:solidFill>
            </a:endParaRPr>
          </a:p>
        </p:txBody>
      </p:sp>
      <p:pic>
        <p:nvPicPr>
          <p:cNvPr id="12" name="Picture 2" descr="S:\F15015_Copernicus\3_Work\330_Work-in-process\Logos_icons\UserUptake_negatif-01-01.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52393" y="90699"/>
            <a:ext cx="557871" cy="557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74435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p:cNvGrpSpPr/>
          <p:nvPr userDrawn="1"/>
        </p:nvGrpSpPr>
        <p:grpSpPr>
          <a:xfrm>
            <a:off x="-36512" y="-20538"/>
            <a:ext cx="2808312" cy="5175913"/>
            <a:chOff x="-3432453" y="-181390"/>
            <a:chExt cx="2622202" cy="5144541"/>
          </a:xfrm>
        </p:grpSpPr>
        <p:pic>
          <p:nvPicPr>
            <p:cNvPr id="26" name="Picture 2" descr="S:\F15015_Copernicus\3_Work\330_Work-in-process\SC4_BackgroundMat\Visual_ID\Photos\InSitu_centro nazionale ricerca itliano.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3426451" y="-181390"/>
              <a:ext cx="2207251" cy="5143499"/>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p:cNvSpPr/>
            <p:nvPr userDrawn="1"/>
          </p:nvSpPr>
          <p:spPr>
            <a:xfrm>
              <a:off x="-3432453" y="-181390"/>
              <a:ext cx="2622202" cy="513184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userDrawn="1"/>
          </p:nvSpPr>
          <p:spPr>
            <a:xfrm>
              <a:off x="-3425440" y="-168690"/>
              <a:ext cx="2603624" cy="5131841"/>
            </a:xfrm>
            <a:prstGeom prst="rect">
              <a:avLst/>
            </a:prstGeom>
            <a:gradFill>
              <a:gsLst>
                <a:gs pos="0">
                  <a:schemeClr val="accent1">
                    <a:tint val="66000"/>
                    <a:satMod val="160000"/>
                    <a:alpha val="0"/>
                  </a:schemeClr>
                </a:gs>
                <a:gs pos="56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9" name="Straight Connector 8"/>
          <p:cNvCxnSpPr/>
          <p:nvPr userDrawn="1"/>
        </p:nvCxnSpPr>
        <p:spPr>
          <a:xfrm>
            <a:off x="431624" y="915566"/>
            <a:ext cx="0" cy="4034885"/>
          </a:xfrm>
          <a:prstGeom prst="line">
            <a:avLst/>
          </a:prstGeom>
          <a:ln w="31750">
            <a:solidFill>
              <a:srgbClr val="B75133">
                <a:alpha val="81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userDrawn="1">
            <p:ph type="title" hasCustomPrompt="1"/>
          </p:nvPr>
        </p:nvSpPr>
        <p:spPr>
          <a:xfrm>
            <a:off x="867704" y="205979"/>
            <a:ext cx="7819096" cy="277539"/>
          </a:xfrm>
          <a:solidFill>
            <a:srgbClr val="B75133"/>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userDrawn="1">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userDrawn="1">
            <p:ph type="ftr" sz="quarter" idx="11"/>
          </p:nvPr>
        </p:nvSpPr>
        <p:spPr>
          <a:xfrm>
            <a:off x="3124200" y="4928764"/>
            <a:ext cx="2895600" cy="273844"/>
          </a:xfrm>
        </p:spPr>
        <p:txBody>
          <a:bodyPr/>
          <a:lstStyle/>
          <a:p>
            <a:endParaRPr lang="en-US"/>
          </a:p>
        </p:txBody>
      </p:sp>
      <p:sp>
        <p:nvSpPr>
          <p:cNvPr id="6" name="Slide Number Placeholder 5"/>
          <p:cNvSpPr>
            <a:spLocks noGrp="1"/>
          </p:cNvSpPr>
          <p:nvPr userDrawn="1">
            <p:ph type="sldNum" sz="quarter" idx="12"/>
          </p:nvPr>
        </p:nvSpPr>
        <p:spPr>
          <a:xfrm>
            <a:off x="6553200" y="4928764"/>
            <a:ext cx="2133600" cy="273844"/>
          </a:xfrm>
        </p:spPr>
        <p:txBody>
          <a:bodyPr/>
          <a:lstStyle/>
          <a:p>
            <a:fld id="{58768E1A-8455-4611-8763-3FA1B747F6B6}" type="slidenum">
              <a:rPr lang="en-US" smtClean="0"/>
              <a:t>‹#›</a:t>
            </a:fld>
            <a:endParaRPr lang="en-US"/>
          </a:p>
        </p:txBody>
      </p:sp>
      <p:sp>
        <p:nvSpPr>
          <p:cNvPr id="27" name="TextBox 26"/>
          <p:cNvSpPr txBox="1"/>
          <p:nvPr userDrawn="1"/>
        </p:nvSpPr>
        <p:spPr>
          <a:xfrm>
            <a:off x="145926" y="639599"/>
            <a:ext cx="609650" cy="261610"/>
          </a:xfrm>
          <a:prstGeom prst="rect">
            <a:avLst/>
          </a:prstGeom>
          <a:noFill/>
        </p:spPr>
        <p:txBody>
          <a:bodyPr wrap="square" rtlCol="0">
            <a:spAutoFit/>
          </a:bodyPr>
          <a:lstStyle/>
          <a:p>
            <a:pPr algn="ctr"/>
            <a:r>
              <a:rPr lang="es-ES" sz="1100" b="0" dirty="0">
                <a:solidFill>
                  <a:srgbClr val="B75133"/>
                </a:solidFill>
              </a:rPr>
              <a:t>In</a:t>
            </a:r>
            <a:r>
              <a:rPr lang="es-ES" sz="1100" b="0" baseline="0" dirty="0">
                <a:solidFill>
                  <a:srgbClr val="B75133"/>
                </a:solidFill>
              </a:rPr>
              <a:t> situ</a:t>
            </a:r>
            <a:endParaRPr lang="en-US" sz="1100" b="0" dirty="0">
              <a:solidFill>
                <a:srgbClr val="B75133"/>
              </a:solidFill>
            </a:endParaRPr>
          </a:p>
        </p:txBody>
      </p:sp>
      <p:sp>
        <p:nvSpPr>
          <p:cNvPr id="18" name="Oval 17"/>
          <p:cNvSpPr/>
          <p:nvPr userDrawn="1"/>
        </p:nvSpPr>
        <p:spPr>
          <a:xfrm>
            <a:off x="159492" y="99537"/>
            <a:ext cx="545454" cy="568038"/>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5" name="Group 14"/>
          <p:cNvGrpSpPr/>
          <p:nvPr userDrawn="1"/>
        </p:nvGrpSpPr>
        <p:grpSpPr>
          <a:xfrm>
            <a:off x="208086" y="159012"/>
            <a:ext cx="436445" cy="450588"/>
            <a:chOff x="-1692696" y="827409"/>
            <a:chExt cx="1728192" cy="1784190"/>
          </a:xfrm>
        </p:grpSpPr>
        <p:pic>
          <p:nvPicPr>
            <p:cNvPr id="16" name="Picture 2"/>
            <p:cNvPicPr>
              <a:picLocks noChangeAspect="1" noChangeArrowheads="1"/>
            </p:cNvPicPr>
            <p:nvPr userDrawn="1"/>
          </p:nvPicPr>
          <p:blipFill>
            <a:blip r:embed="rId3"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797341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grpSp>
        <p:nvGrpSpPr>
          <p:cNvPr id="27" name="Group 26"/>
          <p:cNvGrpSpPr/>
          <p:nvPr userDrawn="1"/>
        </p:nvGrpSpPr>
        <p:grpSpPr>
          <a:xfrm>
            <a:off x="-36512" y="-20538"/>
            <a:ext cx="2808312" cy="5175913"/>
            <a:chOff x="-3432453" y="-181390"/>
            <a:chExt cx="2622202" cy="5144541"/>
          </a:xfrm>
        </p:grpSpPr>
        <p:pic>
          <p:nvPicPr>
            <p:cNvPr id="28" name="Picture 2" descr="S:\F15015_Copernicus\3_Work\330_Work-in-process\SC4_BackgroundMat\Visual_ID\Photos\InSitu_centro nazionale ricerca itliano.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3426451" y="-181390"/>
              <a:ext cx="2207251" cy="5143499"/>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userDrawn="1"/>
          </p:nvSpPr>
          <p:spPr>
            <a:xfrm>
              <a:off x="-3432453" y="-181390"/>
              <a:ext cx="2622202" cy="513184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userDrawn="1"/>
          </p:nvSpPr>
          <p:spPr>
            <a:xfrm>
              <a:off x="-3425440" y="-168690"/>
              <a:ext cx="2603624" cy="5131841"/>
            </a:xfrm>
            <a:prstGeom prst="rect">
              <a:avLst/>
            </a:prstGeom>
            <a:gradFill>
              <a:gsLst>
                <a:gs pos="0">
                  <a:schemeClr val="accent1">
                    <a:tint val="66000"/>
                    <a:satMod val="160000"/>
                    <a:alpha val="0"/>
                  </a:schemeClr>
                </a:gs>
                <a:gs pos="56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p:ph idx="1"/>
          </p:nvPr>
        </p:nvSpPr>
        <p:spPr>
          <a:xfrm>
            <a:off x="767539" y="699542"/>
            <a:ext cx="7919262" cy="38230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4928764"/>
            <a:ext cx="2133600" cy="273844"/>
          </a:xfrm>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a:xfrm>
            <a:off x="3124200" y="4928764"/>
            <a:ext cx="2895600" cy="273844"/>
          </a:xfrm>
        </p:spPr>
        <p:txBody>
          <a:bodyPr/>
          <a:lstStyle/>
          <a:p>
            <a:endParaRPr lang="en-US"/>
          </a:p>
        </p:txBody>
      </p:sp>
      <p:sp>
        <p:nvSpPr>
          <p:cNvPr id="6" name="Slide Number Placeholder 5"/>
          <p:cNvSpPr>
            <a:spLocks noGrp="1"/>
          </p:cNvSpPr>
          <p:nvPr>
            <p:ph type="sldNum" sz="quarter" idx="12"/>
          </p:nvPr>
        </p:nvSpPr>
        <p:spPr>
          <a:xfrm>
            <a:off x="6553200" y="4928764"/>
            <a:ext cx="2133600" cy="273844"/>
          </a:xfrm>
        </p:spPr>
        <p:txBody>
          <a:bodyPr/>
          <a:lstStyle/>
          <a:p>
            <a:fld id="{58768E1A-8455-4611-8763-3FA1B747F6B6}" type="slidenum">
              <a:rPr lang="en-US" smtClean="0"/>
              <a:t>‹#›</a:t>
            </a:fld>
            <a:endParaRPr lang="en-US"/>
          </a:p>
        </p:txBody>
      </p:sp>
      <p:cxnSp>
        <p:nvCxnSpPr>
          <p:cNvPr id="12" name="Straight Connector 11"/>
          <p:cNvCxnSpPr/>
          <p:nvPr userDrawn="1"/>
        </p:nvCxnSpPr>
        <p:spPr>
          <a:xfrm>
            <a:off x="431624" y="915566"/>
            <a:ext cx="0" cy="4034885"/>
          </a:xfrm>
          <a:prstGeom prst="line">
            <a:avLst/>
          </a:prstGeom>
          <a:ln w="31750">
            <a:solidFill>
              <a:srgbClr val="B75133">
                <a:alpha val="81000"/>
              </a:srgbClr>
            </a:solidFill>
          </a:ln>
        </p:spPr>
        <p:style>
          <a:lnRef idx="1">
            <a:schemeClr val="accent1"/>
          </a:lnRef>
          <a:fillRef idx="0">
            <a:schemeClr val="accent1"/>
          </a:fillRef>
          <a:effectRef idx="0">
            <a:schemeClr val="accent1"/>
          </a:effectRef>
          <a:fontRef idx="minor">
            <a:schemeClr val="tx1"/>
          </a:fontRef>
        </p:style>
      </p:cxnSp>
      <p:sp>
        <p:nvSpPr>
          <p:cNvPr id="18" name="Title 1"/>
          <p:cNvSpPr>
            <a:spLocks noGrp="1"/>
          </p:cNvSpPr>
          <p:nvPr>
            <p:ph type="title" hasCustomPrompt="1"/>
          </p:nvPr>
        </p:nvSpPr>
        <p:spPr>
          <a:xfrm>
            <a:off x="867704" y="205979"/>
            <a:ext cx="7819096" cy="277539"/>
          </a:xfrm>
          <a:solidFill>
            <a:srgbClr val="B75133"/>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19" name="TextBox 18"/>
          <p:cNvSpPr txBox="1"/>
          <p:nvPr userDrawn="1"/>
        </p:nvSpPr>
        <p:spPr>
          <a:xfrm>
            <a:off x="145926" y="639599"/>
            <a:ext cx="609650" cy="261610"/>
          </a:xfrm>
          <a:prstGeom prst="rect">
            <a:avLst/>
          </a:prstGeom>
          <a:noFill/>
        </p:spPr>
        <p:txBody>
          <a:bodyPr wrap="square" rtlCol="0">
            <a:spAutoFit/>
          </a:bodyPr>
          <a:lstStyle/>
          <a:p>
            <a:pPr algn="ctr"/>
            <a:r>
              <a:rPr lang="es-ES" sz="1100" b="0" dirty="0">
                <a:solidFill>
                  <a:srgbClr val="B75133"/>
                </a:solidFill>
              </a:rPr>
              <a:t>In</a:t>
            </a:r>
            <a:r>
              <a:rPr lang="es-ES" sz="1100" b="0" baseline="0" dirty="0">
                <a:solidFill>
                  <a:srgbClr val="B75133"/>
                </a:solidFill>
              </a:rPr>
              <a:t> situ</a:t>
            </a:r>
            <a:endParaRPr lang="en-US" sz="1100" b="0" dirty="0">
              <a:solidFill>
                <a:srgbClr val="B75133"/>
              </a:solidFill>
            </a:endParaRPr>
          </a:p>
        </p:txBody>
      </p:sp>
      <p:sp>
        <p:nvSpPr>
          <p:cNvPr id="20" name="Oval 19"/>
          <p:cNvSpPr/>
          <p:nvPr userDrawn="1"/>
        </p:nvSpPr>
        <p:spPr>
          <a:xfrm>
            <a:off x="159492" y="99537"/>
            <a:ext cx="545454" cy="568038"/>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1" name="Group 10"/>
          <p:cNvGrpSpPr/>
          <p:nvPr userDrawn="1"/>
        </p:nvGrpSpPr>
        <p:grpSpPr>
          <a:xfrm>
            <a:off x="208086" y="159012"/>
            <a:ext cx="436445" cy="450588"/>
            <a:chOff x="-1692696" y="827409"/>
            <a:chExt cx="1728192" cy="1784190"/>
          </a:xfrm>
        </p:grpSpPr>
        <p:pic>
          <p:nvPicPr>
            <p:cNvPr id="13" name="Picture 2"/>
            <p:cNvPicPr>
              <a:picLocks noChangeAspect="1" noChangeArrowheads="1"/>
            </p:cNvPicPr>
            <p:nvPr userDrawn="1"/>
          </p:nvPicPr>
          <p:blipFill>
            <a:blip r:embed="rId3"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631445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0"/>
            <a:ext cx="9144000" cy="5143500"/>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S:\F15015_Copernicus\3_Work\330_Work-in-process\SC4_BackgroundMat\Visual_ID\Photos\InSitu.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t="-958"/>
          <a:stretch/>
        </p:blipFill>
        <p:spPr bwMode="auto">
          <a:xfrm>
            <a:off x="7293990" y="-41746"/>
            <a:ext cx="1862585" cy="5191074"/>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10"/>
          </p:nvPr>
        </p:nvSpPr>
        <p:spPr/>
        <p:txBody>
          <a:bodyPr/>
          <a:lstStyle/>
          <a:p>
            <a:fld id="{30E17047-C597-4B34-8FEE-7A0D1EA692A4}" type="datetimeFigureOut">
              <a:rPr lang="en-US" smtClean="0"/>
              <a:t>4/12/18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68E1A-8455-4611-8763-3FA1B747F6B6}" type="slidenum">
              <a:rPr lang="en-US" smtClean="0"/>
              <a:t>‹#›</a:t>
            </a:fld>
            <a:endParaRPr lang="en-US"/>
          </a:p>
        </p:txBody>
      </p:sp>
      <p:sp>
        <p:nvSpPr>
          <p:cNvPr id="8" name="Title 1"/>
          <p:cNvSpPr txBox="1">
            <a:spLocks/>
          </p:cNvSpPr>
          <p:nvPr userDrawn="1"/>
        </p:nvSpPr>
        <p:spPr>
          <a:xfrm>
            <a:off x="2581176" y="2572001"/>
            <a:ext cx="4678288" cy="5606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b="0" kern="1200" spc="600">
                <a:solidFill>
                  <a:schemeClr val="bg1"/>
                </a:solidFill>
                <a:latin typeface="+mj-lt"/>
                <a:ea typeface="+mj-ea"/>
                <a:cs typeface="+mj-cs"/>
              </a:defRPr>
            </a:lvl1pPr>
          </a:lstStyle>
          <a:p>
            <a:r>
              <a:rPr lang="en-US"/>
              <a:t>Title</a:t>
            </a:r>
            <a:endParaRPr lang="en-US" dirty="0"/>
          </a:p>
        </p:txBody>
      </p:sp>
      <p:sp>
        <p:nvSpPr>
          <p:cNvPr id="9" name="Subtitle 2"/>
          <p:cNvSpPr>
            <a:spLocks noGrp="1"/>
          </p:cNvSpPr>
          <p:nvPr>
            <p:ph type="subTitle" idx="13"/>
          </p:nvPr>
        </p:nvSpPr>
        <p:spPr>
          <a:xfrm>
            <a:off x="2581176"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1" name="TextBox 10"/>
          <p:cNvSpPr txBox="1"/>
          <p:nvPr userDrawn="1"/>
        </p:nvSpPr>
        <p:spPr>
          <a:xfrm>
            <a:off x="1130928" y="3462268"/>
            <a:ext cx="609650" cy="261610"/>
          </a:xfrm>
          <a:prstGeom prst="rect">
            <a:avLst/>
          </a:prstGeom>
          <a:noFill/>
        </p:spPr>
        <p:txBody>
          <a:bodyPr wrap="square" rtlCol="0">
            <a:spAutoFit/>
          </a:bodyPr>
          <a:lstStyle/>
          <a:p>
            <a:pPr algn="ctr"/>
            <a:r>
              <a:rPr lang="es-ES" sz="1100" b="0" dirty="0">
                <a:solidFill>
                  <a:schemeClr val="bg1"/>
                </a:solidFill>
              </a:rPr>
              <a:t>In</a:t>
            </a:r>
            <a:r>
              <a:rPr lang="es-ES" sz="1100" b="0" baseline="0" dirty="0">
                <a:solidFill>
                  <a:schemeClr val="bg1"/>
                </a:solidFill>
              </a:rPr>
              <a:t> situ</a:t>
            </a:r>
            <a:endParaRPr lang="en-US" sz="1100" b="0" dirty="0">
              <a:solidFill>
                <a:schemeClr val="bg1"/>
              </a:solidFill>
            </a:endParaRPr>
          </a:p>
        </p:txBody>
      </p:sp>
      <p:pic>
        <p:nvPicPr>
          <p:cNvPr id="16" name="Picture 2"/>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539552" y="4680600"/>
            <a:ext cx="769228" cy="280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descr="S:\F15015_Copernicus\3_Work\330_Work-in-process\SC4_BackgroundMat\PPT\item Copernicus\logo-ce-horizontal-en-negatif.png"/>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1468036"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userDrawn="1"/>
        </p:nvGrpSpPr>
        <p:grpSpPr>
          <a:xfrm>
            <a:off x="603940" y="1541238"/>
            <a:ext cx="1728192" cy="1784190"/>
            <a:chOff x="-1692696" y="827409"/>
            <a:chExt cx="1728192" cy="1784190"/>
          </a:xfrm>
        </p:grpSpPr>
        <p:pic>
          <p:nvPicPr>
            <p:cNvPr id="2" name="Picture 2"/>
            <p:cNvPicPr>
              <a:picLocks noChangeAspect="1" noChangeArrowheads="1"/>
            </p:cNvPicPr>
            <p:nvPr userDrawn="1"/>
          </p:nvPicPr>
          <p:blipFill>
            <a:blip r:embed="rId5"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3197627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29" name="Group 28"/>
          <p:cNvGrpSpPr/>
          <p:nvPr userDrawn="1"/>
        </p:nvGrpSpPr>
        <p:grpSpPr>
          <a:xfrm>
            <a:off x="-36512" y="-20538"/>
            <a:ext cx="2808312" cy="5175913"/>
            <a:chOff x="-3432453" y="-181390"/>
            <a:chExt cx="2622202" cy="5144541"/>
          </a:xfrm>
        </p:grpSpPr>
        <p:pic>
          <p:nvPicPr>
            <p:cNvPr id="30" name="Picture 2" descr="S:\F15015_Copernicus\3_Work\330_Work-in-process\SC4_BackgroundMat\Visual_ID\Photos\InSitu_centro nazionale ricerca itliano.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3426451" y="-181390"/>
              <a:ext cx="2207251" cy="5143499"/>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p:cNvSpPr/>
            <p:nvPr userDrawn="1"/>
          </p:nvSpPr>
          <p:spPr>
            <a:xfrm>
              <a:off x="-3432453" y="-181390"/>
              <a:ext cx="2622202" cy="513184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userDrawn="1"/>
          </p:nvSpPr>
          <p:spPr>
            <a:xfrm>
              <a:off x="-3425440" y="-168690"/>
              <a:ext cx="2603624" cy="5131841"/>
            </a:xfrm>
            <a:prstGeom prst="rect">
              <a:avLst/>
            </a:prstGeom>
            <a:gradFill>
              <a:gsLst>
                <a:gs pos="0">
                  <a:schemeClr val="accent1">
                    <a:tint val="66000"/>
                    <a:satMod val="160000"/>
                    <a:alpha val="0"/>
                  </a:schemeClr>
                </a:gs>
                <a:gs pos="56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p:ph sz="half" idx="1"/>
          </p:nvPr>
        </p:nvSpPr>
        <p:spPr>
          <a:xfrm>
            <a:off x="590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17" name="Straight Connector 16"/>
          <p:cNvCxnSpPr/>
          <p:nvPr userDrawn="1"/>
        </p:nvCxnSpPr>
        <p:spPr>
          <a:xfrm>
            <a:off x="431624" y="915566"/>
            <a:ext cx="0" cy="4034885"/>
          </a:xfrm>
          <a:prstGeom prst="line">
            <a:avLst/>
          </a:prstGeom>
          <a:ln w="31750">
            <a:solidFill>
              <a:srgbClr val="B75133">
                <a:alpha val="81000"/>
              </a:srgbClr>
            </a:solidFill>
          </a:ln>
        </p:spPr>
        <p:style>
          <a:lnRef idx="1">
            <a:schemeClr val="accent1"/>
          </a:lnRef>
          <a:fillRef idx="0">
            <a:schemeClr val="accent1"/>
          </a:fillRef>
          <a:effectRef idx="0">
            <a:schemeClr val="accent1"/>
          </a:effectRef>
          <a:fontRef idx="minor">
            <a:schemeClr val="tx1"/>
          </a:fontRef>
        </p:style>
      </p:cxnSp>
      <p:sp>
        <p:nvSpPr>
          <p:cNvPr id="23" name="Title 1"/>
          <p:cNvSpPr>
            <a:spLocks noGrp="1"/>
          </p:cNvSpPr>
          <p:nvPr>
            <p:ph type="title" hasCustomPrompt="1"/>
          </p:nvPr>
        </p:nvSpPr>
        <p:spPr>
          <a:xfrm>
            <a:off x="867704" y="205979"/>
            <a:ext cx="7819096" cy="277539"/>
          </a:xfrm>
          <a:solidFill>
            <a:srgbClr val="B75133"/>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24" name="TextBox 23"/>
          <p:cNvSpPr txBox="1"/>
          <p:nvPr userDrawn="1"/>
        </p:nvSpPr>
        <p:spPr>
          <a:xfrm>
            <a:off x="145926" y="639599"/>
            <a:ext cx="609650" cy="261610"/>
          </a:xfrm>
          <a:prstGeom prst="rect">
            <a:avLst/>
          </a:prstGeom>
          <a:noFill/>
        </p:spPr>
        <p:txBody>
          <a:bodyPr wrap="square" rtlCol="0">
            <a:spAutoFit/>
          </a:bodyPr>
          <a:lstStyle/>
          <a:p>
            <a:pPr algn="ctr"/>
            <a:r>
              <a:rPr lang="es-ES" sz="1100" b="0" dirty="0">
                <a:solidFill>
                  <a:srgbClr val="B75133"/>
                </a:solidFill>
              </a:rPr>
              <a:t>In</a:t>
            </a:r>
            <a:r>
              <a:rPr lang="es-ES" sz="1100" b="0" baseline="0" dirty="0">
                <a:solidFill>
                  <a:srgbClr val="B75133"/>
                </a:solidFill>
              </a:rPr>
              <a:t> situ</a:t>
            </a:r>
            <a:endParaRPr lang="en-US" sz="1100" b="0" dirty="0">
              <a:solidFill>
                <a:srgbClr val="B75133"/>
              </a:solidFill>
            </a:endParaRPr>
          </a:p>
        </p:txBody>
      </p:sp>
      <p:sp>
        <p:nvSpPr>
          <p:cNvPr id="25" name="Oval 24"/>
          <p:cNvSpPr/>
          <p:nvPr userDrawn="1"/>
        </p:nvSpPr>
        <p:spPr>
          <a:xfrm>
            <a:off x="159492" y="99537"/>
            <a:ext cx="545454" cy="568038"/>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6" name="Group 15"/>
          <p:cNvGrpSpPr/>
          <p:nvPr userDrawn="1"/>
        </p:nvGrpSpPr>
        <p:grpSpPr>
          <a:xfrm>
            <a:off x="208086" y="159012"/>
            <a:ext cx="436445" cy="450588"/>
            <a:chOff x="-1692696" y="827409"/>
            <a:chExt cx="1728192" cy="1784190"/>
          </a:xfrm>
        </p:grpSpPr>
        <p:pic>
          <p:nvPicPr>
            <p:cNvPr id="18" name="Picture 2"/>
            <p:cNvPicPr>
              <a:picLocks noChangeAspect="1" noChangeArrowheads="1"/>
            </p:cNvPicPr>
            <p:nvPr userDrawn="1"/>
          </p:nvPicPr>
          <p:blipFill>
            <a:blip r:embed="rId3"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8"/>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1896026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62879"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2317"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0705"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50143"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E17047-C597-4B34-8FEE-7A0D1EA692A4}" type="datetimeFigureOut">
              <a:rPr lang="en-US" smtClean="0"/>
              <a:t>4/12/18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68E1A-8455-4611-8763-3FA1B747F6B6}" type="slidenum">
              <a:rPr lang="en-US" smtClean="0"/>
              <a:t>‹#›</a:t>
            </a:fld>
            <a:endParaRPr lang="en-US"/>
          </a:p>
        </p:txBody>
      </p:sp>
      <p:cxnSp>
        <p:nvCxnSpPr>
          <p:cNvPr id="15" name="Straight Connector 14"/>
          <p:cNvCxnSpPr/>
          <p:nvPr userDrawn="1"/>
        </p:nvCxnSpPr>
        <p:spPr>
          <a:xfrm>
            <a:off x="431624" y="915566"/>
            <a:ext cx="0" cy="4034885"/>
          </a:xfrm>
          <a:prstGeom prst="line">
            <a:avLst/>
          </a:prstGeom>
          <a:ln w="31750">
            <a:solidFill>
              <a:srgbClr val="B75133">
                <a:alpha val="81000"/>
              </a:srgbClr>
            </a:solidFill>
          </a:ln>
        </p:spPr>
        <p:style>
          <a:lnRef idx="1">
            <a:schemeClr val="accent1"/>
          </a:lnRef>
          <a:fillRef idx="0">
            <a:schemeClr val="accent1"/>
          </a:fillRef>
          <a:effectRef idx="0">
            <a:schemeClr val="accent1"/>
          </a:effectRef>
          <a:fontRef idx="minor">
            <a:schemeClr val="tx1"/>
          </a:fontRef>
        </p:style>
      </p:cxnSp>
      <p:sp>
        <p:nvSpPr>
          <p:cNvPr id="17" name="Title 1"/>
          <p:cNvSpPr>
            <a:spLocks noGrp="1"/>
          </p:cNvSpPr>
          <p:nvPr>
            <p:ph type="title" hasCustomPrompt="1"/>
          </p:nvPr>
        </p:nvSpPr>
        <p:spPr>
          <a:xfrm>
            <a:off x="867704" y="205979"/>
            <a:ext cx="7819096" cy="277539"/>
          </a:xfrm>
          <a:solidFill>
            <a:srgbClr val="B75133"/>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23" name="TextBox 22"/>
          <p:cNvSpPr txBox="1"/>
          <p:nvPr userDrawn="1"/>
        </p:nvSpPr>
        <p:spPr>
          <a:xfrm>
            <a:off x="145926" y="639599"/>
            <a:ext cx="609650" cy="261610"/>
          </a:xfrm>
          <a:prstGeom prst="rect">
            <a:avLst/>
          </a:prstGeom>
          <a:noFill/>
        </p:spPr>
        <p:txBody>
          <a:bodyPr wrap="square" rtlCol="0">
            <a:spAutoFit/>
          </a:bodyPr>
          <a:lstStyle/>
          <a:p>
            <a:pPr algn="ctr"/>
            <a:r>
              <a:rPr lang="es-ES" sz="1100" b="0" dirty="0">
                <a:solidFill>
                  <a:srgbClr val="B75133"/>
                </a:solidFill>
              </a:rPr>
              <a:t>In</a:t>
            </a:r>
            <a:r>
              <a:rPr lang="es-ES" sz="1100" b="0" baseline="0" dirty="0">
                <a:solidFill>
                  <a:srgbClr val="B75133"/>
                </a:solidFill>
              </a:rPr>
              <a:t> situ</a:t>
            </a:r>
            <a:endParaRPr lang="en-US" sz="1100" b="0" dirty="0">
              <a:solidFill>
                <a:srgbClr val="B75133"/>
              </a:solidFill>
            </a:endParaRPr>
          </a:p>
        </p:txBody>
      </p:sp>
      <p:sp>
        <p:nvSpPr>
          <p:cNvPr id="24" name="Oval 23"/>
          <p:cNvSpPr/>
          <p:nvPr userDrawn="1"/>
        </p:nvSpPr>
        <p:spPr>
          <a:xfrm>
            <a:off x="159492" y="99537"/>
            <a:ext cx="545454" cy="568038"/>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4" name="Group 13"/>
          <p:cNvGrpSpPr/>
          <p:nvPr userDrawn="1"/>
        </p:nvGrpSpPr>
        <p:grpSpPr>
          <a:xfrm>
            <a:off x="208086" y="159012"/>
            <a:ext cx="436445" cy="450588"/>
            <a:chOff x="-1692696" y="827409"/>
            <a:chExt cx="1728192" cy="1784190"/>
          </a:xfrm>
        </p:grpSpPr>
        <p:pic>
          <p:nvPicPr>
            <p:cNvPr id="16" name="Picture 2"/>
            <p:cNvPicPr>
              <a:picLocks noChangeAspect="1" noChangeArrowheads="1"/>
            </p:cNvPicPr>
            <p:nvPr userDrawn="1"/>
          </p:nvPicPr>
          <p:blipFill>
            <a:blip r:embed="rId2"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7"/>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9727494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2" name="Group 31"/>
          <p:cNvGrpSpPr/>
          <p:nvPr userDrawn="1"/>
        </p:nvGrpSpPr>
        <p:grpSpPr>
          <a:xfrm>
            <a:off x="-36512" y="-20538"/>
            <a:ext cx="2808312" cy="5175913"/>
            <a:chOff x="-3432453" y="-181390"/>
            <a:chExt cx="2622202" cy="5144541"/>
          </a:xfrm>
        </p:grpSpPr>
        <p:pic>
          <p:nvPicPr>
            <p:cNvPr id="33" name="Picture 2" descr="S:\F15015_Copernicus\3_Work\330_Work-in-process\SC4_BackgroundMat\Visual_ID\Photos\InSitu_centro nazionale ricerca itliano.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3426451" y="-181390"/>
              <a:ext cx="2207251" cy="5143499"/>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userDrawn="1"/>
          </p:nvSpPr>
          <p:spPr>
            <a:xfrm>
              <a:off x="-3432453" y="-181390"/>
              <a:ext cx="2622202" cy="513184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p:cNvSpPr/>
            <p:nvPr userDrawn="1"/>
          </p:nvSpPr>
          <p:spPr>
            <a:xfrm>
              <a:off x="-3425440" y="-168690"/>
              <a:ext cx="2603624" cy="5131841"/>
            </a:xfrm>
            <a:prstGeom prst="rect">
              <a:avLst/>
            </a:prstGeom>
            <a:gradFill>
              <a:gsLst>
                <a:gs pos="0">
                  <a:schemeClr val="accent1">
                    <a:tint val="66000"/>
                    <a:satMod val="160000"/>
                    <a:alpha val="0"/>
                  </a:schemeClr>
                </a:gs>
                <a:gs pos="56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Date Placeholder 2"/>
          <p:cNvSpPr>
            <a:spLocks noGrp="1"/>
          </p:cNvSpPr>
          <p:nvPr>
            <p:ph type="dt" sz="half" idx="10"/>
          </p:nvPr>
        </p:nvSpPr>
        <p:spPr/>
        <p:txBody>
          <a:bodyPr/>
          <a:lstStyle/>
          <a:p>
            <a:fld id="{30E17047-C597-4B34-8FEE-7A0D1EA692A4}" type="datetimeFigureOut">
              <a:rPr lang="en-US" smtClean="0"/>
              <a:t>4/12/18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68E1A-8455-4611-8763-3FA1B747F6B6}" type="slidenum">
              <a:rPr lang="en-US" smtClean="0"/>
              <a:t>‹#›</a:t>
            </a:fld>
            <a:endParaRPr lang="en-US"/>
          </a:p>
        </p:txBody>
      </p:sp>
      <p:cxnSp>
        <p:nvCxnSpPr>
          <p:cNvPr id="16" name="Straight Connector 15"/>
          <p:cNvCxnSpPr/>
          <p:nvPr userDrawn="1"/>
        </p:nvCxnSpPr>
        <p:spPr>
          <a:xfrm>
            <a:off x="431624" y="915566"/>
            <a:ext cx="0" cy="4034885"/>
          </a:xfrm>
          <a:prstGeom prst="line">
            <a:avLst/>
          </a:prstGeom>
          <a:ln w="31750">
            <a:solidFill>
              <a:srgbClr val="B75133">
                <a:alpha val="81000"/>
              </a:srgbClr>
            </a:solidFill>
          </a:ln>
        </p:spPr>
        <p:style>
          <a:lnRef idx="1">
            <a:schemeClr val="accent1"/>
          </a:lnRef>
          <a:fillRef idx="0">
            <a:schemeClr val="accent1"/>
          </a:fillRef>
          <a:effectRef idx="0">
            <a:schemeClr val="accent1"/>
          </a:effectRef>
          <a:fontRef idx="minor">
            <a:schemeClr val="tx1"/>
          </a:fontRef>
        </p:style>
      </p:cxnSp>
      <p:sp>
        <p:nvSpPr>
          <p:cNvPr id="22" name="Title 1"/>
          <p:cNvSpPr>
            <a:spLocks noGrp="1"/>
          </p:cNvSpPr>
          <p:nvPr>
            <p:ph type="title" hasCustomPrompt="1"/>
          </p:nvPr>
        </p:nvSpPr>
        <p:spPr>
          <a:xfrm>
            <a:off x="867704" y="205979"/>
            <a:ext cx="7819096" cy="277539"/>
          </a:xfrm>
          <a:solidFill>
            <a:srgbClr val="B75133"/>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23" name="TextBox 22"/>
          <p:cNvSpPr txBox="1"/>
          <p:nvPr userDrawn="1"/>
        </p:nvSpPr>
        <p:spPr>
          <a:xfrm>
            <a:off x="145926" y="639599"/>
            <a:ext cx="609650" cy="261610"/>
          </a:xfrm>
          <a:prstGeom prst="rect">
            <a:avLst/>
          </a:prstGeom>
          <a:noFill/>
        </p:spPr>
        <p:txBody>
          <a:bodyPr wrap="square" rtlCol="0">
            <a:spAutoFit/>
          </a:bodyPr>
          <a:lstStyle/>
          <a:p>
            <a:pPr algn="ctr"/>
            <a:r>
              <a:rPr lang="es-ES" sz="1100" b="0" dirty="0">
                <a:solidFill>
                  <a:srgbClr val="B75133"/>
                </a:solidFill>
              </a:rPr>
              <a:t>In</a:t>
            </a:r>
            <a:r>
              <a:rPr lang="es-ES" sz="1100" b="0" baseline="0" dirty="0">
                <a:solidFill>
                  <a:srgbClr val="B75133"/>
                </a:solidFill>
              </a:rPr>
              <a:t> situ</a:t>
            </a:r>
            <a:endParaRPr lang="en-US" sz="1100" b="0" dirty="0">
              <a:solidFill>
                <a:srgbClr val="B75133"/>
              </a:solidFill>
            </a:endParaRPr>
          </a:p>
        </p:txBody>
      </p:sp>
      <p:sp>
        <p:nvSpPr>
          <p:cNvPr id="24" name="Oval 23"/>
          <p:cNvSpPr/>
          <p:nvPr userDrawn="1"/>
        </p:nvSpPr>
        <p:spPr>
          <a:xfrm>
            <a:off x="159492" y="99537"/>
            <a:ext cx="545454" cy="568038"/>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4" name="Group 13"/>
          <p:cNvGrpSpPr/>
          <p:nvPr userDrawn="1"/>
        </p:nvGrpSpPr>
        <p:grpSpPr>
          <a:xfrm>
            <a:off x="208086" y="159012"/>
            <a:ext cx="436445" cy="450588"/>
            <a:chOff x="-1692696" y="827409"/>
            <a:chExt cx="1728192" cy="1784190"/>
          </a:xfrm>
        </p:grpSpPr>
        <p:pic>
          <p:nvPicPr>
            <p:cNvPr id="15" name="Picture 2"/>
            <p:cNvPicPr>
              <a:picLocks noChangeAspect="1" noChangeArrowheads="1"/>
            </p:cNvPicPr>
            <p:nvPr userDrawn="1"/>
          </p:nvPicPr>
          <p:blipFill>
            <a:blip r:embed="rId3"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0436043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28" name="Group 27"/>
          <p:cNvGrpSpPr/>
          <p:nvPr userDrawn="1"/>
        </p:nvGrpSpPr>
        <p:grpSpPr>
          <a:xfrm>
            <a:off x="-36512" y="-20538"/>
            <a:ext cx="2808312" cy="5175913"/>
            <a:chOff x="-3432453" y="-181390"/>
            <a:chExt cx="2622202" cy="5144541"/>
          </a:xfrm>
        </p:grpSpPr>
        <p:pic>
          <p:nvPicPr>
            <p:cNvPr id="29" name="Picture 2" descr="S:\F15015_Copernicus\3_Work\330_Work-in-process\SC4_BackgroundMat\Visual_ID\Photos\InSitu_centro nazionale ricerca itliano.jpg"/>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3426451" y="-181390"/>
              <a:ext cx="2207251" cy="5143499"/>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p:cNvSpPr/>
            <p:nvPr userDrawn="1"/>
          </p:nvSpPr>
          <p:spPr>
            <a:xfrm>
              <a:off x="-3432453" y="-181390"/>
              <a:ext cx="2622202" cy="513184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userDrawn="1"/>
          </p:nvSpPr>
          <p:spPr>
            <a:xfrm>
              <a:off x="-3425440" y="-168690"/>
              <a:ext cx="2603624" cy="5131841"/>
            </a:xfrm>
            <a:prstGeom prst="rect">
              <a:avLst/>
            </a:prstGeom>
            <a:gradFill>
              <a:gsLst>
                <a:gs pos="0">
                  <a:schemeClr val="accent1">
                    <a:tint val="66000"/>
                    <a:satMod val="160000"/>
                    <a:alpha val="0"/>
                  </a:schemeClr>
                </a:gs>
                <a:gs pos="56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0E17047-C597-4B34-8FEE-7A0D1EA692A4}" type="datetimeFigureOut">
              <a:rPr lang="en-US" smtClean="0"/>
              <a:t>4/12/18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68E1A-8455-4611-8763-3FA1B747F6B6}" type="slidenum">
              <a:rPr lang="en-US" smtClean="0"/>
              <a:t>‹#›</a:t>
            </a:fld>
            <a:endParaRPr lang="en-US"/>
          </a:p>
        </p:txBody>
      </p:sp>
      <p:cxnSp>
        <p:nvCxnSpPr>
          <p:cNvPr id="18" name="Straight Connector 17"/>
          <p:cNvCxnSpPr/>
          <p:nvPr userDrawn="1"/>
        </p:nvCxnSpPr>
        <p:spPr>
          <a:xfrm>
            <a:off x="431624" y="915566"/>
            <a:ext cx="0" cy="4034885"/>
          </a:xfrm>
          <a:prstGeom prst="line">
            <a:avLst/>
          </a:prstGeom>
          <a:ln w="31750">
            <a:solidFill>
              <a:srgbClr val="B75133">
                <a:alpha val="81000"/>
              </a:srgb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userDrawn="1"/>
        </p:nvSpPr>
        <p:spPr>
          <a:xfrm>
            <a:off x="145926" y="639599"/>
            <a:ext cx="609650" cy="261610"/>
          </a:xfrm>
          <a:prstGeom prst="rect">
            <a:avLst/>
          </a:prstGeom>
          <a:noFill/>
        </p:spPr>
        <p:txBody>
          <a:bodyPr wrap="square" rtlCol="0">
            <a:spAutoFit/>
          </a:bodyPr>
          <a:lstStyle/>
          <a:p>
            <a:pPr algn="ctr"/>
            <a:r>
              <a:rPr lang="es-ES" sz="1100" b="0" dirty="0">
                <a:solidFill>
                  <a:srgbClr val="B75133"/>
                </a:solidFill>
              </a:rPr>
              <a:t>In</a:t>
            </a:r>
            <a:r>
              <a:rPr lang="es-ES" sz="1100" b="0" baseline="0" dirty="0">
                <a:solidFill>
                  <a:srgbClr val="B75133"/>
                </a:solidFill>
              </a:rPr>
              <a:t> situ</a:t>
            </a:r>
            <a:endParaRPr lang="en-US" sz="1100" b="0" dirty="0">
              <a:solidFill>
                <a:srgbClr val="B75133"/>
              </a:solidFill>
            </a:endParaRPr>
          </a:p>
        </p:txBody>
      </p:sp>
      <p:sp>
        <p:nvSpPr>
          <p:cNvPr id="22" name="Oval 21"/>
          <p:cNvSpPr/>
          <p:nvPr userDrawn="1"/>
        </p:nvSpPr>
        <p:spPr>
          <a:xfrm>
            <a:off x="159492" y="99537"/>
            <a:ext cx="545454" cy="568038"/>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6" name="Group 15"/>
          <p:cNvGrpSpPr/>
          <p:nvPr userDrawn="1"/>
        </p:nvGrpSpPr>
        <p:grpSpPr>
          <a:xfrm>
            <a:off x="208086" y="159012"/>
            <a:ext cx="436445" cy="450588"/>
            <a:chOff x="-1692696" y="827409"/>
            <a:chExt cx="1728192" cy="1784190"/>
          </a:xfrm>
        </p:grpSpPr>
        <p:pic>
          <p:nvPicPr>
            <p:cNvPr id="17" name="Picture 2"/>
            <p:cNvPicPr>
              <a:picLocks noChangeAspect="1" noChangeArrowheads="1"/>
            </p:cNvPicPr>
            <p:nvPr userDrawn="1"/>
          </p:nvPicPr>
          <p:blipFill>
            <a:blip r:embed="rId3" cstate="screen">
              <a:biLevel thresh="25000"/>
              <a:extLst>
                <a:ext uri="{28A0092B-C50C-407E-A947-70E740481C1C}">
                  <a14:useLocalDpi xmlns:a14="http://schemas.microsoft.com/office/drawing/2010/main"/>
                </a:ext>
              </a:extLst>
            </a:blip>
            <a:srcRect/>
            <a:stretch>
              <a:fillRect/>
            </a:stretch>
          </p:blipFill>
          <p:spPr bwMode="auto">
            <a:xfrm>
              <a:off x="-1692696" y="827409"/>
              <a:ext cx="1728192" cy="1784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8"/>
            <p:cNvSpPr/>
            <p:nvPr userDrawn="1"/>
          </p:nvSpPr>
          <p:spPr>
            <a:xfrm rot="10800000" flipV="1">
              <a:off x="-973932" y="12898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rot="10800000" flipV="1">
              <a:off x="-973932" y="152479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rot="10800000" flipV="1">
              <a:off x="-973932" y="1757437"/>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userDrawn="1"/>
          </p:nvSpPr>
          <p:spPr>
            <a:xfrm rot="10800000" flipV="1">
              <a:off x="-973932" y="1992511"/>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userDrawn="1"/>
          </p:nvSpPr>
          <p:spPr>
            <a:xfrm rot="10800000" flipV="1">
              <a:off x="-973932" y="2227585"/>
              <a:ext cx="121443" cy="48368"/>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userDrawn="1"/>
          </p:nvSpPr>
          <p:spPr>
            <a:xfrm rot="10800000" flipV="1">
              <a:off x="-917974" y="1412479"/>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userDrawn="1"/>
          </p:nvSpPr>
          <p:spPr>
            <a:xfrm rot="10800000" flipV="1">
              <a:off x="-917974" y="1635646"/>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rot="10800000" flipV="1">
              <a:off x="-917974" y="1878092"/>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userDrawn="1"/>
          </p:nvSpPr>
          <p:spPr>
            <a:xfrm rot="10800000" flipV="1">
              <a:off x="-917974" y="2103507"/>
              <a:ext cx="60721" cy="45719"/>
            </a:xfrm>
            <a:prstGeom prst="rect">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userDrawn="1"/>
          </p:nvSpPr>
          <p:spPr>
            <a:xfrm>
              <a:off x="-1049386" y="1244173"/>
              <a:ext cx="45719" cy="45719"/>
            </a:xfrm>
            <a:prstGeom prst="ellipse">
              <a:avLst/>
            </a:prstGeom>
            <a:solidFill>
              <a:srgbClr val="B751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7809496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4" name="Picture 2"/>
          <p:cNvPicPr>
            <a:picLocks noChangeAspect="1" noChangeArrowheads="1"/>
          </p:cNvPicPr>
          <p:nvPr userDrawn="1"/>
        </p:nvPicPr>
        <p:blipFill rotWithShape="1">
          <a:blip r:embed="rId2" cstate="screen">
            <a:extLst>
              <a:ext uri="{28A0092B-C50C-407E-A947-70E740481C1C}">
                <a14:useLocalDpi xmlns:a14="http://schemas.microsoft.com/office/drawing/2010/main"/>
              </a:ext>
            </a:extLst>
          </a:blip>
          <a:srcRect/>
          <a:stretch/>
        </p:blipFill>
        <p:spPr bwMode="auto">
          <a:xfrm>
            <a:off x="-71445" y="-29027"/>
            <a:ext cx="9251957" cy="5196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itle 1"/>
          <p:cNvSpPr>
            <a:spLocks noGrp="1"/>
          </p:cNvSpPr>
          <p:nvPr>
            <p:ph type="ctrTitle" hasCustomPrompt="1"/>
          </p:nvPr>
        </p:nvSpPr>
        <p:spPr>
          <a:xfrm>
            <a:off x="3754512" y="2572001"/>
            <a:ext cx="4678288" cy="560636"/>
          </a:xfrm>
        </p:spPr>
        <p:txBody>
          <a:bodyPr>
            <a:noAutofit/>
          </a:bodyPr>
          <a:lstStyle>
            <a:lvl1pPr algn="l">
              <a:defRPr sz="2800" b="0" spc="600">
                <a:solidFill>
                  <a:schemeClr val="bg1"/>
                </a:solidFill>
              </a:defRPr>
            </a:lvl1pPr>
          </a:lstStyle>
          <a:p>
            <a:r>
              <a:rPr lang="en-US" dirty="0"/>
              <a:t>Title</a:t>
            </a:r>
          </a:p>
        </p:txBody>
      </p:sp>
      <p:sp>
        <p:nvSpPr>
          <p:cNvPr id="45" name="Subtitle 2"/>
          <p:cNvSpPr>
            <a:spLocks noGrp="1"/>
          </p:cNvSpPr>
          <p:nvPr>
            <p:ph type="subTitle" idx="1"/>
          </p:nvPr>
        </p:nvSpPr>
        <p:spPr>
          <a:xfrm>
            <a:off x="3754512"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6" name="Footer Placeholder 4"/>
          <p:cNvSpPr txBox="1">
            <a:spLocks/>
          </p:cNvSpPr>
          <p:nvPr userDrawn="1"/>
        </p:nvSpPr>
        <p:spPr>
          <a:xfrm>
            <a:off x="2051720" y="4980574"/>
            <a:ext cx="1807226" cy="170914"/>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rgbClr val="262626">
                  <a:tint val="75000"/>
                </a:srgbClr>
              </a:solidFill>
            </a:endParaRPr>
          </a:p>
        </p:txBody>
      </p:sp>
      <p:grpSp>
        <p:nvGrpSpPr>
          <p:cNvPr id="47" name="Group 46"/>
          <p:cNvGrpSpPr/>
          <p:nvPr userDrawn="1"/>
        </p:nvGrpSpPr>
        <p:grpSpPr>
          <a:xfrm>
            <a:off x="4988059" y="4533680"/>
            <a:ext cx="2998547" cy="651623"/>
            <a:chOff x="4988059" y="4533680"/>
            <a:chExt cx="2998547" cy="651623"/>
          </a:xfrm>
        </p:grpSpPr>
        <p:grpSp>
          <p:nvGrpSpPr>
            <p:cNvPr id="48" name="Group 47"/>
            <p:cNvGrpSpPr/>
            <p:nvPr userDrawn="1"/>
          </p:nvGrpSpPr>
          <p:grpSpPr>
            <a:xfrm>
              <a:off x="5192177" y="4533680"/>
              <a:ext cx="2794429" cy="651623"/>
              <a:chOff x="5116727" y="4655220"/>
              <a:chExt cx="2273215" cy="530083"/>
            </a:xfrm>
          </p:grpSpPr>
          <p:sp>
            <p:nvSpPr>
              <p:cNvPr id="61" name="TextBox 60"/>
              <p:cNvSpPr txBox="1"/>
              <p:nvPr userDrawn="1"/>
            </p:nvSpPr>
            <p:spPr>
              <a:xfrm>
                <a:off x="5116727" y="4655220"/>
                <a:ext cx="986126" cy="273969"/>
              </a:xfrm>
              <a:prstGeom prst="rect">
                <a:avLst/>
              </a:prstGeom>
              <a:noFill/>
            </p:spPr>
            <p:txBody>
              <a:bodyPr wrap="square" rtlCol="0">
                <a:spAutoFit/>
              </a:bodyPr>
              <a:lstStyle/>
              <a:p>
                <a:r>
                  <a:rPr lang="es-ES" sz="700" dirty="0" err="1">
                    <a:solidFill>
                      <a:prstClr val="white"/>
                    </a:solidFill>
                  </a:rPr>
                  <a:t>Copernicus</a:t>
                </a:r>
                <a:r>
                  <a:rPr lang="es-ES" sz="700" dirty="0">
                    <a:solidFill>
                      <a:prstClr val="white"/>
                    </a:solidFill>
                  </a:rPr>
                  <a:t> EU</a:t>
                </a:r>
                <a:endParaRPr lang="en-US" sz="700" dirty="0">
                  <a:solidFill>
                    <a:prstClr val="white"/>
                  </a:solidFill>
                </a:endParaRPr>
              </a:p>
            </p:txBody>
          </p:sp>
          <p:sp>
            <p:nvSpPr>
              <p:cNvPr id="62" name="TextBox 61"/>
              <p:cNvSpPr txBox="1"/>
              <p:nvPr userDrawn="1"/>
            </p:nvSpPr>
            <p:spPr>
              <a:xfrm>
                <a:off x="5116727" y="4911334"/>
                <a:ext cx="986126" cy="273969"/>
              </a:xfrm>
              <a:prstGeom prst="rect">
                <a:avLst/>
              </a:prstGeom>
              <a:noFill/>
            </p:spPr>
            <p:txBody>
              <a:bodyPr wrap="square" rtlCol="0">
                <a:spAutoFit/>
              </a:bodyPr>
              <a:lstStyle/>
              <a:p>
                <a:r>
                  <a:rPr lang="es-ES" sz="700" dirty="0" err="1">
                    <a:solidFill>
                      <a:prstClr val="white"/>
                    </a:solidFill>
                  </a:rPr>
                  <a:t>Copernicus</a:t>
                </a:r>
                <a:r>
                  <a:rPr lang="es-ES" sz="700" dirty="0">
                    <a:solidFill>
                      <a:prstClr val="white"/>
                    </a:solidFill>
                  </a:rPr>
                  <a:t> EU</a:t>
                </a:r>
                <a:endParaRPr lang="en-US" sz="700" dirty="0">
                  <a:solidFill>
                    <a:prstClr val="white"/>
                  </a:solidFill>
                </a:endParaRPr>
              </a:p>
            </p:txBody>
          </p:sp>
          <p:sp>
            <p:nvSpPr>
              <p:cNvPr id="63" name="TextBox 62"/>
              <p:cNvSpPr txBox="1"/>
              <p:nvPr userDrawn="1"/>
            </p:nvSpPr>
            <p:spPr>
              <a:xfrm>
                <a:off x="6107978" y="4911334"/>
                <a:ext cx="1281964" cy="273969"/>
              </a:xfrm>
              <a:prstGeom prst="rect">
                <a:avLst/>
              </a:prstGeom>
              <a:noFill/>
            </p:spPr>
            <p:txBody>
              <a:bodyPr wrap="square" rtlCol="0">
                <a:spAutoFit/>
              </a:bodyPr>
              <a:lstStyle/>
              <a:p>
                <a:r>
                  <a:rPr lang="es-ES" sz="700" dirty="0">
                    <a:solidFill>
                      <a:prstClr val="white"/>
                    </a:solidFill>
                  </a:rPr>
                  <a:t>www.copernicus.eu</a:t>
                </a:r>
                <a:endParaRPr lang="en-US" sz="700" dirty="0">
                  <a:solidFill>
                    <a:prstClr val="white"/>
                  </a:solidFill>
                </a:endParaRPr>
              </a:p>
            </p:txBody>
          </p:sp>
          <p:sp>
            <p:nvSpPr>
              <p:cNvPr id="64" name="TextBox 63"/>
              <p:cNvSpPr txBox="1"/>
              <p:nvPr userDrawn="1"/>
            </p:nvSpPr>
            <p:spPr>
              <a:xfrm>
                <a:off x="6112326" y="4655220"/>
                <a:ext cx="986126" cy="273969"/>
              </a:xfrm>
              <a:prstGeom prst="rect">
                <a:avLst/>
              </a:prstGeom>
              <a:noFill/>
            </p:spPr>
            <p:txBody>
              <a:bodyPr wrap="square" rtlCol="0">
                <a:spAutoFit/>
              </a:bodyPr>
              <a:lstStyle/>
              <a:p>
                <a:r>
                  <a:rPr lang="es-ES" sz="700" dirty="0" err="1">
                    <a:solidFill>
                      <a:prstClr val="white"/>
                    </a:solidFill>
                  </a:rPr>
                  <a:t>Copernicus</a:t>
                </a:r>
                <a:r>
                  <a:rPr lang="es-ES" sz="700" dirty="0">
                    <a:solidFill>
                      <a:prstClr val="white"/>
                    </a:solidFill>
                  </a:rPr>
                  <a:t> EU</a:t>
                </a:r>
                <a:endParaRPr lang="en-US" sz="700" dirty="0">
                  <a:solidFill>
                    <a:prstClr val="white"/>
                  </a:solidFill>
                </a:endParaRPr>
              </a:p>
            </p:txBody>
          </p:sp>
        </p:grpSp>
        <p:grpSp>
          <p:nvGrpSpPr>
            <p:cNvPr id="49" name="Group 48"/>
            <p:cNvGrpSpPr/>
            <p:nvPr userDrawn="1"/>
          </p:nvGrpSpPr>
          <p:grpSpPr>
            <a:xfrm>
              <a:off x="4988059" y="4550290"/>
              <a:ext cx="204118" cy="204118"/>
              <a:chOff x="4583906" y="4467225"/>
              <a:chExt cx="204118" cy="204118"/>
            </a:xfrm>
          </p:grpSpPr>
          <p:sp>
            <p:nvSpPr>
              <p:cNvPr id="59" name="Oval 58"/>
              <p:cNvSpPr/>
              <p:nvPr userDrawn="1"/>
            </p:nvSpPr>
            <p:spPr>
              <a:xfrm>
                <a:off x="4583906" y="4467225"/>
                <a:ext cx="204118" cy="2041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0" name="Picture 3"/>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4640016" y="4498921"/>
                <a:ext cx="77611" cy="145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50" name="Group 49"/>
            <p:cNvGrpSpPr/>
            <p:nvPr userDrawn="1"/>
          </p:nvGrpSpPr>
          <p:grpSpPr>
            <a:xfrm>
              <a:off x="4988396" y="4861913"/>
              <a:ext cx="204118" cy="204118"/>
              <a:chOff x="4280976" y="4520454"/>
              <a:chExt cx="204118" cy="204118"/>
            </a:xfrm>
          </p:grpSpPr>
          <p:sp>
            <p:nvSpPr>
              <p:cNvPr id="57" name="Oval 56"/>
              <p:cNvSpPr/>
              <p:nvPr userDrawn="1"/>
            </p:nvSpPr>
            <p:spPr>
              <a:xfrm>
                <a:off x="4280976" y="4520454"/>
                <a:ext cx="204118" cy="2041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58" name="Picture 4"/>
              <p:cNvPicPr>
                <a:picLocks noChangeAspect="1" noChangeArrowheads="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4324456" y="4566385"/>
                <a:ext cx="115818" cy="112255"/>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51" name="Group 50"/>
            <p:cNvGrpSpPr/>
            <p:nvPr userDrawn="1"/>
          </p:nvGrpSpPr>
          <p:grpSpPr>
            <a:xfrm>
              <a:off x="6217912" y="4538288"/>
              <a:ext cx="204118" cy="204118"/>
              <a:chOff x="3779912" y="4597065"/>
              <a:chExt cx="204118" cy="204118"/>
            </a:xfrm>
          </p:grpSpPr>
          <p:sp>
            <p:nvSpPr>
              <p:cNvPr id="55" name="Oval 54"/>
              <p:cNvSpPr/>
              <p:nvPr userDrawn="1"/>
            </p:nvSpPr>
            <p:spPr>
              <a:xfrm>
                <a:off x="3779912" y="4597065"/>
                <a:ext cx="204118" cy="20411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56" name="Picture 5"/>
              <p:cNvPicPr>
                <a:picLocks noChangeAspect="1" noChangeArrowheads="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3803722" y="4656881"/>
                <a:ext cx="160700" cy="79306"/>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52" name="Group 51"/>
            <p:cNvGrpSpPr/>
            <p:nvPr userDrawn="1"/>
          </p:nvGrpSpPr>
          <p:grpSpPr>
            <a:xfrm>
              <a:off x="6220013" y="4864339"/>
              <a:ext cx="204118" cy="204118"/>
              <a:chOff x="4425895" y="4672854"/>
              <a:chExt cx="204118" cy="204118"/>
            </a:xfrm>
          </p:grpSpPr>
          <p:sp>
            <p:nvSpPr>
              <p:cNvPr id="53" name="Oval 52"/>
              <p:cNvSpPr/>
              <p:nvPr userDrawn="1"/>
            </p:nvSpPr>
            <p:spPr>
              <a:xfrm>
                <a:off x="4425895" y="4672854"/>
                <a:ext cx="204118" cy="2041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54" name="Picture 6"/>
              <p:cNvPicPr>
                <a:picLocks noChangeAspect="1" noChangeArrowheads="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4464154" y="4713840"/>
                <a:ext cx="122133" cy="1200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21" name="Picture 2" descr="S:\F15015_Copernicus\3_Work\330_Work-in-process\SC4_BackgroundMat\Visual_ID\Photos\Po_River_Italy.jpg"/>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rot="10800000">
            <a:off x="0" y="0"/>
            <a:ext cx="2077082" cy="5143500"/>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p:cNvSpPr/>
          <p:nvPr userDrawn="1"/>
        </p:nvSpPr>
        <p:spPr>
          <a:xfrm>
            <a:off x="0" y="1"/>
            <a:ext cx="2077083" cy="514349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0" name="Rectangle 19"/>
          <p:cNvSpPr/>
          <p:nvPr userDrawn="1"/>
        </p:nvSpPr>
        <p:spPr>
          <a:xfrm>
            <a:off x="0" y="1"/>
            <a:ext cx="2084906" cy="514349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1"/>
          <p:cNvSpPr>
            <a:spLocks noGrp="1"/>
          </p:cNvSpPr>
          <p:nvPr userDrawn="1">
            <p:ph type="title" hasCustomPrompt="1"/>
          </p:nvPr>
        </p:nvSpPr>
        <p:spPr>
          <a:xfrm>
            <a:off x="867704" y="260077"/>
            <a:ext cx="7819096" cy="283417"/>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sp>
        <p:nvSpPr>
          <p:cNvPr id="3" name="Content Placeholder 2"/>
          <p:cNvSpPr>
            <a:spLocks noGrp="1"/>
          </p:cNvSpPr>
          <p:nvPr userDrawn="1">
            <p:ph idx="1"/>
          </p:nvPr>
        </p:nvSpPr>
        <p:spPr>
          <a:xfrm>
            <a:off x="1387047" y="699542"/>
            <a:ext cx="7299753" cy="38230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3" name="Straight Connector 32"/>
          <p:cNvCxnSpPr/>
          <p:nvPr userDrawn="1"/>
        </p:nvCxnSpPr>
        <p:spPr>
          <a:xfrm>
            <a:off x="441308" y="876444"/>
            <a:ext cx="0" cy="4074007"/>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userDrawn="1"/>
        </p:nvSpPr>
        <p:spPr>
          <a:xfrm>
            <a:off x="-36512" y="614834"/>
            <a:ext cx="945810" cy="261610"/>
          </a:xfrm>
          <a:prstGeom prst="rect">
            <a:avLst/>
          </a:prstGeom>
          <a:noFill/>
        </p:spPr>
        <p:txBody>
          <a:bodyPr wrap="square" rtlCol="0">
            <a:spAutoFit/>
          </a:bodyPr>
          <a:lstStyle/>
          <a:p>
            <a:pPr algn="ctr"/>
            <a:r>
              <a:rPr lang="es-ES" sz="1100" b="1" dirty="0" err="1">
                <a:solidFill>
                  <a:srgbClr val="25408F"/>
                </a:solidFill>
              </a:rPr>
              <a:t>Copernicus</a:t>
            </a:r>
            <a:endParaRPr lang="en-US" sz="1100" b="1" dirty="0">
              <a:solidFill>
                <a:srgbClr val="25408F"/>
              </a:solidFill>
            </a:endParaRPr>
          </a:p>
        </p:txBody>
      </p:sp>
      <p:sp>
        <p:nvSpPr>
          <p:cNvPr id="9" name="Footer Placeholder 8"/>
          <p:cNvSpPr>
            <a:spLocks noGrp="1"/>
          </p:cNvSpPr>
          <p:nvPr>
            <p:ph type="ftr" sz="quarter" idx="10"/>
          </p:nvPr>
        </p:nvSpPr>
        <p:spPr>
          <a:xfrm>
            <a:off x="2267744" y="4700783"/>
            <a:ext cx="3672408" cy="273844"/>
          </a:xfrm>
          <a:prstGeom prst="rect">
            <a:avLst/>
          </a:prstGeom>
        </p:spPr>
        <p:txBody>
          <a:bodyPr/>
          <a:lstStyle>
            <a:lvl1pPr>
              <a:defRPr sz="1100" cap="none" baseline="0"/>
            </a:lvl1pPr>
          </a:lstStyle>
          <a:p>
            <a:r>
              <a:rPr lang="en-US">
                <a:solidFill>
                  <a:prstClr val="white">
                    <a:lumMod val="50000"/>
                  </a:prstClr>
                </a:solidFill>
              </a:rPr>
              <a:t>16th Copernicus Committee</a:t>
            </a:r>
            <a:endParaRPr lang="en-US" dirty="0">
              <a:solidFill>
                <a:prstClr val="white">
                  <a:lumMod val="50000"/>
                </a:prstClr>
              </a:solidFill>
            </a:endParaRPr>
          </a:p>
        </p:txBody>
      </p:sp>
      <p:sp>
        <p:nvSpPr>
          <p:cNvPr id="10" name="Slide Number Placeholder 9"/>
          <p:cNvSpPr>
            <a:spLocks noGrp="1"/>
          </p:cNvSpPr>
          <p:nvPr>
            <p:ph type="sldNum" sz="quarter" idx="11"/>
          </p:nvPr>
        </p:nvSpPr>
        <p:spPr>
          <a:xfrm>
            <a:off x="8647045" y="4714374"/>
            <a:ext cx="410067" cy="273844"/>
          </a:xfrm>
        </p:spPr>
        <p:txBody>
          <a:bodyPr/>
          <a:lstStyle/>
          <a:p>
            <a:fld id="{58768E1A-8455-4611-8763-3FA1B747F6B6}" type="slidenum">
              <a:rPr lang="en-US" smtClean="0"/>
              <a:pPr/>
              <a:t>‹#›</a:t>
            </a:fld>
            <a:endParaRPr lang="en-US" dirty="0"/>
          </a:p>
        </p:txBody>
      </p:sp>
      <p:pic>
        <p:nvPicPr>
          <p:cNvPr id="12" name="Picture 2" descr="C:\Users\Designer\Desktop\PRESENTATION COPERNICUS\Copernicus ICON.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52040" y="21806"/>
            <a:ext cx="747552" cy="749744"/>
          </a:xfrm>
          <a:prstGeom prst="rect">
            <a:avLst/>
          </a:prstGeom>
          <a:noFill/>
          <a:extLst>
            <a:ext uri="{909E8E84-426E-40DD-AFC4-6F175D3DCCD1}">
              <a14:hiddenFill xmlns:a14="http://schemas.microsoft.com/office/drawing/2010/main">
                <a:solidFill>
                  <a:srgbClr val="FFFFFF"/>
                </a:solidFill>
              </a14:hiddenFill>
            </a:ext>
          </a:extLst>
        </p:spPr>
      </p:pic>
      <p:sp>
        <p:nvSpPr>
          <p:cNvPr id="14" name="Date Placeholder 3"/>
          <p:cNvSpPr txBox="1">
            <a:spLocks/>
          </p:cNvSpPr>
          <p:nvPr userDrawn="1"/>
        </p:nvSpPr>
        <p:spPr>
          <a:xfrm>
            <a:off x="436149" y="4714374"/>
            <a:ext cx="2133600" cy="273844"/>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100" dirty="0">
                <a:solidFill>
                  <a:prstClr val="black">
                    <a:tint val="75000"/>
                  </a:prstClr>
                </a:solidFill>
              </a:rPr>
              <a:t>30 November 2017</a:t>
            </a:r>
          </a:p>
        </p:txBody>
      </p:sp>
    </p:spTree>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7539" y="699542"/>
            <a:ext cx="7919262" cy="38230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itle 1"/>
          <p:cNvSpPr>
            <a:spLocks noGrp="1"/>
          </p:cNvSpPr>
          <p:nvPr>
            <p:ph type="title" hasCustomPrompt="1"/>
          </p:nvPr>
        </p:nvSpPr>
        <p:spPr>
          <a:xfrm>
            <a:off x="867704" y="260077"/>
            <a:ext cx="7819096" cy="283417"/>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49" name="Straight Connector 48"/>
          <p:cNvCxnSpPr/>
          <p:nvPr userDrawn="1"/>
        </p:nvCxnSpPr>
        <p:spPr>
          <a:xfrm>
            <a:off x="441308" y="876444"/>
            <a:ext cx="0" cy="4074007"/>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50" name="TextBox 49"/>
          <p:cNvSpPr txBox="1"/>
          <p:nvPr userDrawn="1"/>
        </p:nvSpPr>
        <p:spPr>
          <a:xfrm>
            <a:off x="-36512" y="614834"/>
            <a:ext cx="945810" cy="261610"/>
          </a:xfrm>
          <a:prstGeom prst="rect">
            <a:avLst/>
          </a:prstGeom>
          <a:noFill/>
        </p:spPr>
        <p:txBody>
          <a:bodyPr wrap="square" rtlCol="0">
            <a:spAutoFit/>
          </a:bodyPr>
          <a:lstStyle/>
          <a:p>
            <a:pPr algn="ctr"/>
            <a:r>
              <a:rPr lang="es-ES" sz="1100" b="1" dirty="0" err="1">
                <a:solidFill>
                  <a:srgbClr val="25408F"/>
                </a:solidFill>
              </a:rPr>
              <a:t>Copernicus</a:t>
            </a:r>
            <a:endParaRPr lang="en-US" sz="1100" b="1" dirty="0">
              <a:solidFill>
                <a:srgbClr val="25408F"/>
              </a:solidFill>
            </a:endParaRPr>
          </a:p>
        </p:txBody>
      </p:sp>
      <p:pic>
        <p:nvPicPr>
          <p:cNvPr id="16" name="Picture 2" descr="C:\Users\Designer\Desktop\PRESENTATION COPERNICUS\Copernicus ICON.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52040" y="21806"/>
            <a:ext cx="747552" cy="749744"/>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8"/>
          <p:cNvSpPr>
            <a:spLocks noGrp="1"/>
          </p:cNvSpPr>
          <p:nvPr>
            <p:ph type="ftr" sz="quarter" idx="10"/>
          </p:nvPr>
        </p:nvSpPr>
        <p:spPr>
          <a:xfrm>
            <a:off x="2267744" y="4700783"/>
            <a:ext cx="3672408" cy="273844"/>
          </a:xfrm>
          <a:prstGeom prst="rect">
            <a:avLst/>
          </a:prstGeom>
        </p:spPr>
        <p:txBody>
          <a:bodyPr/>
          <a:lstStyle>
            <a:lvl1pPr>
              <a:defRPr sz="1100" cap="none" baseline="0"/>
            </a:lvl1pPr>
          </a:lstStyle>
          <a:p>
            <a:r>
              <a:rPr lang="en-US">
                <a:solidFill>
                  <a:prstClr val="white">
                    <a:lumMod val="50000"/>
                  </a:prstClr>
                </a:solidFill>
              </a:rPr>
              <a:t>16th Copernicus Committee</a:t>
            </a:r>
            <a:endParaRPr lang="en-US" dirty="0">
              <a:solidFill>
                <a:prstClr val="white">
                  <a:lumMod val="50000"/>
                </a:prstClr>
              </a:solidFill>
            </a:endParaRPr>
          </a:p>
        </p:txBody>
      </p:sp>
      <p:sp>
        <p:nvSpPr>
          <p:cNvPr id="10" name="Slide Number Placeholder 9"/>
          <p:cNvSpPr>
            <a:spLocks noGrp="1"/>
          </p:cNvSpPr>
          <p:nvPr>
            <p:ph type="sldNum" sz="quarter" idx="11"/>
          </p:nvPr>
        </p:nvSpPr>
        <p:spPr>
          <a:xfrm>
            <a:off x="8647045" y="4714374"/>
            <a:ext cx="410067" cy="273844"/>
          </a:xfrm>
        </p:spPr>
        <p:txBody>
          <a:bodyPr/>
          <a:lstStyle/>
          <a:p>
            <a:fld id="{58768E1A-8455-4611-8763-3FA1B747F6B6}" type="slidenum">
              <a:rPr lang="en-US" smtClean="0"/>
              <a:pPr/>
              <a:t>‹#›</a:t>
            </a:fld>
            <a:endParaRPr lang="en-US" dirty="0"/>
          </a:p>
        </p:txBody>
      </p:sp>
      <p:sp>
        <p:nvSpPr>
          <p:cNvPr id="11" name="Date Placeholder 3"/>
          <p:cNvSpPr txBox="1">
            <a:spLocks/>
          </p:cNvSpPr>
          <p:nvPr userDrawn="1"/>
        </p:nvSpPr>
        <p:spPr>
          <a:xfrm>
            <a:off x="436149" y="4714374"/>
            <a:ext cx="2133600" cy="273844"/>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100" dirty="0">
                <a:solidFill>
                  <a:prstClr val="black">
                    <a:tint val="75000"/>
                  </a:prstClr>
                </a:solidFill>
              </a:rPr>
              <a:t>30 November 2017</a:t>
            </a:r>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4" name="Rectangle 13"/>
          <p:cNvSpPr/>
          <p:nvPr userDrawn="1"/>
        </p:nvSpPr>
        <p:spPr>
          <a:xfrm>
            <a:off x="0" y="0"/>
            <a:ext cx="9144000" cy="5143500"/>
          </a:xfrm>
          <a:prstGeom prst="rect">
            <a:avLst/>
          </a:prstGeom>
          <a:solidFill>
            <a:srgbClr val="2540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hasCustomPrompt="1"/>
          </p:nvPr>
        </p:nvSpPr>
        <p:spPr>
          <a:xfrm>
            <a:off x="3754512" y="2572001"/>
            <a:ext cx="4678288" cy="560636"/>
          </a:xfrm>
        </p:spPr>
        <p:txBody>
          <a:bodyPr vert="horz" lIns="91440" tIns="45720" rIns="91440" bIns="45720" rtlCol="0" anchor="ctr">
            <a:noAutofit/>
          </a:bodyPr>
          <a:lstStyle>
            <a:lvl1pPr>
              <a:defRPr lang="en-GB" sz="2800" b="0" spc="600" dirty="0">
                <a:solidFill>
                  <a:schemeClr val="bg1"/>
                </a:solidFill>
              </a:defRPr>
            </a:lvl1pPr>
          </a:lstStyle>
          <a:p>
            <a:pPr marL="0" lvl="0" algn="l"/>
            <a:r>
              <a:rPr lang="en-US" dirty="0"/>
              <a:t>Title</a:t>
            </a:r>
            <a:endParaRPr lang="en-GB" dirty="0"/>
          </a:p>
        </p:txBody>
      </p:sp>
      <p:sp>
        <p:nvSpPr>
          <p:cNvPr id="16" name="Subtitle 2"/>
          <p:cNvSpPr>
            <a:spLocks noGrp="1"/>
          </p:cNvSpPr>
          <p:nvPr>
            <p:ph type="subTitle" idx="13"/>
          </p:nvPr>
        </p:nvSpPr>
        <p:spPr>
          <a:xfrm>
            <a:off x="3754512" y="3147814"/>
            <a:ext cx="4680520" cy="1152128"/>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2052" name="Picture 4" descr="S:\F15015_Copernicus\3_Work\330_Work-in-process\SC4_BackgroundMat\PPT\item Copernicus\logo Copernicus_neg-01.pn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501225" y="2191061"/>
            <a:ext cx="2792091" cy="1018192"/>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S:\F15015_Copernicus\3_Work\330_Work-in-process\SC4_BackgroundMat\PPT\item Copernicus\logo-ce-horizontal-en-negatif.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7827600" y="4650008"/>
            <a:ext cx="1145581" cy="300443"/>
          </a:xfrm>
          <a:prstGeom prst="rect">
            <a:avLst/>
          </a:prstGeom>
          <a:noFill/>
          <a:extLst>
            <a:ext uri="{909E8E84-426E-40DD-AFC4-6F175D3DCCD1}">
              <a14:hiddenFill xmlns:a14="http://schemas.microsoft.com/office/drawing/2010/main">
                <a:solidFill>
                  <a:srgbClr val="FFFFFF"/>
                </a:solidFill>
              </a14:hiddenFill>
            </a:ext>
          </a:extLst>
        </p:spPr>
      </p:pic>
    </p:spTree>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13" name="Group 12"/>
          <p:cNvGrpSpPr/>
          <p:nvPr userDrawn="1"/>
        </p:nvGrpSpPr>
        <p:grpSpPr>
          <a:xfrm>
            <a:off x="0" y="0"/>
            <a:ext cx="2084906" cy="5143500"/>
            <a:chOff x="0" y="0"/>
            <a:chExt cx="2084906" cy="5143500"/>
          </a:xfrm>
        </p:grpSpPr>
        <p:pic>
          <p:nvPicPr>
            <p:cNvPr id="14" name="Picture 2" descr="S:\F15015_Copernicus\3_Work\330_Work-in-process\SC4_BackgroundMat\Visual_ID\Photos\Po_River_Italy.jpg"/>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rot="10800000">
              <a:off x="0" y="0"/>
              <a:ext cx="2077082" cy="51435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userDrawn="1"/>
          </p:nvSpPr>
          <p:spPr>
            <a:xfrm>
              <a:off x="0" y="1"/>
              <a:ext cx="2077083" cy="514349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6" name="Rectangle 15"/>
            <p:cNvSpPr/>
            <p:nvPr userDrawn="1"/>
          </p:nvSpPr>
          <p:spPr>
            <a:xfrm>
              <a:off x="0" y="1"/>
              <a:ext cx="2084906" cy="514349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3" name="Content Placeholder 2"/>
          <p:cNvSpPr>
            <a:spLocks noGrp="1"/>
          </p:cNvSpPr>
          <p:nvPr>
            <p:ph sz="half" idx="1"/>
          </p:nvPr>
        </p:nvSpPr>
        <p:spPr>
          <a:xfrm>
            <a:off x="590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81872" y="699542"/>
            <a:ext cx="4038600" cy="381642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1331640" y="4700783"/>
            <a:ext cx="4608512" cy="273844"/>
          </a:xfrm>
          <a:prstGeom prst="rect">
            <a:avLst/>
          </a:prstGeom>
        </p:spPr>
        <p:txBody>
          <a:bodyPr/>
          <a:lstStyle/>
          <a:p>
            <a:r>
              <a:rPr lang="en-US">
                <a:solidFill>
                  <a:prstClr val="white">
                    <a:lumMod val="50000"/>
                  </a:prstClr>
                </a:solidFill>
              </a:rPr>
              <a:t>16th Copernicus Committee</a:t>
            </a:r>
          </a:p>
        </p:txBody>
      </p:sp>
      <p:sp>
        <p:nvSpPr>
          <p:cNvPr id="7" name="Slide Number Placeholder 6"/>
          <p:cNvSpPr>
            <a:spLocks noGrp="1"/>
          </p:cNvSpPr>
          <p:nvPr>
            <p:ph type="sldNum" sz="quarter" idx="12"/>
          </p:nvPr>
        </p:nvSpPr>
        <p:spPr/>
        <p:txBody>
          <a:bodyPr/>
          <a:lstStyle/>
          <a:p>
            <a:fld id="{58768E1A-8455-4611-8763-3FA1B747F6B6}" type="slidenum">
              <a:rPr lang="en-US" smtClean="0"/>
              <a:pPr/>
              <a:t>‹#›</a:t>
            </a:fld>
            <a:endParaRPr lang="en-US"/>
          </a:p>
        </p:txBody>
      </p:sp>
      <p:sp>
        <p:nvSpPr>
          <p:cNvPr id="18" name="Title 1"/>
          <p:cNvSpPr>
            <a:spLocks noGrp="1"/>
          </p:cNvSpPr>
          <p:nvPr>
            <p:ph type="title" hasCustomPrompt="1"/>
          </p:nvPr>
        </p:nvSpPr>
        <p:spPr>
          <a:xfrm>
            <a:off x="867704" y="260077"/>
            <a:ext cx="7819096" cy="283417"/>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26" name="Straight Connector 25"/>
          <p:cNvCxnSpPr/>
          <p:nvPr userDrawn="1"/>
        </p:nvCxnSpPr>
        <p:spPr>
          <a:xfrm>
            <a:off x="441308" y="876444"/>
            <a:ext cx="0" cy="4074007"/>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userDrawn="1"/>
        </p:nvSpPr>
        <p:spPr>
          <a:xfrm>
            <a:off x="-36512" y="614834"/>
            <a:ext cx="945810" cy="261610"/>
          </a:xfrm>
          <a:prstGeom prst="rect">
            <a:avLst/>
          </a:prstGeom>
          <a:noFill/>
        </p:spPr>
        <p:txBody>
          <a:bodyPr wrap="square" rtlCol="0">
            <a:spAutoFit/>
          </a:bodyPr>
          <a:lstStyle/>
          <a:p>
            <a:pPr algn="ctr"/>
            <a:r>
              <a:rPr lang="es-ES" sz="1100" b="1" dirty="0" err="1">
                <a:solidFill>
                  <a:srgbClr val="25408F"/>
                </a:solidFill>
              </a:rPr>
              <a:t>Copernicus</a:t>
            </a:r>
            <a:endParaRPr lang="en-US" sz="1100" b="1" dirty="0">
              <a:solidFill>
                <a:srgbClr val="25408F"/>
              </a:solidFill>
            </a:endParaRPr>
          </a:p>
        </p:txBody>
      </p:sp>
      <p:pic>
        <p:nvPicPr>
          <p:cNvPr id="21" name="Picture 2" descr="C:\Users\Designer\Desktop\PRESENTATION COPERNICUS\Copernicus ICON.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52040" y="21806"/>
            <a:ext cx="747552" cy="749744"/>
          </a:xfrm>
          <a:prstGeom prst="rect">
            <a:avLst/>
          </a:prstGeom>
          <a:noFill/>
          <a:extLst>
            <a:ext uri="{909E8E84-426E-40DD-AFC4-6F175D3DCCD1}">
              <a14:hiddenFill xmlns:a14="http://schemas.microsoft.com/office/drawing/2010/main">
                <a:solidFill>
                  <a:srgbClr val="FFFFFF"/>
                </a:solidFill>
              </a14:hiddenFill>
            </a:ext>
          </a:extLst>
        </p:spPr>
      </p:pic>
    </p:spTree>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4" name="Group 13"/>
          <p:cNvGrpSpPr/>
          <p:nvPr userDrawn="1"/>
        </p:nvGrpSpPr>
        <p:grpSpPr>
          <a:xfrm>
            <a:off x="0" y="0"/>
            <a:ext cx="2084906" cy="5143500"/>
            <a:chOff x="0" y="0"/>
            <a:chExt cx="2084906" cy="5143500"/>
          </a:xfrm>
        </p:grpSpPr>
        <p:pic>
          <p:nvPicPr>
            <p:cNvPr id="19" name="Picture 2" descr="S:\F15015_Copernicus\3_Work\330_Work-in-process\SC4_BackgroundMat\Visual_ID\Photos\Po_River_Italy.jpg"/>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rot="10800000">
              <a:off x="0" y="0"/>
              <a:ext cx="2077082" cy="514350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userDrawn="1"/>
          </p:nvSpPr>
          <p:spPr>
            <a:xfrm>
              <a:off x="0" y="1"/>
              <a:ext cx="2077083" cy="514349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1" name="Rectangle 20"/>
            <p:cNvSpPr/>
            <p:nvPr userDrawn="1"/>
          </p:nvSpPr>
          <p:spPr>
            <a:xfrm>
              <a:off x="0" y="1"/>
              <a:ext cx="2084906" cy="514349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3" name="Text Placeholder 2"/>
          <p:cNvSpPr>
            <a:spLocks noGrp="1"/>
          </p:cNvSpPr>
          <p:nvPr>
            <p:ph type="body" idx="1"/>
          </p:nvPr>
        </p:nvSpPr>
        <p:spPr>
          <a:xfrm>
            <a:off x="662879" y="6275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62317" y="1203598"/>
            <a:ext cx="4040188"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0705" y="6275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850143" y="1203598"/>
            <a:ext cx="4041775" cy="339102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a:xfrm>
            <a:off x="1331640" y="4700783"/>
            <a:ext cx="4608512" cy="273844"/>
          </a:xfrm>
          <a:prstGeom prst="rect">
            <a:avLst/>
          </a:prstGeom>
        </p:spPr>
        <p:txBody>
          <a:bodyPr/>
          <a:lstStyle/>
          <a:p>
            <a:r>
              <a:rPr lang="en-US">
                <a:solidFill>
                  <a:prstClr val="white">
                    <a:lumMod val="50000"/>
                  </a:prstClr>
                </a:solidFill>
              </a:rPr>
              <a:t>16th Copernicus Committee</a:t>
            </a:r>
          </a:p>
        </p:txBody>
      </p:sp>
      <p:sp>
        <p:nvSpPr>
          <p:cNvPr id="9" name="Slide Number Placeholder 8"/>
          <p:cNvSpPr>
            <a:spLocks noGrp="1"/>
          </p:cNvSpPr>
          <p:nvPr>
            <p:ph type="sldNum" sz="quarter" idx="12"/>
          </p:nvPr>
        </p:nvSpPr>
        <p:spPr/>
        <p:txBody>
          <a:bodyPr/>
          <a:lstStyle/>
          <a:p>
            <a:fld id="{58768E1A-8455-4611-8763-3FA1B747F6B6}" type="slidenum">
              <a:rPr lang="en-US" smtClean="0"/>
              <a:pPr/>
              <a:t>‹#›</a:t>
            </a:fld>
            <a:endParaRPr lang="en-US"/>
          </a:p>
        </p:txBody>
      </p:sp>
      <p:sp>
        <p:nvSpPr>
          <p:cNvPr id="17" name="Title 1"/>
          <p:cNvSpPr>
            <a:spLocks noGrp="1"/>
          </p:cNvSpPr>
          <p:nvPr>
            <p:ph type="title" hasCustomPrompt="1"/>
          </p:nvPr>
        </p:nvSpPr>
        <p:spPr>
          <a:xfrm>
            <a:off x="867704" y="260077"/>
            <a:ext cx="7819096" cy="283417"/>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26" name="Straight Connector 25"/>
          <p:cNvCxnSpPr/>
          <p:nvPr userDrawn="1"/>
        </p:nvCxnSpPr>
        <p:spPr>
          <a:xfrm>
            <a:off x="441308" y="876444"/>
            <a:ext cx="0" cy="4074007"/>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userDrawn="1"/>
        </p:nvSpPr>
        <p:spPr>
          <a:xfrm>
            <a:off x="-36512" y="614834"/>
            <a:ext cx="945810" cy="261610"/>
          </a:xfrm>
          <a:prstGeom prst="rect">
            <a:avLst/>
          </a:prstGeom>
          <a:noFill/>
        </p:spPr>
        <p:txBody>
          <a:bodyPr wrap="square" rtlCol="0">
            <a:spAutoFit/>
          </a:bodyPr>
          <a:lstStyle/>
          <a:p>
            <a:pPr algn="ctr"/>
            <a:r>
              <a:rPr lang="es-ES" sz="1100" b="1" dirty="0" err="1">
                <a:solidFill>
                  <a:srgbClr val="25408F"/>
                </a:solidFill>
              </a:rPr>
              <a:t>Copernicus</a:t>
            </a:r>
            <a:endParaRPr lang="en-US" sz="1100" b="1" dirty="0">
              <a:solidFill>
                <a:srgbClr val="25408F"/>
              </a:solidFill>
            </a:endParaRPr>
          </a:p>
        </p:txBody>
      </p:sp>
      <p:pic>
        <p:nvPicPr>
          <p:cNvPr id="23" name="Picture 2" descr="C:\Users\Designer\Desktop\PRESENTATION COPERNICUS\Copernicus ICON.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52040" y="21806"/>
            <a:ext cx="747552" cy="749744"/>
          </a:xfrm>
          <a:prstGeom prst="rect">
            <a:avLst/>
          </a:prstGeom>
          <a:noFill/>
          <a:extLst>
            <a:ext uri="{909E8E84-426E-40DD-AFC4-6F175D3DCCD1}">
              <a14:hiddenFill xmlns:a14="http://schemas.microsoft.com/office/drawing/2010/main">
                <a:solidFill>
                  <a:srgbClr val="FFFFFF"/>
                </a:solidFill>
              </a14:hiddenFill>
            </a:ext>
          </a:extLst>
        </p:spPr>
      </p:pic>
    </p:spTree>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2" name="Group 1"/>
          <p:cNvGrpSpPr/>
          <p:nvPr userDrawn="1"/>
        </p:nvGrpSpPr>
        <p:grpSpPr>
          <a:xfrm>
            <a:off x="0" y="0"/>
            <a:ext cx="2084906" cy="5143500"/>
            <a:chOff x="0" y="0"/>
            <a:chExt cx="2084906" cy="5143500"/>
          </a:xfrm>
        </p:grpSpPr>
        <p:pic>
          <p:nvPicPr>
            <p:cNvPr id="40" name="Picture 2" descr="S:\F15015_Copernicus\3_Work\330_Work-in-process\SC4_BackgroundMat\Visual_ID\Photos\Po_River_Italy.jpg"/>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rot="10800000">
              <a:off x="0" y="0"/>
              <a:ext cx="2077082" cy="5143500"/>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userDrawn="1"/>
          </p:nvSpPr>
          <p:spPr>
            <a:xfrm>
              <a:off x="0" y="1"/>
              <a:ext cx="2077083" cy="514349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42" name="Rectangle 41"/>
            <p:cNvSpPr/>
            <p:nvPr userDrawn="1"/>
          </p:nvSpPr>
          <p:spPr>
            <a:xfrm>
              <a:off x="0" y="1"/>
              <a:ext cx="2084906" cy="514349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4" name="Footer Placeholder 3"/>
          <p:cNvSpPr>
            <a:spLocks noGrp="1"/>
          </p:cNvSpPr>
          <p:nvPr userDrawn="1">
            <p:ph type="ftr" sz="quarter" idx="11"/>
          </p:nvPr>
        </p:nvSpPr>
        <p:spPr>
          <a:xfrm>
            <a:off x="1331640" y="4700783"/>
            <a:ext cx="4608512" cy="273844"/>
          </a:xfrm>
          <a:prstGeom prst="rect">
            <a:avLst/>
          </a:prstGeom>
        </p:spPr>
        <p:txBody>
          <a:bodyPr/>
          <a:lstStyle/>
          <a:p>
            <a:r>
              <a:rPr lang="en-US">
                <a:solidFill>
                  <a:prstClr val="white">
                    <a:lumMod val="50000"/>
                  </a:prstClr>
                </a:solidFill>
              </a:rPr>
              <a:t>16th Copernicus Committee</a:t>
            </a:r>
          </a:p>
        </p:txBody>
      </p:sp>
      <p:sp>
        <p:nvSpPr>
          <p:cNvPr id="5" name="Slide Number Placeholder 4"/>
          <p:cNvSpPr>
            <a:spLocks noGrp="1"/>
          </p:cNvSpPr>
          <p:nvPr userDrawn="1">
            <p:ph type="sldNum" sz="quarter" idx="12"/>
          </p:nvPr>
        </p:nvSpPr>
        <p:spPr/>
        <p:txBody>
          <a:bodyPr/>
          <a:lstStyle/>
          <a:p>
            <a:fld id="{58768E1A-8455-4611-8763-3FA1B747F6B6}" type="slidenum">
              <a:rPr lang="en-US" smtClean="0"/>
              <a:pPr/>
              <a:t>‹#›</a:t>
            </a:fld>
            <a:endParaRPr lang="en-US"/>
          </a:p>
        </p:txBody>
      </p:sp>
      <p:sp>
        <p:nvSpPr>
          <p:cNvPr id="16" name="Title 1"/>
          <p:cNvSpPr>
            <a:spLocks noGrp="1"/>
          </p:cNvSpPr>
          <p:nvPr userDrawn="1">
            <p:ph type="title" hasCustomPrompt="1"/>
          </p:nvPr>
        </p:nvSpPr>
        <p:spPr>
          <a:xfrm>
            <a:off x="867704" y="260077"/>
            <a:ext cx="7819096" cy="283417"/>
          </a:xfrm>
          <a:solidFill>
            <a:srgbClr val="25408F"/>
          </a:solidFill>
        </p:spPr>
        <p:txBody>
          <a:bodyPr>
            <a:noAutofit/>
          </a:bodyPr>
          <a:lstStyle>
            <a:lvl1pPr algn="l">
              <a:defRPr sz="1800" b="0" spc="700" baseline="0">
                <a:solidFill>
                  <a:schemeClr val="bg1"/>
                </a:solidFill>
              </a:defRPr>
            </a:lvl1pPr>
          </a:lstStyle>
          <a:p>
            <a:r>
              <a:rPr lang="en-US" dirty="0"/>
              <a:t>CLICK TO EDIT MASTER TITLE STYLE</a:t>
            </a:r>
          </a:p>
        </p:txBody>
      </p:sp>
      <p:cxnSp>
        <p:nvCxnSpPr>
          <p:cNvPr id="21" name="Straight Connector 20"/>
          <p:cNvCxnSpPr/>
          <p:nvPr userDrawn="1"/>
        </p:nvCxnSpPr>
        <p:spPr>
          <a:xfrm>
            <a:off x="441308" y="876444"/>
            <a:ext cx="0" cy="4074007"/>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userDrawn="1"/>
        </p:nvSpPr>
        <p:spPr>
          <a:xfrm>
            <a:off x="-36512" y="614834"/>
            <a:ext cx="945810" cy="261610"/>
          </a:xfrm>
          <a:prstGeom prst="rect">
            <a:avLst/>
          </a:prstGeom>
          <a:noFill/>
        </p:spPr>
        <p:txBody>
          <a:bodyPr wrap="square" rtlCol="0">
            <a:spAutoFit/>
          </a:bodyPr>
          <a:lstStyle/>
          <a:p>
            <a:pPr algn="ctr"/>
            <a:r>
              <a:rPr lang="es-ES" sz="1100" b="1" dirty="0" err="1">
                <a:solidFill>
                  <a:srgbClr val="25408F"/>
                </a:solidFill>
              </a:rPr>
              <a:t>Copernicus</a:t>
            </a:r>
            <a:endParaRPr lang="en-US" sz="1100" b="1" dirty="0">
              <a:solidFill>
                <a:srgbClr val="25408F"/>
              </a:solidFill>
            </a:endParaRPr>
          </a:p>
        </p:txBody>
      </p:sp>
      <p:pic>
        <p:nvPicPr>
          <p:cNvPr id="15" name="Picture 2" descr="C:\Users\Designer\Desktop\PRESENTATION COPERNICUS\Copernicus ICON.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52040" y="21806"/>
            <a:ext cx="747552" cy="749744"/>
          </a:xfrm>
          <a:prstGeom prst="rect">
            <a:avLst/>
          </a:prstGeom>
          <a:noFill/>
          <a:extLst>
            <a:ext uri="{909E8E84-426E-40DD-AFC4-6F175D3DCCD1}">
              <a14:hiddenFill xmlns:a14="http://schemas.microsoft.com/office/drawing/2010/main">
                <a:solidFill>
                  <a:srgbClr val="FFFFFF"/>
                </a:solidFill>
              </a14:hiddenFill>
            </a:ext>
          </a:extLst>
        </p:spPr>
      </p:pic>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p:cNvGrpSpPr/>
          <p:nvPr userDrawn="1"/>
        </p:nvGrpSpPr>
        <p:grpSpPr>
          <a:xfrm>
            <a:off x="0" y="0"/>
            <a:ext cx="2084906" cy="5143500"/>
            <a:chOff x="0" y="0"/>
            <a:chExt cx="2084906" cy="5143500"/>
          </a:xfrm>
        </p:grpSpPr>
        <p:pic>
          <p:nvPicPr>
            <p:cNvPr id="26" name="Picture 2" descr="S:\F15015_Copernicus\3_Work\330_Work-in-process\SC4_BackgroundMat\Visual_ID\Photos\Po_River_Italy.jpg"/>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p:blipFill>
          <p:spPr bwMode="auto">
            <a:xfrm rot="10800000">
              <a:off x="0" y="0"/>
              <a:ext cx="2077082" cy="5143500"/>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userDrawn="1"/>
          </p:nvSpPr>
          <p:spPr>
            <a:xfrm>
              <a:off x="0" y="1"/>
              <a:ext cx="2077083" cy="5143499"/>
            </a:xfrm>
            <a:prstGeom prst="rect">
              <a:avLst/>
            </a:prstGeom>
            <a:gradFill>
              <a:gsLst>
                <a:gs pos="0">
                  <a:schemeClr val="accent1">
                    <a:tint val="66000"/>
                    <a:satMod val="160000"/>
                    <a:alpha val="0"/>
                  </a:schemeClr>
                </a:gs>
                <a:gs pos="78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0" name="Rectangle 29"/>
            <p:cNvSpPr/>
            <p:nvPr userDrawn="1"/>
          </p:nvSpPr>
          <p:spPr>
            <a:xfrm>
              <a:off x="0" y="1"/>
              <a:ext cx="2084906" cy="514349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2" name="Title 1"/>
          <p:cNvSpPr>
            <a:spLocks noGrp="1"/>
          </p:cNvSpPr>
          <p:nvPr>
            <p:ph type="title"/>
          </p:nvPr>
        </p:nvSpPr>
        <p:spPr>
          <a:xfrm>
            <a:off x="878905"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996754"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78905"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a:xfrm>
            <a:off x="1331640" y="4700783"/>
            <a:ext cx="4608512" cy="273844"/>
          </a:xfrm>
          <a:prstGeom prst="rect">
            <a:avLst/>
          </a:prstGeom>
        </p:spPr>
        <p:txBody>
          <a:bodyPr/>
          <a:lstStyle/>
          <a:p>
            <a:r>
              <a:rPr lang="en-US">
                <a:solidFill>
                  <a:prstClr val="white">
                    <a:lumMod val="50000"/>
                  </a:prstClr>
                </a:solidFill>
              </a:rPr>
              <a:t>16th Copernicus Committee</a:t>
            </a:r>
          </a:p>
        </p:txBody>
      </p:sp>
      <p:sp>
        <p:nvSpPr>
          <p:cNvPr id="7" name="Slide Number Placeholder 6"/>
          <p:cNvSpPr>
            <a:spLocks noGrp="1"/>
          </p:cNvSpPr>
          <p:nvPr>
            <p:ph type="sldNum" sz="quarter" idx="12"/>
          </p:nvPr>
        </p:nvSpPr>
        <p:spPr/>
        <p:txBody>
          <a:bodyPr/>
          <a:lstStyle/>
          <a:p>
            <a:fld id="{58768E1A-8455-4611-8763-3FA1B747F6B6}" type="slidenum">
              <a:rPr lang="en-US" smtClean="0"/>
              <a:pPr/>
              <a:t>‹#›</a:t>
            </a:fld>
            <a:endParaRPr lang="en-US"/>
          </a:p>
        </p:txBody>
      </p:sp>
      <p:cxnSp>
        <p:nvCxnSpPr>
          <p:cNvPr id="27" name="Straight Connector 26"/>
          <p:cNvCxnSpPr/>
          <p:nvPr userDrawn="1"/>
        </p:nvCxnSpPr>
        <p:spPr>
          <a:xfrm>
            <a:off x="441308" y="876444"/>
            <a:ext cx="0" cy="4074007"/>
          </a:xfrm>
          <a:prstGeom prst="line">
            <a:avLst/>
          </a:prstGeom>
          <a:ln w="31750">
            <a:solidFill>
              <a:srgbClr val="25408F">
                <a:alpha val="81000"/>
              </a:srgb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userDrawn="1"/>
        </p:nvSpPr>
        <p:spPr>
          <a:xfrm>
            <a:off x="-36512" y="614834"/>
            <a:ext cx="945810" cy="261610"/>
          </a:xfrm>
          <a:prstGeom prst="rect">
            <a:avLst/>
          </a:prstGeom>
          <a:noFill/>
        </p:spPr>
        <p:txBody>
          <a:bodyPr wrap="square" rtlCol="0">
            <a:spAutoFit/>
          </a:bodyPr>
          <a:lstStyle/>
          <a:p>
            <a:pPr algn="ctr"/>
            <a:r>
              <a:rPr lang="es-ES" sz="1100" b="1" dirty="0" err="1">
                <a:solidFill>
                  <a:srgbClr val="25408F"/>
                </a:solidFill>
              </a:rPr>
              <a:t>Copernicus</a:t>
            </a:r>
            <a:endParaRPr lang="en-US" sz="1100" b="1" dirty="0">
              <a:solidFill>
                <a:srgbClr val="25408F"/>
              </a:solidFill>
            </a:endParaRPr>
          </a:p>
        </p:txBody>
      </p:sp>
      <p:pic>
        <p:nvPicPr>
          <p:cNvPr id="17" name="Picture 2" descr="C:\Users\Designer\Desktop\PRESENTATION COPERNICUS\Copernicus ICON.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52040" y="21806"/>
            <a:ext cx="747552" cy="749744"/>
          </a:xfrm>
          <a:prstGeom prst="rect">
            <a:avLst/>
          </a:prstGeom>
          <a:noFill/>
          <a:extLst>
            <a:ext uri="{909E8E84-426E-40DD-AFC4-6F175D3DCCD1}">
              <a14:hiddenFill xmlns:a14="http://schemas.microsoft.com/office/drawing/2010/main">
                <a:solidFill>
                  <a:srgbClr val="FFFFFF"/>
                </a:solidFill>
              </a14:hiddenFill>
            </a:ext>
          </a:extLst>
        </p:spPr>
      </p:pic>
    </p:spTree>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0"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4" Type="http://schemas.openxmlformats.org/officeDocument/2006/relationships/slideLayout" Target="../slideLayouts/slideLayout12.xml"/><Relationship Id="rId5" Type="http://schemas.openxmlformats.org/officeDocument/2006/relationships/slideLayout" Target="../slideLayouts/slideLayout13.xml"/><Relationship Id="rId6" Type="http://schemas.openxmlformats.org/officeDocument/2006/relationships/slideLayout" Target="../slideLayouts/slideLayout14.xml"/><Relationship Id="rId7" Type="http://schemas.openxmlformats.org/officeDocument/2006/relationships/slideLayout" Target="../slideLayouts/slideLayout15.xml"/><Relationship Id="rId8" Type="http://schemas.openxmlformats.org/officeDocument/2006/relationships/theme" Target="../theme/theme2.xml"/><Relationship Id="rId9" Type="http://schemas.openxmlformats.org/officeDocument/2006/relationships/image" Target="../media/image1.png"/><Relationship Id="rId1" Type="http://schemas.openxmlformats.org/officeDocument/2006/relationships/slideLayout" Target="../slideLayouts/slideLayout9.xml"/><Relationship Id="rId2"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8.xml"/><Relationship Id="rId4" Type="http://schemas.openxmlformats.org/officeDocument/2006/relationships/slideLayout" Target="../slideLayouts/slideLayout19.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theme" Target="../theme/theme3.xml"/><Relationship Id="rId9" Type="http://schemas.openxmlformats.org/officeDocument/2006/relationships/image" Target="../media/image1.png"/><Relationship Id="rId1" Type="http://schemas.openxmlformats.org/officeDocument/2006/relationships/slideLayout" Target="../slideLayouts/slideLayout16.xml"/><Relationship Id="rId2"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theme" Target="../theme/theme4.xml"/><Relationship Id="rId9" Type="http://schemas.openxmlformats.org/officeDocument/2006/relationships/image" Target="../media/image1.png"/><Relationship Id="rId1" Type="http://schemas.openxmlformats.org/officeDocument/2006/relationships/slideLayout" Target="../slideLayouts/slideLayout23.xml"/><Relationship Id="rId2" Type="http://schemas.openxmlformats.org/officeDocument/2006/relationships/slideLayout" Target="../slideLayouts/slideLayout2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2.xml"/><Relationship Id="rId4" Type="http://schemas.openxmlformats.org/officeDocument/2006/relationships/slideLayout" Target="../slideLayouts/slideLayout33.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theme" Target="../theme/theme5.xml"/><Relationship Id="rId9" Type="http://schemas.openxmlformats.org/officeDocument/2006/relationships/image" Target="../media/image1.png"/><Relationship Id="rId10" Type="http://schemas.openxmlformats.org/officeDocument/2006/relationships/image" Target="../media/image23.tiff"/><Relationship Id="rId1" Type="http://schemas.openxmlformats.org/officeDocument/2006/relationships/slideLayout" Target="../slideLayouts/slideLayout30.xml"/><Relationship Id="rId2" Type="http://schemas.openxmlformats.org/officeDocument/2006/relationships/slideLayout" Target="../slideLayouts/slideLayout31.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9.xml"/><Relationship Id="rId4" Type="http://schemas.openxmlformats.org/officeDocument/2006/relationships/slideLayout" Target="../slideLayouts/slideLayout40.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theme" Target="../theme/theme6.xml"/><Relationship Id="rId9" Type="http://schemas.openxmlformats.org/officeDocument/2006/relationships/image" Target="../media/image1.png"/><Relationship Id="rId10" Type="http://schemas.openxmlformats.org/officeDocument/2006/relationships/image" Target="../media/image23.tiff"/><Relationship Id="rId1" Type="http://schemas.openxmlformats.org/officeDocument/2006/relationships/slideLayout" Target="../slideLayouts/slideLayout37.xml"/><Relationship Id="rId2" Type="http://schemas.openxmlformats.org/officeDocument/2006/relationships/slideLayout" Target="../slideLayouts/slideLayout38.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46.xml"/><Relationship Id="rId4" Type="http://schemas.openxmlformats.org/officeDocument/2006/relationships/slideLayout" Target="../slideLayouts/slideLayout47.xml"/><Relationship Id="rId5" Type="http://schemas.openxmlformats.org/officeDocument/2006/relationships/slideLayout" Target="../slideLayouts/slideLayout48.xml"/><Relationship Id="rId6" Type="http://schemas.openxmlformats.org/officeDocument/2006/relationships/slideLayout" Target="../slideLayouts/slideLayout49.xml"/><Relationship Id="rId7" Type="http://schemas.openxmlformats.org/officeDocument/2006/relationships/slideLayout" Target="../slideLayouts/slideLayout50.xml"/><Relationship Id="rId8" Type="http://schemas.openxmlformats.org/officeDocument/2006/relationships/theme" Target="../theme/theme7.xml"/><Relationship Id="rId9" Type="http://schemas.openxmlformats.org/officeDocument/2006/relationships/image" Target="../media/image1.png"/><Relationship Id="rId1" Type="http://schemas.openxmlformats.org/officeDocument/2006/relationships/slideLayout" Target="../slideLayouts/slideLayout44.xml"/><Relationship Id="rId2" Type="http://schemas.openxmlformats.org/officeDocument/2006/relationships/slideLayout" Target="../slideLayouts/slideLayout45.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3.xml"/><Relationship Id="rId4" Type="http://schemas.openxmlformats.org/officeDocument/2006/relationships/slideLayout" Target="../slideLayouts/slideLayout54.xml"/><Relationship Id="rId5" Type="http://schemas.openxmlformats.org/officeDocument/2006/relationships/slideLayout" Target="../slideLayouts/slideLayout55.xml"/><Relationship Id="rId6" Type="http://schemas.openxmlformats.org/officeDocument/2006/relationships/slideLayout" Target="../slideLayouts/slideLayout56.xml"/><Relationship Id="rId7" Type="http://schemas.openxmlformats.org/officeDocument/2006/relationships/slideLayout" Target="../slideLayouts/slideLayout57.xml"/><Relationship Id="rId8" Type="http://schemas.openxmlformats.org/officeDocument/2006/relationships/theme" Target="../theme/theme8.xml"/><Relationship Id="rId9" Type="http://schemas.openxmlformats.org/officeDocument/2006/relationships/image" Target="../media/image1.png"/><Relationship Id="rId1" Type="http://schemas.openxmlformats.org/officeDocument/2006/relationships/slideLayout" Target="../slideLayouts/slideLayout51.xml"/><Relationship Id="rId2" Type="http://schemas.openxmlformats.org/officeDocument/2006/relationships/slideLayout" Target="../slideLayouts/slideLayout52.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60.xml"/><Relationship Id="rId4" Type="http://schemas.openxmlformats.org/officeDocument/2006/relationships/slideLayout" Target="../slideLayouts/slideLayout61.xml"/><Relationship Id="rId5" Type="http://schemas.openxmlformats.org/officeDocument/2006/relationships/slideLayout" Target="../slideLayouts/slideLayout62.xml"/><Relationship Id="rId6" Type="http://schemas.openxmlformats.org/officeDocument/2006/relationships/slideLayout" Target="../slideLayouts/slideLayout63.xml"/><Relationship Id="rId7" Type="http://schemas.openxmlformats.org/officeDocument/2006/relationships/theme" Target="../theme/theme9.xml"/><Relationship Id="rId8" Type="http://schemas.openxmlformats.org/officeDocument/2006/relationships/image" Target="../media/image1.png"/><Relationship Id="rId1" Type="http://schemas.openxmlformats.org/officeDocument/2006/relationships/slideLayout" Target="../slideLayouts/slideLayout58.xml"/><Relationship Id="rId2" Type="http://schemas.openxmlformats.org/officeDocument/2006/relationships/slideLayout" Target="../slideLayouts/slideLayout59.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66.xml"/><Relationship Id="rId4" Type="http://schemas.openxmlformats.org/officeDocument/2006/relationships/slideLayout" Target="../slideLayouts/slideLayout67.xml"/><Relationship Id="rId5" Type="http://schemas.openxmlformats.org/officeDocument/2006/relationships/slideLayout" Target="../slideLayouts/slideLayout68.xml"/><Relationship Id="rId6" Type="http://schemas.openxmlformats.org/officeDocument/2006/relationships/slideLayout" Target="../slideLayouts/slideLayout69.xml"/><Relationship Id="rId7" Type="http://schemas.openxmlformats.org/officeDocument/2006/relationships/slideLayout" Target="../slideLayouts/slideLayout70.xml"/><Relationship Id="rId8" Type="http://schemas.openxmlformats.org/officeDocument/2006/relationships/theme" Target="../theme/theme10.xml"/><Relationship Id="rId9" Type="http://schemas.openxmlformats.org/officeDocument/2006/relationships/image" Target="../media/image1.png"/><Relationship Id="rId1" Type="http://schemas.openxmlformats.org/officeDocument/2006/relationships/slideLayout" Target="../slideLayouts/slideLayout64.xml"/><Relationship Id="rId2" Type="http://schemas.openxmlformats.org/officeDocument/2006/relationships/slideLayout" Target="../slideLayouts/slideLayout65.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73.xml"/><Relationship Id="rId4" Type="http://schemas.openxmlformats.org/officeDocument/2006/relationships/slideLayout" Target="../slideLayouts/slideLayout74.xml"/><Relationship Id="rId5" Type="http://schemas.openxmlformats.org/officeDocument/2006/relationships/slideLayout" Target="../slideLayouts/slideLayout75.xml"/><Relationship Id="rId6" Type="http://schemas.openxmlformats.org/officeDocument/2006/relationships/slideLayout" Target="../slideLayouts/slideLayout76.xml"/><Relationship Id="rId7" Type="http://schemas.openxmlformats.org/officeDocument/2006/relationships/slideLayout" Target="../slideLayouts/slideLayout77.xml"/><Relationship Id="rId8" Type="http://schemas.openxmlformats.org/officeDocument/2006/relationships/slideLayout" Target="../slideLayouts/slideLayout78.xml"/><Relationship Id="rId9" Type="http://schemas.openxmlformats.org/officeDocument/2006/relationships/theme" Target="../theme/theme11.xml"/><Relationship Id="rId10" Type="http://schemas.openxmlformats.org/officeDocument/2006/relationships/image" Target="../media/image48.png"/><Relationship Id="rId11" Type="http://schemas.openxmlformats.org/officeDocument/2006/relationships/image" Target="../media/image49.png"/><Relationship Id="rId1" Type="http://schemas.openxmlformats.org/officeDocument/2006/relationships/slideLayout" Target="../slideLayouts/slideLayout71.xml"/><Relationship Id="rId2"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10"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624345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55" r:id="rId5"/>
    <p:sldLayoutId id="2147483727" r:id="rId6"/>
    <p:sldLayoutId id="2147483728" r:id="rId7"/>
    <p:sldLayoutId id="2147483729" r:id="rId8"/>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746195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746195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471072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userDrawn="1"/>
        </p:nvSpPr>
        <p:spPr>
          <a:xfrm>
            <a:off x="5940152" y="4610776"/>
            <a:ext cx="901141" cy="409245"/>
          </a:xfrm>
          <a:prstGeom prst="rect">
            <a:avLst/>
          </a:prstGeom>
          <a:solidFill>
            <a:srgbClr val="F8F8F9"/>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pic>
        <p:nvPicPr>
          <p:cNvPr id="9" name="Picture 8"/>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6004051" y="4746177"/>
            <a:ext cx="823500" cy="141500"/>
          </a:xfrm>
          <a:prstGeom prst="rect">
            <a:avLst/>
          </a:prstGeom>
        </p:spPr>
      </p:pic>
    </p:spTree>
    <p:extLst>
      <p:ext uri="{BB962C8B-B14F-4D97-AF65-F5344CB8AC3E}">
        <p14:creationId xmlns:p14="http://schemas.microsoft.com/office/powerpoint/2010/main" val="418885545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userDrawn="1"/>
        </p:nvSpPr>
        <p:spPr>
          <a:xfrm>
            <a:off x="5940152" y="4610776"/>
            <a:ext cx="901141" cy="409245"/>
          </a:xfrm>
          <a:prstGeom prst="rect">
            <a:avLst/>
          </a:prstGeom>
          <a:solidFill>
            <a:srgbClr val="F8F8F9"/>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pic>
        <p:nvPicPr>
          <p:cNvPr id="9" name="Picture 8"/>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6004051" y="4746177"/>
            <a:ext cx="823500" cy="141500"/>
          </a:xfrm>
          <a:prstGeom prst="rect">
            <a:avLst/>
          </a:prstGeom>
        </p:spPr>
      </p:pic>
    </p:spTree>
    <p:extLst>
      <p:ext uri="{BB962C8B-B14F-4D97-AF65-F5344CB8AC3E}">
        <p14:creationId xmlns:p14="http://schemas.microsoft.com/office/powerpoint/2010/main" val="853689005"/>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4302019"/>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4828621"/>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8"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969196"/>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93317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0E17047-C597-4B34-8FEE-7A0D1EA692A4}" type="datetimeFigureOut">
              <a:rPr lang="en-US" smtClean="0"/>
              <a:t>4/12/18</a:t>
            </a:fld>
            <a:endParaRPr lang="en-US" dirty="0"/>
          </a:p>
        </p:txBody>
      </p:sp>
      <p:sp>
        <p:nvSpPr>
          <p:cNvPr id="5" name="Footer Placeholder 4"/>
          <p:cNvSpPr>
            <a:spLocks noGrp="1"/>
          </p:cNvSpPr>
          <p:nvPr>
            <p:ph type="ftr" sz="quarter" idx="3"/>
          </p:nvPr>
        </p:nvSpPr>
        <p:spPr>
          <a:xfrm>
            <a:off x="3124200" y="493317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93317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768E1A-8455-4611-8763-3FA1B747F6B6}" type="slidenum">
              <a:rPr lang="en-US" smtClean="0"/>
              <a:t>‹#›</a:t>
            </a:fld>
            <a:endParaRPr lang="en-US"/>
          </a:p>
        </p:txBody>
      </p:sp>
      <p:pic>
        <p:nvPicPr>
          <p:cNvPr id="7" name="Picture 2"/>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6837247" y="4610263"/>
            <a:ext cx="2037896" cy="409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2504789"/>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Lst>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084167" y="4700783"/>
            <a:ext cx="410067" cy="273844"/>
          </a:xfrm>
          <a:prstGeom prst="rect">
            <a:avLst/>
          </a:prstGeom>
        </p:spPr>
        <p:txBody>
          <a:bodyPr vert="horz" lIns="91440" tIns="45720" rIns="91440" bIns="45720" rtlCol="0" anchor="ctr"/>
          <a:lstStyle>
            <a:lvl1pPr algn="r">
              <a:defRPr sz="1000" cap="all" baseline="0">
                <a:solidFill>
                  <a:srgbClr val="898989"/>
                </a:solidFill>
              </a:defRPr>
            </a:lvl1pPr>
          </a:lstStyle>
          <a:p>
            <a:fld id="{58768E1A-8455-4611-8763-3FA1B747F6B6}" type="slidenum">
              <a:rPr lang="en-US" smtClean="0"/>
              <a:pPr/>
              <a:t>‹#›</a:t>
            </a:fld>
            <a:endParaRPr lang="en-US"/>
          </a:p>
        </p:txBody>
      </p:sp>
      <p:pic>
        <p:nvPicPr>
          <p:cNvPr id="11" name="Picture 3"/>
          <p:cNvPicPr>
            <a:picLocks noChangeAspect="1" noChangeArrowheads="1"/>
          </p:cNvPicPr>
          <p:nvPr userDrawn="1"/>
        </p:nvPicPr>
        <p:blipFill>
          <a:blip r:embed="rId10" cstate="screen">
            <a:extLst>
              <a:ext uri="{28A0092B-C50C-407E-A947-70E740481C1C}">
                <a14:useLocalDpi xmlns:a14="http://schemas.microsoft.com/office/drawing/2010/main"/>
              </a:ext>
            </a:extLst>
          </a:blip>
          <a:srcRect/>
          <a:stretch>
            <a:fillRect/>
          </a:stretch>
        </p:blipFill>
        <p:spPr bwMode="auto">
          <a:xfrm>
            <a:off x="6881991" y="4667602"/>
            <a:ext cx="798969" cy="291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descr="C:\Users\tbo\Desktop\logo-ce-horizontal-en-quadri-lr.png"/>
          <p:cNvPicPr>
            <a:picLocks noChangeAspect="1" noChangeArrowheads="1"/>
          </p:cNvPicPr>
          <p:nvPr userDrawn="1"/>
        </p:nvPicPr>
        <p:blipFill>
          <a:blip r:embed="rId11" cstate="screen">
            <a:extLst>
              <a:ext uri="{28A0092B-C50C-407E-A947-70E740481C1C}">
                <a14:useLocalDpi xmlns:a14="http://schemas.microsoft.com/office/drawing/2010/main"/>
              </a:ext>
            </a:extLst>
          </a:blip>
          <a:srcRect/>
          <a:stretch>
            <a:fillRect/>
          </a:stretch>
        </p:blipFill>
        <p:spPr bwMode="auto">
          <a:xfrm>
            <a:off x="7871810" y="4689766"/>
            <a:ext cx="929290" cy="243962"/>
          </a:xfrm>
          <a:prstGeom prst="rect">
            <a:avLst/>
          </a:prstGeom>
          <a:noFill/>
          <a:extLst>
            <a:ext uri="{909E8E84-426E-40DD-AFC4-6F175D3DCCD1}">
              <a14:hiddenFill xmlns:a14="http://schemas.microsoft.com/office/drawing/2010/main">
                <a:solidFill>
                  <a:srgbClr val="FFFFFF"/>
                </a:solidFill>
              </a14:hiddenFill>
            </a:ext>
          </a:extLst>
        </p:spPr>
      </p:pic>
      <p:sp>
        <p:nvSpPr>
          <p:cNvPr id="8" name="Footer Placeholder 8"/>
          <p:cNvSpPr>
            <a:spLocks noGrp="1"/>
          </p:cNvSpPr>
          <p:nvPr>
            <p:ph type="ftr" sz="quarter" idx="3"/>
          </p:nvPr>
        </p:nvSpPr>
        <p:spPr>
          <a:xfrm>
            <a:off x="2267744" y="4700783"/>
            <a:ext cx="3672408" cy="273844"/>
          </a:xfrm>
          <a:prstGeom prst="rect">
            <a:avLst/>
          </a:prstGeom>
        </p:spPr>
        <p:txBody>
          <a:bodyPr/>
          <a:lstStyle>
            <a:lvl1pPr>
              <a:defRPr sz="1100" cap="none" baseline="0">
                <a:solidFill>
                  <a:schemeClr val="bg1">
                    <a:lumMod val="50000"/>
                  </a:schemeClr>
                </a:solidFill>
              </a:defRPr>
            </a:lvl1pPr>
          </a:lstStyle>
          <a:p>
            <a:r>
              <a:rPr lang="en-US">
                <a:solidFill>
                  <a:prstClr val="white">
                    <a:lumMod val="50000"/>
                  </a:prstClr>
                </a:solidFill>
              </a:rPr>
              <a:t>16th Copernicus Committee</a:t>
            </a:r>
            <a:endParaRPr lang="en-US" dirty="0">
              <a:solidFill>
                <a:prstClr val="white">
                  <a:lumMod val="50000"/>
                </a:prstClr>
              </a:solidFill>
            </a:endParaRPr>
          </a:p>
        </p:txBody>
      </p:sp>
      <p:sp>
        <p:nvSpPr>
          <p:cNvPr id="9" name="Date Placeholder 3"/>
          <p:cNvSpPr txBox="1">
            <a:spLocks/>
          </p:cNvSpPr>
          <p:nvPr userDrawn="1"/>
        </p:nvSpPr>
        <p:spPr>
          <a:xfrm>
            <a:off x="436149" y="4714374"/>
            <a:ext cx="2133600" cy="273844"/>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100" dirty="0">
                <a:solidFill>
                  <a:prstClr val="white">
                    <a:lumMod val="50000"/>
                  </a:prstClr>
                </a:solidFill>
              </a:rPr>
              <a:t>30 November 2017</a:t>
            </a:r>
          </a:p>
        </p:txBody>
      </p:sp>
    </p:spTree>
    <p:extLst>
      <p:ext uri="{BB962C8B-B14F-4D97-AF65-F5344CB8AC3E}">
        <p14:creationId xmlns:p14="http://schemas.microsoft.com/office/powerpoint/2010/main" val="1202104050"/>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Lst>
  <p:hf hdr="0" dt="0"/>
  <p:txStyles>
    <p:titleStyle>
      <a:lvl1pPr algn="ctr" defTabSz="914400" rtl="0" eaLnBrk="1" latinLnBrk="0" hangingPunct="1">
        <a:spcBef>
          <a:spcPct val="0"/>
        </a:spcBef>
        <a:buNone/>
        <a:defRPr sz="3200" b="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xml"/><Relationship Id="rId3" Type="http://schemas.openxmlformats.org/officeDocument/2006/relationships/image" Target="../media/image5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image" Target="../media/image59.tif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2.xml"/><Relationship Id="rId3" Type="http://schemas.openxmlformats.org/officeDocument/2006/relationships/image" Target="../media/image60.png"/></Relationships>
</file>

<file path=ppt/slides/_rels/slide5.xml.rels><?xml version="1.0" encoding="UTF-8" standalone="yes"?>
<Relationships xmlns="http://schemas.openxmlformats.org/package/2006/relationships"><Relationship Id="rId3" Type="http://schemas.openxmlformats.org/officeDocument/2006/relationships/image" Target="../media/image61.png"/><Relationship Id="rId4" Type="http://schemas.openxmlformats.org/officeDocument/2006/relationships/image" Target="../media/image62.png"/><Relationship Id="rId5" Type="http://schemas.openxmlformats.org/officeDocument/2006/relationships/image" Target="../media/image63.png"/><Relationship Id="rId6" Type="http://schemas.openxmlformats.org/officeDocument/2006/relationships/image" Target="../media/image64.png"/><Relationship Id="rId7" Type="http://schemas.openxmlformats.org/officeDocument/2006/relationships/image" Target="../media/image65.png"/><Relationship Id="rId8" Type="http://schemas.openxmlformats.org/officeDocument/2006/relationships/image" Target="../media/image66.png"/><Relationship Id="rId1" Type="http://schemas.openxmlformats.org/officeDocument/2006/relationships/slideLayout" Target="../slideLayouts/slideLayout37.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image" Target="../media/image67.png"/><Relationship Id="rId3" Type="http://schemas.openxmlformats.org/officeDocument/2006/relationships/image" Target="../media/image68.tiff"/></Relationships>
</file>

<file path=ppt/slides/_rels/slide7.xml.rels><?xml version="1.0" encoding="UTF-8" standalone="yes"?>
<Relationships xmlns="http://schemas.openxmlformats.org/package/2006/relationships"><Relationship Id="rId3" Type="http://schemas.openxmlformats.org/officeDocument/2006/relationships/image" Target="../media/image70.png"/><Relationship Id="rId4" Type="http://schemas.openxmlformats.org/officeDocument/2006/relationships/image" Target="../media/image71.png"/><Relationship Id="rId5" Type="http://schemas.openxmlformats.org/officeDocument/2006/relationships/image" Target="../media/image72.png"/><Relationship Id="rId6" Type="http://schemas.openxmlformats.org/officeDocument/2006/relationships/image" Target="../media/image73.png"/><Relationship Id="rId7" Type="http://schemas.openxmlformats.org/officeDocument/2006/relationships/image" Target="../media/image74.png"/><Relationship Id="rId8" Type="http://schemas.openxmlformats.org/officeDocument/2006/relationships/image" Target="../media/image75.png"/><Relationship Id="rId1" Type="http://schemas.openxmlformats.org/officeDocument/2006/relationships/slideLayout" Target="../slideLayouts/slideLayout37.xml"/><Relationship Id="rId2" Type="http://schemas.openxmlformats.org/officeDocument/2006/relationships/image" Target="../media/image6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image" Target="../media/image76.png"/><Relationship Id="rId3" Type="http://schemas.openxmlformats.org/officeDocument/2006/relationships/image" Target="../media/image77.png"/></Relationships>
</file>

<file path=ppt/slides/_rels/slide9.xml.rels><?xml version="1.0" encoding="UTF-8" standalone="yes"?>
<Relationships xmlns="http://schemas.openxmlformats.org/package/2006/relationships"><Relationship Id="rId3" Type="http://schemas.openxmlformats.org/officeDocument/2006/relationships/image" Target="../media/image79.png"/><Relationship Id="rId4" Type="http://schemas.openxmlformats.org/officeDocument/2006/relationships/image" Target="../media/image80.png"/><Relationship Id="rId5" Type="http://schemas.openxmlformats.org/officeDocument/2006/relationships/image" Target="../media/image81.tiff"/><Relationship Id="rId1" Type="http://schemas.openxmlformats.org/officeDocument/2006/relationships/slideLayout" Target="../slideLayouts/slideLayout37.xml"/><Relationship Id="rId2" Type="http://schemas.openxmlformats.org/officeDocument/2006/relationships/image" Target="../media/image78.png"/></Relationships>
</file>

<file path=ppt/slides/_rels/slide10.xml.rels><?xml version="1.0" encoding="UTF-8" standalone="yes"?>
<Relationships xmlns="http://schemas.openxmlformats.org/package/2006/relationships"><Relationship Id="rId3" Type="http://schemas.openxmlformats.org/officeDocument/2006/relationships/image" Target="../media/image78.png"/><Relationship Id="rId4" Type="http://schemas.openxmlformats.org/officeDocument/2006/relationships/image" Target="../media/image83.png"/><Relationship Id="rId5" Type="http://schemas.openxmlformats.org/officeDocument/2006/relationships/image" Target="../media/image84.png"/><Relationship Id="rId6" Type="http://schemas.openxmlformats.org/officeDocument/2006/relationships/image" Target="../media/image81.tiff"/><Relationship Id="rId1" Type="http://schemas.openxmlformats.org/officeDocument/2006/relationships/slideLayout" Target="../slideLayouts/slideLayout37.xml"/><Relationship Id="rId2" Type="http://schemas.openxmlformats.org/officeDocument/2006/relationships/image" Target="../media/image8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image" Target="../media/image85.png"/><Relationship Id="rId3" Type="http://schemas.openxmlformats.org/officeDocument/2006/relationships/image" Target="../media/image86.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diagramData" Target="../diagrams/data2.xml"/><Relationship Id="rId8" Type="http://schemas.openxmlformats.org/officeDocument/2006/relationships/diagramLayout" Target="../diagrams/layout2.xml"/><Relationship Id="rId9" Type="http://schemas.openxmlformats.org/officeDocument/2006/relationships/diagramQuickStyle" Target="../diagrams/quickStyle2.xml"/><Relationship Id="rId10" Type="http://schemas.openxmlformats.org/officeDocument/2006/relationships/diagramColors" Target="../diagrams/colors2.xml"/><Relationship Id="rId11" Type="http://schemas.microsoft.com/office/2007/relationships/diagramDrawing" Target="../diagrams/drawing2.xml"/><Relationship Id="rId1" Type="http://schemas.openxmlformats.org/officeDocument/2006/relationships/slideLayout" Target="../slideLayouts/slideLayout37.xml"/><Relationship Id="rId2"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4.xml"/><Relationship Id="rId3" Type="http://schemas.openxmlformats.org/officeDocument/2006/relationships/image" Target="../media/image8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3" Type="http://schemas.openxmlformats.org/officeDocument/2006/relationships/image" Target="../media/image89.png"/><Relationship Id="rId4" Type="http://schemas.openxmlformats.org/officeDocument/2006/relationships/image" Target="../media/image90.png"/><Relationship Id="rId5" Type="http://schemas.openxmlformats.org/officeDocument/2006/relationships/image" Target="../media/image91.png"/><Relationship Id="rId6" Type="http://schemas.openxmlformats.org/officeDocument/2006/relationships/image" Target="../media/image92.png"/><Relationship Id="rId7" Type="http://schemas.openxmlformats.org/officeDocument/2006/relationships/image" Target="../media/image93.png"/><Relationship Id="rId8" Type="http://schemas.openxmlformats.org/officeDocument/2006/relationships/image" Target="../media/image94.png"/><Relationship Id="rId1" Type="http://schemas.openxmlformats.org/officeDocument/2006/relationships/slideLayout" Target="../slideLayouts/slideLayout37.xml"/><Relationship Id="rId2" Type="http://schemas.openxmlformats.org/officeDocument/2006/relationships/notesSlide" Target="../notesSlides/notesSlide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18.xml.rels><?xml version="1.0" encoding="UTF-8" standalone="yes"?>
<Relationships xmlns="http://schemas.openxmlformats.org/package/2006/relationships"><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image" Target="../media/image96.gif"/><Relationship Id="rId6" Type="http://schemas.openxmlformats.org/officeDocument/2006/relationships/image" Target="../media/image97.png"/><Relationship Id="rId7" Type="http://schemas.openxmlformats.org/officeDocument/2006/relationships/image" Target="../media/image98.tiff"/><Relationship Id="rId1" Type="http://schemas.openxmlformats.org/officeDocument/2006/relationships/slideLayout" Target="../slideLayouts/slideLayout37.xml"/><Relationship Id="rId2" Type="http://schemas.openxmlformats.org/officeDocument/2006/relationships/image" Target="../media/image95.png"/></Relationships>
</file>

<file path=ppt/slides/_rels/slide19.xml.rels><?xml version="1.0" encoding="UTF-8" standalone="yes"?>
<Relationships xmlns="http://schemas.openxmlformats.org/package/2006/relationships"><Relationship Id="rId3" Type="http://schemas.openxmlformats.org/officeDocument/2006/relationships/image" Target="../media/image99.png"/><Relationship Id="rId4" Type="http://schemas.openxmlformats.org/officeDocument/2006/relationships/image" Target="../media/image100.png"/><Relationship Id="rId5" Type="http://schemas.openxmlformats.org/officeDocument/2006/relationships/image" Target="../media/image68.tiff"/><Relationship Id="rId1" Type="http://schemas.openxmlformats.org/officeDocument/2006/relationships/slideLayout" Target="../slideLayouts/slideLayout37.xml"/><Relationship Id="rId2" Type="http://schemas.openxmlformats.org/officeDocument/2006/relationships/notesSlide" Target="../notesSlides/notesSlide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8.xml"/><Relationship Id="rId3" Type="http://schemas.openxmlformats.org/officeDocument/2006/relationships/image" Target="../media/image10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image" Target="../media/image102.png"/><Relationship Id="rId3" Type="http://schemas.openxmlformats.org/officeDocument/2006/relationships/image" Target="../media/image103.png"/></Relationships>
</file>

<file path=ppt/slides/_rels/slide23.xml.rels><?xml version="1.0" encoding="UTF-8" standalone="yes"?>
<Relationships xmlns="http://schemas.openxmlformats.org/package/2006/relationships"><Relationship Id="rId3" Type="http://schemas.openxmlformats.org/officeDocument/2006/relationships/image" Target="../media/image105.png"/><Relationship Id="rId4" Type="http://schemas.openxmlformats.org/officeDocument/2006/relationships/image" Target="../media/image106.gif"/><Relationship Id="rId5" Type="http://schemas.openxmlformats.org/officeDocument/2006/relationships/image" Target="../media/image107.png"/><Relationship Id="rId1" Type="http://schemas.openxmlformats.org/officeDocument/2006/relationships/slideLayout" Target="../slideLayouts/slideLayout38.xml"/><Relationship Id="rId2" Type="http://schemas.openxmlformats.org/officeDocument/2006/relationships/image" Target="../media/image10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3"/>
          </p:nvPr>
        </p:nvSpPr>
        <p:spPr>
          <a:xfrm>
            <a:off x="1979712" y="627534"/>
            <a:ext cx="5400600" cy="3888432"/>
          </a:xfrm>
        </p:spPr>
        <p:txBody>
          <a:bodyPr>
            <a:noAutofit/>
          </a:bodyPr>
          <a:lstStyle/>
          <a:p>
            <a:r>
              <a:rPr lang="en-US" sz="3200" dirty="0"/>
              <a:t>Copernicus Climate Change Service (C3S)</a:t>
            </a:r>
          </a:p>
          <a:p>
            <a:endParaRPr lang="en-US" sz="2400" dirty="0"/>
          </a:p>
          <a:p>
            <a:endParaRPr lang="en-US" sz="2400" dirty="0"/>
          </a:p>
          <a:p>
            <a:r>
              <a:rPr lang="en-US" sz="2400" dirty="0" smtClean="0"/>
              <a:t>Copernicus Climate Data Store</a:t>
            </a:r>
            <a:endParaRPr lang="en-US" dirty="0"/>
          </a:p>
          <a:p>
            <a:pPr lvl="0" defTabSz="1219170"/>
            <a:r>
              <a:rPr lang="en-US" sz="1400" b="1" dirty="0">
                <a:solidFill>
                  <a:prstClr val="white"/>
                </a:solidFill>
              </a:rPr>
              <a:t>Cedric BERGERON</a:t>
            </a:r>
            <a:r>
              <a:rPr lang="en-US" sz="1400" dirty="0">
                <a:solidFill>
                  <a:prstClr val="white"/>
                </a:solidFill>
              </a:rPr>
              <a:t>, ECMWF	 </a:t>
            </a:r>
            <a:r>
              <a:rPr lang="en-US" sz="1100" dirty="0" err="1">
                <a:solidFill>
                  <a:prstClr val="white"/>
                </a:solidFill>
              </a:rPr>
              <a:t>cedric.bergeron@ecmwf.int</a:t>
            </a:r>
            <a:endParaRPr lang="en-US" sz="1100" dirty="0">
              <a:solidFill>
                <a:prstClr val="white"/>
              </a:solidFill>
            </a:endParaRPr>
          </a:p>
        </p:txBody>
      </p:sp>
    </p:spTree>
    <p:extLst>
      <p:ext uri="{BB962C8B-B14F-4D97-AF65-F5344CB8AC3E}">
        <p14:creationId xmlns:p14="http://schemas.microsoft.com/office/powerpoint/2010/main" val="733984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COPERNICUS</a:t>
            </a:r>
            <a:endParaRPr lang="en-US" dirty="0"/>
          </a:p>
        </p:txBody>
      </p:sp>
      <p:pic>
        <p:nvPicPr>
          <p:cNvPr id="7" name="Picture 6"/>
          <p:cNvPicPr>
            <a:picLocks noChangeAspect="1"/>
          </p:cNvPicPr>
          <p:nvPr/>
        </p:nvPicPr>
        <p:blipFill>
          <a:blip r:embed="rId3">
            <a:alphaModFix amt="89000"/>
            <a:extLst>
              <a:ext uri="{28A0092B-C50C-407E-A947-70E740481C1C}">
                <a14:useLocalDpi xmlns:a14="http://schemas.microsoft.com/office/drawing/2010/main"/>
              </a:ext>
            </a:extLst>
          </a:blip>
          <a:stretch>
            <a:fillRect/>
          </a:stretch>
        </p:blipFill>
        <p:spPr>
          <a:xfrm>
            <a:off x="52799" y="1131590"/>
            <a:ext cx="7831569" cy="3744416"/>
          </a:xfrm>
          <a:prstGeom prst="rect">
            <a:avLst/>
          </a:prstGeom>
          <a:effectLst>
            <a:outerShdw blurRad="76200" dir="18900000" sy="23000" kx="-1200000" algn="bl" rotWithShape="0">
              <a:prstClr val="black">
                <a:alpha val="20000"/>
              </a:prstClr>
            </a:outerShdw>
          </a:effectLst>
        </p:spPr>
      </p:pic>
      <p:sp>
        <p:nvSpPr>
          <p:cNvPr id="5" name="TextBox 4"/>
          <p:cNvSpPr txBox="1"/>
          <p:nvPr/>
        </p:nvSpPr>
        <p:spPr>
          <a:xfrm>
            <a:off x="867705" y="556606"/>
            <a:ext cx="7819096" cy="555240"/>
          </a:xfrm>
          <a:prstGeom prst="rect">
            <a:avLst/>
          </a:prstGeom>
          <a:noFill/>
        </p:spPr>
        <p:txBody>
          <a:bodyPr wrap="square" lIns="62189" tIns="31095" rIns="62189" bIns="31095" rtlCol="0">
            <a:spAutoFit/>
          </a:bodyPr>
          <a:lstStyle/>
          <a:p>
            <a:pPr algn="just"/>
            <a:r>
              <a:rPr lang="en-US" b="1" dirty="0">
                <a:solidFill>
                  <a:srgbClr val="000000"/>
                </a:solidFill>
                <a:ea typeface="Helvetica" charset="0"/>
                <a:cs typeface="Helvetica" charset="0"/>
              </a:rPr>
              <a:t>Copernicus</a:t>
            </a:r>
            <a:r>
              <a:rPr lang="en-US" sz="1400" dirty="0">
                <a:solidFill>
                  <a:srgbClr val="000000"/>
                </a:solidFill>
                <a:ea typeface="Helvetica" charset="0"/>
                <a:cs typeface="Helvetica" charset="0"/>
              </a:rPr>
              <a:t>, previously known as GMES (Global Monitoring for Environment and Security), is the </a:t>
            </a:r>
            <a:r>
              <a:rPr lang="en-US" sz="1400" b="1" dirty="0">
                <a:solidFill>
                  <a:srgbClr val="000000"/>
                </a:solidFill>
                <a:ea typeface="Helvetica" charset="0"/>
                <a:cs typeface="Helvetica" charset="0"/>
              </a:rPr>
              <a:t>European Programme </a:t>
            </a:r>
            <a:r>
              <a:rPr lang="en-US" sz="1400" dirty="0">
                <a:solidFill>
                  <a:srgbClr val="000000"/>
                </a:solidFill>
                <a:ea typeface="Helvetica" charset="0"/>
                <a:cs typeface="Helvetica" charset="0"/>
              </a:rPr>
              <a:t>for the establishment of a European capacity for </a:t>
            </a:r>
            <a:r>
              <a:rPr lang="en-US" sz="1400" b="1" dirty="0">
                <a:solidFill>
                  <a:srgbClr val="000000"/>
                </a:solidFill>
                <a:ea typeface="Helvetica" charset="0"/>
                <a:cs typeface="Helvetica" charset="0"/>
              </a:rPr>
              <a:t>Earth Observation</a:t>
            </a:r>
            <a:endParaRPr lang="en-GB" sz="1400" b="1" dirty="0">
              <a:solidFill>
                <a:srgbClr val="000000"/>
              </a:solidFill>
              <a:ea typeface="Helvetica" charset="0"/>
              <a:cs typeface="Helvetica" charset="0"/>
            </a:endParaRPr>
          </a:p>
        </p:txBody>
      </p:sp>
    </p:spTree>
    <p:extLst>
      <p:ext uri="{BB962C8B-B14F-4D97-AF65-F5344CB8AC3E}">
        <p14:creationId xmlns:p14="http://schemas.microsoft.com/office/powerpoint/2010/main" val="1423054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
          <p:cNvSpPr>
            <a:spLocks noGrp="1"/>
          </p:cNvSpPr>
          <p:nvPr>
            <p:ph idx="1"/>
          </p:nvPr>
        </p:nvSpPr>
        <p:spPr>
          <a:xfrm>
            <a:off x="942975" y="771551"/>
            <a:ext cx="7743826" cy="3823073"/>
          </a:xfrm>
        </p:spPr>
        <p:txBody>
          <a:bodyPr/>
          <a:lstStyle/>
          <a:p>
            <a:pPr>
              <a:spcAft>
                <a:spcPts val="3600"/>
              </a:spcAft>
              <a:buFont typeface="Wingdings" charset="2"/>
              <a:buChar char="§"/>
            </a:pPr>
            <a:r>
              <a:rPr lang="en-GB" dirty="0"/>
              <a:t>The European Commission has </a:t>
            </a:r>
            <a:r>
              <a:rPr lang="en-GB" b="1" dirty="0"/>
              <a:t>entrusted </a:t>
            </a:r>
            <a:r>
              <a:rPr lang="en-GB" dirty="0"/>
              <a:t>ECMWF with the implementation of the </a:t>
            </a:r>
            <a:r>
              <a:rPr lang="en-GB" b="1" dirty="0"/>
              <a:t>Copernicus Climate Change </a:t>
            </a:r>
            <a:r>
              <a:rPr lang="en-GB" b="1" dirty="0" smtClean="0"/>
              <a:t>Service – C3S</a:t>
            </a:r>
            <a:endParaRPr lang="en-GB" dirty="0"/>
          </a:p>
          <a:p>
            <a:pPr>
              <a:spcAft>
                <a:spcPts val="3600"/>
              </a:spcAft>
              <a:buFont typeface="Wingdings" charset="2"/>
              <a:buChar char="§"/>
            </a:pPr>
            <a:r>
              <a:rPr lang="en-GB" dirty="0"/>
              <a:t>The Copernicus Climate Change service will provide </a:t>
            </a:r>
            <a:r>
              <a:rPr lang="en-GB" b="1" dirty="0"/>
              <a:t>information </a:t>
            </a:r>
            <a:r>
              <a:rPr lang="en-GB" dirty="0"/>
              <a:t>to increase the </a:t>
            </a:r>
            <a:r>
              <a:rPr lang="en-GB" b="1" dirty="0"/>
              <a:t>knowledge </a:t>
            </a:r>
            <a:r>
              <a:rPr lang="en-GB" dirty="0"/>
              <a:t>base to support </a:t>
            </a:r>
            <a:r>
              <a:rPr lang="en-GB" b="1" dirty="0"/>
              <a:t>adaptation </a:t>
            </a:r>
            <a:r>
              <a:rPr lang="en-GB" dirty="0"/>
              <a:t>and </a:t>
            </a:r>
            <a:r>
              <a:rPr lang="en-GB" b="1" dirty="0"/>
              <a:t>mitigation </a:t>
            </a:r>
            <a:r>
              <a:rPr lang="en-GB" dirty="0"/>
              <a:t>policies.  </a:t>
            </a:r>
          </a:p>
          <a:p>
            <a:endParaRPr lang="en-US" dirty="0"/>
          </a:p>
        </p:txBody>
      </p:sp>
      <p:sp>
        <p:nvSpPr>
          <p:cNvPr id="15" name="Title 2"/>
          <p:cNvSpPr>
            <a:spLocks noGrp="1"/>
          </p:cNvSpPr>
          <p:nvPr>
            <p:ph type="title"/>
          </p:nvPr>
        </p:nvSpPr>
        <p:spPr>
          <a:xfrm>
            <a:off x="867705" y="235007"/>
            <a:ext cx="7819096" cy="277539"/>
          </a:xfrm>
        </p:spPr>
        <p:txBody>
          <a:bodyPr/>
          <a:lstStyle/>
          <a:p>
            <a:r>
              <a:rPr lang="en-US" dirty="0" smtClean="0"/>
              <a:t>COPERNICUS Climate Change service - C3S</a:t>
            </a:r>
            <a:endParaRPr lang="en-US"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30828" y="2858984"/>
            <a:ext cx="2213264" cy="2213264"/>
          </a:xfrm>
          <a:prstGeom prst="rect">
            <a:avLst/>
          </a:prstGeom>
        </p:spPr>
      </p:pic>
    </p:spTree>
    <p:extLst>
      <p:ext uri="{BB962C8B-B14F-4D97-AF65-F5344CB8AC3E}">
        <p14:creationId xmlns:p14="http://schemas.microsoft.com/office/powerpoint/2010/main" val="8911568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Goals for the Climate Change Service</a:t>
            </a:r>
            <a:endParaRPr lang="en-US" spc="300" dirty="0"/>
          </a:p>
        </p:txBody>
      </p:sp>
      <p:sp>
        <p:nvSpPr>
          <p:cNvPr id="2" name="Rectangle 1"/>
          <p:cNvSpPr/>
          <p:nvPr/>
        </p:nvSpPr>
        <p:spPr>
          <a:xfrm>
            <a:off x="1547664" y="915566"/>
            <a:ext cx="4834880" cy="3477875"/>
          </a:xfrm>
          <a:prstGeom prst="rect">
            <a:avLst/>
          </a:prstGeom>
        </p:spPr>
        <p:txBody>
          <a:bodyPr wrap="square">
            <a:spAutoFit/>
          </a:bodyPr>
          <a:lstStyle/>
          <a:p>
            <a:r>
              <a:rPr lang="en-US" sz="2000" b="1" dirty="0"/>
              <a:t>To support European adaptation and mitigation policies by:</a:t>
            </a:r>
          </a:p>
          <a:p>
            <a:pPr marL="285750" indent="-285750">
              <a:buFont typeface="Arial" charset="0"/>
              <a:buChar char="•"/>
            </a:pPr>
            <a:endParaRPr lang="en-US" sz="2000" dirty="0"/>
          </a:p>
          <a:p>
            <a:pPr marL="285750" indent="-285750">
              <a:buFont typeface="Arial" charset="0"/>
              <a:buChar char="•"/>
            </a:pPr>
            <a:r>
              <a:rPr lang="en-US" sz="2000" dirty="0"/>
              <a:t>Providing consistent and authoritative information about climate</a:t>
            </a:r>
          </a:p>
          <a:p>
            <a:pPr marL="285750" indent="-285750">
              <a:buFont typeface="Arial" charset="0"/>
              <a:buChar char="•"/>
            </a:pPr>
            <a:endParaRPr lang="en-US" sz="2000" dirty="0"/>
          </a:p>
          <a:p>
            <a:pPr marL="285750" indent="-285750">
              <a:buFont typeface="Arial" charset="0"/>
              <a:buChar char="•"/>
            </a:pPr>
            <a:r>
              <a:rPr lang="en-US" sz="2000" dirty="0"/>
              <a:t>Building on existing capabilities and infrastructures</a:t>
            </a:r>
          </a:p>
          <a:p>
            <a:pPr marL="285750" indent="-285750">
              <a:buFont typeface="Arial" charset="0"/>
              <a:buChar char="•"/>
            </a:pPr>
            <a:endParaRPr lang="en-US" sz="2000" dirty="0"/>
          </a:p>
          <a:p>
            <a:pPr marL="285750" indent="-285750">
              <a:buFont typeface="Arial" charset="0"/>
              <a:buChar char="•"/>
            </a:pPr>
            <a:r>
              <a:rPr lang="en-US" sz="2000" dirty="0"/>
              <a:t>Stimulating the market for climate services in Europe</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2499742"/>
            <a:ext cx="2179180" cy="1590551"/>
          </a:xfrm>
          <a:prstGeom prst="rect">
            <a:avLst/>
          </a:prstGeom>
        </p:spPr>
      </p:pic>
    </p:spTree>
    <p:extLst>
      <p:ext uri="{BB962C8B-B14F-4D97-AF65-F5344CB8AC3E}">
        <p14:creationId xmlns:p14="http://schemas.microsoft.com/office/powerpoint/2010/main" val="2030124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mn-lt"/>
              </a:rPr>
              <a:t>C3S in a nutshell</a:t>
            </a:r>
            <a:endParaRPr lang="en-US" dirty="0">
              <a:latin typeface="+mn-lt"/>
            </a:endParaRPr>
          </a:p>
        </p:txBody>
      </p:sp>
      <p:grpSp>
        <p:nvGrpSpPr>
          <p:cNvPr id="6" name="Group 5"/>
          <p:cNvGrpSpPr/>
          <p:nvPr/>
        </p:nvGrpSpPr>
        <p:grpSpPr>
          <a:xfrm>
            <a:off x="7371478" y="5525822"/>
            <a:ext cx="2284100" cy="234105"/>
            <a:chOff x="8280400" y="5984877"/>
            <a:chExt cx="2811200" cy="288054"/>
          </a:xfrm>
        </p:grpSpPr>
        <p:pic>
          <p:nvPicPr>
            <p:cNvPr id="7" name="Picture 6" descr="ECMWF_Master_Logo_WHITE_nostrap.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06800" y="5984877"/>
              <a:ext cx="1684800" cy="288054"/>
            </a:xfrm>
            <a:prstGeom prst="rect">
              <a:avLst/>
            </a:prstGeom>
          </p:spPr>
        </p:pic>
        <p:sp>
          <p:nvSpPr>
            <p:cNvPr id="8" name="TextBox 7"/>
            <p:cNvSpPr txBox="1"/>
            <p:nvPr/>
          </p:nvSpPr>
          <p:spPr>
            <a:xfrm>
              <a:off x="8280400" y="5993344"/>
              <a:ext cx="1101001" cy="267539"/>
            </a:xfrm>
            <a:prstGeom prst="rect">
              <a:avLst/>
            </a:prstGeom>
            <a:noFill/>
          </p:spPr>
          <p:txBody>
            <a:bodyPr wrap="square" rtlCol="0">
              <a:spAutoFit/>
            </a:bodyPr>
            <a:lstStyle/>
            <a:p>
              <a:pPr defTabSz="743114"/>
              <a:r>
                <a:rPr lang="en-US" sz="813" dirty="0">
                  <a:solidFill>
                    <a:prstClr val="white"/>
                  </a:solidFill>
                </a:rPr>
                <a:t>Implemented by</a:t>
              </a:r>
            </a:p>
          </p:txBody>
        </p:sp>
      </p:grpSp>
      <p:sp>
        <p:nvSpPr>
          <p:cNvPr id="9" name="Rectangle 8"/>
          <p:cNvSpPr>
            <a:spLocks noChangeArrowheads="1"/>
          </p:cNvSpPr>
          <p:nvPr/>
        </p:nvSpPr>
        <p:spPr bwMode="auto">
          <a:xfrm rot="-5400000">
            <a:off x="-557625" y="2410676"/>
            <a:ext cx="2557769" cy="356667"/>
          </a:xfrm>
          <a:prstGeom prst="rect">
            <a:avLst/>
          </a:prstGeom>
          <a:solidFill>
            <a:schemeClr val="bg1"/>
          </a:solidFill>
          <a:ln w="19050">
            <a:solidFill>
              <a:srgbClr val="941333"/>
            </a:solidFill>
            <a:miter lim="800000"/>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1600" dirty="0">
                <a:ea typeface="MS PGothic" pitchFamily="34" charset="-128"/>
                <a:cs typeface="Helvetica" panose="020B0604020202020204" pitchFamily="34" charset="0"/>
              </a:rPr>
              <a:t>Evaluation  &amp; Qc Function</a:t>
            </a:r>
          </a:p>
        </p:txBody>
      </p:sp>
      <p:sp>
        <p:nvSpPr>
          <p:cNvPr id="10" name="Rectangle 9"/>
          <p:cNvSpPr>
            <a:spLocks noChangeArrowheads="1"/>
          </p:cNvSpPr>
          <p:nvPr/>
        </p:nvSpPr>
        <p:spPr bwMode="auto">
          <a:xfrm rot="5400000">
            <a:off x="7199433" y="2226389"/>
            <a:ext cx="2657812" cy="376858"/>
          </a:xfrm>
          <a:prstGeom prst="rect">
            <a:avLst/>
          </a:prstGeom>
          <a:solidFill>
            <a:schemeClr val="bg1"/>
          </a:solidFill>
          <a:ln w="19050">
            <a:solidFill>
              <a:srgbClr val="941333"/>
            </a:solidFill>
            <a:miter lim="800000"/>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1600" dirty="0">
                <a:ea typeface="MS PGothic" pitchFamily="34" charset="-128"/>
                <a:cs typeface="Helvetica" panose="020B0604020202020204" pitchFamily="34" charset="0"/>
              </a:rPr>
              <a:t>Outreach &amp; Dissemination </a:t>
            </a:r>
          </a:p>
        </p:txBody>
      </p:sp>
      <p:sp>
        <p:nvSpPr>
          <p:cNvPr id="11" name="Rectangle 10"/>
          <p:cNvSpPr>
            <a:spLocks noChangeArrowheads="1"/>
          </p:cNvSpPr>
          <p:nvPr/>
        </p:nvSpPr>
        <p:spPr bwMode="auto">
          <a:xfrm>
            <a:off x="2446984" y="1091004"/>
            <a:ext cx="2319391" cy="492443"/>
          </a:xfrm>
          <a:prstGeom prst="rect">
            <a:avLst/>
          </a:prstGeom>
          <a:solidFill>
            <a:schemeClr val="bg1">
              <a:lumMod val="95000"/>
            </a:schemeClr>
          </a:solidFill>
          <a:ln>
            <a:solidFill>
              <a:schemeClr val="accent1">
                <a:lumMod val="75000"/>
              </a:schemeClr>
            </a:solidFill>
          </a:ln>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GB" altLang="en-US" sz="1300" dirty="0">
                <a:solidFill>
                  <a:schemeClr val="bg1">
                    <a:lumMod val="50000"/>
                  </a:schemeClr>
                </a:solidFill>
                <a:ea typeface="MS PGothic" pitchFamily="34" charset="-128"/>
                <a:cs typeface="Helvetica" panose="020B0604020202020204" pitchFamily="34" charset="0"/>
              </a:rPr>
              <a:t>from European </a:t>
            </a:r>
            <a:r>
              <a:rPr lang="en-GB" altLang="en-US" sz="1300" dirty="0">
                <a:solidFill>
                  <a:schemeClr val="bg1">
                    <a:lumMod val="50000"/>
                  </a:schemeClr>
                </a:solidFill>
                <a:ea typeface="MS PGothic" pitchFamily="34" charset="-128"/>
                <a:cs typeface="Helvetica" panose="020B0604020202020204" pitchFamily="34" charset="0"/>
              </a:rPr>
              <a:t>Commission </a:t>
            </a:r>
            <a:r>
              <a:rPr lang="en-GB" altLang="en-US" sz="1300" dirty="0">
                <a:solidFill>
                  <a:schemeClr val="bg1">
                    <a:lumMod val="50000"/>
                  </a:schemeClr>
                </a:solidFill>
                <a:ea typeface="MS PGothic" pitchFamily="34" charset="-128"/>
                <a:cs typeface="Helvetica" panose="020B0604020202020204" pitchFamily="34" charset="0"/>
              </a:rPr>
              <a:t>e.g.,FP7 Space call, H2020</a:t>
            </a:r>
          </a:p>
        </p:txBody>
      </p:sp>
      <p:sp>
        <p:nvSpPr>
          <p:cNvPr id="12" name="Rectangle 11"/>
          <p:cNvSpPr>
            <a:spLocks noChangeArrowheads="1"/>
          </p:cNvSpPr>
          <p:nvPr/>
        </p:nvSpPr>
        <p:spPr bwMode="auto">
          <a:xfrm>
            <a:off x="5730377" y="1088356"/>
            <a:ext cx="2312796" cy="492443"/>
          </a:xfrm>
          <a:prstGeom prst="rect">
            <a:avLst/>
          </a:prstGeom>
          <a:solidFill>
            <a:schemeClr val="bg1">
              <a:lumMod val="95000"/>
            </a:schemeClr>
          </a:solidFill>
          <a:ln>
            <a:solidFill>
              <a:schemeClr val="accent1">
                <a:lumMod val="75000"/>
              </a:schemeClr>
            </a:solidFill>
          </a:ln>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r>
              <a:rPr lang="en-GB" altLang="en-US" sz="1300" dirty="0">
                <a:solidFill>
                  <a:schemeClr val="bg1">
                    <a:lumMod val="50000"/>
                  </a:schemeClr>
                </a:solidFill>
                <a:ea typeface="MS PGothic" pitchFamily="34" charset="-128"/>
                <a:cs typeface="Helvetica" panose="020B0604020202020204" pitchFamily="34" charset="0"/>
              </a:rPr>
              <a:t>from EU </a:t>
            </a:r>
            <a:r>
              <a:rPr lang="en-GB" altLang="en-US" sz="1300">
                <a:solidFill>
                  <a:schemeClr val="bg1">
                    <a:lumMod val="50000"/>
                  </a:schemeClr>
                </a:solidFill>
                <a:ea typeface="MS PGothic" pitchFamily="34" charset="-128"/>
                <a:cs typeface="Helvetica" panose="020B0604020202020204" pitchFamily="34" charset="0"/>
              </a:rPr>
              <a:t>Member States, </a:t>
            </a:r>
            <a:r>
              <a:rPr lang="en-GB" altLang="en-US" sz="1300" dirty="0">
                <a:solidFill>
                  <a:schemeClr val="bg1">
                    <a:lumMod val="50000"/>
                  </a:schemeClr>
                </a:solidFill>
                <a:ea typeface="MS PGothic" pitchFamily="34" charset="-128"/>
                <a:cs typeface="Helvetica" panose="020B0604020202020204" pitchFamily="34" charset="0"/>
              </a:rPr>
              <a:t>ESA, EUMETSAT, EEA, WMO..</a:t>
            </a:r>
          </a:p>
        </p:txBody>
      </p:sp>
      <p:sp>
        <p:nvSpPr>
          <p:cNvPr id="13" name="Down Arrow 12"/>
          <p:cNvSpPr>
            <a:spLocks noChangeArrowheads="1"/>
          </p:cNvSpPr>
          <p:nvPr/>
        </p:nvSpPr>
        <p:spPr bwMode="auto">
          <a:xfrm>
            <a:off x="5100121" y="1378701"/>
            <a:ext cx="327620" cy="504668"/>
          </a:xfrm>
          <a:prstGeom prst="downArrow">
            <a:avLst>
              <a:gd name="adj1" fmla="val 30037"/>
              <a:gd name="adj2" fmla="val 49766"/>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14" name="Left-Right Arrow 13"/>
          <p:cNvSpPr>
            <a:spLocks noChangeArrowheads="1"/>
          </p:cNvSpPr>
          <p:nvPr/>
        </p:nvSpPr>
        <p:spPr bwMode="auto">
          <a:xfrm>
            <a:off x="4996686" y="1291920"/>
            <a:ext cx="514648" cy="187076"/>
          </a:xfrm>
          <a:prstGeom prst="leftRightArrow">
            <a:avLst>
              <a:gd name="adj1" fmla="val 50000"/>
              <a:gd name="adj2" fmla="val 50066"/>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FFD624"/>
              </a:solidFill>
              <a:ea typeface="MS PGothic" pitchFamily="34" charset="-128"/>
              <a:cs typeface="Arial" charset="0"/>
            </a:endParaRPr>
          </a:p>
        </p:txBody>
      </p:sp>
      <p:sp>
        <p:nvSpPr>
          <p:cNvPr id="15" name="Rectangle 14"/>
          <p:cNvSpPr>
            <a:spLocks noChangeArrowheads="1"/>
          </p:cNvSpPr>
          <p:nvPr/>
        </p:nvSpPr>
        <p:spPr bwMode="auto">
          <a:xfrm>
            <a:off x="2947212" y="1866852"/>
            <a:ext cx="4633441" cy="535613"/>
          </a:xfrm>
          <a:prstGeom prst="rect">
            <a:avLst/>
          </a:prstGeom>
          <a:noFill/>
          <a:ln w="19050">
            <a:solidFill>
              <a:srgbClr val="941333"/>
            </a:solidFill>
            <a:miter lim="800000"/>
            <a:headEnd/>
            <a:tailEnd/>
          </a:ln>
        </p:spPr>
        <p:txBody>
          <a:bodyPr wrap="none"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1500" b="1" dirty="0">
                <a:ea typeface="MS PGothic" pitchFamily="34" charset="-128"/>
                <a:cs typeface="Helvetica" panose="020B0604020202020204" pitchFamily="34" charset="0"/>
              </a:rPr>
              <a:t>CLIMATE</a:t>
            </a:r>
            <a:r>
              <a:rPr lang="en-US" altLang="en-US" sz="1200" b="1" dirty="0">
                <a:ea typeface="MS PGothic" pitchFamily="34" charset="-128"/>
                <a:cs typeface="Helvetica" panose="020B0604020202020204" pitchFamily="34" charset="0"/>
              </a:rPr>
              <a:t> </a:t>
            </a:r>
            <a:r>
              <a:rPr lang="en-US" altLang="en-US" sz="1500" b="1" dirty="0">
                <a:ea typeface="MS PGothic" pitchFamily="34" charset="-128"/>
                <a:cs typeface="Helvetica" panose="020B0604020202020204" pitchFamily="34" charset="0"/>
              </a:rPr>
              <a:t>DATA </a:t>
            </a:r>
            <a:r>
              <a:rPr lang="en-US" altLang="en-US" sz="1500" b="1" dirty="0">
                <a:ea typeface="MS PGothic" pitchFamily="34" charset="-128"/>
                <a:cs typeface="Helvetica" panose="020B0604020202020204" pitchFamily="34" charset="0"/>
              </a:rPr>
              <a:t>STORE</a:t>
            </a:r>
          </a:p>
          <a:p>
            <a:pPr algn="ctr"/>
            <a:r>
              <a:rPr lang="en-US" altLang="en-US" sz="1350" b="1" dirty="0">
                <a:ea typeface="MS PGothic" pitchFamily="34" charset="-128"/>
                <a:cs typeface="Helvetica" panose="020B0604020202020204" pitchFamily="34" charset="0"/>
              </a:rPr>
              <a:t>Toolbox</a:t>
            </a:r>
            <a:endParaRPr lang="en-US" altLang="en-US" sz="2700" b="1" dirty="0">
              <a:ea typeface="MS PGothic" pitchFamily="34" charset="-128"/>
              <a:cs typeface="Helvetica" panose="020B0604020202020204" pitchFamily="34" charset="0"/>
            </a:endParaRPr>
          </a:p>
        </p:txBody>
      </p:sp>
      <p:sp>
        <p:nvSpPr>
          <p:cNvPr id="16" name="Down Arrow 15"/>
          <p:cNvSpPr>
            <a:spLocks noChangeArrowheads="1"/>
          </p:cNvSpPr>
          <p:nvPr/>
        </p:nvSpPr>
        <p:spPr bwMode="auto">
          <a:xfrm>
            <a:off x="5091643" y="2414817"/>
            <a:ext cx="308295" cy="339598"/>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17" name="Rectangle 16"/>
          <p:cNvSpPr>
            <a:spLocks noChangeArrowheads="1"/>
          </p:cNvSpPr>
          <p:nvPr/>
        </p:nvSpPr>
        <p:spPr bwMode="auto">
          <a:xfrm>
            <a:off x="3503568" y="2873104"/>
            <a:ext cx="3542472" cy="307115"/>
          </a:xfrm>
          <a:prstGeom prst="rect">
            <a:avLst/>
          </a:prstGeom>
          <a:solidFill>
            <a:schemeClr val="bg1"/>
          </a:solidFill>
          <a:ln w="19050">
            <a:solidFill>
              <a:srgbClr val="941333"/>
            </a:solidFill>
            <a:miter lim="800000"/>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2000" b="1" dirty="0">
                <a:ea typeface="MS PGothic" pitchFamily="34" charset="-128"/>
                <a:cs typeface="Helvetica" panose="020B0604020202020204" pitchFamily="34" charset="0"/>
              </a:rPr>
              <a:t>S</a:t>
            </a:r>
            <a:r>
              <a:rPr lang="en-US" altLang="en-US" sz="1200" dirty="0">
                <a:ea typeface="MS PGothic" pitchFamily="34" charset="-128"/>
                <a:cs typeface="Helvetica" panose="020B0604020202020204" pitchFamily="34" charset="0"/>
              </a:rPr>
              <a:t>ECTORAL</a:t>
            </a:r>
            <a:r>
              <a:rPr lang="en-US" altLang="en-US" sz="1625" dirty="0">
                <a:ea typeface="MS PGothic" pitchFamily="34" charset="-128"/>
                <a:cs typeface="Helvetica" panose="020B0604020202020204" pitchFamily="34" charset="0"/>
              </a:rPr>
              <a:t> </a:t>
            </a:r>
            <a:r>
              <a:rPr lang="en-US" altLang="en-US" sz="2000" b="1" dirty="0">
                <a:ea typeface="MS PGothic" pitchFamily="34" charset="-128"/>
                <a:cs typeface="Helvetica" panose="020B0604020202020204" pitchFamily="34" charset="0"/>
              </a:rPr>
              <a:t>I</a:t>
            </a:r>
            <a:r>
              <a:rPr lang="en-US" altLang="en-US" sz="1200" dirty="0">
                <a:ea typeface="MS PGothic" pitchFamily="34" charset="-128"/>
                <a:cs typeface="Helvetica" panose="020B0604020202020204" pitchFamily="34" charset="0"/>
              </a:rPr>
              <a:t>NFORMATION</a:t>
            </a:r>
            <a:r>
              <a:rPr lang="en-US" altLang="en-US" sz="1625" dirty="0">
                <a:ea typeface="MS PGothic" pitchFamily="34" charset="-128"/>
                <a:cs typeface="Helvetica" panose="020B0604020202020204" pitchFamily="34" charset="0"/>
              </a:rPr>
              <a:t> </a:t>
            </a:r>
            <a:r>
              <a:rPr lang="en-US" altLang="en-US" sz="2000" b="1" dirty="0">
                <a:ea typeface="MS PGothic" pitchFamily="34" charset="-128"/>
                <a:cs typeface="Helvetica" panose="020B0604020202020204" pitchFamily="34" charset="0"/>
              </a:rPr>
              <a:t>S</a:t>
            </a:r>
            <a:r>
              <a:rPr lang="en-US" altLang="en-US" sz="1200" dirty="0">
                <a:ea typeface="MS PGothic" pitchFamily="34" charset="-128"/>
                <a:cs typeface="Helvetica" panose="020B0604020202020204" pitchFamily="34" charset="0"/>
              </a:rPr>
              <a:t>YSTEM</a:t>
            </a:r>
          </a:p>
        </p:txBody>
      </p:sp>
      <p:sp>
        <p:nvSpPr>
          <p:cNvPr id="20" name="Rectangle 19"/>
          <p:cNvSpPr>
            <a:spLocks noChangeArrowheads="1"/>
          </p:cNvSpPr>
          <p:nvPr/>
        </p:nvSpPr>
        <p:spPr bwMode="auto">
          <a:xfrm>
            <a:off x="2446984" y="4215963"/>
            <a:ext cx="6235501" cy="320124"/>
          </a:xfrm>
          <a:prstGeom prst="rect">
            <a:avLst/>
          </a:prstGeom>
          <a:solidFill>
            <a:srgbClr val="941333"/>
          </a:solidFill>
          <a:ln>
            <a:solidFill>
              <a:srgbClr val="941333"/>
            </a:solidFill>
          </a:ln>
          <a:ex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en-US" sz="1950" dirty="0">
                <a:solidFill>
                  <a:schemeClr val="bg1"/>
                </a:solidFill>
                <a:ea typeface="MS PGothic" pitchFamily="34" charset="-128"/>
                <a:cs typeface="Arial" charset="0"/>
              </a:rPr>
              <a:t> </a:t>
            </a:r>
          </a:p>
          <a:p>
            <a:pPr algn="ctr"/>
            <a:r>
              <a:rPr lang="en-US" altLang="en-US" dirty="0">
                <a:solidFill>
                  <a:schemeClr val="bg1"/>
                </a:solidFill>
                <a:ea typeface="MS PGothic" pitchFamily="34" charset="-128"/>
                <a:cs typeface="Helvetica" panose="020B0604020202020204" pitchFamily="34" charset="0"/>
              </a:rPr>
              <a:t>            Stakeholders &amp; </a:t>
            </a:r>
            <a:r>
              <a:rPr lang="en-US" altLang="en-US" dirty="0">
                <a:solidFill>
                  <a:schemeClr val="bg1"/>
                </a:solidFill>
                <a:ea typeface="MS PGothic" pitchFamily="34" charset="-128"/>
                <a:cs typeface="Helvetica" panose="020B0604020202020204" pitchFamily="34" charset="0"/>
              </a:rPr>
              <a:t>Users</a:t>
            </a:r>
            <a:endParaRPr lang="en-US" altLang="en-US" dirty="0">
              <a:solidFill>
                <a:schemeClr val="bg1"/>
              </a:solidFill>
              <a:ea typeface="MS PGothic" pitchFamily="34" charset="-128"/>
              <a:cs typeface="Helvetica" panose="020B0604020202020204" pitchFamily="34" charset="0"/>
            </a:endParaRPr>
          </a:p>
          <a:p>
            <a:endParaRPr lang="en-US" altLang="en-US" sz="1950" dirty="0">
              <a:solidFill>
                <a:schemeClr val="bg1"/>
              </a:solidFill>
              <a:ea typeface="MS PGothic" pitchFamily="34" charset="-128"/>
              <a:cs typeface="Arial" charset="0"/>
            </a:endParaRPr>
          </a:p>
        </p:txBody>
      </p:sp>
      <p:sp>
        <p:nvSpPr>
          <p:cNvPr id="21" name="Down Arrow 20"/>
          <p:cNvSpPr>
            <a:spLocks noChangeArrowheads="1"/>
          </p:cNvSpPr>
          <p:nvPr/>
        </p:nvSpPr>
        <p:spPr bwMode="auto">
          <a:xfrm rot="-5400000">
            <a:off x="2108786" y="1660229"/>
            <a:ext cx="350622" cy="992483"/>
          </a:xfrm>
          <a:prstGeom prst="downArrow">
            <a:avLst>
              <a:gd name="adj1" fmla="val 27185"/>
              <a:gd name="adj2" fmla="val 49999"/>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22" name="Down Arrow 21"/>
          <p:cNvSpPr>
            <a:spLocks noChangeArrowheads="1"/>
          </p:cNvSpPr>
          <p:nvPr/>
        </p:nvSpPr>
        <p:spPr bwMode="auto">
          <a:xfrm rot="-5400000">
            <a:off x="2426314" y="2154870"/>
            <a:ext cx="292514" cy="1629448"/>
          </a:xfrm>
          <a:prstGeom prst="downArrow">
            <a:avLst>
              <a:gd name="adj1" fmla="val 27185"/>
              <a:gd name="adj2" fmla="val 49999"/>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23" name="Down Arrow 22"/>
          <p:cNvSpPr>
            <a:spLocks noChangeArrowheads="1"/>
          </p:cNvSpPr>
          <p:nvPr/>
        </p:nvSpPr>
        <p:spPr bwMode="auto">
          <a:xfrm>
            <a:off x="7231540" y="2402464"/>
            <a:ext cx="290215" cy="1150122"/>
          </a:xfrm>
          <a:prstGeom prst="downArrow">
            <a:avLst>
              <a:gd name="adj1" fmla="val 27185"/>
              <a:gd name="adj2" fmla="val 49999"/>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27" name="Down Arrow 26"/>
          <p:cNvSpPr>
            <a:spLocks noChangeArrowheads="1"/>
          </p:cNvSpPr>
          <p:nvPr/>
        </p:nvSpPr>
        <p:spPr bwMode="auto">
          <a:xfrm>
            <a:off x="8374190" y="3806720"/>
            <a:ext cx="308295" cy="339598"/>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28" name="Oval 27"/>
          <p:cNvSpPr/>
          <p:nvPr/>
        </p:nvSpPr>
        <p:spPr bwMode="auto">
          <a:xfrm rot="16200000">
            <a:off x="-18764" y="2194068"/>
            <a:ext cx="2763434" cy="801469"/>
          </a:xfrm>
          <a:prstGeom prst="ellipse">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algn="ctr" defTabSz="914378" fontAlgn="base">
              <a:spcBef>
                <a:spcPct val="0"/>
              </a:spcBef>
              <a:spcAft>
                <a:spcPct val="0"/>
              </a:spcAft>
            </a:pPr>
            <a:r>
              <a:rPr lang="en-US" sz="1400" dirty="0">
                <a:solidFill>
                  <a:schemeClr val="bg1">
                    <a:lumMod val="50000"/>
                  </a:schemeClr>
                </a:solidFill>
              </a:rPr>
              <a:t>Quality assurance</a:t>
            </a:r>
          </a:p>
          <a:p>
            <a:pPr algn="ctr" defTabSz="914378" fontAlgn="base">
              <a:spcBef>
                <a:spcPct val="0"/>
              </a:spcBef>
              <a:spcAft>
                <a:spcPct val="0"/>
              </a:spcAft>
            </a:pPr>
            <a:r>
              <a:rPr lang="en-US" sz="1400" dirty="0">
                <a:solidFill>
                  <a:schemeClr val="bg1">
                    <a:lumMod val="50000"/>
                  </a:schemeClr>
                </a:solidFill>
              </a:rPr>
              <a:t>Integrity of Service</a:t>
            </a:r>
          </a:p>
          <a:p>
            <a:pPr algn="ctr" defTabSz="914378" fontAlgn="base">
              <a:spcBef>
                <a:spcPct val="0"/>
              </a:spcBef>
              <a:spcAft>
                <a:spcPct val="0"/>
              </a:spcAft>
            </a:pPr>
            <a:r>
              <a:rPr lang="en-US" sz="1400" dirty="0">
                <a:solidFill>
                  <a:schemeClr val="bg1">
                    <a:lumMod val="50000"/>
                  </a:schemeClr>
                </a:solidFill>
              </a:rPr>
              <a:t>User requirements</a:t>
            </a:r>
          </a:p>
        </p:txBody>
      </p:sp>
      <p:sp>
        <p:nvSpPr>
          <p:cNvPr id="4" name="Oval 3"/>
          <p:cNvSpPr/>
          <p:nvPr/>
        </p:nvSpPr>
        <p:spPr>
          <a:xfrm>
            <a:off x="781838" y="643370"/>
            <a:ext cx="1581551" cy="5918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7704" y="652937"/>
            <a:ext cx="1400040" cy="523220"/>
          </a:xfrm>
          <a:prstGeom prst="rect">
            <a:avLst/>
          </a:prstGeom>
          <a:noFill/>
        </p:spPr>
        <p:txBody>
          <a:bodyPr wrap="square" rtlCol="0">
            <a:spAutoFit/>
          </a:bodyPr>
          <a:lstStyle/>
          <a:p>
            <a:pPr algn="ctr"/>
            <a:r>
              <a:rPr lang="en-US" sz="1400" dirty="0">
                <a:solidFill>
                  <a:srgbClr val="00B050"/>
                </a:solidFill>
              </a:rPr>
              <a:t>International expert panel</a:t>
            </a:r>
          </a:p>
        </p:txBody>
      </p:sp>
      <p:pic>
        <p:nvPicPr>
          <p:cNvPr id="35" name="Picture 34" descr="water.png"/>
          <p:cNvPicPr>
            <a:picLocks noChangeAspect="1"/>
          </p:cNvPicPr>
          <p:nvPr/>
        </p:nvPicPr>
        <p:blipFill>
          <a:blip r:embed="rId4" cstate="screen">
            <a:alphaModFix amt="65000"/>
            <a:extLst>
              <a:ext uri="{28A0092B-C50C-407E-A947-70E740481C1C}">
                <a14:useLocalDpi xmlns:a14="http://schemas.microsoft.com/office/drawing/2010/main"/>
              </a:ext>
            </a:extLst>
          </a:blip>
          <a:stretch>
            <a:fillRect/>
          </a:stretch>
        </p:blipFill>
        <p:spPr>
          <a:xfrm>
            <a:off x="4473449" y="3189894"/>
            <a:ext cx="435237" cy="389969"/>
          </a:xfrm>
          <a:prstGeom prst="rect">
            <a:avLst/>
          </a:prstGeom>
          <a:effectLst/>
        </p:spPr>
      </p:pic>
      <p:pic>
        <p:nvPicPr>
          <p:cNvPr id="36" name="Picture 35" descr="insurance.png"/>
          <p:cNvPicPr>
            <a:picLocks noChangeAspect="1"/>
          </p:cNvPicPr>
          <p:nvPr/>
        </p:nvPicPr>
        <p:blipFill>
          <a:blip r:embed="rId5" cstate="screen">
            <a:alphaModFix amt="65000"/>
            <a:extLst>
              <a:ext uri="{28A0092B-C50C-407E-A947-70E740481C1C}">
                <a14:useLocalDpi xmlns:a14="http://schemas.microsoft.com/office/drawing/2010/main"/>
              </a:ext>
            </a:extLst>
          </a:blip>
          <a:stretch>
            <a:fillRect/>
          </a:stretch>
        </p:blipFill>
        <p:spPr>
          <a:xfrm>
            <a:off x="4905791" y="3189894"/>
            <a:ext cx="435237" cy="389969"/>
          </a:xfrm>
          <a:prstGeom prst="rect">
            <a:avLst/>
          </a:prstGeom>
          <a:effectLst/>
        </p:spPr>
      </p:pic>
      <p:pic>
        <p:nvPicPr>
          <p:cNvPr id="37" name="Picture 36" descr="energy.png"/>
          <p:cNvPicPr>
            <a:picLocks noChangeAspect="1"/>
          </p:cNvPicPr>
          <p:nvPr/>
        </p:nvPicPr>
        <p:blipFill>
          <a:blip r:embed="rId6" cstate="screen">
            <a:alphaModFix amt="65000"/>
            <a:extLst>
              <a:ext uri="{28A0092B-C50C-407E-A947-70E740481C1C}">
                <a14:useLocalDpi xmlns:a14="http://schemas.microsoft.com/office/drawing/2010/main"/>
              </a:ext>
            </a:extLst>
          </a:blip>
          <a:stretch>
            <a:fillRect/>
          </a:stretch>
        </p:blipFill>
        <p:spPr>
          <a:xfrm>
            <a:off x="4067165" y="3189894"/>
            <a:ext cx="435237" cy="389969"/>
          </a:xfrm>
          <a:prstGeom prst="rect">
            <a:avLst/>
          </a:prstGeom>
          <a:effectLst/>
        </p:spPr>
      </p:pic>
      <p:pic>
        <p:nvPicPr>
          <p:cNvPr id="38" name="Picture 37" descr="Agriculture.png"/>
          <p:cNvPicPr>
            <a:picLocks noChangeAspect="1"/>
          </p:cNvPicPr>
          <p:nvPr/>
        </p:nvPicPr>
        <p:blipFill>
          <a:blip r:embed="rId7" cstate="screen">
            <a:alphaModFix amt="65000"/>
            <a:extLst>
              <a:ext uri="{28A0092B-C50C-407E-A947-70E740481C1C}">
                <a14:useLocalDpi xmlns:a14="http://schemas.microsoft.com/office/drawing/2010/main"/>
              </a:ext>
            </a:extLst>
          </a:blip>
          <a:stretch>
            <a:fillRect/>
          </a:stretch>
        </p:blipFill>
        <p:spPr>
          <a:xfrm>
            <a:off x="5358380" y="3189894"/>
            <a:ext cx="435237" cy="389969"/>
          </a:xfrm>
          <a:prstGeom prst="rect">
            <a:avLst/>
          </a:prstGeom>
          <a:effectLst/>
        </p:spPr>
      </p:pic>
      <p:pic>
        <p:nvPicPr>
          <p:cNvPr id="39" name="Picture 38" descr="infrastructure.png"/>
          <p:cNvPicPr>
            <a:picLocks noChangeAspect="1"/>
          </p:cNvPicPr>
          <p:nvPr/>
        </p:nvPicPr>
        <p:blipFill>
          <a:blip r:embed="rId8" cstate="screen">
            <a:alphaModFix amt="65000"/>
            <a:extLst>
              <a:ext uri="{28A0092B-C50C-407E-A947-70E740481C1C}">
                <a14:useLocalDpi xmlns:a14="http://schemas.microsoft.com/office/drawing/2010/main"/>
              </a:ext>
            </a:extLst>
          </a:blip>
          <a:stretch>
            <a:fillRect/>
          </a:stretch>
        </p:blipFill>
        <p:spPr>
          <a:xfrm>
            <a:off x="5793618" y="3189894"/>
            <a:ext cx="434567" cy="389659"/>
          </a:xfrm>
          <a:prstGeom prst="rect">
            <a:avLst/>
          </a:prstGeom>
          <a:effectLst/>
        </p:spPr>
      </p:pic>
      <p:sp>
        <p:nvSpPr>
          <p:cNvPr id="18" name="Down Arrow 17"/>
          <p:cNvSpPr>
            <a:spLocks noChangeArrowheads="1"/>
          </p:cNvSpPr>
          <p:nvPr/>
        </p:nvSpPr>
        <p:spPr bwMode="auto">
          <a:xfrm>
            <a:off x="4193661" y="3646686"/>
            <a:ext cx="327620" cy="581249"/>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19" name="Down Arrow 18"/>
          <p:cNvSpPr>
            <a:spLocks noChangeArrowheads="1"/>
          </p:cNvSpPr>
          <p:nvPr/>
        </p:nvSpPr>
        <p:spPr bwMode="auto">
          <a:xfrm>
            <a:off x="5857708" y="3674889"/>
            <a:ext cx="327620" cy="553046"/>
          </a:xfrm>
          <a:prstGeom prst="downArrow">
            <a:avLst>
              <a:gd name="adj1" fmla="val 27185"/>
              <a:gd name="adj2" fmla="val 50000"/>
            </a:avLst>
          </a:prstGeom>
          <a:solidFill>
            <a:schemeClr val="tx1"/>
          </a:solidFill>
          <a:ln>
            <a:noFill/>
          </a:ln>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80"/>
            <a:endParaRPr lang="en-US" altLang="en-US" sz="1463">
              <a:solidFill>
                <a:srgbClr val="44546A"/>
              </a:solidFill>
              <a:ea typeface="MS PGothic" pitchFamily="34" charset="-128"/>
              <a:cs typeface="Arial" charset="0"/>
            </a:endParaRPr>
          </a:p>
        </p:txBody>
      </p:sp>
      <p:sp>
        <p:nvSpPr>
          <p:cNvPr id="24" name="Down Arrow 23"/>
          <p:cNvSpPr/>
          <p:nvPr/>
        </p:nvSpPr>
        <p:spPr>
          <a:xfrm rot="10800000">
            <a:off x="6239723" y="2402464"/>
            <a:ext cx="363474" cy="47064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0" name="Down Arrow 39"/>
          <p:cNvSpPr/>
          <p:nvPr/>
        </p:nvSpPr>
        <p:spPr>
          <a:xfrm rot="10800000">
            <a:off x="3805048" y="2401664"/>
            <a:ext cx="363474" cy="47064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31" name="Elbow Connector 30"/>
          <p:cNvCxnSpPr>
            <a:stCxn id="20" idx="1"/>
            <a:endCxn id="9" idx="1"/>
          </p:cNvCxnSpPr>
          <p:nvPr/>
        </p:nvCxnSpPr>
        <p:spPr>
          <a:xfrm rot="10800000">
            <a:off x="721260" y="3867896"/>
            <a:ext cx="1725725" cy="508130"/>
          </a:xfrm>
          <a:prstGeom prst="bentConnector2">
            <a:avLst/>
          </a:prstGeom>
          <a:ln w="76200">
            <a:tailEnd type="triangle"/>
          </a:ln>
        </p:spPr>
        <p:style>
          <a:lnRef idx="1">
            <a:schemeClr val="dk1"/>
          </a:lnRef>
          <a:fillRef idx="0">
            <a:schemeClr val="dk1"/>
          </a:fillRef>
          <a:effectRef idx="0">
            <a:schemeClr val="dk1"/>
          </a:effectRef>
          <a:fontRef idx="minor">
            <a:schemeClr val="tx1"/>
          </a:fontRef>
        </p:style>
      </p:cxnSp>
      <p:grpSp>
        <p:nvGrpSpPr>
          <p:cNvPr id="29" name="Group 28"/>
          <p:cNvGrpSpPr/>
          <p:nvPr/>
        </p:nvGrpSpPr>
        <p:grpSpPr>
          <a:xfrm>
            <a:off x="2804686" y="1568370"/>
            <a:ext cx="957809" cy="974569"/>
            <a:chOff x="3739581" y="2091159"/>
            <a:chExt cx="1277078" cy="1299425"/>
          </a:xfrm>
        </p:grpSpPr>
        <p:sp>
          <p:nvSpPr>
            <p:cNvPr id="25" name="Oval 24"/>
            <p:cNvSpPr/>
            <p:nvPr/>
          </p:nvSpPr>
          <p:spPr>
            <a:xfrm>
              <a:off x="3739581" y="2091159"/>
              <a:ext cx="1277078" cy="129942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TextBox 25"/>
            <p:cNvSpPr txBox="1"/>
            <p:nvPr/>
          </p:nvSpPr>
          <p:spPr>
            <a:xfrm>
              <a:off x="4060907" y="2121138"/>
              <a:ext cx="718357" cy="1231106"/>
            </a:xfrm>
            <a:prstGeom prst="rect">
              <a:avLst/>
            </a:prstGeom>
            <a:noFill/>
          </p:spPr>
          <p:txBody>
            <a:bodyPr wrap="square" rtlCol="0">
              <a:spAutoFit/>
            </a:bodyPr>
            <a:lstStyle/>
            <a:p>
              <a:r>
                <a:rPr lang="en-US" sz="5400" b="1" dirty="0">
                  <a:solidFill>
                    <a:schemeClr val="bg1"/>
                  </a:solidFill>
                </a:rPr>
                <a:t>1</a:t>
              </a:r>
              <a:endParaRPr lang="en-US" sz="1350" b="1" dirty="0">
                <a:solidFill>
                  <a:schemeClr val="bg1"/>
                </a:solidFill>
              </a:endParaRPr>
            </a:p>
          </p:txBody>
        </p:sp>
      </p:grpSp>
      <p:grpSp>
        <p:nvGrpSpPr>
          <p:cNvPr id="41" name="Group 40"/>
          <p:cNvGrpSpPr/>
          <p:nvPr/>
        </p:nvGrpSpPr>
        <p:grpSpPr>
          <a:xfrm>
            <a:off x="838194" y="3319435"/>
            <a:ext cx="957809" cy="974569"/>
            <a:chOff x="3739581" y="2091159"/>
            <a:chExt cx="1277078" cy="1299425"/>
          </a:xfrm>
        </p:grpSpPr>
        <p:sp>
          <p:nvSpPr>
            <p:cNvPr id="42" name="Oval 41"/>
            <p:cNvSpPr/>
            <p:nvPr/>
          </p:nvSpPr>
          <p:spPr>
            <a:xfrm>
              <a:off x="3739581" y="2091159"/>
              <a:ext cx="1277078" cy="129942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3" name="TextBox 42"/>
            <p:cNvSpPr txBox="1"/>
            <p:nvPr/>
          </p:nvSpPr>
          <p:spPr>
            <a:xfrm>
              <a:off x="4060907" y="2121138"/>
              <a:ext cx="718357" cy="1231106"/>
            </a:xfrm>
            <a:prstGeom prst="rect">
              <a:avLst/>
            </a:prstGeom>
            <a:noFill/>
          </p:spPr>
          <p:txBody>
            <a:bodyPr wrap="square" rtlCol="0">
              <a:spAutoFit/>
            </a:bodyPr>
            <a:lstStyle/>
            <a:p>
              <a:r>
                <a:rPr lang="en-US" sz="5400" b="1" dirty="0">
                  <a:solidFill>
                    <a:schemeClr val="bg1"/>
                  </a:solidFill>
                </a:rPr>
                <a:t>2</a:t>
              </a:r>
              <a:endParaRPr lang="en-US" sz="1350" b="1" dirty="0">
                <a:solidFill>
                  <a:schemeClr val="bg1"/>
                </a:solidFill>
              </a:endParaRPr>
            </a:p>
          </p:txBody>
        </p:sp>
      </p:grpSp>
      <p:grpSp>
        <p:nvGrpSpPr>
          <p:cNvPr id="44" name="Group 43"/>
          <p:cNvGrpSpPr/>
          <p:nvPr/>
        </p:nvGrpSpPr>
        <p:grpSpPr>
          <a:xfrm>
            <a:off x="6635890" y="2497601"/>
            <a:ext cx="957809" cy="974569"/>
            <a:chOff x="3739581" y="2091159"/>
            <a:chExt cx="1277078" cy="1299425"/>
          </a:xfrm>
        </p:grpSpPr>
        <p:sp>
          <p:nvSpPr>
            <p:cNvPr id="45" name="Oval 44"/>
            <p:cNvSpPr/>
            <p:nvPr/>
          </p:nvSpPr>
          <p:spPr>
            <a:xfrm>
              <a:off x="3739581" y="2091159"/>
              <a:ext cx="1277078" cy="129942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6" name="TextBox 45"/>
            <p:cNvSpPr txBox="1"/>
            <p:nvPr/>
          </p:nvSpPr>
          <p:spPr>
            <a:xfrm>
              <a:off x="4060907" y="2121138"/>
              <a:ext cx="718357" cy="1231106"/>
            </a:xfrm>
            <a:prstGeom prst="rect">
              <a:avLst/>
            </a:prstGeom>
            <a:noFill/>
          </p:spPr>
          <p:txBody>
            <a:bodyPr wrap="square" rtlCol="0">
              <a:spAutoFit/>
            </a:bodyPr>
            <a:lstStyle/>
            <a:p>
              <a:r>
                <a:rPr lang="en-US" sz="5400" b="1" dirty="0">
                  <a:solidFill>
                    <a:schemeClr val="bg1"/>
                  </a:solidFill>
                </a:rPr>
                <a:t>3</a:t>
              </a:r>
              <a:endParaRPr lang="en-US" sz="1350" b="1" dirty="0">
                <a:solidFill>
                  <a:schemeClr val="bg1"/>
                </a:solidFill>
              </a:endParaRPr>
            </a:p>
          </p:txBody>
        </p:sp>
      </p:grpSp>
      <p:grpSp>
        <p:nvGrpSpPr>
          <p:cNvPr id="47" name="Group 46"/>
          <p:cNvGrpSpPr/>
          <p:nvPr/>
        </p:nvGrpSpPr>
        <p:grpSpPr>
          <a:xfrm>
            <a:off x="8255718" y="319593"/>
            <a:ext cx="957809" cy="974569"/>
            <a:chOff x="3739581" y="2091159"/>
            <a:chExt cx="1277078" cy="1299425"/>
          </a:xfrm>
        </p:grpSpPr>
        <p:sp>
          <p:nvSpPr>
            <p:cNvPr id="48" name="Oval 47"/>
            <p:cNvSpPr/>
            <p:nvPr/>
          </p:nvSpPr>
          <p:spPr>
            <a:xfrm>
              <a:off x="3739581" y="2091159"/>
              <a:ext cx="1277078" cy="129942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9" name="TextBox 48"/>
            <p:cNvSpPr txBox="1"/>
            <p:nvPr/>
          </p:nvSpPr>
          <p:spPr>
            <a:xfrm>
              <a:off x="4060907" y="2121138"/>
              <a:ext cx="718357" cy="1231106"/>
            </a:xfrm>
            <a:prstGeom prst="rect">
              <a:avLst/>
            </a:prstGeom>
            <a:noFill/>
          </p:spPr>
          <p:txBody>
            <a:bodyPr wrap="square" rtlCol="0">
              <a:spAutoFit/>
            </a:bodyPr>
            <a:lstStyle/>
            <a:p>
              <a:r>
                <a:rPr lang="en-US" sz="5400" b="1" dirty="0">
                  <a:solidFill>
                    <a:schemeClr val="bg1"/>
                  </a:solidFill>
                </a:rPr>
                <a:t>4</a:t>
              </a:r>
              <a:endParaRPr lang="en-US" sz="1350" b="1" dirty="0">
                <a:solidFill>
                  <a:schemeClr val="bg1"/>
                </a:solidFill>
              </a:endParaRPr>
            </a:p>
          </p:txBody>
        </p:sp>
      </p:grpSp>
    </p:spTree>
    <p:extLst>
      <p:ext uri="{BB962C8B-B14F-4D97-AF65-F5344CB8AC3E}">
        <p14:creationId xmlns:p14="http://schemas.microsoft.com/office/powerpoint/2010/main" val="1122879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500" fill="hold"/>
                                        <p:tgtEl>
                                          <p:spTgt spid="41"/>
                                        </p:tgtEl>
                                        <p:attrNameLst>
                                          <p:attrName>ppt_x</p:attrName>
                                        </p:attrNameLst>
                                      </p:cBhvr>
                                      <p:tavLst>
                                        <p:tav tm="0">
                                          <p:val>
                                            <p:strVal val="#ppt_x"/>
                                          </p:val>
                                        </p:tav>
                                        <p:tav tm="100000">
                                          <p:val>
                                            <p:strVal val="#ppt_x"/>
                                          </p:val>
                                        </p:tav>
                                      </p:tavLst>
                                    </p:anim>
                                    <p:anim calcmode="lin" valueType="num">
                                      <p:cBhvr additive="base">
                                        <p:cTn id="14"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ppt_x"/>
                                          </p:val>
                                        </p:tav>
                                        <p:tav tm="100000">
                                          <p:val>
                                            <p:strVal val="#ppt_x"/>
                                          </p:val>
                                        </p:tav>
                                      </p:tavLst>
                                    </p:anim>
                                    <p:anim calcmode="lin" valueType="num">
                                      <p:cBhvr additive="base">
                                        <p:cTn id="20"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ppt_x"/>
                                          </p:val>
                                        </p:tav>
                                        <p:tav tm="100000">
                                          <p:val>
                                            <p:strVal val="#ppt_x"/>
                                          </p:val>
                                        </p:tav>
                                      </p:tavLst>
                                    </p:anim>
                                    <p:anim calcmode="lin" valueType="num">
                                      <p:cBhvr additive="base">
                                        <p:cTn id="2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28022" y="893246"/>
            <a:ext cx="5076758" cy="3302240"/>
          </a:xfrm>
          <a:prstGeom prst="rect">
            <a:avLst/>
          </a:prstGeom>
        </p:spPr>
      </p:pic>
      <p:pic>
        <p:nvPicPr>
          <p:cNvPr id="9" name="Picture 8"/>
          <p:cNvPicPr>
            <a:picLocks noChangeAspect="1"/>
          </p:cNvPicPr>
          <p:nvPr/>
        </p:nvPicPr>
        <p:blipFill>
          <a:blip r:embed="rId3">
            <a:alphaModFix/>
          </a:blip>
          <a:stretch>
            <a:fillRect/>
          </a:stretch>
        </p:blipFill>
        <p:spPr>
          <a:xfrm>
            <a:off x="867704" y="673561"/>
            <a:ext cx="5402099" cy="4910999"/>
          </a:xfrm>
          <a:prstGeom prst="rect">
            <a:avLst/>
          </a:prstGeom>
        </p:spPr>
      </p:pic>
      <p:sp>
        <p:nvSpPr>
          <p:cNvPr id="15" name="Title 2"/>
          <p:cNvSpPr>
            <a:spLocks noGrp="1"/>
          </p:cNvSpPr>
          <p:nvPr>
            <p:ph type="title"/>
          </p:nvPr>
        </p:nvSpPr>
        <p:spPr>
          <a:xfrm>
            <a:off x="867705" y="235007"/>
            <a:ext cx="7819096" cy="277539"/>
          </a:xfrm>
        </p:spPr>
        <p:txBody>
          <a:bodyPr/>
          <a:lstStyle/>
          <a:p>
            <a:r>
              <a:rPr lang="en-US" dirty="0" smtClean="0"/>
              <a:t>Climate Data Store</a:t>
            </a:r>
            <a:endParaRPr lang="en-US" dirty="0"/>
          </a:p>
        </p:txBody>
      </p:sp>
      <p:sp>
        <p:nvSpPr>
          <p:cNvPr id="2" name="Rectangle 1"/>
          <p:cNvSpPr/>
          <p:nvPr/>
        </p:nvSpPr>
        <p:spPr>
          <a:xfrm>
            <a:off x="6265097" y="673561"/>
            <a:ext cx="2878903" cy="3831818"/>
          </a:xfrm>
          <a:prstGeom prst="rect">
            <a:avLst/>
          </a:prstGeom>
        </p:spPr>
        <p:txBody>
          <a:bodyPr wrap="square">
            <a:spAutoFit/>
          </a:bodyPr>
          <a:lstStyle/>
          <a:p>
            <a:r>
              <a:rPr lang="en-GB" dirty="0"/>
              <a:t>The </a:t>
            </a:r>
            <a:r>
              <a:rPr lang="en-GB" dirty="0"/>
              <a:t>CDS </a:t>
            </a:r>
            <a:r>
              <a:rPr lang="en-GB" dirty="0"/>
              <a:t>contains </a:t>
            </a:r>
            <a:r>
              <a:rPr lang="en-GB" b="1" dirty="0"/>
              <a:t>observations</a:t>
            </a:r>
            <a:r>
              <a:rPr lang="en-GB" dirty="0"/>
              <a:t>, global and regional </a:t>
            </a:r>
            <a:r>
              <a:rPr lang="en-GB" b="1" dirty="0"/>
              <a:t>climate reanalyses</a:t>
            </a:r>
            <a:r>
              <a:rPr lang="en-GB" dirty="0"/>
              <a:t>, global and regional </a:t>
            </a:r>
            <a:r>
              <a:rPr lang="en-GB" b="1" dirty="0"/>
              <a:t>climate projections </a:t>
            </a:r>
            <a:r>
              <a:rPr lang="en-GB" dirty="0"/>
              <a:t>and </a:t>
            </a:r>
            <a:r>
              <a:rPr lang="en-GB" b="1" dirty="0"/>
              <a:t>seasonal </a:t>
            </a:r>
            <a:r>
              <a:rPr lang="en-GB" b="1" dirty="0"/>
              <a:t>forecasts</a:t>
            </a:r>
          </a:p>
          <a:p>
            <a:endParaRPr lang="en-GB" b="1" dirty="0"/>
          </a:p>
          <a:p>
            <a:r>
              <a:rPr lang="en-GB" dirty="0"/>
              <a:t>The CDS </a:t>
            </a:r>
            <a:r>
              <a:rPr lang="en-GB" dirty="0"/>
              <a:t>is designed </a:t>
            </a:r>
            <a:r>
              <a:rPr lang="en-GB" dirty="0"/>
              <a:t>as a </a:t>
            </a:r>
            <a:r>
              <a:rPr lang="en-GB" b="1" dirty="0"/>
              <a:t>distributed system</a:t>
            </a:r>
            <a:r>
              <a:rPr lang="en-GB" dirty="0"/>
              <a:t>, providing improved access to </a:t>
            </a:r>
            <a:r>
              <a:rPr lang="en-GB" b="1" dirty="0"/>
              <a:t>existing datasets </a:t>
            </a:r>
            <a:r>
              <a:rPr lang="en-GB" dirty="0"/>
              <a:t>through a </a:t>
            </a:r>
            <a:r>
              <a:rPr lang="en-GB" b="1" dirty="0"/>
              <a:t>unified web interface</a:t>
            </a:r>
            <a:endParaRPr lang="en-GB" dirty="0"/>
          </a:p>
          <a:p>
            <a:endParaRPr lang="en-GB" sz="1350" b="1" dirty="0"/>
          </a:p>
          <a:p>
            <a:endParaRPr lang="en-GB" sz="1350" dirty="0"/>
          </a:p>
        </p:txBody>
      </p:sp>
    </p:spTree>
    <p:extLst>
      <p:ext uri="{BB962C8B-B14F-4D97-AF65-F5344CB8AC3E}">
        <p14:creationId xmlns:p14="http://schemas.microsoft.com/office/powerpoint/2010/main" val="20952009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747033" y="3861977"/>
            <a:ext cx="7939768" cy="0"/>
          </a:xfrm>
          <a:prstGeom prst="line">
            <a:avLst/>
          </a:prstGeom>
          <a:ln>
            <a:solidFill>
              <a:schemeClr val="bg1">
                <a:lumMod val="50000"/>
              </a:schemeClr>
            </a:solidFill>
            <a:prstDash val="lgDash"/>
          </a:ln>
        </p:spPr>
        <p:style>
          <a:lnRef idx="1">
            <a:schemeClr val="dk1"/>
          </a:lnRef>
          <a:fillRef idx="0">
            <a:schemeClr val="dk1"/>
          </a:fillRef>
          <a:effectRef idx="0">
            <a:schemeClr val="dk1"/>
          </a:effectRef>
          <a:fontRef idx="minor">
            <a:schemeClr val="tx1"/>
          </a:fontRef>
        </p:style>
      </p:cxnSp>
      <p:sp>
        <p:nvSpPr>
          <p:cNvPr id="6" name="Title 5"/>
          <p:cNvSpPr>
            <a:spLocks noGrp="1"/>
          </p:cNvSpPr>
          <p:nvPr>
            <p:ph type="title"/>
          </p:nvPr>
        </p:nvSpPr>
        <p:spPr/>
        <p:txBody>
          <a:bodyPr/>
          <a:lstStyle/>
          <a:p>
            <a:r>
              <a:rPr lang="en-US" dirty="0" smtClean="0"/>
              <a:t>Climate Data Store - Concept</a:t>
            </a:r>
            <a:endParaRPr lang="en-US" dirty="0"/>
          </a:p>
        </p:txBody>
      </p:sp>
      <p:sp>
        <p:nvSpPr>
          <p:cNvPr id="8" name="Rectangle 7"/>
          <p:cNvSpPr/>
          <p:nvPr/>
        </p:nvSpPr>
        <p:spPr bwMode="auto">
          <a:xfrm>
            <a:off x="3241421" y="1949508"/>
            <a:ext cx="1890065" cy="595270"/>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dirty="0">
                <a:latin typeface="Arial" charset="0"/>
              </a:rPr>
              <a:t>Web Portal</a:t>
            </a:r>
          </a:p>
        </p:txBody>
      </p:sp>
      <p:cxnSp>
        <p:nvCxnSpPr>
          <p:cNvPr id="12" name="Straight Arrow Connector 11"/>
          <p:cNvCxnSpPr/>
          <p:nvPr/>
        </p:nvCxnSpPr>
        <p:spPr bwMode="auto">
          <a:xfrm rot="5400000">
            <a:off x="3937184" y="1558865"/>
            <a:ext cx="513420" cy="14882"/>
          </a:xfrm>
          <a:prstGeom prst="straightConnector1">
            <a:avLst/>
          </a:prstGeom>
          <a:noFill/>
          <a:ln w="50800" cap="flat" cmpd="sng" algn="ctr">
            <a:solidFill>
              <a:schemeClr val="bg1">
                <a:lumMod val="75000"/>
              </a:schemeClr>
            </a:solidFill>
            <a:prstDash val="solid"/>
            <a:round/>
            <a:headEnd type="none" w="med" len="med"/>
            <a:tailEnd type="arrow"/>
          </a:ln>
          <a:effectLst/>
        </p:spPr>
      </p:cxnSp>
      <p:sp>
        <p:nvSpPr>
          <p:cNvPr id="13" name="Can 12"/>
          <p:cNvSpPr/>
          <p:nvPr/>
        </p:nvSpPr>
        <p:spPr bwMode="auto">
          <a:xfrm>
            <a:off x="5583944" y="1823015"/>
            <a:ext cx="1080416" cy="796173"/>
          </a:xfrm>
          <a:prstGeom prst="can">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latin typeface="Arial" charset="0"/>
              </a:rPr>
              <a:t>Catalogue</a:t>
            </a:r>
          </a:p>
        </p:txBody>
      </p:sp>
      <p:sp>
        <p:nvSpPr>
          <p:cNvPr id="18" name="TextBox 17"/>
          <p:cNvSpPr txBox="1"/>
          <p:nvPr/>
        </p:nvSpPr>
        <p:spPr>
          <a:xfrm>
            <a:off x="4596587" y="803614"/>
            <a:ext cx="510076" cy="300082"/>
          </a:xfrm>
          <a:prstGeom prst="rect">
            <a:avLst/>
          </a:prstGeom>
          <a:noFill/>
          <a:ln>
            <a:noFill/>
          </a:ln>
        </p:spPr>
        <p:txBody>
          <a:bodyPr wrap="none" rtlCol="0">
            <a:spAutoFit/>
          </a:bodyPr>
          <a:lstStyle/>
          <a:p>
            <a:r>
              <a:rPr lang="en-US" sz="1350" dirty="0">
                <a:solidFill>
                  <a:schemeClr val="bg1">
                    <a:lumMod val="50000"/>
                  </a:schemeClr>
                </a:solidFill>
              </a:rPr>
              <a:t>User</a:t>
            </a:r>
          </a:p>
        </p:txBody>
      </p:sp>
      <p:sp>
        <p:nvSpPr>
          <p:cNvPr id="16" name="Rectangle 15"/>
          <p:cNvSpPr/>
          <p:nvPr/>
        </p:nvSpPr>
        <p:spPr bwMode="auto">
          <a:xfrm>
            <a:off x="3241351" y="2544778"/>
            <a:ext cx="1890065" cy="595270"/>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dirty="0">
                <a:latin typeface="Arial" charset="0"/>
              </a:rPr>
              <a:t>Broker</a:t>
            </a:r>
          </a:p>
        </p:txBody>
      </p:sp>
      <p:sp>
        <p:nvSpPr>
          <p:cNvPr id="23" name="Rectangle 22"/>
          <p:cNvSpPr/>
          <p:nvPr/>
        </p:nvSpPr>
        <p:spPr bwMode="auto">
          <a:xfrm>
            <a:off x="1419364" y="349720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sp>
        <p:nvSpPr>
          <p:cNvPr id="24" name="Rectangle 23"/>
          <p:cNvSpPr/>
          <p:nvPr/>
        </p:nvSpPr>
        <p:spPr bwMode="auto">
          <a:xfrm>
            <a:off x="3375296" y="349720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sp>
        <p:nvSpPr>
          <p:cNvPr id="25" name="Rectangle 24"/>
          <p:cNvSpPr/>
          <p:nvPr/>
        </p:nvSpPr>
        <p:spPr bwMode="auto">
          <a:xfrm>
            <a:off x="5346252" y="349720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cxnSp>
        <p:nvCxnSpPr>
          <p:cNvPr id="27" name="Shape 26"/>
          <p:cNvCxnSpPr>
            <a:stCxn id="16" idx="1"/>
            <a:endCxn id="23" idx="0"/>
          </p:cNvCxnSpPr>
          <p:nvPr/>
        </p:nvCxnSpPr>
        <p:spPr bwMode="auto">
          <a:xfrm rot="10800000" flipV="1">
            <a:off x="2221976" y="2842413"/>
            <a:ext cx="1019373" cy="654796"/>
          </a:xfrm>
          <a:prstGeom prst="bentConnector2">
            <a:avLst/>
          </a:prstGeom>
          <a:noFill/>
          <a:ln w="50800" cap="flat" cmpd="sng" algn="ctr">
            <a:solidFill>
              <a:schemeClr val="tx1"/>
            </a:solidFill>
            <a:prstDash val="solid"/>
            <a:round/>
            <a:headEnd type="none" w="med" len="med"/>
            <a:tailEnd type="arrow"/>
          </a:ln>
          <a:effectLst/>
        </p:spPr>
      </p:cxnSp>
      <p:cxnSp>
        <p:nvCxnSpPr>
          <p:cNvPr id="32" name="Shape 31"/>
          <p:cNvCxnSpPr>
            <a:endCxn id="25" idx="0"/>
          </p:cNvCxnSpPr>
          <p:nvPr/>
        </p:nvCxnSpPr>
        <p:spPr bwMode="auto">
          <a:xfrm>
            <a:off x="5131415" y="2812626"/>
            <a:ext cx="1017449" cy="684583"/>
          </a:xfrm>
          <a:prstGeom prst="bentConnector2">
            <a:avLst/>
          </a:prstGeom>
          <a:noFill/>
          <a:ln w="50800" cap="flat" cmpd="sng" algn="ctr">
            <a:solidFill>
              <a:schemeClr val="tx1"/>
            </a:solidFill>
            <a:prstDash val="solid"/>
            <a:round/>
            <a:headEnd type="none" w="med" len="med"/>
            <a:tailEnd type="arrow"/>
          </a:ln>
          <a:effectLst/>
        </p:spPr>
      </p:cxnSp>
      <p:cxnSp>
        <p:nvCxnSpPr>
          <p:cNvPr id="37" name="Straight Arrow Connector 36"/>
          <p:cNvCxnSpPr>
            <a:stCxn id="16" idx="2"/>
            <a:endCxn id="24" idx="0"/>
          </p:cNvCxnSpPr>
          <p:nvPr/>
        </p:nvCxnSpPr>
        <p:spPr bwMode="auto">
          <a:xfrm rot="5400000">
            <a:off x="4003567" y="3314392"/>
            <a:ext cx="357161" cy="8474"/>
          </a:xfrm>
          <a:prstGeom prst="straightConnector1">
            <a:avLst/>
          </a:prstGeom>
          <a:noFill/>
          <a:ln w="50800" cap="flat" cmpd="sng" algn="ctr">
            <a:solidFill>
              <a:schemeClr val="tx1"/>
            </a:solidFill>
            <a:prstDash val="solid"/>
            <a:round/>
            <a:headEnd type="none" w="med" len="med"/>
            <a:tailEnd type="arrow"/>
          </a:ln>
          <a:effectLst/>
        </p:spPr>
      </p:cxnSp>
      <p:sp>
        <p:nvSpPr>
          <p:cNvPr id="22" name="Rectangle 21"/>
          <p:cNvSpPr/>
          <p:nvPr/>
        </p:nvSpPr>
        <p:spPr bwMode="auto">
          <a:xfrm>
            <a:off x="5346252" y="3861978"/>
            <a:ext cx="1605224" cy="595270"/>
          </a:xfrm>
          <a:prstGeom prst="rect">
            <a:avLst/>
          </a:prstGeom>
          <a:noFill/>
          <a:ln w="50800" cap="flat" cmpd="sng" algn="ctr">
            <a:solidFill>
              <a:srgbClr val="008000"/>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solidFill>
                  <a:srgbClr val="008000"/>
                </a:solidFill>
                <a:latin typeface="Arial" charset="0"/>
              </a:rPr>
              <a:t>ECMWF</a:t>
            </a:r>
          </a:p>
          <a:p>
            <a:pPr algn="ctr" eaLnBrk="0" fontAlgn="base" hangingPunct="0">
              <a:spcBef>
                <a:spcPct val="0"/>
              </a:spcBef>
              <a:spcAft>
                <a:spcPct val="0"/>
              </a:spcAft>
            </a:pPr>
            <a:r>
              <a:rPr lang="en-US" sz="1350" b="1" dirty="0">
                <a:solidFill>
                  <a:srgbClr val="008000"/>
                </a:solidFill>
                <a:latin typeface="Arial" charset="0"/>
              </a:rPr>
              <a:t>MARS archive</a:t>
            </a:r>
          </a:p>
        </p:txBody>
      </p:sp>
      <p:sp>
        <p:nvSpPr>
          <p:cNvPr id="21" name="Rectangle 20"/>
          <p:cNvSpPr/>
          <p:nvPr/>
        </p:nvSpPr>
        <p:spPr bwMode="auto">
          <a:xfrm>
            <a:off x="3382808" y="3861978"/>
            <a:ext cx="1605224" cy="595270"/>
          </a:xfrm>
          <a:prstGeom prst="rect">
            <a:avLst/>
          </a:prstGeom>
          <a:noFill/>
          <a:ln w="50800" cap="flat" cmpd="sng" algn="ctr">
            <a:solidFill>
              <a:srgbClr val="FF6600"/>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solidFill>
                  <a:srgbClr val="FF6600"/>
                </a:solidFill>
                <a:latin typeface="Arial" charset="0"/>
              </a:rPr>
              <a:t>Website</a:t>
            </a:r>
          </a:p>
          <a:p>
            <a:pPr algn="ctr" eaLnBrk="0" fontAlgn="base" hangingPunct="0">
              <a:spcBef>
                <a:spcPct val="0"/>
              </a:spcBef>
              <a:spcAft>
                <a:spcPct val="0"/>
              </a:spcAft>
            </a:pPr>
            <a:r>
              <a:rPr lang="en-US" sz="1350" b="1" dirty="0">
                <a:solidFill>
                  <a:srgbClr val="FF6600"/>
                </a:solidFill>
                <a:latin typeface="Arial" charset="0"/>
              </a:rPr>
              <a:t>ftp server</a:t>
            </a:r>
          </a:p>
        </p:txBody>
      </p:sp>
      <p:sp>
        <p:nvSpPr>
          <p:cNvPr id="20" name="Rectangle 19"/>
          <p:cNvSpPr/>
          <p:nvPr/>
        </p:nvSpPr>
        <p:spPr bwMode="auto">
          <a:xfrm>
            <a:off x="1419364" y="3861978"/>
            <a:ext cx="1605224" cy="595270"/>
          </a:xfrm>
          <a:prstGeom prst="rect">
            <a:avLst/>
          </a:prstGeom>
          <a:noFill/>
          <a:ln w="50800" cap="flat" cmpd="sng" algn="ctr">
            <a:solidFill>
              <a:schemeClr val="tx2">
                <a:lumMod val="60000"/>
                <a:lumOff val="40000"/>
              </a:schemeClr>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dirty="0">
                <a:solidFill>
                  <a:schemeClr val="tx2">
                    <a:lumMod val="60000"/>
                    <a:lumOff val="40000"/>
                  </a:schemeClr>
                </a:solidFill>
                <a:latin typeface="Arial" charset="0"/>
              </a:rPr>
              <a:t>ESGF</a:t>
            </a:r>
          </a:p>
        </p:txBody>
      </p:sp>
      <p:cxnSp>
        <p:nvCxnSpPr>
          <p:cNvPr id="26" name="Shape 31"/>
          <p:cNvCxnSpPr>
            <a:endCxn id="28" idx="1"/>
          </p:cNvCxnSpPr>
          <p:nvPr/>
        </p:nvCxnSpPr>
        <p:spPr bwMode="auto">
          <a:xfrm>
            <a:off x="6148864" y="2812626"/>
            <a:ext cx="1245830" cy="500377"/>
          </a:xfrm>
          <a:prstGeom prst="bentConnector3">
            <a:avLst>
              <a:gd name="adj1" fmla="val 50000"/>
            </a:avLst>
          </a:prstGeom>
          <a:noFill/>
          <a:ln w="50800" cap="flat" cmpd="sng" algn="ctr">
            <a:solidFill>
              <a:schemeClr val="tx1"/>
            </a:solidFill>
            <a:prstDash val="solid"/>
            <a:round/>
            <a:headEnd type="none" w="med" len="med"/>
            <a:tailEnd type="arrow"/>
          </a:ln>
          <a:effectLst/>
        </p:spPr>
      </p:cxnSp>
      <p:pic>
        <p:nvPicPr>
          <p:cNvPr id="34" name="Picture 3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33989" y="512546"/>
            <a:ext cx="1701898" cy="2149277"/>
          </a:xfrm>
          <a:prstGeom prst="rect">
            <a:avLst/>
          </a:prstGeom>
          <a:effectLst>
            <a:outerShdw blurRad="50800" dist="38100" dir="10800000" algn="r" rotWithShape="0">
              <a:prstClr val="black">
                <a:alpha val="40000"/>
              </a:prstClr>
            </a:outerShdw>
          </a:effectLst>
        </p:spPr>
      </p:pic>
      <p:pic>
        <p:nvPicPr>
          <p:cNvPr id="35" name="Picture 3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3040" y="560013"/>
            <a:ext cx="2317181" cy="1499165"/>
          </a:xfrm>
          <a:prstGeom prst="rect">
            <a:avLst/>
          </a:prstGeom>
        </p:spPr>
      </p:pic>
      <p:pic>
        <p:nvPicPr>
          <p:cNvPr id="36" name="Picture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75283" y="595087"/>
            <a:ext cx="1624634" cy="1681661"/>
          </a:xfrm>
          <a:prstGeom prst="rect">
            <a:avLst/>
          </a:prstGeom>
          <a:effectLst>
            <a:outerShdw blurRad="50800" dist="38100" dir="10800000" algn="r" rotWithShape="0">
              <a:prstClr val="black">
                <a:alpha val="40000"/>
              </a:prstClr>
            </a:outerShdw>
          </a:effectLst>
        </p:spPr>
      </p:pic>
      <p:pic>
        <p:nvPicPr>
          <p:cNvPr id="38" name="Picture 3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277860" y="877315"/>
            <a:ext cx="2190187" cy="887882"/>
          </a:xfrm>
          <a:prstGeom prst="rect">
            <a:avLst/>
          </a:prstGeom>
          <a:effectLst>
            <a:outerShdw blurRad="50800" dist="38100" dir="10800000" algn="r" rotWithShape="0">
              <a:prstClr val="black">
                <a:alpha val="40000"/>
              </a:prstClr>
            </a:outerShdw>
          </a:effectLst>
        </p:spPr>
      </p:pic>
      <p:pic>
        <p:nvPicPr>
          <p:cNvPr id="39" name="Picture 3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64884" y="1306465"/>
            <a:ext cx="344231" cy="344231"/>
          </a:xfrm>
          <a:prstGeom prst="rect">
            <a:avLst/>
          </a:prstGeom>
        </p:spPr>
      </p:pic>
      <p:sp>
        <p:nvSpPr>
          <p:cNvPr id="28" name="Rectangle 27"/>
          <p:cNvSpPr/>
          <p:nvPr/>
        </p:nvSpPr>
        <p:spPr bwMode="auto">
          <a:xfrm>
            <a:off x="7394693" y="313061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sp>
        <p:nvSpPr>
          <p:cNvPr id="29" name="Rectangle 28"/>
          <p:cNvSpPr/>
          <p:nvPr/>
        </p:nvSpPr>
        <p:spPr bwMode="auto">
          <a:xfrm>
            <a:off x="7394693" y="3502592"/>
            <a:ext cx="1605224" cy="595270"/>
          </a:xfrm>
          <a:prstGeom prst="rect">
            <a:avLst/>
          </a:prstGeom>
          <a:noFill/>
          <a:ln w="50800" cap="flat" cmpd="sng" algn="ctr">
            <a:solidFill>
              <a:srgbClr val="FFC000"/>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solidFill>
                  <a:srgbClr val="FFC000"/>
                </a:solidFill>
                <a:latin typeface="Arial" charset="0"/>
              </a:rPr>
              <a:t>VITO</a:t>
            </a:r>
            <a:endParaRPr lang="en-US" sz="1350" dirty="0">
              <a:solidFill>
                <a:srgbClr val="FFC000"/>
              </a:solidFill>
              <a:latin typeface="Arial" charset="0"/>
            </a:endParaRPr>
          </a:p>
          <a:p>
            <a:pPr algn="ctr" eaLnBrk="0" fontAlgn="base" hangingPunct="0">
              <a:spcBef>
                <a:spcPct val="0"/>
              </a:spcBef>
              <a:spcAft>
                <a:spcPct val="0"/>
              </a:spcAft>
            </a:pPr>
            <a:r>
              <a:rPr lang="en-US" sz="1350" b="1" dirty="0">
                <a:solidFill>
                  <a:srgbClr val="FFC000"/>
                </a:solidFill>
                <a:latin typeface="Arial" charset="0"/>
              </a:rPr>
              <a:t>http server </a:t>
            </a:r>
            <a:endParaRPr lang="en-US" sz="1350" b="1" dirty="0">
              <a:solidFill>
                <a:srgbClr val="FFC000"/>
              </a:solidFill>
              <a:latin typeface="Arial" charset="0"/>
            </a:endParaRPr>
          </a:p>
        </p:txBody>
      </p:sp>
      <p:pic>
        <p:nvPicPr>
          <p:cNvPr id="40" name="Picture 39"/>
          <p:cNvPicPr>
            <a:picLocks noChangeAspect="1"/>
          </p:cNvPicPr>
          <p:nvPr/>
        </p:nvPicPr>
        <p:blipFill>
          <a:blip r:embed="rId7"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7647022" y="3939698"/>
            <a:ext cx="344231" cy="344231"/>
          </a:xfrm>
          <a:prstGeom prst="rect">
            <a:avLst/>
          </a:prstGeom>
        </p:spPr>
      </p:pic>
      <p:pic>
        <p:nvPicPr>
          <p:cNvPr id="33" name="Picture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396964" y="1765196"/>
            <a:ext cx="3840488" cy="3361175"/>
          </a:xfrm>
          <a:prstGeom prst="rect">
            <a:avLst/>
          </a:prstGeom>
          <a:ln>
            <a:solidFill>
              <a:schemeClr val="bg1">
                <a:lumMod val="50000"/>
              </a:schemeClr>
            </a:solidFill>
          </a:ln>
          <a:effectLst/>
        </p:spPr>
      </p:pic>
      <p:sp>
        <p:nvSpPr>
          <p:cNvPr id="43" name="Rectangle 42"/>
          <p:cNvSpPr/>
          <p:nvPr/>
        </p:nvSpPr>
        <p:spPr>
          <a:xfrm>
            <a:off x="3778531" y="449143"/>
            <a:ext cx="877163" cy="923330"/>
          </a:xfrm>
          <a:prstGeom prst="rect">
            <a:avLst/>
          </a:prstGeom>
        </p:spPr>
        <p:txBody>
          <a:bodyPr wrap="none">
            <a:spAutoFit/>
          </a:bodyPr>
          <a:lstStyle/>
          <a:p>
            <a:r>
              <a:rPr lang="en-US" sz="5400" dirty="0"/>
              <a:t>🙂</a:t>
            </a:r>
            <a:endParaRPr lang="en-US" sz="900" dirty="0"/>
          </a:p>
        </p:txBody>
      </p:sp>
    </p:spTree>
    <p:extLst>
      <p:ext uri="{BB962C8B-B14F-4D97-AF65-F5344CB8AC3E}">
        <p14:creationId xmlns:p14="http://schemas.microsoft.com/office/powerpoint/2010/main" val="17528219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2.08333E-7 2.59259E-6 L 0.09635 0.19676 " pathEditMode="relative" rAng="0" ptsTypes="AA">
                                      <p:cBhvr>
                                        <p:cTn id="10" dur="2000" fill="hold"/>
                                        <p:tgtEl>
                                          <p:spTgt spid="33"/>
                                        </p:tgtEl>
                                        <p:attrNameLst>
                                          <p:attrName>ppt_x</p:attrName>
                                          <p:attrName>ppt_y</p:attrName>
                                        </p:attrNameLst>
                                      </p:cBhvr>
                                      <p:rCtr x="4818" y="9838"/>
                                    </p:animMotion>
                                  </p:childTnLst>
                                </p:cTn>
                              </p:par>
                              <p:par>
                                <p:cTn id="11" presetID="6" presetClass="emph" presetSubtype="0" fill="hold" nodeType="withEffect">
                                  <p:stCondLst>
                                    <p:cond delay="0"/>
                                  </p:stCondLst>
                                  <p:childTnLst>
                                    <p:animScale>
                                      <p:cBhvr>
                                        <p:cTn id="12" dur="2000" fill="hold"/>
                                        <p:tgtEl>
                                          <p:spTgt spid="33"/>
                                        </p:tgtEl>
                                      </p:cBhvr>
                                      <p:by x="25000" y="25000"/>
                                    </p:animScale>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randombar(horizontal)">
                                      <p:cBhvr>
                                        <p:cTn id="20" dur="500"/>
                                        <p:tgtEl>
                                          <p:spTgt spid="28"/>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randombar(horizontal)">
                                      <p:cBhvr>
                                        <p:cTn id="23" dur="500"/>
                                        <p:tgtEl>
                                          <p:spTgt spid="29"/>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randombar(horizontal)">
                                      <p:cBhvr>
                                        <p:cTn id="28" dur="500"/>
                                        <p:tgtEl>
                                          <p:spTgt spid="3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randombar(horizontal)">
                                      <p:cBhvr>
                                        <p:cTn id="33" dur="500"/>
                                        <p:tgtEl>
                                          <p:spTgt spid="36"/>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39"/>
                                        </p:tgtEl>
                                        <p:attrNameLst>
                                          <p:attrName>style.visibility</p:attrName>
                                        </p:attrNameLst>
                                      </p:cBhvr>
                                      <p:to>
                                        <p:strVal val="visible"/>
                                      </p:to>
                                    </p:set>
                                  </p:childTnLst>
                                </p:cTn>
                              </p:par>
                            </p:childTnLst>
                          </p:cTn>
                        </p:par>
                        <p:par>
                          <p:cTn id="38" fill="hold">
                            <p:stCondLst>
                              <p:cond delay="0"/>
                            </p:stCondLst>
                            <p:childTnLst>
                              <p:par>
                                <p:cTn id="39" presetID="14" presetClass="entr" presetSubtype="1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randombar(horizontal)">
                                      <p:cBhvr>
                                        <p:cTn id="41" dur="500"/>
                                        <p:tgtEl>
                                          <p:spTgt spid="38"/>
                                        </p:tgtEl>
                                      </p:cBhvr>
                                    </p:animEffect>
                                  </p:childTnLst>
                                </p:cTn>
                              </p:par>
                            </p:childTnLst>
                          </p:cTn>
                        </p:par>
                        <p:par>
                          <p:cTn id="42" fill="hold">
                            <p:stCondLst>
                              <p:cond delay="500"/>
                            </p:stCondLst>
                            <p:childTnLst>
                              <p:par>
                                <p:cTn id="43" presetID="0" presetClass="path" presetSubtype="0" accel="50000" decel="50000" fill="hold" nodeType="afterEffect">
                                  <p:stCondLst>
                                    <p:cond delay="0"/>
                                  </p:stCondLst>
                                  <p:childTnLst>
                                    <p:animMotion origin="layout" path="M -1.45833E-6 4.07407E-6 L -1.45833E-6 0.12129 L -1.45833E-6 0.21365 L 0.10391 0.21365 L 0.46628 0.21365 L 0.46784 0.51134 L 0.46784 0.5118 " pathEditMode="relative" rAng="0" ptsTypes="AAAAAAA">
                                      <p:cBhvr>
                                        <p:cTn id="44" dur="2000" fill="hold"/>
                                        <p:tgtEl>
                                          <p:spTgt spid="39"/>
                                        </p:tgtEl>
                                        <p:attrNameLst>
                                          <p:attrName>ppt_x</p:attrName>
                                          <p:attrName>ppt_y</p:attrName>
                                        </p:attrNameLst>
                                      </p:cBhvr>
                                      <p:rCtr x="23385" y="25579"/>
                                    </p:animMotion>
                                  </p:childTnLst>
                                  <p:subTnLst>
                                    <p:set>
                                      <p:cBhvr override="childStyle">
                                        <p:cTn dur="1" fill="hold" display="0" masterRel="sameClick" afterEffect="1">
                                          <p:stCondLst>
                                            <p:cond evt="end" delay="0">
                                              <p:tn val="43"/>
                                            </p:cond>
                                          </p:stCondLst>
                                        </p:cTn>
                                        <p:tgtEl>
                                          <p:spTgt spid="39"/>
                                        </p:tgtEl>
                                        <p:attrNameLst>
                                          <p:attrName>style.visibility</p:attrName>
                                        </p:attrNameLst>
                                      </p:cBhvr>
                                      <p:to>
                                        <p:strVal val="hidden"/>
                                      </p:to>
                                    </p:set>
                                  </p:sub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childTnLst>
                          </p:cTn>
                        </p:par>
                        <p:par>
                          <p:cTn id="49" fill="hold">
                            <p:stCondLst>
                              <p:cond delay="0"/>
                            </p:stCondLst>
                            <p:childTnLst>
                              <p:par>
                                <p:cTn id="50" presetID="0" presetClass="path" presetSubtype="0" accel="50000" decel="50000" fill="hold" nodeType="afterEffect">
                                  <p:stCondLst>
                                    <p:cond delay="0"/>
                                  </p:stCondLst>
                                  <p:childTnLst>
                                    <p:animMotion origin="layout" path="M 0.04492 0.00092 L -0.37461 -0.37199 L -0.37318 -0.54723 L -0.49114 -0.54491 L -0.49114 -0.54491 " pathEditMode="relative" ptsTypes="AAAAA">
                                      <p:cBhvr>
                                        <p:cTn id="51" dur="2000" fill="hold"/>
                                        <p:tgtEl>
                                          <p:spTgt spid="40"/>
                                        </p:tgtEl>
                                        <p:attrNameLst>
                                          <p:attrName>ppt_x</p:attrName>
                                          <p:attrName>ppt_y</p:attrName>
                                        </p:attrNameLst>
                                      </p:cBhvr>
                                    </p:animMotion>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2000"/>
                            </p:stCondLst>
                            <p:childTnLst>
                              <p:par>
                                <p:cTn id="53" presetID="14" presetClass="entr" presetSubtype="10" fill="hold"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randombar(horizontal)">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2"/>
          <p:cNvSpPr>
            <a:spLocks noGrp="1"/>
          </p:cNvSpPr>
          <p:nvPr>
            <p:ph type="title"/>
          </p:nvPr>
        </p:nvSpPr>
        <p:spPr>
          <a:xfrm>
            <a:off x="867705" y="235007"/>
            <a:ext cx="7819096" cy="277539"/>
          </a:xfrm>
        </p:spPr>
        <p:txBody>
          <a:bodyPr/>
          <a:lstStyle/>
          <a:p>
            <a:r>
              <a:rPr lang="en-US" dirty="0" smtClean="0"/>
              <a:t>Climate Data Store</a:t>
            </a:r>
            <a:endParaRPr lang="en-US"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33429" y="1211256"/>
            <a:ext cx="2653372" cy="2412973"/>
          </a:xfrm>
          <a:prstGeom prst="rect">
            <a:avLst/>
          </a:prstGeom>
          <a:noFill/>
          <a:ln w="0" cap="rnd">
            <a:noFill/>
          </a:ln>
          <a:effectLst>
            <a:outerShdw blurRad="50800" dist="50800" dir="5400000" algn="ctr" rotWithShape="0">
              <a:schemeClr val="bg1"/>
            </a:outerShdw>
          </a:effectLst>
          <a:scene3d>
            <a:camera prst="perspectiveFront">
              <a:rot lat="540000" lon="2100000" rev="0"/>
            </a:camera>
            <a:lightRig rig="contrasting" dir="t"/>
          </a:scene3d>
          <a:sp3d>
            <a:bevelT/>
          </a:sp3d>
        </p:spPr>
      </p:pic>
      <p:pic>
        <p:nvPicPr>
          <p:cNvPr id="2" name="Picture 1"/>
          <p:cNvPicPr>
            <a:picLocks noChangeAspect="1"/>
          </p:cNvPicPr>
          <p:nvPr/>
        </p:nvPicPr>
        <p:blipFill rotWithShape="1">
          <a:blip r:embed="rId3" cstate="screen">
            <a:alphaModFix/>
            <a:extLst>
              <a:ext uri="{28A0092B-C50C-407E-A947-70E740481C1C}">
                <a14:useLocalDpi xmlns:a14="http://schemas.microsoft.com/office/drawing/2010/main"/>
              </a:ext>
            </a:extLst>
          </a:blip>
          <a:srcRect t="-2"/>
          <a:stretch/>
        </p:blipFill>
        <p:spPr>
          <a:xfrm>
            <a:off x="867704" y="1211256"/>
            <a:ext cx="5196572" cy="3679581"/>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867704" y="551317"/>
            <a:ext cx="4466741" cy="415498"/>
          </a:xfrm>
          <a:prstGeom prst="rect">
            <a:avLst/>
          </a:prstGeom>
          <a:noFill/>
        </p:spPr>
        <p:txBody>
          <a:bodyPr wrap="square" rtlCol="0">
            <a:spAutoFit/>
          </a:bodyPr>
          <a:lstStyle/>
          <a:p>
            <a:r>
              <a:rPr lang="en-US" sz="2100" b="1" dirty="0"/>
              <a:t>Searching and Browsing Functions</a:t>
            </a:r>
            <a:endParaRPr lang="en-US" sz="2100" b="1" dirty="0"/>
          </a:p>
        </p:txBody>
      </p:sp>
      <p:sp>
        <p:nvSpPr>
          <p:cNvPr id="6" name="Line Callout 1 5"/>
          <p:cNvSpPr/>
          <p:nvPr/>
        </p:nvSpPr>
        <p:spPr>
          <a:xfrm>
            <a:off x="867704" y="2097158"/>
            <a:ext cx="1388478" cy="1391478"/>
          </a:xfrm>
          <a:prstGeom prst="borderCallout1">
            <a:avLst>
              <a:gd name="adj1" fmla="val -104822"/>
              <a:gd name="adj2" fmla="val 3836"/>
              <a:gd name="adj3" fmla="val -357"/>
              <a:gd name="adj4" fmla="val 4617"/>
            </a:avLst>
          </a:prstGeom>
          <a:noFill/>
          <a:ln>
            <a:solidFill>
              <a:srgbClr val="941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58729282"/>
      </p:ext>
    </p:extLst>
  </p:cSld>
  <p:clrMapOvr>
    <a:masterClrMapping/>
  </p:clrMapOvr>
  <mc:AlternateContent xmlns:mc="http://schemas.openxmlformats.org/markup-compatibility/2006" xmlns:p14="http://schemas.microsoft.com/office/powerpoint/2010/main">
    <mc:Choice Requires="p14">
      <p:transition spd="slow" p14:dur="15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
                                        <p:tgtEl>
                                          <p:spTgt spid="2"/>
                                        </p:tgtEl>
                                      </p:cBhvr>
                                    </p:animEffect>
                                  </p:childTnLst>
                                </p:cTn>
                              </p:par>
                            </p:childTnLst>
                          </p:cTn>
                        </p:par>
                        <p:par>
                          <p:cTn id="8" fill="hold">
                            <p:stCondLst>
                              <p:cond delay="500"/>
                            </p:stCondLst>
                            <p:childTnLst>
                              <p:par>
                                <p:cTn id="9" presetID="6"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2"/>
          <p:cNvSpPr>
            <a:spLocks noGrp="1"/>
          </p:cNvSpPr>
          <p:nvPr>
            <p:ph type="title"/>
          </p:nvPr>
        </p:nvSpPr>
        <p:spPr>
          <a:xfrm>
            <a:off x="867705" y="235007"/>
            <a:ext cx="7819096" cy="277539"/>
          </a:xfrm>
        </p:spPr>
        <p:txBody>
          <a:bodyPr/>
          <a:lstStyle/>
          <a:p>
            <a:r>
              <a:rPr lang="en-US" dirty="0" smtClean="0"/>
              <a:t>Climate Data Store</a:t>
            </a:r>
            <a:endParaRPr lang="en-US"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69664" y="1223502"/>
            <a:ext cx="2740490" cy="2430716"/>
          </a:xfrm>
          <a:prstGeom prst="rect">
            <a:avLst/>
          </a:prstGeom>
          <a:scene3d>
            <a:camera prst="perspectiveRelaxedModerately">
              <a:rot lat="540000" lon="2100000" rev="0"/>
            </a:camera>
            <a:lightRig rig="contrasting" dir="t"/>
          </a:scene3d>
          <a:sp3d>
            <a:bevelT/>
          </a:sp3d>
        </p:spPr>
      </p:pic>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2547" y="1061654"/>
            <a:ext cx="5311532" cy="3940502"/>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29535" y="1949247"/>
            <a:ext cx="3240000" cy="2412093"/>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867704" y="551317"/>
            <a:ext cx="1328031" cy="415498"/>
          </a:xfrm>
          <a:prstGeom prst="rect">
            <a:avLst/>
          </a:prstGeom>
          <a:noFill/>
        </p:spPr>
        <p:txBody>
          <a:bodyPr wrap="square" rtlCol="0">
            <a:spAutoFit/>
          </a:bodyPr>
          <a:lstStyle/>
          <a:p>
            <a:r>
              <a:rPr lang="en-US" sz="2100" b="1" dirty="0"/>
              <a:t>Discovery</a:t>
            </a:r>
            <a:endParaRPr lang="en-US" sz="2100" b="1" dirty="0"/>
          </a:p>
        </p:txBody>
      </p:sp>
      <p:sp>
        <p:nvSpPr>
          <p:cNvPr id="7" name="TextBox 6"/>
          <p:cNvSpPr txBox="1"/>
          <p:nvPr/>
        </p:nvSpPr>
        <p:spPr>
          <a:xfrm>
            <a:off x="2020657" y="551317"/>
            <a:ext cx="4466741" cy="415498"/>
          </a:xfrm>
          <a:prstGeom prst="rect">
            <a:avLst/>
          </a:prstGeom>
          <a:noFill/>
        </p:spPr>
        <p:txBody>
          <a:bodyPr wrap="square" rtlCol="0">
            <a:spAutoFit/>
          </a:bodyPr>
          <a:lstStyle/>
          <a:p>
            <a:r>
              <a:rPr lang="en-US" sz="2100" b="1" dirty="0"/>
              <a:t>and </a:t>
            </a:r>
            <a:r>
              <a:rPr lang="en-US" sz="2100" b="1" dirty="0"/>
              <a:t>Retrieve </a:t>
            </a:r>
            <a:r>
              <a:rPr lang="en-US" sz="2100" b="1" dirty="0"/>
              <a:t>Functions</a:t>
            </a:r>
            <a:endParaRPr lang="en-US" sz="2100" b="1" dirty="0"/>
          </a:p>
        </p:txBody>
      </p:sp>
      <p:sp>
        <p:nvSpPr>
          <p:cNvPr id="2" name="TextBox 1"/>
          <p:cNvSpPr txBox="1"/>
          <p:nvPr/>
        </p:nvSpPr>
        <p:spPr>
          <a:xfrm>
            <a:off x="5969663" y="666266"/>
            <a:ext cx="2692644" cy="276999"/>
          </a:xfrm>
          <a:prstGeom prst="rect">
            <a:avLst/>
          </a:prstGeom>
          <a:noFill/>
        </p:spPr>
        <p:txBody>
          <a:bodyPr wrap="square" rtlCol="0">
            <a:spAutoFit/>
          </a:bodyPr>
          <a:lstStyle/>
          <a:p>
            <a:pPr algn="r"/>
            <a:r>
              <a:rPr lang="en-US" sz="1200" dirty="0">
                <a:solidFill>
                  <a:schemeClr val="tx1">
                    <a:lumMod val="65000"/>
                    <a:lumOff val="35000"/>
                  </a:schemeClr>
                </a:solidFill>
              </a:rPr>
              <a:t>Gridded Satellite Observation Example</a:t>
            </a:r>
            <a:endParaRPr lang="en-US" sz="1200" dirty="0">
              <a:solidFill>
                <a:schemeClr val="tx1">
                  <a:lumMod val="65000"/>
                  <a:lumOff val="35000"/>
                </a:schemeClr>
              </a:solidFill>
            </a:endParaRPr>
          </a:p>
        </p:txBody>
      </p:sp>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98591" y="3922209"/>
            <a:ext cx="1030560" cy="687040"/>
          </a:xfrm>
          <a:prstGeom prst="rect">
            <a:avLst/>
          </a:prstGeom>
        </p:spPr>
      </p:pic>
    </p:spTree>
    <p:extLst>
      <p:ext uri="{BB962C8B-B14F-4D97-AF65-F5344CB8AC3E}">
        <p14:creationId xmlns:p14="http://schemas.microsoft.com/office/powerpoint/2010/main" val="136804860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nodeType="clickEffect">
                                  <p:stCondLst>
                                    <p:cond delay="0"/>
                                  </p:stCondLst>
                                  <p:childTnLst>
                                    <p:animScale>
                                      <p:cBhvr>
                                        <p:cTn id="11" dur="1000" fill="hold"/>
                                        <p:tgtEl>
                                          <p:spTgt spid="8"/>
                                        </p:tgtEl>
                                      </p:cBhvr>
                                      <p:by x="65000" y="65000"/>
                                    </p:animScale>
                                  </p:childTnLst>
                                </p:cTn>
                              </p:par>
                              <p:par>
                                <p:cTn id="12" presetID="6" presetClass="entr" presetSubtype="1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500"/>
                                        <p:tgtEl>
                                          <p:spTgt spid="9"/>
                                        </p:tgtEl>
                                      </p:cBhvr>
                                    </p:animEffect>
                                  </p:childTnLst>
                                </p:cTn>
                              </p:par>
                              <p:par>
                                <p:cTn id="15" presetID="6"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cstate="screen">
            <a:extLst>
              <a:ext uri="{28A0092B-C50C-407E-A947-70E740481C1C}">
                <a14:useLocalDpi xmlns:a14="http://schemas.microsoft.com/office/drawing/2010/main"/>
              </a:ext>
            </a:extLst>
          </a:blip>
          <a:srcRect t="-3"/>
          <a:stretch/>
        </p:blipFill>
        <p:spPr>
          <a:xfrm>
            <a:off x="1302152" y="1656985"/>
            <a:ext cx="3644563" cy="3088751"/>
          </a:xfrm>
          <a:prstGeom prst="rect">
            <a:avLst/>
          </a:prstGeom>
          <a:ln>
            <a:noFill/>
          </a:ln>
          <a:effectLst>
            <a:outerShdw blurRad="292100" dist="139700" dir="2700000" algn="tl" rotWithShape="0">
              <a:srgbClr val="333333">
                <a:alpha val="65000"/>
              </a:srgbClr>
            </a:outerShdw>
          </a:effectLst>
        </p:spPr>
      </p:pic>
      <p:sp>
        <p:nvSpPr>
          <p:cNvPr id="15" name="Title 2"/>
          <p:cNvSpPr>
            <a:spLocks noGrp="1"/>
          </p:cNvSpPr>
          <p:nvPr>
            <p:ph type="title"/>
          </p:nvPr>
        </p:nvSpPr>
        <p:spPr>
          <a:xfrm>
            <a:off x="867705" y="235007"/>
            <a:ext cx="7819096" cy="277539"/>
          </a:xfrm>
        </p:spPr>
        <p:txBody>
          <a:bodyPr/>
          <a:lstStyle/>
          <a:p>
            <a:r>
              <a:rPr lang="en-US" dirty="0" smtClean="0"/>
              <a:t>Climate Data Store</a:t>
            </a:r>
            <a:endParaRPr lang="en-US" dirty="0"/>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94157" y="1211256"/>
            <a:ext cx="2740490" cy="2430716"/>
          </a:xfrm>
          <a:prstGeom prst="rect">
            <a:avLst/>
          </a:prstGeom>
          <a:scene3d>
            <a:camera prst="perspectiveRelaxedModerately">
              <a:rot lat="540000" lon="2100000" rev="0"/>
            </a:camera>
            <a:lightRig rig="contrasting" dir="t"/>
          </a:scene3d>
          <a:sp3d>
            <a:bevelT/>
          </a:sp3d>
        </p:spPr>
      </p:pic>
      <p:sp>
        <p:nvSpPr>
          <p:cNvPr id="6" name="TextBox 5"/>
          <p:cNvSpPr txBox="1"/>
          <p:nvPr/>
        </p:nvSpPr>
        <p:spPr>
          <a:xfrm>
            <a:off x="867705" y="551317"/>
            <a:ext cx="1239392" cy="738664"/>
          </a:xfrm>
          <a:prstGeom prst="rect">
            <a:avLst/>
          </a:prstGeom>
          <a:noFill/>
        </p:spPr>
        <p:txBody>
          <a:bodyPr wrap="square" rtlCol="0">
            <a:spAutoFit/>
          </a:bodyPr>
          <a:lstStyle/>
          <a:p>
            <a:r>
              <a:rPr lang="en-US" sz="2100" b="1" dirty="0"/>
              <a:t>Discovery</a:t>
            </a:r>
            <a:endParaRPr lang="en-US" sz="2100" b="1" dirty="0"/>
          </a:p>
        </p:txBody>
      </p:sp>
      <p:sp>
        <p:nvSpPr>
          <p:cNvPr id="7" name="TextBox 6"/>
          <p:cNvSpPr txBox="1"/>
          <p:nvPr/>
        </p:nvSpPr>
        <p:spPr>
          <a:xfrm>
            <a:off x="2020657" y="551317"/>
            <a:ext cx="4466741" cy="415498"/>
          </a:xfrm>
          <a:prstGeom prst="rect">
            <a:avLst/>
          </a:prstGeom>
          <a:noFill/>
        </p:spPr>
        <p:txBody>
          <a:bodyPr wrap="square" rtlCol="0">
            <a:spAutoFit/>
          </a:bodyPr>
          <a:lstStyle/>
          <a:p>
            <a:r>
              <a:rPr lang="en-US" sz="2100" b="1" dirty="0"/>
              <a:t>and </a:t>
            </a:r>
            <a:r>
              <a:rPr lang="en-US" sz="2100" b="1" dirty="0"/>
              <a:t>Retrieve </a:t>
            </a:r>
            <a:r>
              <a:rPr lang="en-US" sz="2100" b="1" dirty="0"/>
              <a:t>Functions</a:t>
            </a:r>
            <a:endParaRPr lang="en-US" sz="2100" b="1" dirty="0"/>
          </a:p>
        </p:txBody>
      </p:sp>
      <p:sp>
        <p:nvSpPr>
          <p:cNvPr id="10" name="TextBox 9"/>
          <p:cNvSpPr txBox="1"/>
          <p:nvPr/>
        </p:nvSpPr>
        <p:spPr>
          <a:xfrm>
            <a:off x="5994156" y="654020"/>
            <a:ext cx="2692644" cy="276999"/>
          </a:xfrm>
          <a:prstGeom prst="rect">
            <a:avLst/>
          </a:prstGeom>
          <a:noFill/>
        </p:spPr>
        <p:txBody>
          <a:bodyPr wrap="square" rtlCol="0">
            <a:spAutoFit/>
          </a:bodyPr>
          <a:lstStyle/>
          <a:p>
            <a:pPr algn="r"/>
            <a:r>
              <a:rPr lang="en-US" sz="1200" dirty="0">
                <a:solidFill>
                  <a:schemeClr val="tx1">
                    <a:lumMod val="65000"/>
                    <a:lumOff val="35000"/>
                  </a:schemeClr>
                </a:solidFill>
              </a:rPr>
              <a:t>Reanalysis Example</a:t>
            </a:r>
            <a:endParaRPr lang="en-US" sz="1200" dirty="0">
              <a:solidFill>
                <a:schemeClr val="tx1">
                  <a:lumMod val="65000"/>
                  <a:lumOff val="35000"/>
                </a:schemeClr>
              </a:solidFill>
            </a:endParaRPr>
          </a:p>
        </p:txBody>
      </p:sp>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54028" y="1937001"/>
            <a:ext cx="3240000" cy="3179068"/>
          </a:xfrm>
          <a:prstGeom prst="rect">
            <a:avLst/>
          </a:prstGeom>
        </p:spPr>
      </p:pic>
      <p:pic>
        <p:nvPicPr>
          <p:cNvPr id="2" name="Picture 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254028" y="1916800"/>
            <a:ext cx="3240000" cy="3212984"/>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898591" y="3922209"/>
            <a:ext cx="1030560" cy="687040"/>
          </a:xfrm>
          <a:prstGeom prst="rect">
            <a:avLst/>
          </a:prstGeom>
        </p:spPr>
      </p:pic>
    </p:spTree>
    <p:extLst>
      <p:ext uri="{BB962C8B-B14F-4D97-AF65-F5344CB8AC3E}">
        <p14:creationId xmlns:p14="http://schemas.microsoft.com/office/powerpoint/2010/main" val="18329122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2"/>
          <p:cNvSpPr>
            <a:spLocks noGrp="1"/>
          </p:cNvSpPr>
          <p:nvPr>
            <p:ph type="title"/>
          </p:nvPr>
        </p:nvSpPr>
        <p:spPr>
          <a:xfrm>
            <a:off x="867705" y="235007"/>
            <a:ext cx="7819096" cy="277539"/>
          </a:xfrm>
        </p:spPr>
        <p:txBody>
          <a:bodyPr/>
          <a:lstStyle/>
          <a:p>
            <a:r>
              <a:rPr lang="en-US" dirty="0" smtClean="0"/>
              <a:t>Climate Data Store</a:t>
            </a:r>
            <a:endParaRPr lang="en-US" dirty="0"/>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67704" y="1656470"/>
            <a:ext cx="5262293" cy="265879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867704" y="551317"/>
            <a:ext cx="5002744" cy="415498"/>
          </a:xfrm>
          <a:prstGeom prst="rect">
            <a:avLst/>
          </a:prstGeom>
          <a:noFill/>
        </p:spPr>
        <p:txBody>
          <a:bodyPr wrap="square" rtlCol="0">
            <a:spAutoFit/>
          </a:bodyPr>
          <a:lstStyle/>
          <a:p>
            <a:r>
              <a:rPr lang="en-US" sz="2100" b="1" dirty="0"/>
              <a:t>User Requests </a:t>
            </a:r>
            <a:r>
              <a:rPr lang="en-US" sz="2100" b="1"/>
              <a:t>and Download Functions </a:t>
            </a:r>
            <a:endParaRPr lang="en-US" sz="2100" b="1" dirty="0"/>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94001" y="1205204"/>
            <a:ext cx="2692800" cy="2406046"/>
          </a:xfrm>
          <a:prstGeom prst="rect">
            <a:avLst/>
          </a:prstGeom>
          <a:scene3d>
            <a:camera prst="perspectiveRelaxed">
              <a:rot lat="540000" lon="2100000" rev="0"/>
            </a:camera>
            <a:lightRig rig="threePt" dir="t"/>
          </a:scene3d>
          <a:sp3d>
            <a:bevelT/>
          </a:sp3d>
        </p:spPr>
      </p:pic>
    </p:spTree>
    <p:extLst>
      <p:ext uri="{BB962C8B-B14F-4D97-AF65-F5344CB8AC3E}">
        <p14:creationId xmlns:p14="http://schemas.microsoft.com/office/powerpoint/2010/main" val="201234133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Climate Data Store-content</a:t>
            </a:r>
            <a:endParaRPr lang="en-US" dirty="0"/>
          </a:p>
        </p:txBody>
      </p:sp>
      <p:graphicFrame>
        <p:nvGraphicFramePr>
          <p:cNvPr id="6" name="Diagram 5"/>
          <p:cNvGraphicFramePr/>
          <p:nvPr>
            <p:extLst>
              <p:ext uri="{D42A27DB-BD31-4B8C-83A1-F6EECF244321}">
                <p14:modId xmlns:p14="http://schemas.microsoft.com/office/powerpoint/2010/main" val="356169988"/>
              </p:ext>
            </p:extLst>
          </p:nvPr>
        </p:nvGraphicFramePr>
        <p:xfrm>
          <a:off x="1176668" y="747828"/>
          <a:ext cx="7510132" cy="13503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extLst>
              <p:ext uri="{D42A27DB-BD31-4B8C-83A1-F6EECF244321}">
                <p14:modId xmlns:p14="http://schemas.microsoft.com/office/powerpoint/2010/main" val="2127017788"/>
              </p:ext>
            </p:extLst>
          </p:nvPr>
        </p:nvGraphicFramePr>
        <p:xfrm>
          <a:off x="1057766" y="2253299"/>
          <a:ext cx="6182548" cy="25082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Up-Down Arrow 7"/>
          <p:cNvSpPr/>
          <p:nvPr/>
        </p:nvSpPr>
        <p:spPr bwMode="auto">
          <a:xfrm>
            <a:off x="7174888" y="2316269"/>
            <a:ext cx="1069520" cy="2415721"/>
          </a:xfrm>
          <a:prstGeom prst="upDownArrow">
            <a:avLst/>
          </a:prstGeom>
          <a:solidFill>
            <a:schemeClr val="accent1">
              <a:lumMod val="90000"/>
            </a:schemeClr>
          </a:solidFill>
          <a:ln>
            <a:noFill/>
          </a:ln>
          <a:effectLst/>
          <a:extLs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bodyPr>
          <a:lstStyle/>
          <a:p>
            <a:pPr algn="r" defTabSz="685783" fontAlgn="base">
              <a:spcBef>
                <a:spcPct val="0"/>
              </a:spcBef>
              <a:spcAft>
                <a:spcPct val="0"/>
              </a:spcAft>
            </a:pPr>
            <a:endParaRPr lang="en-US" sz="1575" b="1" dirty="0">
              <a:latin typeface="Arial" charset="0"/>
            </a:endParaRPr>
          </a:p>
        </p:txBody>
      </p:sp>
      <p:sp>
        <p:nvSpPr>
          <p:cNvPr id="9" name="TextBox 8"/>
          <p:cNvSpPr txBox="1"/>
          <p:nvPr/>
        </p:nvSpPr>
        <p:spPr>
          <a:xfrm rot="5400000">
            <a:off x="6704349" y="3356596"/>
            <a:ext cx="2036872" cy="323165"/>
          </a:xfrm>
          <a:prstGeom prst="rect">
            <a:avLst/>
          </a:prstGeom>
          <a:noFill/>
        </p:spPr>
        <p:txBody>
          <a:bodyPr wrap="square" rtlCol="0">
            <a:spAutoFit/>
          </a:bodyPr>
          <a:lstStyle/>
          <a:p>
            <a:pPr algn="ctr"/>
            <a:r>
              <a:rPr lang="en-US" sz="1500" b="1" dirty="0">
                <a:ea typeface="PF Square Sans Pro" charset="0"/>
                <a:cs typeface="PF Square Sans Pro" charset="0"/>
              </a:rPr>
              <a:t>Climate Indicators</a:t>
            </a:r>
          </a:p>
        </p:txBody>
      </p:sp>
    </p:spTree>
    <p:extLst>
      <p:ext uri="{BB962C8B-B14F-4D97-AF65-F5344CB8AC3E}">
        <p14:creationId xmlns:p14="http://schemas.microsoft.com/office/powerpoint/2010/main" val="4715358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Satellite observations</a:t>
            </a:r>
            <a:endParaRPr lang="en-US" dirty="0"/>
          </a:p>
        </p:txBody>
      </p:sp>
      <p:sp>
        <p:nvSpPr>
          <p:cNvPr id="2" name="TextBox 1"/>
          <p:cNvSpPr txBox="1"/>
          <p:nvPr/>
        </p:nvSpPr>
        <p:spPr>
          <a:xfrm>
            <a:off x="1299762" y="1707654"/>
            <a:ext cx="6954981" cy="2031325"/>
          </a:xfrm>
          <a:prstGeom prst="rect">
            <a:avLst/>
          </a:prstGeom>
          <a:solidFill>
            <a:schemeClr val="bg1"/>
          </a:solidFill>
          <a:ln>
            <a:solidFill>
              <a:schemeClr val="accent1"/>
            </a:solidFill>
          </a:ln>
          <a:effectLst>
            <a:outerShdw blurRad="50800" dist="76200" dir="2700000" algn="tl" rotWithShape="0">
              <a:prstClr val="black">
                <a:alpha val="40000"/>
              </a:prstClr>
            </a:outerShdw>
          </a:effectLst>
        </p:spPr>
        <p:txBody>
          <a:bodyPr wrap="none" rtlCol="0">
            <a:spAutoFit/>
          </a:bodyPr>
          <a:lstStyle>
            <a:defPPr>
              <a:defRPr lang="en-US"/>
            </a:defPPr>
            <a:lvl1pPr>
              <a:defRPr b="1" i="1"/>
            </a:lvl1pPr>
          </a:lstStyle>
          <a:p>
            <a:endParaRPr lang="en-US" dirty="0"/>
          </a:p>
          <a:p>
            <a:pPr marL="285743" indent="-285743">
              <a:buFont typeface="Arial" charset="0"/>
              <a:buChar char="•"/>
            </a:pPr>
            <a:r>
              <a:rPr lang="en-US" b="0" i="0" dirty="0"/>
              <a:t>Access to global ECV products  (</a:t>
            </a:r>
            <a:r>
              <a:rPr lang="en-US" b="0" i="0" dirty="0">
                <a:solidFill>
                  <a:srgbClr val="00B050"/>
                </a:solidFill>
              </a:rPr>
              <a:t>C3S_312a</a:t>
            </a:r>
            <a:r>
              <a:rPr lang="en-US" b="0" i="0" dirty="0">
                <a:solidFill>
                  <a:srgbClr val="3333CC"/>
                </a:solidFill>
              </a:rPr>
              <a:t>, C3S_312b</a:t>
            </a:r>
            <a:r>
              <a:rPr lang="en-US" b="0" i="0" dirty="0"/>
              <a:t>)</a:t>
            </a:r>
            <a:endParaRPr lang="en-US" dirty="0"/>
          </a:p>
          <a:p>
            <a:endParaRPr lang="en-US" dirty="0"/>
          </a:p>
          <a:p>
            <a:pPr marL="285743" indent="-285743">
              <a:buFont typeface="Arial" charset="0"/>
              <a:buChar char="•"/>
            </a:pPr>
            <a:r>
              <a:rPr lang="en-US" b="0" i="0" dirty="0"/>
              <a:t>Reprocessing of EUMETSAT level-1b satellite data records </a:t>
            </a:r>
            <a:r>
              <a:rPr lang="en-US" b="0" i="0" dirty="0">
                <a:solidFill>
                  <a:srgbClr val="00B050"/>
                </a:solidFill>
              </a:rPr>
              <a:t>(C3S_311b)</a:t>
            </a:r>
          </a:p>
          <a:p>
            <a:pPr marL="285743" indent="-285743">
              <a:buFont typeface="Arial" charset="0"/>
              <a:buChar char="•"/>
            </a:pPr>
            <a:endParaRPr lang="en-US" b="0" i="0" dirty="0"/>
          </a:p>
          <a:p>
            <a:pPr marL="285743" indent="-285743">
              <a:buFont typeface="Arial" charset="0"/>
              <a:buChar char="•"/>
            </a:pPr>
            <a:r>
              <a:rPr lang="en-US" b="0" i="0" dirty="0"/>
              <a:t>Satellite data rescue for input to climate reanalysis (</a:t>
            </a:r>
            <a:r>
              <a:rPr lang="en-US" b="0" i="0" dirty="0">
                <a:solidFill>
                  <a:srgbClr val="3333CC"/>
                </a:solidFill>
              </a:rPr>
              <a:t>C3S_311c</a:t>
            </a:r>
            <a:r>
              <a:rPr lang="en-US" b="0" i="0" dirty="0"/>
              <a:t>)</a:t>
            </a:r>
          </a:p>
          <a:p>
            <a:endParaRPr lang="en-US" dirty="0"/>
          </a:p>
        </p:txBody>
      </p:sp>
      <p:sp>
        <p:nvSpPr>
          <p:cNvPr id="8" name="TextBox 7"/>
          <p:cNvSpPr txBox="1"/>
          <p:nvPr/>
        </p:nvSpPr>
        <p:spPr>
          <a:xfrm>
            <a:off x="867705" y="699542"/>
            <a:ext cx="7819097" cy="646331"/>
          </a:xfrm>
          <a:prstGeom prst="rect">
            <a:avLst/>
          </a:prstGeom>
          <a:noFill/>
        </p:spPr>
        <p:txBody>
          <a:bodyPr wrap="square" rtlCol="0">
            <a:spAutoFit/>
          </a:bodyPr>
          <a:lstStyle/>
          <a:p>
            <a:pPr marL="1043974" indent="-1043974"/>
            <a:r>
              <a:rPr lang="en-US" dirty="0"/>
              <a:t>Providing users with full and timely access to FCDRs and CDRs derived from satellite observations</a:t>
            </a:r>
          </a:p>
        </p:txBody>
      </p:sp>
      <p:pic>
        <p:nvPicPr>
          <p:cNvPr id="5" name="Picture 4"/>
          <p:cNvPicPr/>
          <p:nvPr/>
        </p:nvPicPr>
        <p:blipFill>
          <a:blip r:embed="rId3">
            <a:extLst>
              <a:ext uri="{28A0092B-C50C-407E-A947-70E740481C1C}">
                <a14:useLocalDpi xmlns:a14="http://schemas.microsoft.com/office/drawing/2010/main"/>
              </a:ext>
            </a:extLst>
          </a:blip>
          <a:srcRect/>
          <a:stretch>
            <a:fillRect/>
          </a:stretch>
        </p:blipFill>
        <p:spPr bwMode="auto">
          <a:xfrm>
            <a:off x="5148064" y="1345873"/>
            <a:ext cx="3888432" cy="3797627"/>
          </a:xfrm>
          <a:prstGeom prst="rect">
            <a:avLst/>
          </a:prstGeom>
          <a:noFill/>
          <a:ln>
            <a:noFill/>
          </a:ln>
        </p:spPr>
      </p:pic>
    </p:spTree>
    <p:extLst>
      <p:ext uri="{BB962C8B-B14F-4D97-AF65-F5344CB8AC3E}">
        <p14:creationId xmlns:p14="http://schemas.microsoft.com/office/powerpoint/2010/main" val="180585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Climate reanalysis</a:t>
            </a:r>
            <a:endParaRPr lang="en-US" dirty="0"/>
          </a:p>
        </p:txBody>
      </p:sp>
      <p:sp>
        <p:nvSpPr>
          <p:cNvPr id="2" name="TextBox 1"/>
          <p:cNvSpPr txBox="1"/>
          <p:nvPr/>
        </p:nvSpPr>
        <p:spPr>
          <a:xfrm>
            <a:off x="1518572" y="1642612"/>
            <a:ext cx="5953746" cy="2585323"/>
          </a:xfrm>
          <a:prstGeom prst="rect">
            <a:avLst/>
          </a:prstGeom>
          <a:solidFill>
            <a:schemeClr val="bg1"/>
          </a:solidFill>
          <a:ln>
            <a:solidFill>
              <a:schemeClr val="accent1"/>
            </a:solidFill>
          </a:ln>
          <a:effectLst>
            <a:outerShdw blurRad="50800" dist="76200" dir="2700000" algn="tl" rotWithShape="0">
              <a:prstClr val="black">
                <a:alpha val="40000"/>
              </a:prstClr>
            </a:outerShdw>
          </a:effectLst>
        </p:spPr>
        <p:txBody>
          <a:bodyPr wrap="none" rtlCol="0">
            <a:spAutoFit/>
          </a:bodyPr>
          <a:lstStyle/>
          <a:p>
            <a:endParaRPr lang="en-US" dirty="0">
              <a:solidFill>
                <a:srgbClr val="3333CC"/>
              </a:solidFill>
            </a:endParaRPr>
          </a:p>
          <a:p>
            <a:pPr marL="285743" indent="-285743">
              <a:buFont typeface="Arial" charset="0"/>
              <a:buChar char="•"/>
            </a:pPr>
            <a:r>
              <a:rPr lang="en-US" dirty="0"/>
              <a:t>Production of global climate reanalysis </a:t>
            </a:r>
            <a:r>
              <a:rPr lang="en-US" dirty="0">
                <a:solidFill>
                  <a:srgbClr val="00B050"/>
                </a:solidFill>
              </a:rPr>
              <a:t>(ERA5, </a:t>
            </a:r>
            <a:r>
              <a:rPr lang="en-US" dirty="0">
                <a:solidFill>
                  <a:srgbClr val="3333CC"/>
                </a:solidFill>
              </a:rPr>
              <a:t>ERA6</a:t>
            </a:r>
            <a:r>
              <a:rPr lang="en-US" dirty="0">
                <a:solidFill>
                  <a:srgbClr val="00B050"/>
                </a:solidFill>
              </a:rPr>
              <a:t>)</a:t>
            </a:r>
          </a:p>
          <a:p>
            <a:pPr marL="285743" indent="-285743">
              <a:buFont typeface="Arial" charset="0"/>
              <a:buChar char="•"/>
            </a:pPr>
            <a:endParaRPr lang="en-US" dirty="0"/>
          </a:p>
          <a:p>
            <a:pPr marL="285743" indent="-285743">
              <a:buFont typeface="Arial" charset="0"/>
              <a:buChar char="•"/>
            </a:pPr>
            <a:r>
              <a:rPr lang="en-US" dirty="0"/>
              <a:t>Higher-resolution reanalysis for Europe </a:t>
            </a:r>
            <a:r>
              <a:rPr lang="en-US" dirty="0">
                <a:solidFill>
                  <a:srgbClr val="00B050"/>
                </a:solidFill>
              </a:rPr>
              <a:t>(C3S_322 Lot 1)</a:t>
            </a:r>
          </a:p>
          <a:p>
            <a:pPr marL="285743" indent="-285743">
              <a:buFont typeface="Arial" charset="0"/>
              <a:buChar char="•"/>
            </a:pPr>
            <a:endParaRPr lang="en-US" dirty="0">
              <a:solidFill>
                <a:srgbClr val="3333CC"/>
              </a:solidFill>
            </a:endParaRPr>
          </a:p>
          <a:p>
            <a:pPr marL="285743" indent="-285743">
              <a:buFont typeface="Arial" charset="0"/>
              <a:buChar char="•"/>
            </a:pPr>
            <a:r>
              <a:rPr lang="en-US" dirty="0"/>
              <a:t>Higher-resolution </a:t>
            </a:r>
            <a:r>
              <a:rPr lang="en-US" dirty="0" err="1"/>
              <a:t>reanalyses</a:t>
            </a:r>
            <a:r>
              <a:rPr lang="en-US" dirty="0"/>
              <a:t> for the Arctic </a:t>
            </a:r>
            <a:r>
              <a:rPr lang="en-US" dirty="0">
                <a:solidFill>
                  <a:srgbClr val="00B050"/>
                </a:solidFill>
              </a:rPr>
              <a:t>(C3S_322 Lot 2)</a:t>
            </a:r>
          </a:p>
          <a:p>
            <a:pPr marL="285743" indent="-285743">
              <a:buFont typeface="Arial" charset="0"/>
              <a:buChar char="•"/>
            </a:pPr>
            <a:endParaRPr lang="en-US" dirty="0">
              <a:solidFill>
                <a:srgbClr val="3333CC"/>
              </a:solidFill>
            </a:endParaRPr>
          </a:p>
          <a:p>
            <a:pPr marL="285743" indent="-285743">
              <a:buFont typeface="Arial" charset="0"/>
              <a:buChar char="•"/>
            </a:pPr>
            <a:r>
              <a:rPr lang="en-US" dirty="0"/>
              <a:t>Lower-resolution centennial reanalysis (</a:t>
            </a:r>
            <a:r>
              <a:rPr lang="en-US" dirty="0">
                <a:solidFill>
                  <a:srgbClr val="FF0000"/>
                </a:solidFill>
              </a:rPr>
              <a:t>no action yet</a:t>
            </a:r>
            <a:r>
              <a:rPr lang="en-US" dirty="0"/>
              <a:t>)</a:t>
            </a:r>
          </a:p>
          <a:p>
            <a:pPr marL="285743" indent="-285743">
              <a:buFont typeface="Arial" charset="0"/>
              <a:buChar char="•"/>
            </a:pPr>
            <a:endParaRPr lang="en-US" dirty="0"/>
          </a:p>
        </p:txBody>
      </p:sp>
      <p:sp>
        <p:nvSpPr>
          <p:cNvPr id="4" name="TextBox 3"/>
          <p:cNvSpPr txBox="1"/>
          <p:nvPr/>
        </p:nvSpPr>
        <p:spPr>
          <a:xfrm>
            <a:off x="858615" y="699543"/>
            <a:ext cx="7211144" cy="646331"/>
          </a:xfrm>
          <a:prstGeom prst="rect">
            <a:avLst/>
          </a:prstGeom>
          <a:noFill/>
        </p:spPr>
        <p:txBody>
          <a:bodyPr wrap="square" rtlCol="0">
            <a:spAutoFit/>
          </a:bodyPr>
          <a:lstStyle/>
          <a:p>
            <a:pPr marL="1043974" indent="-1043974"/>
            <a:r>
              <a:rPr lang="en-US" dirty="0"/>
              <a:t>Providing users with access to physically consistent estimates of multiple ECVs, by combining models with observations</a:t>
            </a:r>
          </a:p>
        </p:txBody>
      </p:sp>
    </p:spTree>
    <p:extLst>
      <p:ext uri="{BB962C8B-B14F-4D97-AF65-F5344CB8AC3E}">
        <p14:creationId xmlns:p14="http://schemas.microsoft.com/office/powerpoint/2010/main" val="6403086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i="1" dirty="0" smtClean="0"/>
              <a:t>In situ </a:t>
            </a:r>
            <a:r>
              <a:rPr lang="en-US" dirty="0" smtClean="0"/>
              <a:t>observations</a:t>
            </a:r>
            <a:endParaRPr lang="en-US" dirty="0"/>
          </a:p>
        </p:txBody>
      </p:sp>
      <p:sp useBgFill="1">
        <p:nvSpPr>
          <p:cNvPr id="2" name="TextBox 1"/>
          <p:cNvSpPr txBox="1"/>
          <p:nvPr/>
        </p:nvSpPr>
        <p:spPr>
          <a:xfrm>
            <a:off x="1311358" y="1563639"/>
            <a:ext cx="7005059" cy="2585323"/>
          </a:xfrm>
          <a:prstGeom prst="rect">
            <a:avLst/>
          </a:prstGeom>
          <a:ln>
            <a:solidFill>
              <a:schemeClr val="accent1"/>
            </a:solidFill>
          </a:ln>
          <a:effectLst>
            <a:outerShdw blurRad="50800" dist="76200" dir="2700000" algn="tl" rotWithShape="0">
              <a:prstClr val="black">
                <a:alpha val="40000"/>
              </a:prstClr>
            </a:outerShdw>
          </a:effectLst>
        </p:spPr>
        <p:txBody>
          <a:bodyPr wrap="none" rtlCol="0">
            <a:spAutoFit/>
          </a:bodyPr>
          <a:lstStyle/>
          <a:p>
            <a:endParaRPr lang="en-US" i="1" dirty="0"/>
          </a:p>
          <a:p>
            <a:pPr marL="285743" indent="-285743">
              <a:buFont typeface="Arial" charset="0"/>
              <a:buChar char="•"/>
            </a:pPr>
            <a:r>
              <a:rPr lang="en-US" dirty="0"/>
              <a:t>Support services for data rescue </a:t>
            </a:r>
            <a:r>
              <a:rPr lang="en-US" dirty="0">
                <a:solidFill>
                  <a:srgbClr val="00B050"/>
                </a:solidFill>
              </a:rPr>
              <a:t>(C3S_311a Lot 1)</a:t>
            </a:r>
          </a:p>
          <a:p>
            <a:pPr marL="285743" indent="-285743">
              <a:buFont typeface="Arial" charset="0"/>
              <a:buChar char="•"/>
            </a:pPr>
            <a:endParaRPr lang="en-US" dirty="0"/>
          </a:p>
          <a:p>
            <a:pPr marL="285743" indent="-285743">
              <a:buFont typeface="Arial" charset="0"/>
              <a:buChar char="•"/>
            </a:pPr>
            <a:r>
              <a:rPr lang="en-US" dirty="0" err="1"/>
              <a:t>Harmonised</a:t>
            </a:r>
            <a:r>
              <a:rPr lang="en-US" dirty="0"/>
              <a:t> access to climate data archives </a:t>
            </a:r>
            <a:r>
              <a:rPr lang="en-US" dirty="0">
                <a:solidFill>
                  <a:srgbClr val="00B050"/>
                </a:solidFill>
              </a:rPr>
              <a:t>(C3S_311a Lot 2)</a:t>
            </a:r>
          </a:p>
          <a:p>
            <a:pPr marL="285743" indent="-285743">
              <a:buFont typeface="Arial" charset="0"/>
              <a:buChar char="•"/>
            </a:pPr>
            <a:endParaRPr lang="en-US" dirty="0">
              <a:solidFill>
                <a:srgbClr val="00B050"/>
              </a:solidFill>
            </a:endParaRPr>
          </a:p>
          <a:p>
            <a:pPr marL="285743" indent="-285743">
              <a:buFont typeface="Arial" charset="0"/>
              <a:buChar char="•"/>
            </a:pPr>
            <a:r>
              <a:rPr lang="en-US" dirty="0" err="1"/>
              <a:t>Harmonised</a:t>
            </a:r>
            <a:r>
              <a:rPr lang="en-US" dirty="0"/>
              <a:t> access to data from reference networks </a:t>
            </a:r>
            <a:r>
              <a:rPr lang="en-US" dirty="0">
                <a:solidFill>
                  <a:srgbClr val="00B050"/>
                </a:solidFill>
              </a:rPr>
              <a:t>(C3S_311a Lot 3)</a:t>
            </a:r>
          </a:p>
          <a:p>
            <a:pPr marL="285743" indent="-285743">
              <a:buFont typeface="Arial" charset="0"/>
              <a:buChar char="•"/>
            </a:pPr>
            <a:endParaRPr lang="en-US" dirty="0"/>
          </a:p>
          <a:p>
            <a:pPr marL="285743" indent="-285743">
              <a:buFont typeface="Arial" charset="0"/>
              <a:buChar char="•"/>
            </a:pPr>
            <a:r>
              <a:rPr lang="en-US" dirty="0"/>
              <a:t>Gridded ECV products for the European domain </a:t>
            </a:r>
            <a:r>
              <a:rPr lang="en-US" dirty="0">
                <a:solidFill>
                  <a:srgbClr val="00B050"/>
                </a:solidFill>
              </a:rPr>
              <a:t>(C3S_311a Lot 4)</a:t>
            </a:r>
          </a:p>
          <a:p>
            <a:pPr marL="285743" indent="-285743">
              <a:buFont typeface="Arial" charset="0"/>
              <a:buChar char="•"/>
            </a:pPr>
            <a:endParaRPr lang="en-US" dirty="0">
              <a:solidFill>
                <a:srgbClr val="3333CC"/>
              </a:solidFill>
            </a:endParaRPr>
          </a:p>
        </p:txBody>
      </p:sp>
      <p:sp>
        <p:nvSpPr>
          <p:cNvPr id="6" name="TextBox 5"/>
          <p:cNvSpPr txBox="1"/>
          <p:nvPr/>
        </p:nvSpPr>
        <p:spPr>
          <a:xfrm>
            <a:off x="867706" y="699543"/>
            <a:ext cx="7736744" cy="646331"/>
          </a:xfrm>
          <a:prstGeom prst="rect">
            <a:avLst/>
          </a:prstGeom>
          <a:noFill/>
        </p:spPr>
        <p:txBody>
          <a:bodyPr wrap="square" rtlCol="0">
            <a:spAutoFit/>
          </a:bodyPr>
          <a:lstStyle/>
          <a:p>
            <a:pPr marL="1043974" indent="-1043974"/>
            <a:r>
              <a:rPr lang="en-US" dirty="0"/>
              <a:t>Providing users with full access to the </a:t>
            </a:r>
            <a:r>
              <a:rPr lang="en-US" i="1" dirty="0"/>
              <a:t>in situ </a:t>
            </a:r>
            <a:r>
              <a:rPr lang="en-US" dirty="0"/>
              <a:t>instrumental data record, in usable form for climate (re-)analysis and assessment</a:t>
            </a:r>
          </a:p>
        </p:txBody>
      </p:sp>
    </p:spTree>
    <p:extLst>
      <p:ext uri="{BB962C8B-B14F-4D97-AF65-F5344CB8AC3E}">
        <p14:creationId xmlns:p14="http://schemas.microsoft.com/office/powerpoint/2010/main" val="11586420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p:cNvSpPr/>
          <p:nvPr/>
        </p:nvSpPr>
        <p:spPr>
          <a:xfrm>
            <a:off x="264961" y="1229696"/>
            <a:ext cx="3979148" cy="3862335"/>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sz="1350"/>
          </a:p>
        </p:txBody>
      </p:sp>
      <p:sp>
        <p:nvSpPr>
          <p:cNvPr id="3" name="Title 2"/>
          <p:cNvSpPr>
            <a:spLocks noGrp="1"/>
          </p:cNvSpPr>
          <p:nvPr>
            <p:ph type="title"/>
          </p:nvPr>
        </p:nvSpPr>
        <p:spPr/>
        <p:txBody>
          <a:bodyPr/>
          <a:lstStyle/>
          <a:p>
            <a:r>
              <a:rPr lang="en-US" sz="1799" spc="300" dirty="0"/>
              <a:t>C3S seasonal forecasts</a:t>
            </a:r>
            <a:endParaRPr lang="en-GB" sz="1799" spc="300" dirty="0"/>
          </a:p>
        </p:txBody>
      </p:sp>
      <p:sp>
        <p:nvSpPr>
          <p:cNvPr id="5" name="Content Placeholder 2"/>
          <p:cNvSpPr>
            <a:spLocks noGrp="1"/>
          </p:cNvSpPr>
          <p:nvPr>
            <p:ph idx="1"/>
          </p:nvPr>
        </p:nvSpPr>
        <p:spPr>
          <a:xfrm>
            <a:off x="1011052" y="617364"/>
            <a:ext cx="7573945" cy="602924"/>
          </a:xfrm>
          <a:solidFill>
            <a:schemeClr val="accent1">
              <a:lumMod val="40000"/>
              <a:lumOff val="60000"/>
            </a:schemeClr>
          </a:solidFill>
          <a:ln>
            <a:solidFill>
              <a:schemeClr val="accent1">
                <a:lumMod val="75000"/>
              </a:schemeClr>
            </a:solidFill>
          </a:ln>
        </p:spPr>
        <p:txBody>
          <a:bodyPr>
            <a:noAutofit/>
          </a:bodyPr>
          <a:lstStyle/>
          <a:p>
            <a:pPr marL="0" indent="0" algn="ctr">
              <a:buNone/>
            </a:pPr>
            <a:r>
              <a:rPr lang="en-US" sz="1800" dirty="0"/>
              <a:t>Aim: to generate seasonal forecast products based on the best information available, to an operational schedule, and make them publicly available. </a:t>
            </a:r>
            <a:endParaRPr lang="en-GB" sz="1800" dirty="0"/>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64314" y="2875473"/>
            <a:ext cx="1890000" cy="552584"/>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94503" y="4356892"/>
            <a:ext cx="810000" cy="652616"/>
          </a:xfrm>
          <a:prstGeom prst="rect">
            <a:avLst/>
          </a:prstGeom>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8670" y="3873200"/>
            <a:ext cx="810000" cy="810000"/>
          </a:xfrm>
          <a:prstGeom prst="rect">
            <a:avLst/>
          </a:prstGeom>
        </p:spPr>
      </p:pic>
      <p:pic>
        <p:nvPicPr>
          <p:cNvPr id="9" name="Picture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44704" y="2936440"/>
            <a:ext cx="810000" cy="810000"/>
          </a:xfrm>
          <a:prstGeom prst="rect">
            <a:avLst/>
          </a:prstGeom>
        </p:spPr>
      </p:pic>
      <p:pic>
        <p:nvPicPr>
          <p:cNvPr id="10" name="Pictur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9704" y="2038252"/>
            <a:ext cx="1350000" cy="771428"/>
          </a:xfrm>
          <a:prstGeom prst="rect">
            <a:avLst/>
          </a:prstGeom>
        </p:spPr>
      </p:pic>
      <p:pic>
        <p:nvPicPr>
          <p:cNvPr id="11" name="Picture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54503" y="1439847"/>
            <a:ext cx="1350000" cy="455960"/>
          </a:xfrm>
          <a:prstGeom prst="rect">
            <a:avLst/>
          </a:prstGeom>
        </p:spPr>
      </p:pic>
      <p:sp>
        <p:nvSpPr>
          <p:cNvPr id="12" name="Right Arrow 11"/>
          <p:cNvSpPr/>
          <p:nvPr/>
        </p:nvSpPr>
        <p:spPr>
          <a:xfrm rot="3490477">
            <a:off x="2224842" y="2126713"/>
            <a:ext cx="930154" cy="22608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b="1">
              <a:ln w="22225">
                <a:solidFill>
                  <a:schemeClr val="accent2"/>
                </a:solidFill>
                <a:prstDash val="solid"/>
              </a:ln>
              <a:solidFill>
                <a:schemeClr val="accent2">
                  <a:lumMod val="40000"/>
                  <a:lumOff val="60000"/>
                </a:schemeClr>
              </a:solidFill>
            </a:endParaRPr>
          </a:p>
        </p:txBody>
      </p:sp>
      <p:sp>
        <p:nvSpPr>
          <p:cNvPr id="13" name="Right Arrow 12"/>
          <p:cNvSpPr/>
          <p:nvPr/>
        </p:nvSpPr>
        <p:spPr>
          <a:xfrm rot="1830488">
            <a:off x="1863269" y="2519647"/>
            <a:ext cx="665001" cy="22608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b="1">
              <a:ln w="22225">
                <a:solidFill>
                  <a:schemeClr val="accent2"/>
                </a:solidFill>
                <a:prstDash val="solid"/>
              </a:ln>
              <a:solidFill>
                <a:schemeClr val="accent2">
                  <a:lumMod val="40000"/>
                  <a:lumOff val="60000"/>
                </a:schemeClr>
              </a:solidFill>
            </a:endParaRPr>
          </a:p>
        </p:txBody>
      </p:sp>
      <p:sp>
        <p:nvSpPr>
          <p:cNvPr id="14" name="Right Arrow 13"/>
          <p:cNvSpPr/>
          <p:nvPr/>
        </p:nvSpPr>
        <p:spPr>
          <a:xfrm>
            <a:off x="1449921" y="3100542"/>
            <a:ext cx="803989" cy="22608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b="1">
              <a:ln w="22225">
                <a:solidFill>
                  <a:schemeClr val="accent2"/>
                </a:solidFill>
                <a:prstDash val="solid"/>
              </a:ln>
              <a:solidFill>
                <a:schemeClr val="accent2">
                  <a:lumMod val="40000"/>
                  <a:lumOff val="60000"/>
                </a:schemeClr>
              </a:solidFill>
            </a:endParaRPr>
          </a:p>
        </p:txBody>
      </p:sp>
      <p:sp>
        <p:nvSpPr>
          <p:cNvPr id="15" name="Right Arrow 14"/>
          <p:cNvSpPr/>
          <p:nvPr/>
        </p:nvSpPr>
        <p:spPr>
          <a:xfrm rot="19850034">
            <a:off x="1614054" y="3801885"/>
            <a:ext cx="1078220" cy="22608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b="1">
              <a:ln w="22225">
                <a:solidFill>
                  <a:schemeClr val="accent2"/>
                </a:solidFill>
                <a:prstDash val="solid"/>
              </a:ln>
              <a:solidFill>
                <a:schemeClr val="accent2">
                  <a:lumMod val="40000"/>
                  <a:lumOff val="60000"/>
                </a:schemeClr>
              </a:solidFill>
            </a:endParaRPr>
          </a:p>
        </p:txBody>
      </p:sp>
      <p:sp>
        <p:nvSpPr>
          <p:cNvPr id="16" name="Right Arrow 15"/>
          <p:cNvSpPr/>
          <p:nvPr/>
        </p:nvSpPr>
        <p:spPr>
          <a:xfrm rot="18397499">
            <a:off x="2319626" y="4027729"/>
            <a:ext cx="860961" cy="22608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b="1">
              <a:ln w="22225">
                <a:solidFill>
                  <a:schemeClr val="accent2"/>
                </a:solidFill>
                <a:prstDash val="solid"/>
              </a:ln>
              <a:solidFill>
                <a:schemeClr val="accent2">
                  <a:lumMod val="40000"/>
                  <a:lumOff val="60000"/>
                </a:schemeClr>
              </a:solidFill>
            </a:endParaRPr>
          </a:p>
        </p:txBody>
      </p:sp>
      <p:sp>
        <p:nvSpPr>
          <p:cNvPr id="18" name="TextShape 2"/>
          <p:cNvSpPr txBox="1"/>
          <p:nvPr/>
        </p:nvSpPr>
        <p:spPr>
          <a:xfrm>
            <a:off x="4423256" y="1710733"/>
            <a:ext cx="4262475" cy="2565639"/>
          </a:xfrm>
          <a:prstGeom prst="rect">
            <a:avLst/>
          </a:prstGeom>
          <a:ln/>
        </p:spPr>
        <p:style>
          <a:lnRef idx="2">
            <a:schemeClr val="accent2"/>
          </a:lnRef>
          <a:fillRef idx="1">
            <a:schemeClr val="lt1"/>
          </a:fillRef>
          <a:effectRef idx="0">
            <a:schemeClr val="accent2"/>
          </a:effectRef>
          <a:fontRef idx="minor">
            <a:schemeClr val="dk1"/>
          </a:fontRef>
        </p:style>
        <p:txBody>
          <a:bodyPr/>
          <a:lstStyle/>
          <a:p>
            <a:pPr marL="270">
              <a:lnSpc>
                <a:spcPct val="90000"/>
              </a:lnSpc>
              <a:buClr>
                <a:srgbClr val="000000"/>
              </a:buClr>
            </a:pPr>
            <a:r>
              <a:rPr lang="en-US" sz="1400" spc="-1" dirty="0">
                <a:solidFill>
                  <a:srgbClr val="000000"/>
                </a:solidFill>
                <a:uFill>
                  <a:solidFill>
                    <a:srgbClr val="FFFFFF"/>
                  </a:solidFill>
                </a:uFill>
                <a:latin typeface="Calibri"/>
              </a:rPr>
              <a:t>Horizontal grid: global 1deg x 1deg</a:t>
            </a:r>
          </a:p>
          <a:p>
            <a:pPr marL="270">
              <a:lnSpc>
                <a:spcPct val="90000"/>
              </a:lnSpc>
              <a:buClr>
                <a:srgbClr val="000000"/>
              </a:buClr>
            </a:pPr>
            <a:r>
              <a:rPr lang="en-US" sz="1400" spc="-1" dirty="0">
                <a:solidFill>
                  <a:srgbClr val="000000"/>
                </a:solidFill>
                <a:uFill>
                  <a:solidFill>
                    <a:srgbClr val="FFFFFF"/>
                  </a:solidFill>
                </a:uFill>
                <a:latin typeface="Calibri"/>
              </a:rPr>
              <a:t>Ensemble size:</a:t>
            </a:r>
          </a:p>
          <a:p>
            <a:pPr marL="514337" lvl="1" indent="-171176">
              <a:buClr>
                <a:srgbClr val="000000"/>
              </a:buClr>
              <a:buFont typeface="Arial"/>
              <a:buChar char="•"/>
            </a:pPr>
            <a:r>
              <a:rPr lang="en-US" sz="1400" spc="-1" dirty="0">
                <a:solidFill>
                  <a:srgbClr val="000000"/>
                </a:solidFill>
                <a:uFill>
                  <a:solidFill>
                    <a:srgbClr val="FFFFFF"/>
                  </a:solidFill>
                </a:uFill>
                <a:latin typeface="Calibri"/>
              </a:rPr>
              <a:t>Forecasts: ~50 members</a:t>
            </a:r>
          </a:p>
          <a:p>
            <a:pPr marL="514337" lvl="1" indent="-171176">
              <a:buClr>
                <a:srgbClr val="000000"/>
              </a:buClr>
              <a:buFont typeface="Arial"/>
              <a:buChar char="•"/>
            </a:pPr>
            <a:r>
              <a:rPr lang="en-US" sz="1400" spc="-1" dirty="0" err="1">
                <a:solidFill>
                  <a:srgbClr val="000000"/>
                </a:solidFill>
                <a:uFill>
                  <a:solidFill>
                    <a:srgbClr val="FFFFFF"/>
                  </a:solidFill>
                </a:uFill>
                <a:latin typeface="Calibri"/>
              </a:rPr>
              <a:t>Hindcasts</a:t>
            </a:r>
            <a:r>
              <a:rPr lang="en-US" sz="1400" spc="-1" dirty="0">
                <a:solidFill>
                  <a:srgbClr val="000000"/>
                </a:solidFill>
                <a:uFill>
                  <a:solidFill>
                    <a:srgbClr val="FFFFFF"/>
                  </a:solidFill>
                </a:uFill>
                <a:latin typeface="Calibri"/>
              </a:rPr>
              <a:t>: ~25 members x 24 years (1993-2016)</a:t>
            </a:r>
          </a:p>
          <a:p>
            <a:pPr marL="270">
              <a:lnSpc>
                <a:spcPct val="90000"/>
              </a:lnSpc>
              <a:buClr>
                <a:srgbClr val="000000"/>
              </a:buClr>
            </a:pPr>
            <a:r>
              <a:rPr lang="en-US" sz="1400" spc="-1" dirty="0">
                <a:solidFill>
                  <a:srgbClr val="000000"/>
                </a:solidFill>
                <a:uFill>
                  <a:solidFill>
                    <a:srgbClr val="FFFFFF"/>
                  </a:solidFill>
                </a:uFill>
                <a:latin typeface="Calibri"/>
              </a:rPr>
              <a:t>Variables</a:t>
            </a:r>
          </a:p>
          <a:p>
            <a:pPr marL="514337" lvl="1" indent="-171176">
              <a:buClr>
                <a:srgbClr val="000000"/>
              </a:buClr>
              <a:buFont typeface="Arial"/>
              <a:buChar char="•"/>
            </a:pPr>
            <a:r>
              <a:rPr lang="en-US" sz="1400" spc="-1" dirty="0">
                <a:solidFill>
                  <a:srgbClr val="000000"/>
                </a:solidFill>
                <a:uFill>
                  <a:solidFill>
                    <a:srgbClr val="FFFFFF"/>
                  </a:solidFill>
                </a:uFill>
                <a:latin typeface="Calibri"/>
              </a:rPr>
              <a:t>Surface</a:t>
            </a:r>
          </a:p>
          <a:p>
            <a:pPr marL="857228" lvl="2" indent="-171176">
              <a:buClr>
                <a:srgbClr val="000000"/>
              </a:buClr>
              <a:buFont typeface="Arial"/>
              <a:buChar char="•"/>
            </a:pPr>
            <a:r>
              <a:rPr lang="en-US" sz="1400" spc="-1" dirty="0">
                <a:solidFill>
                  <a:srgbClr val="000000"/>
                </a:solidFill>
                <a:uFill>
                  <a:solidFill>
                    <a:srgbClr val="FFFFFF"/>
                  </a:solidFill>
                </a:uFill>
                <a:latin typeface="Calibri"/>
              </a:rPr>
              <a:t>7 </a:t>
            </a:r>
            <a:r>
              <a:rPr lang="en-US" sz="1400" spc="-1" dirty="0" err="1">
                <a:solidFill>
                  <a:srgbClr val="000000"/>
                </a:solidFill>
                <a:uFill>
                  <a:solidFill>
                    <a:srgbClr val="FFFFFF"/>
                  </a:solidFill>
                </a:uFill>
                <a:latin typeface="Calibri"/>
              </a:rPr>
              <a:t>vars</a:t>
            </a:r>
            <a:r>
              <a:rPr lang="en-US" sz="1400" spc="-1" dirty="0">
                <a:solidFill>
                  <a:srgbClr val="000000"/>
                </a:solidFill>
                <a:uFill>
                  <a:solidFill>
                    <a:srgbClr val="FFFFFF"/>
                  </a:solidFill>
                </a:uFill>
                <a:latin typeface="Calibri"/>
              </a:rPr>
              <a:t> every 6h </a:t>
            </a:r>
          </a:p>
          <a:p>
            <a:pPr marL="857228" lvl="2" indent="-171176">
              <a:buClr>
                <a:srgbClr val="000000"/>
              </a:buClr>
              <a:buFont typeface="Arial"/>
              <a:buChar char="•"/>
            </a:pPr>
            <a:r>
              <a:rPr lang="en-US" sz="1400" spc="-1" dirty="0">
                <a:solidFill>
                  <a:srgbClr val="000000"/>
                </a:solidFill>
                <a:uFill>
                  <a:solidFill>
                    <a:srgbClr val="FFFFFF"/>
                  </a:solidFill>
                </a:uFill>
                <a:latin typeface="Calibri"/>
              </a:rPr>
              <a:t>+30 </a:t>
            </a:r>
            <a:r>
              <a:rPr lang="en-US" sz="1400" spc="-1" dirty="0" err="1">
                <a:solidFill>
                  <a:srgbClr val="000000"/>
                </a:solidFill>
                <a:uFill>
                  <a:solidFill>
                    <a:srgbClr val="FFFFFF"/>
                  </a:solidFill>
                </a:uFill>
                <a:latin typeface="Calibri"/>
              </a:rPr>
              <a:t>vars</a:t>
            </a:r>
            <a:r>
              <a:rPr lang="en-US" sz="1400" spc="-1" dirty="0">
                <a:solidFill>
                  <a:srgbClr val="000000"/>
                </a:solidFill>
                <a:uFill>
                  <a:solidFill>
                    <a:srgbClr val="FFFFFF"/>
                  </a:solidFill>
                </a:uFill>
                <a:latin typeface="Calibri"/>
              </a:rPr>
              <a:t> every 24h</a:t>
            </a:r>
          </a:p>
          <a:p>
            <a:pPr marL="514337" lvl="1" indent="-171176">
              <a:buClr>
                <a:srgbClr val="000000"/>
              </a:buClr>
              <a:buFont typeface="Arial"/>
              <a:buChar char="•"/>
            </a:pPr>
            <a:r>
              <a:rPr lang="en-US" sz="1400" spc="-1" dirty="0">
                <a:solidFill>
                  <a:srgbClr val="000000"/>
                </a:solidFill>
                <a:uFill>
                  <a:solidFill>
                    <a:srgbClr val="FFFFFF"/>
                  </a:solidFill>
                </a:uFill>
                <a:latin typeface="Calibri"/>
              </a:rPr>
              <a:t>Pressure (11 levels, from 925 </a:t>
            </a:r>
            <a:r>
              <a:rPr lang="en-US" sz="1400" spc="-1" dirty="0" err="1">
                <a:solidFill>
                  <a:srgbClr val="000000"/>
                </a:solidFill>
                <a:uFill>
                  <a:solidFill>
                    <a:srgbClr val="FFFFFF"/>
                  </a:solidFill>
                </a:uFill>
                <a:latin typeface="Calibri"/>
              </a:rPr>
              <a:t>hPa</a:t>
            </a:r>
            <a:r>
              <a:rPr lang="en-US" sz="1400" spc="-1" dirty="0">
                <a:solidFill>
                  <a:srgbClr val="000000"/>
                </a:solidFill>
                <a:uFill>
                  <a:solidFill>
                    <a:srgbClr val="FFFFFF"/>
                  </a:solidFill>
                </a:uFill>
                <a:latin typeface="Calibri"/>
              </a:rPr>
              <a:t> to 10 </a:t>
            </a:r>
            <a:r>
              <a:rPr lang="en-US" sz="1400" spc="-1" dirty="0" err="1">
                <a:solidFill>
                  <a:srgbClr val="000000"/>
                </a:solidFill>
                <a:uFill>
                  <a:solidFill>
                    <a:srgbClr val="FFFFFF"/>
                  </a:solidFill>
                </a:uFill>
                <a:latin typeface="Calibri"/>
              </a:rPr>
              <a:t>hPa</a:t>
            </a:r>
            <a:r>
              <a:rPr lang="en-US" sz="1400" spc="-1" dirty="0">
                <a:solidFill>
                  <a:srgbClr val="000000"/>
                </a:solidFill>
                <a:uFill>
                  <a:solidFill>
                    <a:srgbClr val="FFFFFF"/>
                  </a:solidFill>
                </a:uFill>
                <a:latin typeface="Calibri"/>
              </a:rPr>
              <a:t>)</a:t>
            </a:r>
          </a:p>
          <a:p>
            <a:pPr marL="857228" lvl="2" indent="-171176">
              <a:buClr>
                <a:srgbClr val="000000"/>
              </a:buClr>
              <a:buFont typeface="Arial"/>
              <a:buChar char="•"/>
            </a:pPr>
            <a:r>
              <a:rPr lang="en-US" sz="1400" spc="-1" dirty="0">
                <a:solidFill>
                  <a:srgbClr val="000000"/>
                </a:solidFill>
                <a:uFill>
                  <a:solidFill>
                    <a:srgbClr val="FFFFFF"/>
                  </a:solidFill>
                </a:uFill>
                <a:latin typeface="Calibri"/>
              </a:rPr>
              <a:t>8 </a:t>
            </a:r>
            <a:r>
              <a:rPr lang="en-US" sz="1400" spc="-1" dirty="0" err="1">
                <a:solidFill>
                  <a:srgbClr val="000000"/>
                </a:solidFill>
                <a:uFill>
                  <a:solidFill>
                    <a:srgbClr val="FFFFFF"/>
                  </a:solidFill>
                </a:uFill>
                <a:latin typeface="Calibri"/>
              </a:rPr>
              <a:t>vars</a:t>
            </a:r>
            <a:r>
              <a:rPr lang="en-US" sz="1400" spc="-1" dirty="0">
                <a:solidFill>
                  <a:srgbClr val="000000"/>
                </a:solidFill>
                <a:uFill>
                  <a:solidFill>
                    <a:srgbClr val="FFFFFF"/>
                  </a:solidFill>
                </a:uFill>
                <a:latin typeface="Calibri"/>
              </a:rPr>
              <a:t> every 12 h</a:t>
            </a:r>
          </a:p>
          <a:p>
            <a:pPr marL="270">
              <a:buClr>
                <a:srgbClr val="000000"/>
              </a:buClr>
            </a:pPr>
            <a:endParaRPr lang="en-US" sz="1400" spc="-1" dirty="0">
              <a:solidFill>
                <a:srgbClr val="000000"/>
              </a:solidFill>
              <a:uFill>
                <a:solidFill>
                  <a:srgbClr val="FFFFFF"/>
                </a:solidFill>
              </a:uFill>
              <a:latin typeface="Calibri"/>
            </a:endParaRPr>
          </a:p>
          <a:p>
            <a:pPr marL="270">
              <a:buClr>
                <a:srgbClr val="000000"/>
              </a:buClr>
            </a:pPr>
            <a:r>
              <a:rPr lang="en-US" sz="1400" spc="-1" dirty="0">
                <a:solidFill>
                  <a:srgbClr val="000000"/>
                </a:solidFill>
                <a:uFill>
                  <a:solidFill>
                    <a:srgbClr val="FFFFFF"/>
                  </a:solidFill>
                </a:uFill>
                <a:latin typeface="Calibri"/>
              </a:rPr>
              <a:t>Agreed </a:t>
            </a:r>
            <a:r>
              <a:rPr lang="en-US" sz="1400" spc="-1" dirty="0" err="1">
                <a:solidFill>
                  <a:srgbClr val="000000"/>
                </a:solidFill>
                <a:uFill>
                  <a:solidFill>
                    <a:srgbClr val="FFFFFF"/>
                  </a:solidFill>
                </a:uFill>
                <a:latin typeface="Calibri"/>
              </a:rPr>
              <a:t>NetCDF</a:t>
            </a:r>
            <a:r>
              <a:rPr lang="en-US" sz="1400" spc="-1" dirty="0">
                <a:solidFill>
                  <a:srgbClr val="000000"/>
                </a:solidFill>
                <a:uFill>
                  <a:solidFill>
                    <a:srgbClr val="FFFFFF"/>
                  </a:solidFill>
                </a:uFill>
                <a:latin typeface="Calibri"/>
              </a:rPr>
              <a:t> specification C3S-0.1 (based on CF)</a:t>
            </a:r>
          </a:p>
          <a:p>
            <a:pPr>
              <a:lnSpc>
                <a:spcPct val="90000"/>
              </a:lnSpc>
            </a:pPr>
            <a:endParaRPr lang="en-US" sz="1350" spc="-1" dirty="0">
              <a:solidFill>
                <a:srgbClr val="000000"/>
              </a:solidFill>
              <a:uFill>
                <a:solidFill>
                  <a:srgbClr val="FFFFFF"/>
                </a:solidFill>
              </a:uFill>
              <a:latin typeface="Calibri"/>
            </a:endParaRPr>
          </a:p>
        </p:txBody>
      </p:sp>
    </p:spTree>
    <p:extLst>
      <p:ext uri="{BB962C8B-B14F-4D97-AF65-F5344CB8AC3E}">
        <p14:creationId xmlns:p14="http://schemas.microsoft.com/office/powerpoint/2010/main" val="8293190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Climate projections</a:t>
            </a:r>
            <a:endParaRPr lang="en-US" dirty="0"/>
          </a:p>
        </p:txBody>
      </p:sp>
      <p:sp>
        <p:nvSpPr>
          <p:cNvPr id="4" name="TextBox 3"/>
          <p:cNvSpPr txBox="1"/>
          <p:nvPr/>
        </p:nvSpPr>
        <p:spPr>
          <a:xfrm>
            <a:off x="867705" y="845876"/>
            <a:ext cx="7211144" cy="646331"/>
          </a:xfrm>
          <a:prstGeom prst="rect">
            <a:avLst/>
          </a:prstGeom>
          <a:noFill/>
        </p:spPr>
        <p:txBody>
          <a:bodyPr wrap="square" rtlCol="0">
            <a:spAutoFit/>
          </a:bodyPr>
          <a:lstStyle/>
          <a:p>
            <a:pPr marL="1043974" indent="-1043974"/>
            <a:r>
              <a:rPr lang="en-US" dirty="0"/>
              <a:t>Providing users with timely access to climate change scenarios produced with state-of-the-art climate models (CMIP, CORDEX)</a:t>
            </a:r>
          </a:p>
        </p:txBody>
      </p:sp>
      <p:sp>
        <p:nvSpPr>
          <p:cNvPr id="5" name="TextBox 4"/>
          <p:cNvSpPr txBox="1"/>
          <p:nvPr/>
        </p:nvSpPr>
        <p:spPr>
          <a:xfrm>
            <a:off x="1157447" y="1825535"/>
            <a:ext cx="7239611" cy="2308324"/>
          </a:xfrm>
          <a:prstGeom prst="rect">
            <a:avLst/>
          </a:prstGeom>
          <a:solidFill>
            <a:schemeClr val="bg1"/>
          </a:solidFill>
          <a:ln>
            <a:solidFill>
              <a:schemeClr val="accent1"/>
            </a:solidFill>
          </a:ln>
          <a:effectLst>
            <a:outerShdw blurRad="50800" dist="76200" dir="2700000" algn="tl" rotWithShape="0">
              <a:prstClr val="black">
                <a:alpha val="40000"/>
              </a:prstClr>
            </a:outerShdw>
          </a:effectLst>
        </p:spPr>
        <p:txBody>
          <a:bodyPr wrap="none" rtlCol="0">
            <a:spAutoFit/>
          </a:bodyPr>
          <a:lstStyle/>
          <a:p>
            <a:r>
              <a:rPr lang="en-US" i="1"/>
              <a:t>Global </a:t>
            </a:r>
            <a:r>
              <a:rPr lang="en-US" i="1" dirty="0"/>
              <a:t>climate projections:</a:t>
            </a:r>
          </a:p>
          <a:p>
            <a:pPr marL="285743" indent="-285743">
              <a:buFont typeface="Arial" charset="0"/>
              <a:buChar char="•"/>
            </a:pPr>
            <a:r>
              <a:rPr lang="en-US" dirty="0"/>
              <a:t>Access to ESGF via the Climate Data Store </a:t>
            </a:r>
            <a:r>
              <a:rPr lang="en-US" dirty="0">
                <a:solidFill>
                  <a:srgbClr val="00B050"/>
                </a:solidFill>
              </a:rPr>
              <a:t>(C3S_34a Lot 1)</a:t>
            </a:r>
            <a:endParaRPr lang="en-US" dirty="0"/>
          </a:p>
          <a:p>
            <a:pPr marL="285743" indent="-285743">
              <a:buFont typeface="Arial" charset="0"/>
              <a:buChar char="•"/>
            </a:pPr>
            <a:r>
              <a:rPr lang="en-US" dirty="0"/>
              <a:t>Multi-model global product generation and metrics </a:t>
            </a:r>
            <a:r>
              <a:rPr lang="en-US" dirty="0">
                <a:solidFill>
                  <a:srgbClr val="00B050"/>
                </a:solidFill>
              </a:rPr>
              <a:t>(C3S_34a Lot 2)</a:t>
            </a:r>
          </a:p>
          <a:p>
            <a:pPr marL="285743" indent="-285743">
              <a:buFont typeface="Arial" charset="0"/>
              <a:buChar char="•"/>
            </a:pPr>
            <a:r>
              <a:rPr lang="en-US" dirty="0"/>
              <a:t>Reference set of climate projections for Europe </a:t>
            </a:r>
            <a:r>
              <a:rPr lang="en-US" dirty="0">
                <a:solidFill>
                  <a:srgbClr val="00B050"/>
                </a:solidFill>
              </a:rPr>
              <a:t>(C3S_34a Lot 3)</a:t>
            </a:r>
          </a:p>
          <a:p>
            <a:pPr marL="285743" indent="-285743">
              <a:buFont typeface="Arial" charset="0"/>
              <a:buChar char="•"/>
            </a:pPr>
            <a:endParaRPr lang="en-US" dirty="0">
              <a:solidFill>
                <a:srgbClr val="00B050"/>
              </a:solidFill>
            </a:endParaRPr>
          </a:p>
          <a:p>
            <a:r>
              <a:rPr lang="en-US" i="1" dirty="0"/>
              <a:t>Regional climate projections:</a:t>
            </a:r>
          </a:p>
          <a:p>
            <a:pPr marL="285743" indent="-285743">
              <a:buFont typeface="Arial" charset="0"/>
              <a:buChar char="•"/>
            </a:pPr>
            <a:r>
              <a:rPr lang="en-US" dirty="0"/>
              <a:t>Access to CORDEX simulations for the European domain </a:t>
            </a:r>
            <a:r>
              <a:rPr lang="en-US" dirty="0">
                <a:solidFill>
                  <a:srgbClr val="00B050"/>
                </a:solidFill>
              </a:rPr>
              <a:t>(C3S_34b Lot 1)</a:t>
            </a:r>
            <a:endParaRPr lang="en-US" dirty="0"/>
          </a:p>
          <a:p>
            <a:pPr marL="285743" indent="-285743">
              <a:buFont typeface="Arial" charset="0"/>
              <a:buChar char="•"/>
            </a:pPr>
            <a:r>
              <a:rPr lang="en-US" dirty="0"/>
              <a:t>Production of additional climate projections for Europe </a:t>
            </a:r>
            <a:r>
              <a:rPr lang="en-US" dirty="0">
                <a:solidFill>
                  <a:srgbClr val="00B050"/>
                </a:solidFill>
              </a:rPr>
              <a:t>(C3S_34b Lot 2)</a:t>
            </a:r>
          </a:p>
        </p:txBody>
      </p:sp>
    </p:spTree>
    <p:extLst>
      <p:ext uri="{BB962C8B-B14F-4D97-AF65-F5344CB8AC3E}">
        <p14:creationId xmlns:p14="http://schemas.microsoft.com/office/powerpoint/2010/main" val="16257819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an 12"/>
          <p:cNvSpPr/>
          <p:nvPr/>
        </p:nvSpPr>
        <p:spPr bwMode="auto">
          <a:xfrm>
            <a:off x="5583944" y="1823015"/>
            <a:ext cx="1080416" cy="796173"/>
          </a:xfrm>
          <a:prstGeom prst="can">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latin typeface="Arial" charset="0"/>
              </a:rPr>
              <a:t>Catalogue</a:t>
            </a:r>
          </a:p>
        </p:txBody>
      </p:sp>
      <p:pic>
        <p:nvPicPr>
          <p:cNvPr id="33" name="Picture 3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162340" y="643203"/>
            <a:ext cx="3909473" cy="2133756"/>
          </a:xfrm>
          <a:prstGeom prst="rect">
            <a:avLst/>
          </a:prstGeom>
        </p:spPr>
      </p:pic>
      <p:cxnSp>
        <p:nvCxnSpPr>
          <p:cNvPr id="3" name="Straight Connector 2"/>
          <p:cNvCxnSpPr/>
          <p:nvPr/>
        </p:nvCxnSpPr>
        <p:spPr>
          <a:xfrm>
            <a:off x="747033" y="3861977"/>
            <a:ext cx="7939768" cy="0"/>
          </a:xfrm>
          <a:prstGeom prst="line">
            <a:avLst/>
          </a:prstGeom>
          <a:ln>
            <a:solidFill>
              <a:schemeClr val="bg1">
                <a:lumMod val="50000"/>
              </a:schemeClr>
            </a:solidFill>
            <a:prstDash val="lgDash"/>
          </a:ln>
        </p:spPr>
        <p:style>
          <a:lnRef idx="1">
            <a:schemeClr val="dk1"/>
          </a:lnRef>
          <a:fillRef idx="0">
            <a:schemeClr val="dk1"/>
          </a:fillRef>
          <a:effectRef idx="0">
            <a:schemeClr val="dk1"/>
          </a:effectRef>
          <a:fontRef idx="minor">
            <a:schemeClr val="tx1"/>
          </a:fontRef>
        </p:style>
      </p:cxnSp>
      <p:sp>
        <p:nvSpPr>
          <p:cNvPr id="6" name="Title 5"/>
          <p:cNvSpPr>
            <a:spLocks noGrp="1"/>
          </p:cNvSpPr>
          <p:nvPr>
            <p:ph type="title"/>
          </p:nvPr>
        </p:nvSpPr>
        <p:spPr/>
        <p:txBody>
          <a:bodyPr/>
          <a:lstStyle/>
          <a:p>
            <a:r>
              <a:rPr lang="en-US" dirty="0"/>
              <a:t>Climate Data Store - </a:t>
            </a:r>
            <a:r>
              <a:rPr lang="en-US" dirty="0" smtClean="0"/>
              <a:t>Concept</a:t>
            </a:r>
            <a:endParaRPr lang="en-US" dirty="0"/>
          </a:p>
        </p:txBody>
      </p:sp>
      <p:sp>
        <p:nvSpPr>
          <p:cNvPr id="8" name="Rectangle 7"/>
          <p:cNvSpPr/>
          <p:nvPr/>
        </p:nvSpPr>
        <p:spPr bwMode="auto">
          <a:xfrm>
            <a:off x="3241421" y="1949508"/>
            <a:ext cx="1890065" cy="595270"/>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dirty="0">
                <a:latin typeface="Arial" charset="0"/>
              </a:rPr>
              <a:t>Toolbox</a:t>
            </a:r>
            <a:endParaRPr lang="en-US" sz="1350" b="1" dirty="0">
              <a:latin typeface="Arial" charset="0"/>
            </a:endParaRPr>
          </a:p>
        </p:txBody>
      </p:sp>
      <p:cxnSp>
        <p:nvCxnSpPr>
          <p:cNvPr id="12" name="Straight Arrow Connector 11"/>
          <p:cNvCxnSpPr/>
          <p:nvPr/>
        </p:nvCxnSpPr>
        <p:spPr bwMode="auto">
          <a:xfrm rot="5400000">
            <a:off x="3937184" y="1558865"/>
            <a:ext cx="513420" cy="14882"/>
          </a:xfrm>
          <a:prstGeom prst="straightConnector1">
            <a:avLst/>
          </a:prstGeom>
          <a:noFill/>
          <a:ln w="50800" cap="flat" cmpd="sng" algn="ctr">
            <a:solidFill>
              <a:schemeClr val="bg1">
                <a:lumMod val="75000"/>
              </a:schemeClr>
            </a:solidFill>
            <a:prstDash val="solid"/>
            <a:round/>
            <a:headEnd type="none" w="med" len="med"/>
            <a:tailEnd type="arrow"/>
          </a:ln>
          <a:effectLst/>
        </p:spPr>
      </p:cxnSp>
      <p:sp>
        <p:nvSpPr>
          <p:cNvPr id="18" name="TextBox 17"/>
          <p:cNvSpPr txBox="1"/>
          <p:nvPr/>
        </p:nvSpPr>
        <p:spPr>
          <a:xfrm>
            <a:off x="4596587" y="803614"/>
            <a:ext cx="510076" cy="300082"/>
          </a:xfrm>
          <a:prstGeom prst="rect">
            <a:avLst/>
          </a:prstGeom>
          <a:noFill/>
          <a:ln>
            <a:noFill/>
          </a:ln>
        </p:spPr>
        <p:txBody>
          <a:bodyPr wrap="none" rtlCol="0">
            <a:spAutoFit/>
          </a:bodyPr>
          <a:lstStyle/>
          <a:p>
            <a:r>
              <a:rPr lang="en-US" sz="1350" dirty="0">
                <a:solidFill>
                  <a:schemeClr val="bg1">
                    <a:lumMod val="50000"/>
                  </a:schemeClr>
                </a:solidFill>
              </a:rPr>
              <a:t>User</a:t>
            </a:r>
          </a:p>
        </p:txBody>
      </p:sp>
      <p:sp>
        <p:nvSpPr>
          <p:cNvPr id="16" name="Rectangle 15"/>
          <p:cNvSpPr/>
          <p:nvPr/>
        </p:nvSpPr>
        <p:spPr bwMode="auto">
          <a:xfrm>
            <a:off x="3241351" y="2544778"/>
            <a:ext cx="1890065" cy="595270"/>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dirty="0">
                <a:latin typeface="Arial" charset="0"/>
              </a:rPr>
              <a:t>Broker</a:t>
            </a:r>
          </a:p>
        </p:txBody>
      </p:sp>
      <p:sp>
        <p:nvSpPr>
          <p:cNvPr id="23" name="Rectangle 22"/>
          <p:cNvSpPr/>
          <p:nvPr/>
        </p:nvSpPr>
        <p:spPr bwMode="auto">
          <a:xfrm>
            <a:off x="1419364" y="349720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sp>
        <p:nvSpPr>
          <p:cNvPr id="24" name="Rectangle 23"/>
          <p:cNvSpPr/>
          <p:nvPr/>
        </p:nvSpPr>
        <p:spPr bwMode="auto">
          <a:xfrm>
            <a:off x="3375296" y="349720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sp>
        <p:nvSpPr>
          <p:cNvPr id="25" name="Rectangle 24"/>
          <p:cNvSpPr/>
          <p:nvPr/>
        </p:nvSpPr>
        <p:spPr bwMode="auto">
          <a:xfrm>
            <a:off x="5861748" y="3497208"/>
            <a:ext cx="1605224" cy="364769"/>
          </a:xfrm>
          <a:prstGeom prst="rect">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i="1" dirty="0">
                <a:latin typeface="Arial" charset="0"/>
              </a:rPr>
              <a:t>Adaptor</a:t>
            </a:r>
          </a:p>
        </p:txBody>
      </p:sp>
      <p:cxnSp>
        <p:nvCxnSpPr>
          <p:cNvPr id="27" name="Shape 26"/>
          <p:cNvCxnSpPr>
            <a:stCxn id="16" idx="1"/>
            <a:endCxn id="23" idx="0"/>
          </p:cNvCxnSpPr>
          <p:nvPr/>
        </p:nvCxnSpPr>
        <p:spPr bwMode="auto">
          <a:xfrm rot="10800000" flipV="1">
            <a:off x="2221976" y="2842413"/>
            <a:ext cx="1019373" cy="654796"/>
          </a:xfrm>
          <a:prstGeom prst="bentConnector2">
            <a:avLst/>
          </a:prstGeom>
          <a:noFill/>
          <a:ln w="50800" cap="flat" cmpd="sng" algn="ctr">
            <a:solidFill>
              <a:schemeClr val="tx1"/>
            </a:solidFill>
            <a:prstDash val="solid"/>
            <a:round/>
            <a:headEnd type="none" w="med" len="med"/>
            <a:tailEnd type="arrow"/>
          </a:ln>
          <a:effectLst/>
        </p:spPr>
      </p:cxnSp>
      <p:cxnSp>
        <p:nvCxnSpPr>
          <p:cNvPr id="32" name="Shape 31"/>
          <p:cNvCxnSpPr>
            <a:stCxn id="16" idx="3"/>
            <a:endCxn id="25" idx="0"/>
          </p:cNvCxnSpPr>
          <p:nvPr/>
        </p:nvCxnSpPr>
        <p:spPr bwMode="auto">
          <a:xfrm>
            <a:off x="5131416" y="2842413"/>
            <a:ext cx="1532945" cy="654796"/>
          </a:xfrm>
          <a:prstGeom prst="bentConnector2">
            <a:avLst/>
          </a:prstGeom>
          <a:noFill/>
          <a:ln w="50800" cap="flat" cmpd="sng" algn="ctr">
            <a:solidFill>
              <a:schemeClr val="tx1"/>
            </a:solidFill>
            <a:prstDash val="solid"/>
            <a:round/>
            <a:headEnd type="none" w="med" len="med"/>
            <a:tailEnd type="arrow"/>
          </a:ln>
          <a:effectLst/>
        </p:spPr>
      </p:cxnSp>
      <p:cxnSp>
        <p:nvCxnSpPr>
          <p:cNvPr id="37" name="Straight Arrow Connector 36"/>
          <p:cNvCxnSpPr>
            <a:stCxn id="16" idx="2"/>
            <a:endCxn id="24" idx="0"/>
          </p:cNvCxnSpPr>
          <p:nvPr/>
        </p:nvCxnSpPr>
        <p:spPr bwMode="auto">
          <a:xfrm rot="5400000">
            <a:off x="4003567" y="3314392"/>
            <a:ext cx="357161" cy="8474"/>
          </a:xfrm>
          <a:prstGeom prst="straightConnector1">
            <a:avLst/>
          </a:prstGeom>
          <a:noFill/>
          <a:ln w="50800" cap="flat" cmpd="sng" algn="ctr">
            <a:solidFill>
              <a:schemeClr val="tx1"/>
            </a:solidFill>
            <a:prstDash val="solid"/>
            <a:round/>
            <a:headEnd type="none" w="med" len="med"/>
            <a:tailEnd type="arrow"/>
          </a:ln>
          <a:effectLst/>
        </p:spPr>
      </p:cxnSp>
      <p:sp>
        <p:nvSpPr>
          <p:cNvPr id="22" name="Rectangle 21"/>
          <p:cNvSpPr/>
          <p:nvPr/>
        </p:nvSpPr>
        <p:spPr bwMode="auto">
          <a:xfrm>
            <a:off x="5861748" y="3861978"/>
            <a:ext cx="1605224" cy="595270"/>
          </a:xfrm>
          <a:prstGeom prst="rect">
            <a:avLst/>
          </a:prstGeom>
          <a:noFill/>
          <a:ln w="50800" cap="flat" cmpd="sng" algn="ctr">
            <a:solidFill>
              <a:srgbClr val="008000"/>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solidFill>
                  <a:srgbClr val="008000"/>
                </a:solidFill>
                <a:latin typeface="Arial" charset="0"/>
              </a:rPr>
              <a:t>ECMWF</a:t>
            </a:r>
          </a:p>
          <a:p>
            <a:pPr algn="ctr" eaLnBrk="0" fontAlgn="base" hangingPunct="0">
              <a:spcBef>
                <a:spcPct val="0"/>
              </a:spcBef>
              <a:spcAft>
                <a:spcPct val="0"/>
              </a:spcAft>
            </a:pPr>
            <a:r>
              <a:rPr lang="en-US" sz="1350" b="1" dirty="0">
                <a:solidFill>
                  <a:srgbClr val="008000"/>
                </a:solidFill>
                <a:latin typeface="Arial" charset="0"/>
              </a:rPr>
              <a:t>MARS archive</a:t>
            </a:r>
          </a:p>
        </p:txBody>
      </p:sp>
      <p:sp>
        <p:nvSpPr>
          <p:cNvPr id="21" name="Rectangle 20"/>
          <p:cNvSpPr/>
          <p:nvPr/>
        </p:nvSpPr>
        <p:spPr bwMode="auto">
          <a:xfrm>
            <a:off x="3382808" y="3861978"/>
            <a:ext cx="1605224" cy="595270"/>
          </a:xfrm>
          <a:prstGeom prst="rect">
            <a:avLst/>
          </a:prstGeom>
          <a:noFill/>
          <a:ln w="50800" cap="flat" cmpd="sng" algn="ctr">
            <a:solidFill>
              <a:srgbClr val="FF6600"/>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solidFill>
                  <a:srgbClr val="FF6600"/>
                </a:solidFill>
                <a:latin typeface="Arial" charset="0"/>
              </a:rPr>
              <a:t>Website</a:t>
            </a:r>
          </a:p>
          <a:p>
            <a:pPr algn="ctr" eaLnBrk="0" fontAlgn="base" hangingPunct="0">
              <a:spcBef>
                <a:spcPct val="0"/>
              </a:spcBef>
              <a:spcAft>
                <a:spcPct val="0"/>
              </a:spcAft>
            </a:pPr>
            <a:r>
              <a:rPr lang="en-US" sz="1350" b="1" dirty="0">
                <a:solidFill>
                  <a:srgbClr val="FF6600"/>
                </a:solidFill>
                <a:latin typeface="Arial" charset="0"/>
              </a:rPr>
              <a:t>ftp server</a:t>
            </a:r>
          </a:p>
        </p:txBody>
      </p:sp>
      <p:sp>
        <p:nvSpPr>
          <p:cNvPr id="20" name="Rectangle 19"/>
          <p:cNvSpPr/>
          <p:nvPr/>
        </p:nvSpPr>
        <p:spPr bwMode="auto">
          <a:xfrm>
            <a:off x="1419364" y="3861978"/>
            <a:ext cx="1605224" cy="595270"/>
          </a:xfrm>
          <a:prstGeom prst="rect">
            <a:avLst/>
          </a:prstGeom>
          <a:noFill/>
          <a:ln w="50800" cap="flat" cmpd="sng" algn="ctr">
            <a:solidFill>
              <a:schemeClr val="tx2">
                <a:lumMod val="60000"/>
                <a:lumOff val="40000"/>
              </a:schemeClr>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b="1" dirty="0">
                <a:solidFill>
                  <a:schemeClr val="tx2">
                    <a:lumMod val="60000"/>
                    <a:lumOff val="40000"/>
                  </a:schemeClr>
                </a:solidFill>
                <a:latin typeface="Arial" charset="0"/>
              </a:rPr>
              <a:t>ESGF</a:t>
            </a:r>
          </a:p>
        </p:txBody>
      </p:sp>
      <p:sp>
        <p:nvSpPr>
          <p:cNvPr id="19" name="Can 18"/>
          <p:cNvSpPr/>
          <p:nvPr/>
        </p:nvSpPr>
        <p:spPr bwMode="auto">
          <a:xfrm>
            <a:off x="1708405" y="1863855"/>
            <a:ext cx="1080416" cy="796173"/>
          </a:xfrm>
          <a:prstGeom prst="can">
            <a:avLst/>
          </a:prstGeom>
          <a:noFill/>
          <a:ln w="50800" cap="flat" cmpd="sng" algn="ctr">
            <a:solidFill>
              <a:schemeClr val="tx1"/>
            </a:solidFill>
            <a:prstDash val="solid"/>
            <a:round/>
            <a:headEnd type="none" w="med" len="med"/>
            <a:tailEnd type="none" w="med" len="med"/>
          </a:ln>
          <a:effectLst/>
        </p:spPr>
        <p:txBody>
          <a:bodyPr vert="horz" wrap="square" lIns="68580" tIns="34290" rIns="68580" bIns="34290" numCol="1" rtlCol="0" anchor="ctr" anchorCtr="0" compatLnSpc="1">
            <a:prstTxWarp prst="textNoShape">
              <a:avLst/>
            </a:prstTxWarp>
          </a:bodyPr>
          <a:lstStyle/>
          <a:p>
            <a:pPr algn="ctr" eaLnBrk="0" fontAlgn="base" hangingPunct="0">
              <a:spcBef>
                <a:spcPct val="0"/>
              </a:spcBef>
              <a:spcAft>
                <a:spcPct val="0"/>
              </a:spcAft>
            </a:pPr>
            <a:r>
              <a:rPr lang="en-US" sz="1350" dirty="0">
                <a:latin typeface="Arial" charset="0"/>
              </a:rPr>
              <a:t>Compute</a:t>
            </a:r>
            <a:endParaRPr lang="en-US" sz="1350" dirty="0">
              <a:latin typeface="Arial" charset="0"/>
            </a:endParaRPr>
          </a:p>
        </p:txBody>
      </p:sp>
      <p:sp>
        <p:nvSpPr>
          <p:cNvPr id="28" name="Rectangle 27"/>
          <p:cNvSpPr/>
          <p:nvPr/>
        </p:nvSpPr>
        <p:spPr>
          <a:xfrm>
            <a:off x="3778531" y="449143"/>
            <a:ext cx="877163" cy="923330"/>
          </a:xfrm>
          <a:prstGeom prst="rect">
            <a:avLst/>
          </a:prstGeom>
        </p:spPr>
        <p:txBody>
          <a:bodyPr wrap="none">
            <a:spAutoFit/>
          </a:bodyPr>
          <a:lstStyle/>
          <a:p>
            <a:r>
              <a:rPr lang="en-US" sz="5400" dirty="0"/>
              <a:t>🙂</a:t>
            </a:r>
            <a:endParaRPr lang="en-US" sz="900" dirty="0"/>
          </a:p>
        </p:txBody>
      </p:sp>
      <p:pic>
        <p:nvPicPr>
          <p:cNvPr id="35" name="Picture 3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80520" y="1222075"/>
            <a:ext cx="344231" cy="344231"/>
          </a:xfrm>
          <a:prstGeom prst="rect">
            <a:avLst/>
          </a:prstGeom>
        </p:spPr>
      </p:pic>
      <p:pic>
        <p:nvPicPr>
          <p:cNvPr id="38" name="Picture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12986" y="1222075"/>
            <a:ext cx="344231" cy="344231"/>
          </a:xfrm>
          <a:prstGeom prst="rect">
            <a:avLst/>
          </a:prstGeom>
        </p:spPr>
      </p:pic>
      <p:pic>
        <p:nvPicPr>
          <p:cNvPr id="40" name="Picture 39"/>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5897887" y="3915931"/>
            <a:ext cx="344231" cy="344231"/>
          </a:xfrm>
          <a:prstGeom prst="rect">
            <a:avLst/>
          </a:prstGeom>
        </p:spPr>
      </p:pic>
      <p:pic>
        <p:nvPicPr>
          <p:cNvPr id="41" name="Picture 40"/>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1536290" y="3961259"/>
            <a:ext cx="344231" cy="344231"/>
          </a:xfrm>
          <a:prstGeom prst="rect">
            <a:avLst/>
          </a:prstGeom>
        </p:spPr>
      </p:pic>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18115" y="1904956"/>
            <a:ext cx="1207721" cy="852953"/>
          </a:xfrm>
          <a:prstGeom prst="rect">
            <a:avLst/>
          </a:prstGeom>
        </p:spPr>
      </p:pic>
      <p:pic>
        <p:nvPicPr>
          <p:cNvPr id="43" name="Picture 42"/>
          <p:cNvPicPr>
            <a:picLocks noChangeAspect="1"/>
          </p:cNvPicPr>
          <p:nvPr/>
        </p:nvPicPr>
        <p:blipFill>
          <a:blip r:embed="rId6"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2498704" y="1870395"/>
            <a:ext cx="607249" cy="607249"/>
          </a:xfrm>
          <a:prstGeom prst="rect">
            <a:avLst/>
          </a:prstGeom>
        </p:spPr>
      </p:pic>
      <p:pic>
        <p:nvPicPr>
          <p:cNvPr id="4" name="Picture 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690581" y="741327"/>
            <a:ext cx="986297" cy="986297"/>
          </a:xfrm>
          <a:prstGeom prst="rect">
            <a:avLst/>
          </a:prstGeom>
        </p:spPr>
      </p:pic>
    </p:spTree>
    <p:extLst>
      <p:ext uri="{BB962C8B-B14F-4D97-AF65-F5344CB8AC3E}">
        <p14:creationId xmlns:p14="http://schemas.microsoft.com/office/powerpoint/2010/main" val="4972390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6" presetClass="emph" presetSubtype="0" fill="hold" nodeType="afterEffect">
                                  <p:stCondLst>
                                    <p:cond delay="0"/>
                                  </p:stCondLst>
                                  <p:childTnLst>
                                    <p:animScale>
                                      <p:cBhvr>
                                        <p:cTn id="9" dur="2000" fill="hold"/>
                                        <p:tgtEl>
                                          <p:spTgt spid="4"/>
                                        </p:tgtEl>
                                      </p:cBhvr>
                                      <p:by x="75000" y="75000"/>
                                    </p:animScale>
                                  </p:childTnLst>
                                </p:cTn>
                              </p:par>
                            </p:childTnLst>
                          </p:cTn>
                        </p:par>
                        <p:par>
                          <p:cTn id="10" fill="hold">
                            <p:stCondLst>
                              <p:cond delay="2000"/>
                            </p:stCondLst>
                            <p:childTnLst>
                              <p:par>
                                <p:cTn id="11" presetID="26" presetClass="emph" presetSubtype="0" repeatCount="3000" fill="hold" nodeType="afterEffect">
                                  <p:stCondLst>
                                    <p:cond delay="0"/>
                                  </p:stCondLst>
                                  <p:childTnLst>
                                    <p:animEffect transition="out" filter="fade">
                                      <p:cBhvr>
                                        <p:cTn id="12" dur="500" tmFilter="0, 0; .2, .5; .8, .5; 1, 0"/>
                                        <p:tgtEl>
                                          <p:spTgt spid="4"/>
                                        </p:tgtEl>
                                      </p:cBhvr>
                                    </p:animEffect>
                                    <p:animScale>
                                      <p:cBhvr>
                                        <p:cTn id="13" dur="250" autoRev="1" fill="hold"/>
                                        <p:tgtEl>
                                          <p:spTgt spid="4"/>
                                        </p:tgtEl>
                                      </p:cBhvr>
                                      <p:by x="105000" y="105000"/>
                                    </p:animScale>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5"/>
                                        </p:tgtEl>
                                        <p:attrNameLst>
                                          <p:attrName>style.visibility</p:attrName>
                                        </p:attrNameLst>
                                      </p:cBhvr>
                                      <p:to>
                                        <p:strVal val="visible"/>
                                      </p:to>
                                    </p:set>
                                  </p:childTnLst>
                                </p:cTn>
                              </p:par>
                            </p:childTnLst>
                          </p:cTn>
                        </p:par>
                        <p:par>
                          <p:cTn id="18" fill="hold">
                            <p:stCondLst>
                              <p:cond delay="0"/>
                            </p:stCondLst>
                            <p:childTnLst>
                              <p:par>
                                <p:cTn id="19" presetID="0" presetClass="path" presetSubtype="0" accel="50000" decel="50000" fill="hold" nodeType="afterEffect">
                                  <p:stCondLst>
                                    <p:cond delay="0"/>
                                  </p:stCondLst>
                                  <p:childTnLst>
                                    <p:animMotion origin="layout" path="M -1.45833E-6 -4.81481E-6 L -1.45833E-6 0.12686 L -1.45833E-6 0.22385 L 0.03659 0.22385 L 0.16472 0.22385 L 0.16537 0.53565 L 0.16537 0.53635 " pathEditMode="relative" rAng="0" ptsTypes="AAAAAAA">
                                      <p:cBhvr>
                                        <p:cTn id="20" dur="2000" fill="hold"/>
                                        <p:tgtEl>
                                          <p:spTgt spid="35"/>
                                        </p:tgtEl>
                                        <p:attrNameLst>
                                          <p:attrName>ppt_x</p:attrName>
                                          <p:attrName>ppt_y</p:attrName>
                                        </p:attrNameLst>
                                      </p:cBhvr>
                                      <p:rCtr x="8268" y="26806"/>
                                    </p:animMotion>
                                  </p:childTnLst>
                                  <p:subTnLst>
                                    <p:set>
                                      <p:cBhvr override="childStyle">
                                        <p:cTn dur="1" fill="hold" display="0" masterRel="sameClick" afterEffect="1">
                                          <p:stCondLst>
                                            <p:cond evt="end" delay="0">
                                              <p:tn val="19"/>
                                            </p:cond>
                                          </p:stCondLst>
                                        </p:cTn>
                                        <p:tgtEl>
                                          <p:spTgt spid="35"/>
                                        </p:tgtEl>
                                        <p:attrNameLst>
                                          <p:attrName>style.visibility</p:attrName>
                                        </p:attrNameLst>
                                      </p:cBhvr>
                                      <p:to>
                                        <p:strVal val="hidden"/>
                                      </p:to>
                                    </p:set>
                                  </p:subTnLst>
                                </p:cTn>
                              </p:par>
                              <p:par>
                                <p:cTn id="21" presetID="1" presetClass="entr" presetSubtype="0"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0" presetClass="path" presetSubtype="0" accel="50000" decel="50000" fill="hold" nodeType="withEffect">
                                  <p:stCondLst>
                                    <p:cond delay="0"/>
                                  </p:stCondLst>
                                  <p:childTnLst>
                                    <p:animMotion origin="layout" path="M 2.70833E-6 -4.81481E-6 L 2.70833E-6 0.12385 L 2.70833E-6 0.21852 L -0.06237 0.21852 L -0.27982 0.21852 L -0.28086 0.52338 L -0.28086 0.52408 " pathEditMode="relative" rAng="0" ptsTypes="AAAAAAA">
                                      <p:cBhvr>
                                        <p:cTn id="24" dur="2000" fill="hold"/>
                                        <p:tgtEl>
                                          <p:spTgt spid="38"/>
                                        </p:tgtEl>
                                        <p:attrNameLst>
                                          <p:attrName>ppt_x</p:attrName>
                                          <p:attrName>ppt_y</p:attrName>
                                        </p:attrNameLst>
                                      </p:cBhvr>
                                      <p:rCtr x="-14049" y="26204"/>
                                    </p:animMotion>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childTnLst>
                          </p:cTn>
                        </p:par>
                        <p:par>
                          <p:cTn id="29" fill="hold">
                            <p:stCondLst>
                              <p:cond delay="0"/>
                            </p:stCondLst>
                            <p:childTnLst>
                              <p:par>
                                <p:cTn id="30" presetID="0" presetClass="path" presetSubtype="0" accel="50000" decel="50000" fill="hold" nodeType="afterEffect">
                                  <p:stCondLst>
                                    <p:cond delay="0"/>
                                  </p:stCondLst>
                                  <p:childTnLst>
                                    <p:animMotion origin="layout" path="M 3.75E-6 -1.48148E-6 L -0.31823 -0.13542 L -0.36433 -0.32477 L -0.36433 -0.32477 " pathEditMode="relative" rAng="0" ptsTypes="AAAA">
                                      <p:cBhvr>
                                        <p:cTn id="31" dur="2000" fill="hold"/>
                                        <p:tgtEl>
                                          <p:spTgt spid="40"/>
                                        </p:tgtEl>
                                        <p:attrNameLst>
                                          <p:attrName>ppt_x</p:attrName>
                                          <p:attrName>ppt_y</p:attrName>
                                        </p:attrNameLst>
                                      </p:cBhvr>
                                      <p:rCtr x="-18216" y="-16250"/>
                                    </p:animMotion>
                                  </p:childTnLst>
                                  <p:subTnLst>
                                    <p:set>
                                      <p:cBhvr override="childStyle">
                                        <p:cTn dur="1" fill="hold" display="0" masterRel="sameClick" afterEffect="1">
                                          <p:stCondLst>
                                            <p:cond evt="end" delay="0">
                                              <p:tn val="30"/>
                                            </p:cond>
                                          </p:stCondLst>
                                        </p:cTn>
                                        <p:tgtEl>
                                          <p:spTgt spid="40"/>
                                        </p:tgtEl>
                                        <p:attrNameLst>
                                          <p:attrName>style.visibility</p:attrName>
                                        </p:attrNameLst>
                                      </p:cBhvr>
                                      <p:to>
                                        <p:strVal val="hidden"/>
                                      </p:to>
                                    </p:set>
                                  </p:subTnLst>
                                </p:cTn>
                              </p:par>
                              <p:par>
                                <p:cTn id="32" presetID="1" presetClass="entr" presetSubtype="0" fill="hold" nodeType="withEffect">
                                  <p:stCondLst>
                                    <p:cond delay="0"/>
                                  </p:stCondLst>
                                  <p:childTnLst>
                                    <p:set>
                                      <p:cBhvr>
                                        <p:cTn id="33" dur="1" fill="hold">
                                          <p:stCondLst>
                                            <p:cond delay="0"/>
                                          </p:stCondLst>
                                        </p:cTn>
                                        <p:tgtEl>
                                          <p:spTgt spid="41"/>
                                        </p:tgtEl>
                                        <p:attrNameLst>
                                          <p:attrName>style.visibility</p:attrName>
                                        </p:attrNameLst>
                                      </p:cBhvr>
                                      <p:to>
                                        <p:strVal val="visible"/>
                                      </p:to>
                                    </p:set>
                                  </p:childTnLst>
                                </p:cTn>
                              </p:par>
                              <p:par>
                                <p:cTn id="34" presetID="0" presetClass="path" presetSubtype="0" accel="50000" decel="50000" fill="hold" nodeType="withEffect">
                                  <p:stCondLst>
                                    <p:cond delay="0"/>
                                  </p:stCondLst>
                                  <p:childTnLst>
                                    <p:animMotion origin="layout" path="M 0.00208 -0.00116 L 0.00208 -0.00092 C -0.0013 -0.09074 0.00078 -0.0243 0.00078 -0.20069 L 0.0793 -0.31366 L 0.0793 -0.31366 " pathEditMode="relative" rAng="0" ptsTypes="AAAAA">
                                      <p:cBhvr>
                                        <p:cTn id="35" dur="2000" fill="hold"/>
                                        <p:tgtEl>
                                          <p:spTgt spid="41"/>
                                        </p:tgtEl>
                                        <p:attrNameLst>
                                          <p:attrName>ppt_x</p:attrName>
                                          <p:attrName>ppt_y</p:attrName>
                                        </p:attrNameLst>
                                      </p:cBhvr>
                                      <p:rCtr x="3763" y="-15625"/>
                                    </p:animMotion>
                                  </p:childTnLst>
                                  <p:subTnLst>
                                    <p:set>
                                      <p:cBhvr override="childStyle">
                                        <p:cTn dur="1" fill="hold" display="0" masterRel="sameClick" afterEffect="1">
                                          <p:stCondLst>
                                            <p:cond evt="end" delay="0">
                                              <p:tn val="34"/>
                                            </p:cond>
                                          </p:stCondLst>
                                        </p:cTn>
                                        <p:tgtEl>
                                          <p:spTgt spid="41"/>
                                        </p:tgtEl>
                                        <p:attrNameLst>
                                          <p:attrName>style.visibility</p:attrName>
                                        </p:attrNameLst>
                                      </p:cBhvr>
                                      <p:to>
                                        <p:strVal val="hidden"/>
                                      </p:to>
                                    </p:set>
                                  </p:subTnLst>
                                </p:cTn>
                              </p:par>
                            </p:childTnLst>
                          </p:cTn>
                        </p:par>
                        <p:par>
                          <p:cTn id="36" fill="hold">
                            <p:stCondLst>
                              <p:cond delay="2000"/>
                            </p:stCondLst>
                            <p:childTnLst>
                              <p:par>
                                <p:cTn id="37" presetID="9"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dissolve">
                                      <p:cBhvr>
                                        <p:cTn id="39"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43"/>
                                        </p:tgtEl>
                                        <p:attrNameLst>
                                          <p:attrName>style.visibility</p:attrName>
                                        </p:attrNameLst>
                                      </p:cBhvr>
                                      <p:to>
                                        <p:strVal val="visible"/>
                                      </p:to>
                                    </p:set>
                                  </p:childTnLst>
                                </p:cTn>
                              </p:par>
                              <p:par>
                                <p:cTn id="44" presetID="0" presetClass="path" presetSubtype="0" accel="50000" decel="50000" fill="hold" nodeType="withEffect">
                                  <p:stCondLst>
                                    <p:cond delay="0"/>
                                  </p:stCondLst>
                                  <p:childTnLst>
                                    <p:animMotion origin="layout" path="M 4.79167E-6 -7.03704E-6 L 4.79167E-6 -7.03704E-6 L 0.25416 -0.00765 C 0.26054 -0.00788 0.26705 -0.0095 0.27356 -0.00996 C 0.28463 -0.01112 0.29583 -0.01158 0.3069 -0.01251 L 0.32083 -0.01737 C 0.32304 -0.01829 0.32552 -0.01853 0.32773 -0.01992 L 0.3319 -0.02246 C 0.33789 -0.02154 0.34388 -0.0213 0.35 -0.01992 C 0.35143 -0.01968 0.3526 -0.01737 0.35416 -0.01737 C 0.35742 -0.01737 0.36054 -0.01899 0.3638 -0.01992 C 0.36562 -0.02246 0.36744 -0.02501 0.3694 -0.02732 C 0.3707 -0.02894 0.37226 -0.03033 0.37356 -0.03218 C 0.37955 -0.04167 0.3819 -0.0463 0.38606 -0.05695 C 0.38802 -0.06181 0.39166 -0.06575 0.39166 -0.07177 L 0.39166 -0.09144 L 0.39166 -0.09144 " pathEditMode="relative" ptsTypes="AAAAAAAAAAAAAAAAA">
                                      <p:cBhvr>
                                        <p:cTn id="45" dur="2000" fill="hold"/>
                                        <p:tgtEl>
                                          <p:spTgt spid="43"/>
                                        </p:tgtEl>
                                        <p:attrNameLst>
                                          <p:attrName>ppt_x</p:attrName>
                                          <p:attrName>ppt_y</p:attrName>
                                        </p:attrNameLst>
                                      </p:cBhvr>
                                    </p:animMotion>
                                  </p:childTnLst>
                                  <p:subTnLst>
                                    <p:set>
                                      <p:cBhvr override="childStyle">
                                        <p:cTn dur="1" fill="hold" display="0" masterRel="sameClick" afterEffect="1">
                                          <p:stCondLst>
                                            <p:cond evt="end" delay="0">
                                              <p:tn val="44"/>
                                            </p:cond>
                                          </p:stCondLst>
                                        </p:cTn>
                                        <p:tgtEl>
                                          <p:spTgt spid="43"/>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2"/>
          <p:cNvSpPr>
            <a:spLocks noGrp="1"/>
          </p:cNvSpPr>
          <p:nvPr>
            <p:ph type="title"/>
          </p:nvPr>
        </p:nvSpPr>
        <p:spPr>
          <a:xfrm>
            <a:off x="867705" y="235007"/>
            <a:ext cx="7819096" cy="277539"/>
          </a:xfrm>
        </p:spPr>
        <p:txBody>
          <a:bodyPr/>
          <a:lstStyle/>
          <a:p>
            <a:r>
              <a:rPr lang="en-US" dirty="0" smtClean="0"/>
              <a:t>Climate Data </a:t>
            </a:r>
            <a:r>
              <a:rPr lang="en-US" dirty="0"/>
              <a:t>Store - Toolbox</a:t>
            </a:r>
          </a:p>
        </p:txBody>
      </p:sp>
      <p:grpSp>
        <p:nvGrpSpPr>
          <p:cNvPr id="4" name="Group 3"/>
          <p:cNvGrpSpPr/>
          <p:nvPr/>
        </p:nvGrpSpPr>
        <p:grpSpPr>
          <a:xfrm>
            <a:off x="979973" y="836023"/>
            <a:ext cx="5218043" cy="3250094"/>
            <a:chOff x="7072546" y="154604"/>
            <a:chExt cx="5848704" cy="4344656"/>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190652" y="154604"/>
              <a:ext cx="5585881" cy="4291512"/>
            </a:xfrm>
            <a:prstGeom prst="rect">
              <a:avLst/>
            </a:prstGeom>
          </p:spPr>
        </p:pic>
        <p:pic>
          <p:nvPicPr>
            <p:cNvPr id="2" name="Picture 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72546" y="601659"/>
              <a:ext cx="5848704" cy="3897601"/>
            </a:xfrm>
            <a:prstGeom prst="rect">
              <a:avLst/>
            </a:prstGeom>
          </p:spPr>
        </p:pic>
      </p:grpSp>
      <p:pic>
        <p:nvPicPr>
          <p:cNvPr id="9" name="Picture 8"/>
          <p:cNvPicPr>
            <a:picLocks noChangeAspect="1"/>
          </p:cNvPicPr>
          <p:nvPr/>
        </p:nvPicPr>
        <p:blipFill>
          <a:blip r:embed="rId5">
            <a:alphaModFix/>
          </a:blip>
          <a:stretch>
            <a:fillRect/>
          </a:stretch>
        </p:blipFill>
        <p:spPr>
          <a:xfrm>
            <a:off x="867704" y="629634"/>
            <a:ext cx="5402099" cy="4910999"/>
          </a:xfrm>
          <a:prstGeom prst="rect">
            <a:avLst/>
          </a:prstGeom>
        </p:spPr>
      </p:pic>
      <p:sp>
        <p:nvSpPr>
          <p:cNvPr id="8" name="TextBox 7"/>
          <p:cNvSpPr txBox="1"/>
          <p:nvPr/>
        </p:nvSpPr>
        <p:spPr>
          <a:xfrm>
            <a:off x="6303386" y="639815"/>
            <a:ext cx="2840614" cy="3323987"/>
          </a:xfrm>
          <a:prstGeom prst="rect">
            <a:avLst/>
          </a:prstGeom>
          <a:noFill/>
        </p:spPr>
        <p:txBody>
          <a:bodyPr wrap="square" rtlCol="0">
            <a:spAutoFit/>
          </a:bodyPr>
          <a:lstStyle/>
          <a:p>
            <a:r>
              <a:rPr lang="en-US" sz="2100" b="1" dirty="0"/>
              <a:t>Toolbox:</a:t>
            </a:r>
          </a:p>
          <a:p>
            <a:endParaRPr lang="en-US" sz="2100" b="1" dirty="0"/>
          </a:p>
          <a:p>
            <a:r>
              <a:rPr lang="en-GB" sz="2100" dirty="0"/>
              <a:t>The CDS </a:t>
            </a:r>
            <a:r>
              <a:rPr lang="en-GB" sz="2100" dirty="0"/>
              <a:t>provides </a:t>
            </a:r>
            <a:r>
              <a:rPr lang="en-GB" sz="2100" dirty="0"/>
              <a:t>an </a:t>
            </a:r>
            <a:r>
              <a:rPr lang="en-GB" sz="2100" b="1" dirty="0"/>
              <a:t>authoritative set of </a:t>
            </a:r>
            <a:r>
              <a:rPr lang="en-GB" sz="2100" b="1" dirty="0"/>
              <a:t>software</a:t>
            </a:r>
            <a:r>
              <a:rPr lang="en-GB" sz="2100" dirty="0"/>
              <a:t> </a:t>
            </a:r>
            <a:r>
              <a:rPr lang="en-GB" sz="2100" dirty="0"/>
              <a:t>that will allow </a:t>
            </a:r>
            <a:r>
              <a:rPr lang="en-GB" sz="2100" dirty="0"/>
              <a:t>users </a:t>
            </a:r>
            <a:r>
              <a:rPr lang="en-GB" sz="2100" dirty="0"/>
              <a:t>to </a:t>
            </a:r>
            <a:r>
              <a:rPr lang="en-GB" sz="2100" b="1" dirty="0"/>
              <a:t>develop applications </a:t>
            </a:r>
            <a:r>
              <a:rPr lang="en-GB" sz="2100" dirty="0"/>
              <a:t>that will make use of the content of the CDS</a:t>
            </a:r>
          </a:p>
          <a:p>
            <a:r>
              <a:rPr lang="en-US" sz="2100" b="1" dirty="0"/>
              <a:t> </a:t>
            </a:r>
            <a:endParaRPr lang="en-US" sz="2100" b="1" dirty="0"/>
          </a:p>
        </p:txBody>
      </p:sp>
    </p:spTree>
    <p:extLst>
      <p:ext uri="{BB962C8B-B14F-4D97-AF65-F5344CB8AC3E}">
        <p14:creationId xmlns:p14="http://schemas.microsoft.com/office/powerpoint/2010/main" val="7008103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512547"/>
            <a:ext cx="9275501" cy="4376266"/>
          </a:xfrm>
          <a:prstGeom prst="rect">
            <a:avLst/>
          </a:prstGeom>
        </p:spPr>
      </p:pic>
      <p:sp>
        <p:nvSpPr>
          <p:cNvPr id="3" name="Title 2"/>
          <p:cNvSpPr>
            <a:spLocks noGrp="1"/>
          </p:cNvSpPr>
          <p:nvPr>
            <p:ph type="title"/>
          </p:nvPr>
        </p:nvSpPr>
        <p:spPr/>
        <p:txBody>
          <a:bodyPr/>
          <a:lstStyle/>
          <a:p>
            <a:r>
              <a:rPr lang="en-US" dirty="0"/>
              <a:t>Climate Data Store - Toolbox</a:t>
            </a:r>
          </a:p>
        </p:txBody>
      </p:sp>
    </p:spTree>
    <p:extLst>
      <p:ext uri="{BB962C8B-B14F-4D97-AF65-F5344CB8AC3E}">
        <p14:creationId xmlns:p14="http://schemas.microsoft.com/office/powerpoint/2010/main" val="11429816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pc="300" dirty="0"/>
              <a:t>C3S_512: EQC for CDS in operational phase (2018-2021)</a:t>
            </a:r>
          </a:p>
        </p:txBody>
      </p:sp>
      <p:sp>
        <p:nvSpPr>
          <p:cNvPr id="9" name="TextBox 8"/>
          <p:cNvSpPr txBox="1"/>
          <p:nvPr/>
        </p:nvSpPr>
        <p:spPr>
          <a:xfrm>
            <a:off x="867704" y="699543"/>
            <a:ext cx="5072448" cy="4108817"/>
          </a:xfrm>
          <a:prstGeom prst="rect">
            <a:avLst/>
          </a:prstGeom>
          <a:noFill/>
        </p:spPr>
        <p:txBody>
          <a:bodyPr wrap="square" rtlCol="0">
            <a:spAutoFit/>
          </a:bodyPr>
          <a:lstStyle/>
          <a:p>
            <a:pPr>
              <a:spcAft>
                <a:spcPts val="600"/>
              </a:spcAft>
            </a:pPr>
            <a:r>
              <a:rPr lang="en-US" b="1" dirty="0">
                <a:solidFill>
                  <a:schemeClr val="tx2"/>
                </a:solidFill>
              </a:rPr>
              <a:t>Tasks and responsibilities:</a:t>
            </a:r>
            <a:endParaRPr lang="en-US" dirty="0">
              <a:solidFill>
                <a:schemeClr val="tx2"/>
              </a:solidFill>
            </a:endParaRPr>
          </a:p>
          <a:p>
            <a:pPr marL="285743" indent="-285743">
              <a:buFont typeface="Arial" charset="0"/>
              <a:buChar char="•"/>
            </a:pPr>
            <a:r>
              <a:rPr lang="en-US" sz="1600" dirty="0">
                <a:solidFill>
                  <a:schemeClr val="tx2"/>
                </a:solidFill>
              </a:rPr>
              <a:t>Manage the EQC process for the CDS </a:t>
            </a:r>
          </a:p>
          <a:p>
            <a:pPr marL="285743" indent="-285743">
              <a:buFont typeface="Arial" charset="0"/>
              <a:buChar char="•"/>
            </a:pPr>
            <a:r>
              <a:rPr lang="en-US" sz="1600" dirty="0">
                <a:solidFill>
                  <a:schemeClr val="tx2"/>
                </a:solidFill>
              </a:rPr>
              <a:t>Ensure consistency of approach, terminology, etc.</a:t>
            </a:r>
          </a:p>
          <a:p>
            <a:pPr marL="285743" indent="-285743">
              <a:buFont typeface="Arial" charset="0"/>
              <a:buChar char="•"/>
            </a:pPr>
            <a:r>
              <a:rPr lang="en-US" sz="1600" dirty="0">
                <a:solidFill>
                  <a:schemeClr val="tx2"/>
                </a:solidFill>
              </a:rPr>
              <a:t>Collect and </a:t>
            </a:r>
            <a:r>
              <a:rPr lang="en-US" sz="1600" dirty="0" err="1">
                <a:solidFill>
                  <a:schemeClr val="tx2"/>
                </a:solidFill>
              </a:rPr>
              <a:t>analyse</a:t>
            </a:r>
            <a:r>
              <a:rPr lang="en-US" sz="1600" dirty="0">
                <a:solidFill>
                  <a:schemeClr val="tx2"/>
                </a:solidFill>
              </a:rPr>
              <a:t> user requirements for the CDS</a:t>
            </a:r>
          </a:p>
          <a:p>
            <a:pPr>
              <a:spcBef>
                <a:spcPts val="600"/>
              </a:spcBef>
              <a:spcAft>
                <a:spcPts val="600"/>
              </a:spcAft>
            </a:pPr>
            <a:r>
              <a:rPr lang="en-US" sz="1600" b="1" i="1" dirty="0">
                <a:solidFill>
                  <a:schemeClr val="tx2"/>
                </a:solidFill>
              </a:rPr>
              <a:t>For CDS data:</a:t>
            </a:r>
          </a:p>
          <a:p>
            <a:pPr marL="285743" indent="-285743">
              <a:buFont typeface="Arial" charset="0"/>
              <a:buChar char="•"/>
            </a:pPr>
            <a:r>
              <a:rPr lang="en-US" sz="1600" dirty="0" err="1">
                <a:solidFill>
                  <a:schemeClr val="tx2"/>
                </a:solidFill>
              </a:rPr>
              <a:t>Generalise</a:t>
            </a:r>
            <a:r>
              <a:rPr lang="en-US" sz="1600" dirty="0">
                <a:solidFill>
                  <a:schemeClr val="tx2"/>
                </a:solidFill>
              </a:rPr>
              <a:t> the Quality Assurance Template</a:t>
            </a:r>
          </a:p>
          <a:p>
            <a:pPr marL="285743" indent="-285743">
              <a:buFont typeface="Arial" charset="0"/>
              <a:buChar char="•"/>
            </a:pPr>
            <a:r>
              <a:rPr lang="en-US" sz="1600" dirty="0">
                <a:solidFill>
                  <a:schemeClr val="tx2"/>
                </a:solidFill>
              </a:rPr>
              <a:t>Implement a QAT Content Management System</a:t>
            </a:r>
          </a:p>
          <a:p>
            <a:pPr marL="285743" indent="-285743">
              <a:buFont typeface="Arial" charset="0"/>
              <a:buChar char="•"/>
            </a:pPr>
            <a:r>
              <a:rPr lang="en-US" sz="1600" dirty="0">
                <a:solidFill>
                  <a:schemeClr val="tx2"/>
                </a:solidFill>
              </a:rPr>
              <a:t>Deliver/maintain QAT content for all CDS data records</a:t>
            </a:r>
          </a:p>
          <a:p>
            <a:pPr>
              <a:spcBef>
                <a:spcPts val="600"/>
              </a:spcBef>
              <a:spcAft>
                <a:spcPts val="600"/>
              </a:spcAft>
            </a:pPr>
            <a:r>
              <a:rPr lang="en-US" sz="1600" b="1" i="1" dirty="0">
                <a:solidFill>
                  <a:schemeClr val="tx2"/>
                </a:solidFill>
              </a:rPr>
              <a:t>For CDS tools:</a:t>
            </a:r>
          </a:p>
          <a:p>
            <a:pPr marL="285743" indent="-285743">
              <a:buFont typeface="Arial" charset="0"/>
              <a:buChar char="•"/>
            </a:pPr>
            <a:r>
              <a:rPr lang="en-US" sz="1600" dirty="0">
                <a:solidFill>
                  <a:schemeClr val="tx2"/>
                </a:solidFill>
              </a:rPr>
              <a:t>Develop suitable quality standards for CDS tools</a:t>
            </a:r>
          </a:p>
          <a:p>
            <a:pPr marL="285743" indent="-285743">
              <a:buFont typeface="Arial" charset="0"/>
              <a:buChar char="•"/>
            </a:pPr>
            <a:r>
              <a:rPr lang="en-US" sz="1600" dirty="0">
                <a:solidFill>
                  <a:schemeClr val="tx2"/>
                </a:solidFill>
              </a:rPr>
              <a:t>Test and report toolbox quality together with users</a:t>
            </a:r>
          </a:p>
          <a:p>
            <a:pPr>
              <a:spcBef>
                <a:spcPts val="600"/>
              </a:spcBef>
              <a:spcAft>
                <a:spcPts val="600"/>
              </a:spcAft>
            </a:pPr>
            <a:r>
              <a:rPr lang="en-US" sz="1600" b="1" i="1" dirty="0">
                <a:solidFill>
                  <a:schemeClr val="tx2"/>
                </a:solidFill>
              </a:rPr>
              <a:t>For CDS service:</a:t>
            </a:r>
          </a:p>
          <a:p>
            <a:pPr marL="285743" indent="-285743">
              <a:buFont typeface="Arial" charset="0"/>
              <a:buChar char="•"/>
            </a:pPr>
            <a:r>
              <a:rPr lang="en-US" sz="1600" dirty="0">
                <a:solidFill>
                  <a:schemeClr val="tx2"/>
                </a:solidFill>
              </a:rPr>
              <a:t>Develop suitable KPIs for CDS quality of service</a:t>
            </a:r>
          </a:p>
          <a:p>
            <a:pPr marL="285743" indent="-285743">
              <a:buFont typeface="Arial" charset="0"/>
              <a:buChar char="•"/>
            </a:pPr>
            <a:r>
              <a:rPr lang="en-US" sz="1600" dirty="0">
                <a:solidFill>
                  <a:schemeClr val="tx2"/>
                </a:solidFill>
              </a:rPr>
              <a:t>Test and report CDS system performance</a:t>
            </a:r>
          </a:p>
        </p:txBody>
      </p:sp>
      <p:sp>
        <p:nvSpPr>
          <p:cNvPr id="11" name="TextBox 10"/>
          <p:cNvSpPr txBox="1"/>
          <p:nvPr/>
        </p:nvSpPr>
        <p:spPr>
          <a:xfrm>
            <a:off x="6077853" y="915566"/>
            <a:ext cx="2592288" cy="3416320"/>
          </a:xfrm>
          <a:prstGeom prst="rect">
            <a:avLst/>
          </a:prstGeom>
          <a:solidFill>
            <a:schemeClr val="accent6">
              <a:lumMod val="20000"/>
              <a:lumOff val="80000"/>
            </a:schemeClr>
          </a:solidFill>
        </p:spPr>
        <p:txBody>
          <a:bodyPr wrap="square" rtlCol="0">
            <a:spAutoFit/>
          </a:bodyPr>
          <a:lstStyle/>
          <a:p>
            <a:r>
              <a:rPr lang="en-US" b="1" dirty="0">
                <a:solidFill>
                  <a:schemeClr val="accent6">
                    <a:lumMod val="50000"/>
                  </a:schemeClr>
                </a:solidFill>
              </a:rPr>
              <a:t>Quality of data</a:t>
            </a:r>
          </a:p>
          <a:p>
            <a:pPr marL="285743" indent="-285743">
              <a:buFont typeface="Arial" charset="0"/>
              <a:buChar char="•"/>
            </a:pPr>
            <a:r>
              <a:rPr lang="en-US" dirty="0">
                <a:solidFill>
                  <a:schemeClr val="accent6">
                    <a:lumMod val="50000"/>
                  </a:schemeClr>
                </a:solidFill>
              </a:rPr>
              <a:t>Assessments</a:t>
            </a:r>
          </a:p>
          <a:p>
            <a:pPr marL="285743" indent="-285743">
              <a:buFont typeface="Arial" charset="0"/>
              <a:buChar char="•"/>
            </a:pPr>
            <a:r>
              <a:rPr lang="en-US" dirty="0">
                <a:solidFill>
                  <a:schemeClr val="accent6">
                    <a:lumMod val="50000"/>
                  </a:schemeClr>
                </a:solidFill>
              </a:rPr>
              <a:t>User guidance</a:t>
            </a:r>
          </a:p>
          <a:p>
            <a:pPr marL="285743" indent="-285743">
              <a:buFont typeface="Arial" charset="0"/>
              <a:buChar char="•"/>
            </a:pPr>
            <a:r>
              <a:rPr lang="en-US" dirty="0">
                <a:solidFill>
                  <a:schemeClr val="accent6">
                    <a:lumMod val="50000"/>
                  </a:schemeClr>
                </a:solidFill>
              </a:rPr>
              <a:t>Gaps and limitations</a:t>
            </a:r>
          </a:p>
          <a:p>
            <a:pPr marL="285743" indent="-285743">
              <a:buFont typeface="Arial" charset="0"/>
              <a:buChar char="•"/>
            </a:pPr>
            <a:endParaRPr lang="en-US" dirty="0">
              <a:solidFill>
                <a:schemeClr val="accent6">
                  <a:lumMod val="50000"/>
                </a:schemeClr>
              </a:solidFill>
            </a:endParaRPr>
          </a:p>
          <a:p>
            <a:r>
              <a:rPr lang="en-US" b="1" dirty="0">
                <a:solidFill>
                  <a:schemeClr val="accent6">
                    <a:lumMod val="50000"/>
                  </a:schemeClr>
                </a:solidFill>
              </a:rPr>
              <a:t>Quality of tools</a:t>
            </a:r>
          </a:p>
          <a:p>
            <a:pPr marL="285743" indent="-285743">
              <a:buFont typeface="Arial" charset="0"/>
              <a:buChar char="•"/>
            </a:pPr>
            <a:r>
              <a:rPr lang="en-US" dirty="0">
                <a:solidFill>
                  <a:schemeClr val="accent6">
                    <a:lumMod val="50000"/>
                  </a:schemeClr>
                </a:solidFill>
              </a:rPr>
              <a:t>Fitness for purpose</a:t>
            </a:r>
          </a:p>
          <a:p>
            <a:pPr marL="285743" indent="-285743">
              <a:buFont typeface="Arial" charset="0"/>
              <a:buChar char="•"/>
            </a:pPr>
            <a:r>
              <a:rPr lang="en-US" dirty="0">
                <a:solidFill>
                  <a:schemeClr val="accent6">
                    <a:lumMod val="50000"/>
                  </a:schemeClr>
                </a:solidFill>
              </a:rPr>
              <a:t>Best practices</a:t>
            </a:r>
          </a:p>
          <a:p>
            <a:pPr marL="285743" indent="-285743">
              <a:buFont typeface="Arial" charset="0"/>
              <a:buChar char="•"/>
            </a:pPr>
            <a:endParaRPr lang="en-US" dirty="0">
              <a:solidFill>
                <a:schemeClr val="accent6">
                  <a:lumMod val="50000"/>
                </a:schemeClr>
              </a:solidFill>
            </a:endParaRPr>
          </a:p>
          <a:p>
            <a:r>
              <a:rPr lang="en-US" b="1" dirty="0">
                <a:solidFill>
                  <a:schemeClr val="accent6">
                    <a:lumMod val="50000"/>
                  </a:schemeClr>
                </a:solidFill>
              </a:rPr>
              <a:t>Quality of service</a:t>
            </a:r>
          </a:p>
          <a:p>
            <a:pPr marL="285743" indent="-285743">
              <a:buFont typeface="Arial" charset="0"/>
              <a:buChar char="•"/>
            </a:pPr>
            <a:r>
              <a:rPr lang="en-US" dirty="0">
                <a:solidFill>
                  <a:schemeClr val="accent6">
                    <a:lumMod val="50000"/>
                  </a:schemeClr>
                </a:solidFill>
              </a:rPr>
              <a:t>Speed, responsiveness</a:t>
            </a:r>
          </a:p>
          <a:p>
            <a:pPr marL="285743" indent="-285743">
              <a:buFont typeface="Arial" charset="0"/>
              <a:buChar char="•"/>
            </a:pPr>
            <a:r>
              <a:rPr lang="en-US" dirty="0">
                <a:solidFill>
                  <a:schemeClr val="accent6">
                    <a:lumMod val="50000"/>
                  </a:schemeClr>
                </a:solidFill>
              </a:rPr>
              <a:t>System availability, </a:t>
            </a:r>
            <a:r>
              <a:rPr lang="mr-IN" dirty="0">
                <a:solidFill>
                  <a:schemeClr val="accent6">
                    <a:lumMod val="50000"/>
                  </a:schemeClr>
                </a:solidFill>
              </a:rPr>
              <a:t>…</a:t>
            </a:r>
            <a:endParaRPr lang="en-US" dirty="0">
              <a:solidFill>
                <a:schemeClr val="accent6">
                  <a:lumMod val="50000"/>
                </a:schemeClr>
              </a:solidFill>
            </a:endParaRPr>
          </a:p>
        </p:txBody>
      </p:sp>
    </p:spTree>
    <p:extLst>
      <p:ext uri="{BB962C8B-B14F-4D97-AF65-F5344CB8AC3E}">
        <p14:creationId xmlns:p14="http://schemas.microsoft.com/office/powerpoint/2010/main" val="2838815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99593" y="827787"/>
            <a:ext cx="4722671" cy="3616172"/>
          </a:xfrm>
          <a:prstGeom prst="rect">
            <a:avLst/>
          </a:prstGeom>
          <a:ln>
            <a:noFill/>
          </a:ln>
          <a:effectLst>
            <a:outerShdw blurRad="50800" dist="38100" dir="2700000" algn="tl" rotWithShape="0">
              <a:prstClr val="black">
                <a:alpha val="40000"/>
              </a:prstClr>
            </a:outerShdw>
          </a:effectLst>
        </p:spPr>
      </p:pic>
      <p:sp>
        <p:nvSpPr>
          <p:cNvPr id="3" name="Title 2"/>
          <p:cNvSpPr>
            <a:spLocks noGrp="1"/>
          </p:cNvSpPr>
          <p:nvPr>
            <p:ph type="title"/>
          </p:nvPr>
        </p:nvSpPr>
        <p:spPr>
          <a:xfrm>
            <a:off x="867705" y="235007"/>
            <a:ext cx="8024776" cy="277539"/>
          </a:xfrm>
        </p:spPr>
        <p:txBody>
          <a:bodyPr/>
          <a:lstStyle/>
          <a:p>
            <a:r>
              <a:rPr lang="en-US" spc="300" dirty="0"/>
              <a:t>C3S_51 Lot 2: Quality Assurance Template for EQC products</a:t>
            </a:r>
          </a:p>
        </p:txBody>
      </p:sp>
      <p:sp>
        <p:nvSpPr>
          <p:cNvPr id="8" name="TextBox 7"/>
          <p:cNvSpPr txBox="1"/>
          <p:nvPr/>
        </p:nvSpPr>
        <p:spPr>
          <a:xfrm>
            <a:off x="2369608" y="1805829"/>
            <a:ext cx="654346" cy="200055"/>
          </a:xfrm>
          <a:prstGeom prst="rect">
            <a:avLst/>
          </a:prstGeom>
          <a:noFill/>
        </p:spPr>
        <p:txBody>
          <a:bodyPr wrap="none" rtlCol="0">
            <a:spAutoFit/>
          </a:bodyPr>
          <a:lstStyle/>
          <a:p>
            <a:r>
              <a:rPr lang="en-US" sz="700" b="1" dirty="0">
                <a:solidFill>
                  <a:srgbClr val="FF0000"/>
                </a:solidFill>
              </a:rPr>
              <a:t>data quality </a:t>
            </a:r>
          </a:p>
        </p:txBody>
      </p:sp>
      <p:sp>
        <p:nvSpPr>
          <p:cNvPr id="2" name="TextBox 1"/>
          <p:cNvSpPr txBox="1"/>
          <p:nvPr/>
        </p:nvSpPr>
        <p:spPr>
          <a:xfrm>
            <a:off x="6372202" y="865044"/>
            <a:ext cx="1932709" cy="338554"/>
          </a:xfrm>
          <a:prstGeom prst="rect">
            <a:avLst/>
          </a:prstGeom>
          <a:noFill/>
        </p:spPr>
        <p:txBody>
          <a:bodyPr wrap="none" rtlCol="0">
            <a:spAutoFit/>
          </a:bodyPr>
          <a:lstStyle/>
          <a:p>
            <a:r>
              <a:rPr lang="en-US" sz="1600" dirty="0">
                <a:solidFill>
                  <a:schemeClr val="tx2"/>
                </a:solidFill>
              </a:rPr>
              <a:t>EQC status indicators</a:t>
            </a:r>
          </a:p>
        </p:txBody>
      </p:sp>
      <p:sp>
        <p:nvSpPr>
          <p:cNvPr id="9" name="TextBox 8"/>
          <p:cNvSpPr txBox="1"/>
          <p:nvPr/>
        </p:nvSpPr>
        <p:spPr>
          <a:xfrm>
            <a:off x="6372202" y="1721189"/>
            <a:ext cx="2042947" cy="1323439"/>
          </a:xfrm>
          <a:prstGeom prst="rect">
            <a:avLst/>
          </a:prstGeom>
          <a:noFill/>
        </p:spPr>
        <p:txBody>
          <a:bodyPr wrap="square" rtlCol="0">
            <a:spAutoFit/>
          </a:bodyPr>
          <a:lstStyle/>
          <a:p>
            <a:r>
              <a:rPr lang="en-US" sz="1600" dirty="0">
                <a:solidFill>
                  <a:schemeClr val="tx2"/>
                </a:solidFill>
              </a:rPr>
              <a:t>Descriptive metadata, production methods, system maturity, documentation, quality assurance, </a:t>
            </a:r>
            <a:r>
              <a:rPr lang="mr-IN" sz="1600" dirty="0">
                <a:solidFill>
                  <a:schemeClr val="tx2"/>
                </a:solidFill>
              </a:rPr>
              <a:t>…</a:t>
            </a:r>
            <a:endParaRPr lang="en-US" sz="1600" dirty="0">
              <a:solidFill>
                <a:schemeClr val="tx2"/>
              </a:solidFill>
            </a:endParaRPr>
          </a:p>
        </p:txBody>
      </p:sp>
      <p:sp>
        <p:nvSpPr>
          <p:cNvPr id="10" name="TextBox 9"/>
          <p:cNvSpPr txBox="1"/>
          <p:nvPr/>
        </p:nvSpPr>
        <p:spPr>
          <a:xfrm>
            <a:off x="6372201" y="3507854"/>
            <a:ext cx="1783565" cy="338554"/>
          </a:xfrm>
          <a:prstGeom prst="rect">
            <a:avLst/>
          </a:prstGeom>
          <a:noFill/>
        </p:spPr>
        <p:txBody>
          <a:bodyPr wrap="none" rtlCol="0">
            <a:spAutoFit/>
          </a:bodyPr>
          <a:lstStyle/>
          <a:p>
            <a:r>
              <a:rPr lang="en-US" sz="1600" dirty="0">
                <a:solidFill>
                  <a:schemeClr val="tx2"/>
                </a:solidFill>
              </a:rPr>
              <a:t>Fitness </a:t>
            </a:r>
            <a:r>
              <a:rPr lang="en-US" sz="1600">
                <a:solidFill>
                  <a:schemeClr val="tx2"/>
                </a:solidFill>
              </a:rPr>
              <a:t>for purpose</a:t>
            </a:r>
            <a:endParaRPr lang="en-US" sz="1600" dirty="0">
              <a:solidFill>
                <a:schemeClr val="tx2"/>
              </a:solidFill>
            </a:endParaRPr>
          </a:p>
        </p:txBody>
      </p:sp>
      <p:sp>
        <p:nvSpPr>
          <p:cNvPr id="11" name="TextBox 10"/>
          <p:cNvSpPr txBox="1"/>
          <p:nvPr/>
        </p:nvSpPr>
        <p:spPr>
          <a:xfrm>
            <a:off x="6372200" y="4011911"/>
            <a:ext cx="2343398" cy="584775"/>
          </a:xfrm>
          <a:prstGeom prst="rect">
            <a:avLst/>
          </a:prstGeom>
          <a:noFill/>
        </p:spPr>
        <p:txBody>
          <a:bodyPr wrap="none" rtlCol="0">
            <a:spAutoFit/>
          </a:bodyPr>
          <a:lstStyle/>
          <a:p>
            <a:r>
              <a:rPr lang="en-US" sz="1600" dirty="0">
                <a:solidFill>
                  <a:schemeClr val="tx2"/>
                </a:solidFill>
              </a:rPr>
              <a:t>Independent assessments</a:t>
            </a:r>
          </a:p>
          <a:p>
            <a:r>
              <a:rPr lang="en-US" sz="1600" i="1" dirty="0">
                <a:solidFill>
                  <a:schemeClr val="tx2"/>
                </a:solidFill>
              </a:rPr>
              <a:t>(C3S_511)</a:t>
            </a:r>
          </a:p>
        </p:txBody>
      </p:sp>
      <p:sp>
        <p:nvSpPr>
          <p:cNvPr id="13" name="Freeform 12"/>
          <p:cNvSpPr/>
          <p:nvPr/>
        </p:nvSpPr>
        <p:spPr>
          <a:xfrm>
            <a:off x="2413553" y="1780445"/>
            <a:ext cx="598623" cy="254278"/>
          </a:xfrm>
          <a:custGeom>
            <a:avLst/>
            <a:gdLst>
              <a:gd name="connsiteX0" fmla="*/ 146767 w 598623"/>
              <a:gd name="connsiteY0" fmla="*/ 39212 h 254278"/>
              <a:gd name="connsiteX1" fmla="*/ 393655 w 598623"/>
              <a:gd name="connsiteY1" fmla="*/ 2636 h 254278"/>
              <a:gd name="connsiteX2" fmla="*/ 594823 w 598623"/>
              <a:gd name="connsiteY2" fmla="*/ 103220 h 254278"/>
              <a:gd name="connsiteX3" fmla="*/ 494239 w 598623"/>
              <a:gd name="connsiteY3" fmla="*/ 231236 h 254278"/>
              <a:gd name="connsiteX4" fmla="*/ 128479 w 598623"/>
              <a:gd name="connsiteY4" fmla="*/ 240380 h 254278"/>
              <a:gd name="connsiteX5" fmla="*/ 463 w 598623"/>
              <a:gd name="connsiteY5" fmla="*/ 84932 h 254278"/>
              <a:gd name="connsiteX6" fmla="*/ 101047 w 598623"/>
              <a:gd name="connsiteY6" fmla="*/ 2636 h 254278"/>
              <a:gd name="connsiteX7" fmla="*/ 457663 w 598623"/>
              <a:gd name="connsiteY7" fmla="*/ 66644 h 254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8623" h="254278">
                <a:moveTo>
                  <a:pt x="146767" y="39212"/>
                </a:moveTo>
                <a:cubicBezTo>
                  <a:pt x="232873" y="15590"/>
                  <a:pt x="318979" y="-8032"/>
                  <a:pt x="393655" y="2636"/>
                </a:cubicBezTo>
                <a:cubicBezTo>
                  <a:pt x="468331" y="13304"/>
                  <a:pt x="578059" y="65120"/>
                  <a:pt x="594823" y="103220"/>
                </a:cubicBezTo>
                <a:cubicBezTo>
                  <a:pt x="611587" y="141320"/>
                  <a:pt x="571963" y="208376"/>
                  <a:pt x="494239" y="231236"/>
                </a:cubicBezTo>
                <a:cubicBezTo>
                  <a:pt x="416515" y="254096"/>
                  <a:pt x="210775" y="264764"/>
                  <a:pt x="128479" y="240380"/>
                </a:cubicBezTo>
                <a:cubicBezTo>
                  <a:pt x="46183" y="215996"/>
                  <a:pt x="5035" y="124556"/>
                  <a:pt x="463" y="84932"/>
                </a:cubicBezTo>
                <a:cubicBezTo>
                  <a:pt x="-4109" y="45308"/>
                  <a:pt x="24847" y="5684"/>
                  <a:pt x="101047" y="2636"/>
                </a:cubicBezTo>
                <a:cubicBezTo>
                  <a:pt x="177247" y="-412"/>
                  <a:pt x="399751" y="54452"/>
                  <a:pt x="457663" y="66644"/>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203849" y="627314"/>
            <a:ext cx="2952328" cy="4032669"/>
          </a:xfrm>
          <a:prstGeom prst="rect">
            <a:avLst/>
          </a:prstGeom>
          <a:ln w="12700">
            <a:solidFill>
              <a:schemeClr val="tx2"/>
            </a:solidFill>
          </a:ln>
          <a:effectLst>
            <a:outerShdw blurRad="127000" dir="5400000" sx="103000" sy="103000" algn="t" rotWithShape="0">
              <a:prstClr val="black">
                <a:alpha val="40000"/>
              </a:prstClr>
            </a:outerShdw>
          </a:effectLst>
        </p:spPr>
      </p:pic>
    </p:spTree>
    <p:extLst>
      <p:ext uri="{BB962C8B-B14F-4D97-AF65-F5344CB8AC3E}">
        <p14:creationId xmlns:p14="http://schemas.microsoft.com/office/powerpoint/2010/main" val="3796309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4748557" y="512546"/>
            <a:ext cx="2846207" cy="1699164"/>
          </a:xfrm>
        </p:spPr>
      </p:pic>
      <p:sp>
        <p:nvSpPr>
          <p:cNvPr id="3" name="Title 2"/>
          <p:cNvSpPr>
            <a:spLocks noGrp="1"/>
          </p:cNvSpPr>
          <p:nvPr>
            <p:ph type="title"/>
          </p:nvPr>
        </p:nvSpPr>
        <p:spPr/>
        <p:txBody>
          <a:bodyPr/>
          <a:lstStyle/>
          <a:p>
            <a:r>
              <a:rPr lang="en-US" dirty="0"/>
              <a:t>C3S: State of Climate</a:t>
            </a:r>
          </a:p>
        </p:txBody>
      </p:sp>
      <p:sp>
        <p:nvSpPr>
          <p:cNvPr id="6" name="TextBox 5"/>
          <p:cNvSpPr txBox="1"/>
          <p:nvPr/>
        </p:nvSpPr>
        <p:spPr>
          <a:xfrm>
            <a:off x="4791952" y="2304583"/>
            <a:ext cx="3250704" cy="369332"/>
          </a:xfrm>
          <a:prstGeom prst="rect">
            <a:avLst/>
          </a:prstGeom>
          <a:gradFill flip="none" rotWithShape="1">
            <a:gsLst>
              <a:gs pos="0">
                <a:srgbClr val="E8E8E8">
                  <a:shade val="30000"/>
                  <a:satMod val="115000"/>
                </a:srgbClr>
              </a:gs>
              <a:gs pos="50000">
                <a:srgbClr val="E8E8E8">
                  <a:shade val="67500"/>
                  <a:satMod val="115000"/>
                </a:srgbClr>
              </a:gs>
              <a:gs pos="100000">
                <a:srgbClr val="E8E8E8">
                  <a:shade val="100000"/>
                  <a:satMod val="115000"/>
                </a:srgbClr>
              </a:gs>
            </a:gsLst>
            <a:lin ang="2700000" scaled="1"/>
            <a:tileRect/>
          </a:gradFill>
          <a:ln>
            <a:gradFill>
              <a:gsLst>
                <a:gs pos="0">
                  <a:schemeClr val="accent1">
                    <a:lumMod val="5000"/>
                    <a:lumOff val="95000"/>
                    <a:alpha val="54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reflection blurRad="355600" stA="61000" endPos="65000" dist="469900" dir="5400000" sy="-100000" algn="bl" rotWithShape="0"/>
          </a:effectLst>
        </p:spPr>
        <p:txBody>
          <a:bodyPr wrap="square" rtlCol="0">
            <a:spAutoFit/>
          </a:bodyPr>
          <a:lstStyle/>
          <a:p>
            <a:r>
              <a:rPr lang="en-US" dirty="0"/>
              <a:t>WMO Press Release 2017/11/06</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7704" y="3289107"/>
            <a:ext cx="3744416" cy="1896109"/>
          </a:xfrm>
          <a:prstGeom prst="rect">
            <a:avLst/>
          </a:prstGeom>
        </p:spPr>
      </p:pic>
      <p:sp>
        <p:nvSpPr>
          <p:cNvPr id="9" name="TextBox 8"/>
          <p:cNvSpPr txBox="1"/>
          <p:nvPr/>
        </p:nvSpPr>
        <p:spPr>
          <a:xfrm>
            <a:off x="34639" y="3507854"/>
            <a:ext cx="851552" cy="95410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a:gradFill>
              <a:gsLst>
                <a:gs pos="0">
                  <a:schemeClr val="accent1">
                    <a:lumMod val="5000"/>
                    <a:lumOff val="95000"/>
                    <a:alpha val="54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reflection blurRad="355600" stA="61000" endPos="65000" dist="469900" dir="5400000" sy="-100000" algn="bl" rotWithShape="0"/>
          </a:effectLst>
        </p:spPr>
        <p:txBody>
          <a:bodyPr wrap="square" rtlCol="0">
            <a:spAutoFit/>
          </a:bodyPr>
          <a:lstStyle/>
          <a:p>
            <a:pPr algn="ctr"/>
            <a:r>
              <a:rPr lang="en-US" sz="1400" dirty="0"/>
              <a:t>Sea-ice </a:t>
            </a:r>
            <a:r>
              <a:rPr lang="en-US" sz="1400"/>
              <a:t>cover October 2017</a:t>
            </a:r>
          </a:p>
        </p:txBody>
      </p:sp>
      <p:sp>
        <p:nvSpPr>
          <p:cNvPr id="10" name="TextBox 9"/>
          <p:cNvSpPr txBox="1"/>
          <p:nvPr/>
        </p:nvSpPr>
        <p:spPr>
          <a:xfrm>
            <a:off x="7608" y="1203598"/>
            <a:ext cx="851552" cy="70788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a:gradFill>
              <a:gsLst>
                <a:gs pos="0">
                  <a:schemeClr val="accent1">
                    <a:lumMod val="5000"/>
                    <a:lumOff val="95000"/>
                    <a:alpha val="54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reflection blurRad="355600" stA="61000" endPos="65000" dist="469900" dir="5400000" sy="-100000" algn="bl" rotWithShape="0"/>
          </a:effectLst>
        </p:spPr>
        <p:txBody>
          <a:bodyPr wrap="square" rtlCol="0">
            <a:spAutoFit/>
          </a:bodyPr>
          <a:lstStyle/>
          <a:p>
            <a:pPr algn="ctr"/>
            <a:r>
              <a:rPr lang="en-US" sz="1000" dirty="0"/>
              <a:t>Air temperature </a:t>
            </a:r>
            <a:r>
              <a:rPr lang="en-US" sz="1000"/>
              <a:t>anomaly evolution</a:t>
            </a:r>
          </a:p>
        </p:txBody>
      </p:sp>
      <p:pic>
        <p:nvPicPr>
          <p:cNvPr id="4" name="Picture 3">
            <a:extLst>
              <a:ext uri="{FF2B5EF4-FFF2-40B4-BE49-F238E27FC236}">
                <a16:creationId xmlns:a16="http://schemas.microsoft.com/office/drawing/2014/main" xmlns="" id="{C29548DC-6EE8-0940-9760-B71999382EF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3686" y="565049"/>
            <a:ext cx="3634252" cy="2725689"/>
          </a:xfrm>
          <a:prstGeom prst="rect">
            <a:avLst/>
          </a:prstGeom>
        </p:spPr>
      </p:pic>
      <p:pic>
        <p:nvPicPr>
          <p:cNvPr id="15" name="Picture 14">
            <a:extLst>
              <a:ext uri="{FF2B5EF4-FFF2-40B4-BE49-F238E27FC236}">
                <a16:creationId xmlns:a16="http://schemas.microsoft.com/office/drawing/2014/main" xmlns="" id="{F557A7C9-2F39-3348-825B-58E6F90CA5E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48556" y="2697503"/>
            <a:ext cx="3711875" cy="2383110"/>
          </a:xfrm>
          <a:prstGeom prst="rect">
            <a:avLst/>
          </a:prstGeom>
        </p:spPr>
      </p:pic>
    </p:spTree>
    <p:extLst>
      <p:ext uri="{BB962C8B-B14F-4D97-AF65-F5344CB8AC3E}">
        <p14:creationId xmlns:p14="http://schemas.microsoft.com/office/powerpoint/2010/main" val="7028063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F6387D38-F5AB-B848-9AB2-C1E0577538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013920" cy="5143500"/>
          </a:xfrm>
          <a:prstGeom prst="rect">
            <a:avLst/>
          </a:prstGeom>
        </p:spPr>
      </p:pic>
      <p:sp>
        <p:nvSpPr>
          <p:cNvPr id="2" name="Title 1"/>
          <p:cNvSpPr>
            <a:spLocks noGrp="1"/>
          </p:cNvSpPr>
          <p:nvPr>
            <p:ph type="title"/>
          </p:nvPr>
        </p:nvSpPr>
        <p:spPr>
          <a:xfrm>
            <a:off x="6826144" y="4731990"/>
            <a:ext cx="2170584" cy="319169"/>
          </a:xfrm>
        </p:spPr>
        <p:txBody>
          <a:bodyPr/>
          <a:lstStyle/>
          <a:p>
            <a:r>
              <a:rPr lang="en-US" smtClean="0"/>
              <a:t>THANK YOU</a:t>
            </a:r>
            <a:endParaRPr lang="en-US"/>
          </a:p>
        </p:txBody>
      </p:sp>
      <p:sp>
        <p:nvSpPr>
          <p:cNvPr id="4" name="TextBox 3"/>
          <p:cNvSpPr txBox="1"/>
          <p:nvPr/>
        </p:nvSpPr>
        <p:spPr>
          <a:xfrm>
            <a:off x="1907704" y="2283718"/>
            <a:ext cx="5688632" cy="769441"/>
          </a:xfrm>
          <a:prstGeom prst="rect">
            <a:avLst/>
          </a:prstGeom>
          <a:solidFill>
            <a:schemeClr val="accent2">
              <a:lumMod val="20000"/>
              <a:lumOff val="80000"/>
            </a:schemeClr>
          </a:solidFill>
        </p:spPr>
        <p:txBody>
          <a:bodyPr wrap="square" rtlCol="0">
            <a:spAutoFit/>
          </a:bodyPr>
          <a:lstStyle/>
          <a:p>
            <a:pPr algn="ctr"/>
            <a:r>
              <a:rPr lang="en-US" sz="4400" b="1" dirty="0" err="1"/>
              <a:t>climate.copernicus.eu</a:t>
            </a:r>
            <a:endParaRPr lang="en-US" sz="4400" b="1" dirty="0"/>
          </a:p>
        </p:txBody>
      </p:sp>
    </p:spTree>
    <p:extLst>
      <p:ext uri="{BB962C8B-B14F-4D97-AF65-F5344CB8AC3E}">
        <p14:creationId xmlns:p14="http://schemas.microsoft.com/office/powerpoint/2010/main" val="95289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Data Access">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32A857"/>
      </a:accent5>
      <a:accent6>
        <a:srgbClr val="F25B32"/>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arin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Emergency">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Atmosphere">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Climate Chan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Security">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Space component">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32A857"/>
      </a:accent5>
      <a:accent6>
        <a:srgbClr val="F25B32"/>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User Uptake">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32A857"/>
      </a:accent5>
      <a:accent6>
        <a:srgbClr val="F25B32"/>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In situ">
  <a:themeElements>
    <a:clrScheme name="Copernicus">
      <a:dk1>
        <a:sysClr val="windowText" lastClr="000000"/>
      </a:dk1>
      <a:lt1>
        <a:sysClr val="window" lastClr="FFFFFF"/>
      </a:lt1>
      <a:dk2>
        <a:srgbClr val="1F497D"/>
      </a:dk2>
      <a:lt2>
        <a:srgbClr val="EEECE1"/>
      </a:lt2>
      <a:accent1>
        <a:srgbClr val="25408F"/>
      </a:accent1>
      <a:accent2>
        <a:srgbClr val="FFC800"/>
      </a:accent2>
      <a:accent3>
        <a:srgbClr val="69AADC"/>
      </a:accent3>
      <a:accent4>
        <a:srgbClr val="8064A2"/>
      </a:accent4>
      <a:accent5>
        <a:srgbClr val="32A857"/>
      </a:accent5>
      <a:accent6>
        <a:srgbClr val="F25B32"/>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Style Guide">
  <a:themeElements>
    <a:clrScheme name="Copernicus2">
      <a:dk1>
        <a:srgbClr val="262626"/>
      </a:dk1>
      <a:lt1>
        <a:sysClr val="window" lastClr="FFFFFF"/>
      </a:lt1>
      <a:dk2>
        <a:srgbClr val="25408F"/>
      </a:dk2>
      <a:lt2>
        <a:srgbClr val="0B6192"/>
      </a:lt2>
      <a:accent1>
        <a:srgbClr val="5AC4DD"/>
      </a:accent1>
      <a:accent2>
        <a:srgbClr val="578683"/>
      </a:accent2>
      <a:accent3>
        <a:srgbClr val="B0BF27"/>
      </a:accent3>
      <a:accent4>
        <a:srgbClr val="FAA73F"/>
      </a:accent4>
      <a:accent5>
        <a:srgbClr val="941333"/>
      </a:accent5>
      <a:accent6>
        <a:srgbClr val="925238"/>
      </a:accent6>
      <a:hlink>
        <a:srgbClr val="002060"/>
      </a:hlink>
      <a:folHlink>
        <a:srgbClr val="800080"/>
      </a:folHlink>
    </a:clrScheme>
    <a:fontScheme name="Copernicu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opernicus PPT_v12.pptx" id="{70A7B73C-C529-4F0F-9C14-0EFE589D494F}" vid="{580D06AB-8ED6-465E-8192-CFBAB0A81006}"/>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13010</TotalTime>
  <Words>1438</Words>
  <Application>Microsoft Macintosh PowerPoint</Application>
  <PresentationFormat>On-screen Show (16:9)</PresentationFormat>
  <Paragraphs>257</Paragraphs>
  <Slides>24</Slides>
  <Notes>8</Notes>
  <HiddenSlides>0</HiddenSlides>
  <MMClips>0</MMClips>
  <ScaleCrop>false</ScaleCrop>
  <HeadingPairs>
    <vt:vector size="6" baseType="variant">
      <vt:variant>
        <vt:lpstr>Fonts Used</vt:lpstr>
      </vt:variant>
      <vt:variant>
        <vt:i4>7</vt:i4>
      </vt:variant>
      <vt:variant>
        <vt:lpstr>Theme</vt:lpstr>
      </vt:variant>
      <vt:variant>
        <vt:i4>11</vt:i4>
      </vt:variant>
      <vt:variant>
        <vt:lpstr>Slide Titles</vt:lpstr>
      </vt:variant>
      <vt:variant>
        <vt:i4>24</vt:i4>
      </vt:variant>
    </vt:vector>
  </HeadingPairs>
  <TitlesOfParts>
    <vt:vector size="42" baseType="lpstr">
      <vt:lpstr>Calibri</vt:lpstr>
      <vt:lpstr>Helvetica</vt:lpstr>
      <vt:lpstr>Mangal</vt:lpstr>
      <vt:lpstr>MS PGothic</vt:lpstr>
      <vt:lpstr>PF Square Sans Pro</vt:lpstr>
      <vt:lpstr>Wingdings</vt:lpstr>
      <vt:lpstr>Arial</vt:lpstr>
      <vt:lpstr>Data Access</vt:lpstr>
      <vt:lpstr>Marine</vt:lpstr>
      <vt:lpstr>Land</vt:lpstr>
      <vt:lpstr>Emergency</vt:lpstr>
      <vt:lpstr>Atmosphere</vt:lpstr>
      <vt:lpstr>Climate Change</vt:lpstr>
      <vt:lpstr>Security</vt:lpstr>
      <vt:lpstr>Space component</vt:lpstr>
      <vt:lpstr>User Uptake</vt:lpstr>
      <vt:lpstr>In situ</vt:lpstr>
      <vt:lpstr>Style Guide</vt:lpstr>
      <vt:lpstr>PowerPoint Presentation</vt:lpstr>
      <vt:lpstr>COPERNICUS</vt:lpstr>
      <vt:lpstr>COPERNICUS Climate Change service - C3S</vt:lpstr>
      <vt:lpstr>Goals for the Climate Change Service</vt:lpstr>
      <vt:lpstr>C3S in a nutshell</vt:lpstr>
      <vt:lpstr>Climate Data Store</vt:lpstr>
      <vt:lpstr>Climate Data Store - Concept</vt:lpstr>
      <vt:lpstr>Climate Data Store</vt:lpstr>
      <vt:lpstr>Climate Data Store</vt:lpstr>
      <vt:lpstr>Climate Data Store</vt:lpstr>
      <vt:lpstr>Climate Data Store</vt:lpstr>
      <vt:lpstr>Climate Data Store-content</vt:lpstr>
      <vt:lpstr>Satellite observations</vt:lpstr>
      <vt:lpstr>Climate reanalysis</vt:lpstr>
      <vt:lpstr>In situ observations</vt:lpstr>
      <vt:lpstr>C3S seasonal forecasts</vt:lpstr>
      <vt:lpstr>Climate projections</vt:lpstr>
      <vt:lpstr>Climate Data Store - Concept</vt:lpstr>
      <vt:lpstr>Climate Data Store - Toolbox</vt:lpstr>
      <vt:lpstr>Climate Data Store - Toolbox</vt:lpstr>
      <vt:lpstr>C3S_512: EQC for CDS in operational phase (2018-2021)</vt:lpstr>
      <vt:lpstr>C3S_51 Lot 2: Quality Assurance Template for EQC products</vt:lpstr>
      <vt:lpstr>C3S: State of Climate</vt:lpstr>
      <vt:lpstr>THANK YOU</vt:lpstr>
    </vt:vector>
  </TitlesOfParts>
  <Company>GCG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Borras, Telm</dc:creator>
  <cp:lastModifiedBy>Cedric Bergeron</cp:lastModifiedBy>
  <cp:revision>441</cp:revision>
  <dcterms:created xsi:type="dcterms:W3CDTF">2016-08-05T07:21:09Z</dcterms:created>
  <dcterms:modified xsi:type="dcterms:W3CDTF">2018-04-16T07:07:48Z</dcterms:modified>
</cp:coreProperties>
</file>