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tiff" ContentType="image/tif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41"/>
  </p:notesMasterIdLst>
  <p:sldIdLst>
    <p:sldId id="256" r:id="rId2"/>
    <p:sldId id="259" r:id="rId3"/>
    <p:sldId id="279" r:id="rId4"/>
    <p:sldId id="325" r:id="rId5"/>
    <p:sldId id="294" r:id="rId6"/>
    <p:sldId id="275" r:id="rId7"/>
    <p:sldId id="276" r:id="rId8"/>
    <p:sldId id="278" r:id="rId9"/>
    <p:sldId id="281" r:id="rId10"/>
    <p:sldId id="282" r:id="rId11"/>
    <p:sldId id="283" r:id="rId12"/>
    <p:sldId id="284" r:id="rId13"/>
    <p:sldId id="271" r:id="rId14"/>
    <p:sldId id="326" r:id="rId15"/>
    <p:sldId id="286" r:id="rId16"/>
    <p:sldId id="273" r:id="rId17"/>
    <p:sldId id="309" r:id="rId18"/>
    <p:sldId id="327" r:id="rId19"/>
    <p:sldId id="306" r:id="rId20"/>
    <p:sldId id="307" r:id="rId21"/>
    <p:sldId id="299" r:id="rId22"/>
    <p:sldId id="293" r:id="rId23"/>
    <p:sldId id="290" r:id="rId24"/>
    <p:sldId id="258" r:id="rId25"/>
    <p:sldId id="304" r:id="rId26"/>
    <p:sldId id="328" r:id="rId27"/>
    <p:sldId id="312" r:id="rId28"/>
    <p:sldId id="313" r:id="rId29"/>
    <p:sldId id="274" r:id="rId30"/>
    <p:sldId id="289" r:id="rId31"/>
    <p:sldId id="292" r:id="rId32"/>
    <p:sldId id="314" r:id="rId33"/>
    <p:sldId id="295" r:id="rId34"/>
    <p:sldId id="303" r:id="rId35"/>
    <p:sldId id="296" r:id="rId36"/>
    <p:sldId id="297" r:id="rId37"/>
    <p:sldId id="321" r:id="rId38"/>
    <p:sldId id="323" r:id="rId39"/>
    <p:sldId id="322" r:id="rId40"/>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D7AC3CCA-C797-4891-BE02-D94E43425B78}" styleName="Medium Style 4">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w="12700" cmpd="sng">
              <a:solidFill>
                <a:schemeClr val="dk1"/>
              </a:solid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25400" cmpd="sng">
              <a:solidFill>
                <a:schemeClr val="dk1"/>
              </a:solidFill>
            </a:ln>
          </a:top>
        </a:tcBdr>
        <a:fill>
          <a:solidFill>
            <a:schemeClr val="dk1">
              <a:tint val="20000"/>
            </a:schemeClr>
          </a:solidFill>
        </a:fill>
      </a:tcStyle>
    </a:lastRow>
    <a:firstRow>
      <a:tcTxStyle b="on"/>
      <a:tcStyle>
        <a:tcBdr/>
        <a:fill>
          <a:solidFill>
            <a:schemeClr val="dk1">
              <a:tint val="20000"/>
            </a:schemeClr>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31594"/>
    <p:restoredTop sz="87199"/>
  </p:normalViewPr>
  <p:slideViewPr>
    <p:cSldViewPr snapToGrid="0" snapToObjects="1">
      <p:cViewPr varScale="1">
        <p:scale>
          <a:sx n="99" d="100"/>
          <a:sy n="99" d="100"/>
        </p:scale>
        <p:origin x="592" y="18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varScale="1">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0" Type="http://schemas.openxmlformats.org/officeDocument/2006/relationships/slide" Target="slides/slide19.xml"/><Relationship Id="rId41"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69A64BE-CACF-4CEE-A925-28596A754FAC}" type="datetimeFigureOut">
              <a:rPr lang="en-GB" smtClean="0"/>
              <a:t>15/04/2018</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7116527-64FD-4ADC-8819-9BFA1E8A93FB}" type="slidenum">
              <a:rPr lang="en-GB" smtClean="0"/>
              <a:t>‹#›</a:t>
            </a:fld>
            <a:endParaRPr lang="en-GB"/>
          </a:p>
        </p:txBody>
      </p:sp>
    </p:spTree>
    <p:extLst>
      <p:ext uri="{BB962C8B-B14F-4D97-AF65-F5344CB8AC3E}">
        <p14:creationId xmlns:p14="http://schemas.microsoft.com/office/powerpoint/2010/main" val="23303523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Hello everyone. My name is Ge Peng; I go with Peng. </a:t>
            </a:r>
          </a:p>
          <a:p>
            <a:r>
              <a:rPr lang="en-US" dirty="0"/>
              <a:t>I am a Research Scholar at a cooperate institute </a:t>
            </a:r>
            <a:r>
              <a:rPr lang="en-US" dirty="0" err="1"/>
              <a:t>bwt</a:t>
            </a:r>
            <a:r>
              <a:rPr lang="en-US" dirty="0"/>
              <a:t> NOAA and North Carolina State University on climate and satellites. </a:t>
            </a:r>
          </a:p>
          <a:p>
            <a:r>
              <a:rPr lang="en-US" dirty="0"/>
              <a:t>I am also affiliated with NOAA’s National Centers for Environmental Information.</a:t>
            </a:r>
          </a:p>
          <a:p>
            <a:r>
              <a:rPr lang="en-US" dirty="0"/>
              <a:t>I appreciate the opportunity to present an overview of current approaches for assessing dataset maturity.</a:t>
            </a:r>
          </a:p>
        </p:txBody>
      </p:sp>
      <p:sp>
        <p:nvSpPr>
          <p:cNvPr id="4" name="Slide Number Placeholder 3"/>
          <p:cNvSpPr>
            <a:spLocks noGrp="1"/>
          </p:cNvSpPr>
          <p:nvPr>
            <p:ph type="sldNum" sz="quarter" idx="10"/>
          </p:nvPr>
        </p:nvSpPr>
        <p:spPr/>
        <p:txBody>
          <a:bodyPr/>
          <a:lstStyle/>
          <a:p>
            <a:fld id="{A7116527-64FD-4ADC-8819-9BFA1E8A93FB}" type="slidenum">
              <a:rPr lang="en-GB" smtClean="0"/>
              <a:t>1</a:t>
            </a:fld>
            <a:endParaRPr lang="en-GB"/>
          </a:p>
        </p:txBody>
      </p:sp>
    </p:spTree>
    <p:extLst>
      <p:ext uri="{BB962C8B-B14F-4D97-AF65-F5344CB8AC3E}">
        <p14:creationId xmlns:p14="http://schemas.microsoft.com/office/powerpoint/2010/main" val="63166659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I’d like to start by defining some terms.</a:t>
            </a:r>
          </a:p>
          <a:p>
            <a:r>
              <a:rPr lang="en-US"/>
              <a:t>What does it mean how good or bad a data product is? What does it mean being mature? So, it is underlining a benchmark for measuring quality or evaluating maturity.</a:t>
            </a:r>
          </a:p>
          <a:p>
            <a:r>
              <a:rPr lang="en-US"/>
              <a:t>As indicated in the previous talk, …</a:t>
            </a:r>
          </a:p>
          <a:p>
            <a:r>
              <a:rPr lang="en-US"/>
              <a:t>A maturity matrix can be developed to measure the maturity of organizational capability, a process, a project, or an individual product. In this talk, I’ll be focusing on those for datasets.</a:t>
            </a:r>
          </a:p>
        </p:txBody>
      </p:sp>
      <p:sp>
        <p:nvSpPr>
          <p:cNvPr id="4" name="Slide Number Placeholder 3"/>
          <p:cNvSpPr>
            <a:spLocks noGrp="1"/>
          </p:cNvSpPr>
          <p:nvPr>
            <p:ph type="sldNum" sz="quarter" idx="10"/>
          </p:nvPr>
        </p:nvSpPr>
        <p:spPr/>
        <p:txBody>
          <a:bodyPr/>
          <a:lstStyle/>
          <a:p>
            <a:fld id="{A7116527-64FD-4ADC-8819-9BFA1E8A93FB}" type="slidenum">
              <a:rPr lang="en-GB" smtClean="0"/>
              <a:t>2</a:t>
            </a:fld>
            <a:endParaRPr lang="en-GB"/>
          </a:p>
        </p:txBody>
      </p:sp>
    </p:spTree>
    <p:extLst>
      <p:ext uri="{BB962C8B-B14F-4D97-AF65-F5344CB8AC3E}">
        <p14:creationId xmlns:p14="http://schemas.microsoft.com/office/powerpoint/2010/main" val="238219356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Why do we need data maturity assessment models? Why are they beneficial?</a:t>
            </a:r>
          </a:p>
          <a:p>
            <a:r>
              <a:rPr lang="en-US" dirty="0"/>
              <a:t>WMO is committed to free exchange of data and products; </a:t>
            </a:r>
          </a:p>
          <a:p>
            <a:r>
              <a:rPr lang="en-US" dirty="0"/>
              <a:t>WMO has dedicated to ensuring the high quality of data, products, and services.</a:t>
            </a:r>
          </a:p>
          <a:p>
            <a:r>
              <a:rPr lang="en-US" dirty="0"/>
              <a:t>The WMO Information System (WIS) objective for global climate data access is to provide authoritative, trusted datasets</a:t>
            </a:r>
          </a:p>
          <a:p>
            <a:endParaRPr lang="en-US" dirty="0"/>
          </a:p>
          <a:p>
            <a:r>
              <a:rPr lang="en-US" dirty="0"/>
              <a:t>WMO data and products support high influential scientific findings. These findings</a:t>
            </a:r>
            <a:r>
              <a:rPr lang="en-US" sz="1200" b="0" i="0" u="none" strike="noStrike" kern="1200" dirty="0">
                <a:solidFill>
                  <a:schemeClr val="tx1"/>
                </a:solidFill>
                <a:effectLst/>
                <a:latin typeface="+mn-lt"/>
                <a:ea typeface="+mn-ea"/>
                <a:cs typeface="+mn-cs"/>
              </a:rPr>
              <a:t> support policy decisions with significant societal impact. These data and products are required</a:t>
            </a:r>
            <a:r>
              <a:rPr lang="en-US" dirty="0"/>
              <a:t> to be, not only scientific sound, but also traceable and transparent to ensure their trustworthiness. Therefore, we need to demonstrate to our users that our data, products and services are in fact high quality. But how? If not, how to improve?</a:t>
            </a:r>
          </a:p>
        </p:txBody>
      </p:sp>
      <p:sp>
        <p:nvSpPr>
          <p:cNvPr id="4" name="Slide Number Placeholder 3"/>
          <p:cNvSpPr>
            <a:spLocks noGrp="1"/>
          </p:cNvSpPr>
          <p:nvPr>
            <p:ph type="sldNum" sz="quarter" idx="10"/>
          </p:nvPr>
        </p:nvSpPr>
        <p:spPr/>
        <p:txBody>
          <a:bodyPr/>
          <a:lstStyle/>
          <a:p>
            <a:fld id="{A7116527-64FD-4ADC-8819-9BFA1E8A93FB}" type="slidenum">
              <a:rPr lang="en-GB" smtClean="0"/>
              <a:t>3</a:t>
            </a:fld>
            <a:endParaRPr lang="en-GB"/>
          </a:p>
        </p:txBody>
      </p:sp>
    </p:spTree>
    <p:extLst>
      <p:ext uri="{BB962C8B-B14F-4D97-AF65-F5344CB8AC3E}">
        <p14:creationId xmlns:p14="http://schemas.microsoft.com/office/powerpoint/2010/main" val="322848664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So WMO has made the commitments. How does WMO management know? </a:t>
            </a:r>
          </a:p>
          <a:p>
            <a:r>
              <a:rPr lang="en-US"/>
              <a:t>Data producers or providers: what do these mean? How do I know if I am compliant not? If not, what do I need to do? </a:t>
            </a:r>
          </a:p>
          <a:p>
            <a:endParaRPr lang="en-US"/>
          </a:p>
          <a:p>
            <a:r>
              <a:rPr lang="en-US"/>
              <a:t>WMO data and products support high influential scientific findings. These findings</a:t>
            </a:r>
            <a:r>
              <a:rPr lang="en-US" sz="1200" b="0" i="0" u="none" strike="noStrike" kern="1200">
                <a:solidFill>
                  <a:schemeClr val="tx1"/>
                </a:solidFill>
                <a:effectLst/>
                <a:latin typeface="+mn-lt"/>
                <a:ea typeface="+mn-ea"/>
                <a:cs typeface="+mn-cs"/>
              </a:rPr>
              <a:t> support policy decisions with significant societal impact. These data and products are required</a:t>
            </a:r>
            <a:r>
              <a:rPr lang="en-US"/>
              <a:t> to be, not only scientific sound, but also traceable and transparent to ensure their trustworthiness. Therefore, we need to demonstrate to our users that our data, products and services are in fact high quality. But how? If not, how to improve?</a:t>
            </a:r>
          </a:p>
        </p:txBody>
      </p:sp>
      <p:sp>
        <p:nvSpPr>
          <p:cNvPr id="4" name="Slide Number Placeholder 3"/>
          <p:cNvSpPr>
            <a:spLocks noGrp="1"/>
          </p:cNvSpPr>
          <p:nvPr>
            <p:ph type="sldNum" sz="quarter" idx="10"/>
          </p:nvPr>
        </p:nvSpPr>
        <p:spPr/>
        <p:txBody>
          <a:bodyPr/>
          <a:lstStyle/>
          <a:p>
            <a:fld id="{A7116527-64FD-4ADC-8819-9BFA1E8A93FB}" type="slidenum">
              <a:rPr lang="en-GB" smtClean="0"/>
              <a:t>4</a:t>
            </a:fld>
            <a:endParaRPr lang="en-GB"/>
          </a:p>
        </p:txBody>
      </p:sp>
    </p:spTree>
    <p:extLst>
      <p:ext uri="{BB962C8B-B14F-4D97-AF65-F5344CB8AC3E}">
        <p14:creationId xmlns:p14="http://schemas.microsoft.com/office/powerpoint/2010/main" val="275713016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Here are some of the benefits of maturity models</a:t>
            </a:r>
          </a:p>
          <a:p>
            <a:endParaRPr lang="en-US"/>
          </a:p>
          <a:p>
            <a:r>
              <a:rPr lang="en-US"/>
              <a:t>So you will say, that’s great and let’s have a MM for measuring dataset maturity and be done with it! </a:t>
            </a:r>
          </a:p>
          <a:p>
            <a:r>
              <a:rPr lang="en-US"/>
              <a:t>Unfortunately, there are big challenges for developing and implementing a MM.</a:t>
            </a:r>
          </a:p>
          <a:p>
            <a:endParaRPr lang="en-US"/>
          </a:p>
          <a:p>
            <a:r>
              <a:rPr lang="en-US"/>
              <a:t>ECVs – Essential Climate Variables (</a:t>
            </a:r>
            <a:r>
              <a:rPr lang="en-US" sz="1200" kern="1200">
                <a:solidFill>
                  <a:schemeClr val="tx1"/>
                </a:solidFill>
                <a:effectLst/>
                <a:latin typeface="+mn-lt"/>
                <a:ea typeface="+mn-ea"/>
                <a:cs typeface="+mn-cs"/>
              </a:rPr>
              <a:t>air temperature, precipitation, atmospheric motion (i.e. winds), air pressure, humidity and solar radiation)</a:t>
            </a:r>
            <a:endParaRPr lang="en-US"/>
          </a:p>
          <a:p>
            <a:r>
              <a:rPr lang="en-US"/>
              <a:t>GCOS – Global Climate Observing Systems.</a:t>
            </a:r>
          </a:p>
        </p:txBody>
      </p:sp>
      <p:sp>
        <p:nvSpPr>
          <p:cNvPr id="4" name="Slide Number Placeholder 3"/>
          <p:cNvSpPr>
            <a:spLocks noGrp="1"/>
          </p:cNvSpPr>
          <p:nvPr>
            <p:ph type="sldNum" sz="quarter" idx="10"/>
          </p:nvPr>
        </p:nvSpPr>
        <p:spPr/>
        <p:txBody>
          <a:bodyPr/>
          <a:lstStyle/>
          <a:p>
            <a:fld id="{A7116527-64FD-4ADC-8819-9BFA1E8A93FB}" type="slidenum">
              <a:rPr lang="en-GB" smtClean="0"/>
              <a:t>5</a:t>
            </a:fld>
            <a:endParaRPr lang="en-GB"/>
          </a:p>
        </p:txBody>
      </p:sp>
    </p:spTree>
    <p:extLst>
      <p:ext uri="{BB962C8B-B14F-4D97-AF65-F5344CB8AC3E}">
        <p14:creationId xmlns:p14="http://schemas.microsoft.com/office/powerpoint/2010/main" val="390290917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t>One of the biggest challenges is the fact that there are so many if not infinite number of ways to define data quality attributes. Here are some of the examples.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a:p>
          <a:p>
            <a:pPr marL="0" marR="0" lvl="0" indent="0" algn="l" defTabSz="914400" rtl="0" eaLnBrk="1" fontAlgn="auto" latinLnBrk="0" hangingPunct="1">
              <a:lnSpc>
                <a:spcPct val="100000"/>
              </a:lnSpc>
              <a:spcBef>
                <a:spcPts val="0"/>
              </a:spcBef>
              <a:spcAft>
                <a:spcPts val="0"/>
              </a:spcAft>
              <a:buClrTx/>
              <a:buSzTx/>
              <a:buFontTx/>
              <a:buNone/>
              <a:tabLst/>
              <a:defRPr/>
            </a:pPr>
            <a:r>
              <a:rPr lang="en-US"/>
              <a:t>This perspective considers the scientific quality of data, addresses the fitness for purpose, usability and accessibility but does not explicitly consider quality attributes for preservation..</a:t>
            </a:r>
          </a:p>
          <a:p>
            <a:endParaRPr lang="en-US"/>
          </a:p>
        </p:txBody>
      </p:sp>
      <p:sp>
        <p:nvSpPr>
          <p:cNvPr id="4" name="Slide Number Placeholder 3"/>
          <p:cNvSpPr>
            <a:spLocks noGrp="1"/>
          </p:cNvSpPr>
          <p:nvPr>
            <p:ph type="sldNum" sz="quarter" idx="10"/>
          </p:nvPr>
        </p:nvSpPr>
        <p:spPr/>
        <p:txBody>
          <a:bodyPr/>
          <a:lstStyle/>
          <a:p>
            <a:fld id="{A7116527-64FD-4ADC-8819-9BFA1E8A93FB}" type="slidenum">
              <a:rPr lang="en-GB" smtClean="0"/>
              <a:t>6</a:t>
            </a:fld>
            <a:endParaRPr lang="en-GB"/>
          </a:p>
        </p:txBody>
      </p:sp>
    </p:spTree>
    <p:extLst>
      <p:ext uri="{BB962C8B-B14F-4D97-AF65-F5344CB8AC3E}">
        <p14:creationId xmlns:p14="http://schemas.microsoft.com/office/powerpoint/2010/main" val="218458975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This perspective primarily considers requirements for data users to find, get, integrate, and use the data – scientific data publishers. </a:t>
            </a:r>
          </a:p>
          <a:p>
            <a:r>
              <a:rPr lang="en-US"/>
              <a:t>However, as repositories or service centers, we may also need to satisfy other requirements such as those for preserving data and ensuring data quality and integrity.</a:t>
            </a:r>
          </a:p>
        </p:txBody>
      </p:sp>
      <p:sp>
        <p:nvSpPr>
          <p:cNvPr id="4" name="Slide Number Placeholder 3"/>
          <p:cNvSpPr>
            <a:spLocks noGrp="1"/>
          </p:cNvSpPr>
          <p:nvPr>
            <p:ph type="sldNum" sz="quarter" idx="10"/>
          </p:nvPr>
        </p:nvSpPr>
        <p:spPr/>
        <p:txBody>
          <a:bodyPr/>
          <a:lstStyle/>
          <a:p>
            <a:fld id="{A7116527-64FD-4ADC-8819-9BFA1E8A93FB}" type="slidenum">
              <a:rPr lang="en-GB" smtClean="0"/>
              <a:t>7</a:t>
            </a:fld>
            <a:endParaRPr lang="en-GB"/>
          </a:p>
        </p:txBody>
      </p:sp>
    </p:spTree>
    <p:extLst>
      <p:ext uri="{BB962C8B-B14F-4D97-AF65-F5344CB8AC3E}">
        <p14:creationId xmlns:p14="http://schemas.microsoft.com/office/powerpoint/2010/main" val="164676862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t>There are many other perspectives one could consider.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a:t>I like this one, not just because I am one of the co-authors, but also because it takes an entire data product lifecycle into consideration. It helps facilitating roles and knowledge required for evaluating the maturity of datasets for these quality attributes.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a:t>In the following of this presentation, I will touch on the existing maturity assessment models for each of these four dimensions</a:t>
            </a:r>
          </a:p>
          <a:p>
            <a:endParaRPr lang="en-US"/>
          </a:p>
        </p:txBody>
      </p:sp>
      <p:sp>
        <p:nvSpPr>
          <p:cNvPr id="4" name="Slide Number Placeholder 3"/>
          <p:cNvSpPr>
            <a:spLocks noGrp="1"/>
          </p:cNvSpPr>
          <p:nvPr>
            <p:ph type="sldNum" sz="quarter" idx="10"/>
          </p:nvPr>
        </p:nvSpPr>
        <p:spPr/>
        <p:txBody>
          <a:bodyPr/>
          <a:lstStyle/>
          <a:p>
            <a:fld id="{A7116527-64FD-4ADC-8819-9BFA1E8A93FB}" type="slidenum">
              <a:rPr lang="en-GB" smtClean="0"/>
              <a:t>8</a:t>
            </a:fld>
            <a:endParaRPr lang="en-GB"/>
          </a:p>
        </p:txBody>
      </p:sp>
    </p:spTree>
    <p:extLst>
      <p:ext uri="{BB962C8B-B14F-4D97-AF65-F5344CB8AC3E}">
        <p14:creationId xmlns:p14="http://schemas.microsoft.com/office/powerpoint/2010/main" val="31466034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Several MMs can be mapped to science quality perspective. Such as the one for measurement system.</a:t>
            </a:r>
          </a:p>
        </p:txBody>
      </p:sp>
      <p:sp>
        <p:nvSpPr>
          <p:cNvPr id="4" name="Slide Number Placeholder 3"/>
          <p:cNvSpPr>
            <a:spLocks noGrp="1"/>
          </p:cNvSpPr>
          <p:nvPr>
            <p:ph type="sldNum" sz="quarter" idx="10"/>
          </p:nvPr>
        </p:nvSpPr>
        <p:spPr/>
        <p:txBody>
          <a:bodyPr/>
          <a:lstStyle/>
          <a:p>
            <a:fld id="{A7116527-64FD-4ADC-8819-9BFA1E8A93FB}" type="slidenum">
              <a:rPr lang="en-GB" smtClean="0"/>
              <a:t>9</a:t>
            </a:fld>
            <a:endParaRPr lang="en-GB"/>
          </a:p>
        </p:txBody>
      </p:sp>
    </p:spTree>
    <p:extLst>
      <p:ext uri="{BB962C8B-B14F-4D97-AF65-F5344CB8AC3E}">
        <p14:creationId xmlns:p14="http://schemas.microsoft.com/office/powerpoint/2010/main" val="114438886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WGISS MM is based on GEOS Data Management Principles.</a:t>
            </a:r>
          </a:p>
        </p:txBody>
      </p:sp>
      <p:sp>
        <p:nvSpPr>
          <p:cNvPr id="4" name="Slide Number Placeholder 3"/>
          <p:cNvSpPr>
            <a:spLocks noGrp="1"/>
          </p:cNvSpPr>
          <p:nvPr>
            <p:ph type="sldNum" sz="quarter" idx="10"/>
          </p:nvPr>
        </p:nvSpPr>
        <p:spPr/>
        <p:txBody>
          <a:bodyPr/>
          <a:lstStyle/>
          <a:p>
            <a:fld id="{A7116527-64FD-4ADC-8819-9BFA1E8A93FB}" type="slidenum">
              <a:rPr lang="en-GB" smtClean="0"/>
              <a:t>11</a:t>
            </a:fld>
            <a:endParaRPr lang="en-GB"/>
          </a:p>
        </p:txBody>
      </p:sp>
    </p:spTree>
    <p:extLst>
      <p:ext uri="{BB962C8B-B14F-4D97-AF65-F5344CB8AC3E}">
        <p14:creationId xmlns:p14="http://schemas.microsoft.com/office/powerpoint/2010/main" val="39911806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NCEI Data Use/Service MM Working Group has been trying to develop a Use/Service MM, in collaboration with Earth Science Information Partners (ESIP) Data Stewardship Committee. </a:t>
            </a:r>
          </a:p>
        </p:txBody>
      </p:sp>
      <p:sp>
        <p:nvSpPr>
          <p:cNvPr id="4" name="Slide Number Placeholder 3"/>
          <p:cNvSpPr>
            <a:spLocks noGrp="1"/>
          </p:cNvSpPr>
          <p:nvPr>
            <p:ph type="sldNum" sz="quarter" idx="10"/>
          </p:nvPr>
        </p:nvSpPr>
        <p:spPr/>
        <p:txBody>
          <a:bodyPr/>
          <a:lstStyle/>
          <a:p>
            <a:fld id="{A7116527-64FD-4ADC-8819-9BFA1E8A93FB}" type="slidenum">
              <a:rPr lang="en-GB" smtClean="0"/>
              <a:t>12</a:t>
            </a:fld>
            <a:endParaRPr lang="en-GB"/>
          </a:p>
        </p:txBody>
      </p:sp>
    </p:spTree>
    <p:extLst>
      <p:ext uri="{BB962C8B-B14F-4D97-AF65-F5344CB8AC3E}">
        <p14:creationId xmlns:p14="http://schemas.microsoft.com/office/powerpoint/2010/main" val="169134441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7116527-64FD-4ADC-8819-9BFA1E8A93FB}" type="slidenum">
              <a:rPr lang="en-GB" smtClean="0"/>
              <a:t>14</a:t>
            </a:fld>
            <a:endParaRPr lang="en-GB"/>
          </a:p>
        </p:txBody>
      </p:sp>
    </p:spTree>
    <p:extLst>
      <p:ext uri="{BB962C8B-B14F-4D97-AF65-F5344CB8AC3E}">
        <p14:creationId xmlns:p14="http://schemas.microsoft.com/office/powerpoint/2010/main" val="100828849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A7116527-64FD-4ADC-8819-9BFA1E8A93FB}" type="slidenum">
              <a:rPr lang="en-GB" smtClean="0"/>
              <a:t>15</a:t>
            </a:fld>
            <a:endParaRPr lang="en-GB"/>
          </a:p>
        </p:txBody>
      </p:sp>
    </p:spTree>
    <p:extLst>
      <p:ext uri="{BB962C8B-B14F-4D97-AF65-F5344CB8AC3E}">
        <p14:creationId xmlns:p14="http://schemas.microsoft.com/office/powerpoint/2010/main" val="267323300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A7116527-64FD-4ADC-8819-9BFA1E8A93FB}" type="slidenum">
              <a:rPr lang="en-GB" smtClean="0"/>
              <a:t>16</a:t>
            </a:fld>
            <a:endParaRPr lang="en-GB"/>
          </a:p>
        </p:txBody>
      </p:sp>
    </p:spTree>
    <p:extLst>
      <p:ext uri="{BB962C8B-B14F-4D97-AF65-F5344CB8AC3E}">
        <p14:creationId xmlns:p14="http://schemas.microsoft.com/office/powerpoint/2010/main" val="221621650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A7116527-64FD-4ADC-8819-9BFA1E8A93FB}" type="slidenum">
              <a:rPr lang="en-GB" smtClean="0"/>
              <a:t>17</a:t>
            </a:fld>
            <a:endParaRPr lang="en-GB"/>
          </a:p>
        </p:txBody>
      </p:sp>
    </p:spTree>
    <p:extLst>
      <p:ext uri="{BB962C8B-B14F-4D97-AF65-F5344CB8AC3E}">
        <p14:creationId xmlns:p14="http://schemas.microsoft.com/office/powerpoint/2010/main" val="40509593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GHCN - </a:t>
            </a:r>
            <a:r>
              <a:rPr lang="en-US" sz="1200" b="1" i="0" kern="1200" dirty="0">
                <a:solidFill>
                  <a:schemeClr val="tx1"/>
                </a:solidFill>
                <a:effectLst/>
                <a:latin typeface="+mn-lt"/>
                <a:ea typeface="+mn-ea"/>
                <a:cs typeface="+mn-cs"/>
              </a:rPr>
              <a:t>Global Historical Climatology Network</a:t>
            </a:r>
            <a:endParaRPr lang="en-US" dirty="0"/>
          </a:p>
        </p:txBody>
      </p:sp>
      <p:sp>
        <p:nvSpPr>
          <p:cNvPr id="4" name="Slide Number Placeholder 3"/>
          <p:cNvSpPr>
            <a:spLocks noGrp="1"/>
          </p:cNvSpPr>
          <p:nvPr>
            <p:ph type="sldNum" sz="quarter" idx="10"/>
          </p:nvPr>
        </p:nvSpPr>
        <p:spPr/>
        <p:txBody>
          <a:bodyPr/>
          <a:lstStyle/>
          <a:p>
            <a:fld id="{A7116527-64FD-4ADC-8819-9BFA1E8A93FB}" type="slidenum">
              <a:rPr lang="en-GB" smtClean="0"/>
              <a:t>18</a:t>
            </a:fld>
            <a:endParaRPr lang="en-GB" dirty="0"/>
          </a:p>
        </p:txBody>
      </p:sp>
    </p:spTree>
    <p:extLst>
      <p:ext uri="{BB962C8B-B14F-4D97-AF65-F5344CB8AC3E}">
        <p14:creationId xmlns:p14="http://schemas.microsoft.com/office/powerpoint/2010/main" val="44488798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Having a MM is an important but still just a first step. One needs guidance to implement the MM, to actually make assessment utilizing the MM, capture the assessment results in metadata and document, preferably in a consistent and persistent fashion, integrate ratings across systems, and convey the information to data users. </a:t>
            </a:r>
          </a:p>
          <a:p>
            <a:r>
              <a:rPr lang="en-US" dirty="0"/>
              <a:t>NOAA </a:t>
            </a:r>
            <a:r>
              <a:rPr lang="en-US" i="1" dirty="0"/>
              <a:t>OneStop </a:t>
            </a:r>
            <a:r>
              <a:rPr lang="en-US" i="0" dirty="0"/>
              <a:t>Program has developed workflows, tools, and best practices of applying DSMM that I would like to touch on in the next a few slides. They may be useful once a WMO-wide MM is developed.</a:t>
            </a:r>
          </a:p>
          <a:p>
            <a:r>
              <a:rPr lang="en-US" dirty="0"/>
              <a:t>Making assessment is so far the most manual and labor-intensive part – there are a number of reasons for that and I would not go into details in this talk. Please feel free to talk to me if you would like to know more. To streamline this process, OneStop has developed the Data Stewardship Maturity Questionnaire – pre-defined questions with pre-populated answers</a:t>
            </a:r>
          </a:p>
        </p:txBody>
      </p:sp>
      <p:sp>
        <p:nvSpPr>
          <p:cNvPr id="4" name="Slide Number Placeholder 3"/>
          <p:cNvSpPr>
            <a:spLocks noGrp="1"/>
          </p:cNvSpPr>
          <p:nvPr>
            <p:ph type="sldNum" sz="quarter" idx="10"/>
          </p:nvPr>
        </p:nvSpPr>
        <p:spPr/>
        <p:txBody>
          <a:bodyPr/>
          <a:lstStyle/>
          <a:p>
            <a:fld id="{A7116527-64FD-4ADC-8819-9BFA1E8A93FB}" type="slidenum">
              <a:rPr lang="en-GB" smtClean="0"/>
              <a:t>19</a:t>
            </a:fld>
            <a:endParaRPr lang="en-GB"/>
          </a:p>
        </p:txBody>
      </p:sp>
    </p:spTree>
    <p:extLst>
      <p:ext uri="{BB962C8B-B14F-4D97-AF65-F5344CB8AC3E}">
        <p14:creationId xmlns:p14="http://schemas.microsoft.com/office/powerpoint/2010/main" val="69108417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Assessments are captured via web application using RESTful API. Tools are developed to automate generating consistent DSMM rating diagrams and reports; to capture ratings into ISO collection-level metadata records via an ISO data quality metadata template. These ISO collection metadata records are utilized by OneStop Search and Discovery Portal and harvested by online catalogs and search engines.</a:t>
            </a:r>
          </a:p>
          <a:p>
            <a:r>
              <a:rPr lang="en-US"/>
              <a:t>We are at the last step to archive and publish DSMM reports by NOAA Central Library as technical Information Series (TIS)</a:t>
            </a:r>
          </a:p>
        </p:txBody>
      </p:sp>
      <p:sp>
        <p:nvSpPr>
          <p:cNvPr id="4" name="Slide Number Placeholder 3"/>
          <p:cNvSpPr>
            <a:spLocks noGrp="1"/>
          </p:cNvSpPr>
          <p:nvPr>
            <p:ph type="sldNum" sz="quarter" idx="10"/>
          </p:nvPr>
        </p:nvSpPr>
        <p:spPr/>
        <p:txBody>
          <a:bodyPr/>
          <a:lstStyle/>
          <a:p>
            <a:fld id="{A7116527-64FD-4ADC-8819-9BFA1E8A93FB}" type="slidenum">
              <a:rPr lang="en-GB" smtClean="0"/>
              <a:t>20</a:t>
            </a:fld>
            <a:endParaRPr lang="en-GB"/>
          </a:p>
        </p:txBody>
      </p:sp>
    </p:spTree>
    <p:extLst>
      <p:ext uri="{BB962C8B-B14F-4D97-AF65-F5344CB8AC3E}">
        <p14:creationId xmlns:p14="http://schemas.microsoft.com/office/powerpoint/2010/main" val="252046495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In collaboration with NOAA Enterprise Metadata Working Group, OneStop Metadata Team has developed the best practices to represent DSMM ratings using ISO data quality metadata standards.</a:t>
            </a:r>
          </a:p>
        </p:txBody>
      </p:sp>
      <p:sp>
        <p:nvSpPr>
          <p:cNvPr id="4" name="Slide Number Placeholder 3"/>
          <p:cNvSpPr>
            <a:spLocks noGrp="1"/>
          </p:cNvSpPr>
          <p:nvPr>
            <p:ph type="sldNum" sz="quarter" idx="10"/>
          </p:nvPr>
        </p:nvSpPr>
        <p:spPr/>
        <p:txBody>
          <a:bodyPr/>
          <a:lstStyle/>
          <a:p>
            <a:fld id="{A7116527-64FD-4ADC-8819-9BFA1E8A93FB}" type="slidenum">
              <a:rPr lang="en-GB" smtClean="0"/>
              <a:t>21</a:t>
            </a:fld>
            <a:endParaRPr lang="en-GB"/>
          </a:p>
        </p:txBody>
      </p:sp>
    </p:spTree>
    <p:extLst>
      <p:ext uri="{BB962C8B-B14F-4D97-AF65-F5344CB8AC3E}">
        <p14:creationId xmlns:p14="http://schemas.microsoft.com/office/powerpoint/2010/main" val="412862391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A7116527-64FD-4ADC-8819-9BFA1E8A93FB}" type="slidenum">
              <a:rPr lang="en-GB" smtClean="0"/>
              <a:t>22</a:t>
            </a:fld>
            <a:endParaRPr lang="en-GB"/>
          </a:p>
        </p:txBody>
      </p:sp>
    </p:spTree>
    <p:extLst>
      <p:ext uri="{BB962C8B-B14F-4D97-AF65-F5344CB8AC3E}">
        <p14:creationId xmlns:p14="http://schemas.microsoft.com/office/powerpoint/2010/main" val="402038851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Hope that has given you some idea about current maturity assessment models that have been used for Earth Science datasets. </a:t>
            </a:r>
          </a:p>
          <a:p>
            <a:r>
              <a:rPr lang="en-US" dirty="0"/>
              <a:t>A sense of complicity of assessing quality, </a:t>
            </a:r>
            <a:r>
              <a:rPr lang="en-US"/>
              <a:t>namely, maturity </a:t>
            </a:r>
            <a:r>
              <a:rPr lang="en-US" dirty="0"/>
              <a:t>of data, products, and services.</a:t>
            </a:r>
          </a:p>
          <a:p>
            <a:endParaRPr lang="en-US" dirty="0"/>
          </a:p>
          <a:p>
            <a:r>
              <a:rPr lang="en-US" dirty="0"/>
              <a:t>Now I’d like to conclude my presentation with this question: What does “Trusted” mean?</a:t>
            </a:r>
          </a:p>
          <a:p>
            <a:r>
              <a:rPr lang="en-US" dirty="0"/>
              <a:t>Here are a couple of examples. What do we mean by Trusted Data or a trusted digital repository? </a:t>
            </a:r>
          </a:p>
          <a:p>
            <a:endParaRPr lang="en-US" dirty="0"/>
          </a:p>
          <a:p>
            <a:endParaRPr lang="en-US" dirty="0"/>
          </a:p>
        </p:txBody>
      </p:sp>
      <p:sp>
        <p:nvSpPr>
          <p:cNvPr id="4" name="Slide Number Placeholder 3"/>
          <p:cNvSpPr>
            <a:spLocks noGrp="1"/>
          </p:cNvSpPr>
          <p:nvPr>
            <p:ph type="sldNum" sz="quarter" idx="10"/>
          </p:nvPr>
        </p:nvSpPr>
        <p:spPr/>
        <p:txBody>
          <a:bodyPr/>
          <a:lstStyle/>
          <a:p>
            <a:fld id="{A7116527-64FD-4ADC-8819-9BFA1E8A93FB}" type="slidenum">
              <a:rPr lang="en-GB" smtClean="0"/>
              <a:t>23</a:t>
            </a:fld>
            <a:endParaRPr lang="en-GB"/>
          </a:p>
        </p:txBody>
      </p:sp>
    </p:spTree>
    <p:extLst>
      <p:ext uri="{BB962C8B-B14F-4D97-AF65-F5344CB8AC3E}">
        <p14:creationId xmlns:p14="http://schemas.microsoft.com/office/powerpoint/2010/main" val="222705669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7116527-64FD-4ADC-8819-9BFA1E8A93FB}" type="slidenum">
              <a:rPr lang="en-GB" smtClean="0"/>
              <a:t>25</a:t>
            </a:fld>
            <a:endParaRPr lang="en-GB" dirty="0"/>
          </a:p>
        </p:txBody>
      </p:sp>
    </p:spTree>
    <p:extLst>
      <p:ext uri="{BB962C8B-B14F-4D97-AF65-F5344CB8AC3E}">
        <p14:creationId xmlns:p14="http://schemas.microsoft.com/office/powerpoint/2010/main" val="78315677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A7116527-64FD-4ADC-8819-9BFA1E8A93FB}" type="slidenum">
              <a:rPr lang="en-GB" smtClean="0"/>
              <a:t>26</a:t>
            </a:fld>
            <a:endParaRPr lang="en-GB"/>
          </a:p>
        </p:txBody>
      </p:sp>
    </p:spTree>
    <p:extLst>
      <p:ext uri="{BB962C8B-B14F-4D97-AF65-F5344CB8AC3E}">
        <p14:creationId xmlns:p14="http://schemas.microsoft.com/office/powerpoint/2010/main" val="105022624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7116527-64FD-4ADC-8819-9BFA1E8A93FB}" type="slidenum">
              <a:rPr lang="en-GB" smtClean="0"/>
              <a:t>27</a:t>
            </a:fld>
            <a:endParaRPr lang="en-GB" dirty="0"/>
          </a:p>
        </p:txBody>
      </p:sp>
    </p:spTree>
    <p:extLst>
      <p:ext uri="{BB962C8B-B14F-4D97-AF65-F5344CB8AC3E}">
        <p14:creationId xmlns:p14="http://schemas.microsoft.com/office/powerpoint/2010/main" val="99862377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7116527-64FD-4ADC-8819-9BFA1E8A93FB}" type="slidenum">
              <a:rPr lang="en-GB" smtClean="0"/>
              <a:t>28</a:t>
            </a:fld>
            <a:endParaRPr lang="en-GB" dirty="0"/>
          </a:p>
        </p:txBody>
      </p:sp>
    </p:spTree>
    <p:extLst>
      <p:ext uri="{BB962C8B-B14F-4D97-AF65-F5344CB8AC3E}">
        <p14:creationId xmlns:p14="http://schemas.microsoft.com/office/powerpoint/2010/main" val="307823427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7116527-64FD-4ADC-8819-9BFA1E8A93FB}" type="slidenum">
              <a:rPr lang="en-GB" smtClean="0"/>
              <a:t>30</a:t>
            </a:fld>
            <a:endParaRPr lang="en-GB" dirty="0"/>
          </a:p>
        </p:txBody>
      </p:sp>
    </p:spTree>
    <p:extLst>
      <p:ext uri="{BB962C8B-B14F-4D97-AF65-F5344CB8AC3E}">
        <p14:creationId xmlns:p14="http://schemas.microsoft.com/office/powerpoint/2010/main" val="222868817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A7116527-64FD-4ADC-8819-9BFA1E8A93FB}" type="slidenum">
              <a:rPr lang="en-GB" smtClean="0"/>
              <a:t>31</a:t>
            </a:fld>
            <a:endParaRPr lang="en-GB"/>
          </a:p>
        </p:txBody>
      </p:sp>
    </p:spTree>
    <p:extLst>
      <p:ext uri="{BB962C8B-B14F-4D97-AF65-F5344CB8AC3E}">
        <p14:creationId xmlns:p14="http://schemas.microsoft.com/office/powerpoint/2010/main" val="257378003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A7116527-64FD-4ADC-8819-9BFA1E8A93FB}" type="slidenum">
              <a:rPr lang="en-GB" smtClean="0"/>
              <a:t>32</a:t>
            </a:fld>
            <a:endParaRPr lang="en-GB"/>
          </a:p>
        </p:txBody>
      </p:sp>
    </p:spTree>
    <p:extLst>
      <p:ext uri="{BB962C8B-B14F-4D97-AF65-F5344CB8AC3E}">
        <p14:creationId xmlns:p14="http://schemas.microsoft.com/office/powerpoint/2010/main" val="424532982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A7116527-64FD-4ADC-8819-9BFA1E8A93FB}" type="slidenum">
              <a:rPr lang="en-GB" smtClean="0"/>
              <a:t>33</a:t>
            </a:fld>
            <a:endParaRPr lang="en-GB"/>
          </a:p>
        </p:txBody>
      </p:sp>
    </p:spTree>
    <p:extLst>
      <p:ext uri="{BB962C8B-B14F-4D97-AF65-F5344CB8AC3E}">
        <p14:creationId xmlns:p14="http://schemas.microsoft.com/office/powerpoint/2010/main" val="256154484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A7116527-64FD-4ADC-8819-9BFA1E8A93FB}" type="slidenum">
              <a:rPr lang="en-GB" smtClean="0"/>
              <a:t>34</a:t>
            </a:fld>
            <a:endParaRPr lang="en-GB"/>
          </a:p>
        </p:txBody>
      </p:sp>
    </p:spTree>
    <p:extLst>
      <p:ext uri="{BB962C8B-B14F-4D97-AF65-F5344CB8AC3E}">
        <p14:creationId xmlns:p14="http://schemas.microsoft.com/office/powerpoint/2010/main" val="331344180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A7116527-64FD-4ADC-8819-9BFA1E8A93FB}" type="slidenum">
              <a:rPr lang="en-GB" smtClean="0"/>
              <a:t>35</a:t>
            </a:fld>
            <a:endParaRPr lang="en-GB"/>
          </a:p>
        </p:txBody>
      </p:sp>
    </p:spTree>
    <p:extLst>
      <p:ext uri="{BB962C8B-B14F-4D97-AF65-F5344CB8AC3E}">
        <p14:creationId xmlns:p14="http://schemas.microsoft.com/office/powerpoint/2010/main" val="365728897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A7116527-64FD-4ADC-8819-9BFA1E8A93FB}" type="slidenum">
              <a:rPr lang="en-GB" smtClean="0"/>
              <a:t>36</a:t>
            </a:fld>
            <a:endParaRPr lang="en-GB"/>
          </a:p>
        </p:txBody>
      </p:sp>
    </p:spTree>
    <p:extLst>
      <p:ext uri="{BB962C8B-B14F-4D97-AF65-F5344CB8AC3E}">
        <p14:creationId xmlns:p14="http://schemas.microsoft.com/office/powerpoint/2010/main" val="410852377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A7116527-64FD-4ADC-8819-9BFA1E8A93FB}" type="slidenum">
              <a:rPr lang="en-GB" smtClean="0"/>
              <a:t>37</a:t>
            </a:fld>
            <a:endParaRPr lang="en-GB"/>
          </a:p>
        </p:txBody>
      </p:sp>
    </p:spTree>
    <p:extLst>
      <p:ext uri="{BB962C8B-B14F-4D97-AF65-F5344CB8AC3E}">
        <p14:creationId xmlns:p14="http://schemas.microsoft.com/office/powerpoint/2010/main" val="260585726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A7116527-64FD-4ADC-8819-9BFA1E8A93FB}" type="slidenum">
              <a:rPr lang="en-GB" smtClean="0"/>
              <a:t>38</a:t>
            </a:fld>
            <a:endParaRPr lang="en-GB"/>
          </a:p>
        </p:txBody>
      </p:sp>
    </p:spTree>
    <p:extLst>
      <p:ext uri="{BB962C8B-B14F-4D97-AF65-F5344CB8AC3E}">
        <p14:creationId xmlns:p14="http://schemas.microsoft.com/office/powerpoint/2010/main" val="3192098750"/>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A7116527-64FD-4ADC-8819-9BFA1E8A93FB}" type="slidenum">
              <a:rPr lang="en-GB" smtClean="0"/>
              <a:t>39</a:t>
            </a:fld>
            <a:endParaRPr lang="en-GB"/>
          </a:p>
        </p:txBody>
      </p:sp>
    </p:spTree>
    <p:extLst>
      <p:ext uri="{BB962C8B-B14F-4D97-AF65-F5344CB8AC3E}">
        <p14:creationId xmlns:p14="http://schemas.microsoft.com/office/powerpoint/2010/main" val="359665509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5" name="Picture 4" descr="wmo2016_powerpoint_standard_v2-1.jp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6" name="Slide Number Placeholder 5"/>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3906460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p:cNvSpPr>
            <a:spLocks noGrp="1"/>
          </p:cNvSpPr>
          <p:nvPr>
            <p:ph type="sldNum" sz="quarter" idx="12"/>
          </p:nvPr>
        </p:nvSpPr>
        <p:spPr/>
        <p:txBody>
          <a:bodyPr/>
          <a:lstStyle/>
          <a:p>
            <a:fld id="{9259AF2F-52C6-9B46-B8B2-0579234AE62E}" type="slidenum">
              <a:rPr lang="en-US" smtClean="0"/>
              <a:t>‹#›</a:t>
            </a:fld>
            <a:endParaRPr lang="en-US"/>
          </a:p>
        </p:txBody>
      </p:sp>
      <p:pic>
        <p:nvPicPr>
          <p:cNvPr id="7" name="Picture 6" descr="wmo2016_powerpoint_standard_v2-2.jp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5151694"/>
            <a:ext cx="1988820" cy="1714500"/>
          </a:xfrm>
          <a:prstGeom prst="rect">
            <a:avLst/>
          </a:prstGeom>
        </p:spPr>
      </p:pic>
    </p:spTree>
    <p:extLst>
      <p:ext uri="{BB962C8B-B14F-4D97-AF65-F5344CB8AC3E}">
        <p14:creationId xmlns:p14="http://schemas.microsoft.com/office/powerpoint/2010/main" val="5009313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6" name="Slide Number Placeholder 5"/>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28339018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Slide Number Placeholder 6"/>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1876633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Slide Number Placeholder 8"/>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20364548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5" name="Slide Number Placeholder 4"/>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7237271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4183129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Slide Number Placeholder 6"/>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13055096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Slide Number Placeholder 6"/>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2834843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jpg"/><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descr="wmo2016_powerpoint_standard_v2-2.jpg"/>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0" y="5151694"/>
            <a:ext cx="1988820" cy="1714500"/>
          </a:xfrm>
          <a:prstGeom prst="rect">
            <a:avLst/>
          </a:prstGeom>
        </p:spPr>
      </p:pic>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59AF2F-52C6-9B46-B8B2-0579234AE62E}" type="slidenum">
              <a:rPr lang="en-US" smtClean="0"/>
              <a:t>‹#›</a:t>
            </a:fld>
            <a:endParaRPr lang="en-US"/>
          </a:p>
        </p:txBody>
      </p:sp>
    </p:spTree>
    <p:extLst>
      <p:ext uri="{BB962C8B-B14F-4D97-AF65-F5344CB8AC3E}">
        <p14:creationId xmlns:p14="http://schemas.microsoft.com/office/powerpoint/2010/main" val="305361717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Lst>
  <p:hf hdr="0"/>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4.tiff"/></Relationships>
</file>

<file path=ppt/slides/_rels/slide2.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3.xml"/><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6.xml"/><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7.xml"/><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8.xml"/><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9.xml"/><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0.xml"/><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1.xml"/><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9.xml"/></Relationships>
</file>

<file path=ppt/slides/_rels/slide14.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12.xml"/><Relationship Id="rId1" Type="http://schemas.openxmlformats.org/officeDocument/2006/relationships/slideLayout" Target="../slideLayouts/slideLayout9.xml"/></Relationships>
</file>

<file path=ppt/slides/_rels/slide15.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13.xml"/><Relationship Id="rId1" Type="http://schemas.openxmlformats.org/officeDocument/2006/relationships/slideLayout" Target="../slideLayouts/slideLayout9.xml"/><Relationship Id="rId4" Type="http://schemas.openxmlformats.org/officeDocument/2006/relationships/hyperlink" Target="https://figshare.com/articles/Getting_To_Know_And_To_Use_DSMM/5346343" TargetMode="External"/></Relationships>
</file>

<file path=ppt/slides/_rels/slide16.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14.xml"/><Relationship Id="rId1" Type="http://schemas.openxmlformats.org/officeDocument/2006/relationships/slideLayout" Target="../slideLayouts/slideLayout9.xml"/></Relationships>
</file>

<file path=ppt/slides/_rels/slide17.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15.xml"/><Relationship Id="rId1" Type="http://schemas.openxmlformats.org/officeDocument/2006/relationships/slideLayout" Target="../slideLayouts/slideLayout9.xml"/></Relationships>
</file>

<file path=ppt/slides/_rels/slide1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6.xml"/><Relationship Id="rId1" Type="http://schemas.openxmlformats.org/officeDocument/2006/relationships/slideLayout" Target="../slideLayouts/slideLayout9.xml"/></Relationships>
</file>

<file path=ppt/slides/_rels/slide1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7.xml"/><Relationship Id="rId1" Type="http://schemas.openxmlformats.org/officeDocument/2006/relationships/slideLayout" Target="../slideLayouts/slideLayout9.xml"/></Relationships>
</file>

<file path=ppt/slides/_rels/slide20.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18.xml"/><Relationship Id="rId1" Type="http://schemas.openxmlformats.org/officeDocument/2006/relationships/slideLayout" Target="../slideLayouts/slideLayout9.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9.xml"/></Relationships>
</file>

<file path=ppt/slides/_rels/slide22.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20.xml"/><Relationship Id="rId1" Type="http://schemas.openxmlformats.org/officeDocument/2006/relationships/slideLayout" Target="../slideLayouts/slideLayout9.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9.xml"/></Relationships>
</file>

<file path=ppt/slides/_rels/slide24.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9.xml"/></Relationships>
</file>

<file path=ppt/slides/_rels/slide26.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notesSlide" Target="../notesSlides/notesSlide23.xml"/><Relationship Id="rId1" Type="http://schemas.openxmlformats.org/officeDocument/2006/relationships/slideLayout" Target="../slideLayouts/slideLayout9.xml"/></Relationships>
</file>

<file path=ppt/slides/_rels/slide27.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24.xml"/><Relationship Id="rId1" Type="http://schemas.openxmlformats.org/officeDocument/2006/relationships/slideLayout" Target="../slideLayouts/slideLayout9.xml"/><Relationship Id="rId4" Type="http://schemas.openxmlformats.org/officeDocument/2006/relationships/image" Target="../media/image17.jpg"/></Relationships>
</file>

<file path=ppt/slides/_rels/slide28.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notesSlide" Target="../notesSlides/notesSlide25.xml"/><Relationship Id="rId1" Type="http://schemas.openxmlformats.org/officeDocument/2006/relationships/slideLayout" Target="../slideLayouts/slideLayout9.xml"/><Relationship Id="rId4" Type="http://schemas.openxmlformats.org/officeDocument/2006/relationships/image" Target="../media/image19.png"/></Relationships>
</file>

<file path=ppt/slides/_rels/slide29.xml.rels><?xml version="1.0" encoding="UTF-8" standalone="yes"?>
<Relationships xmlns="http://schemas.openxmlformats.org/package/2006/relationships"><Relationship Id="rId3" Type="http://schemas.openxmlformats.org/officeDocument/2006/relationships/hyperlink" Target="https://figshare.com/articles/Towards_Consistent_and_Citable_Data_Quality_Descriptive_Information_for_End-Users/5336191" TargetMode="External"/><Relationship Id="rId2" Type="http://schemas.openxmlformats.org/officeDocument/2006/relationships/image" Target="../media/image20.jpg"/><Relationship Id="rId1" Type="http://schemas.openxmlformats.org/officeDocument/2006/relationships/slideLayout" Target="../slideLayouts/slideLayout9.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9.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9.xml"/></Relationships>
</file>

<file path=ppt/slides/_rels/slide32.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notesSlide" Target="../notesSlides/notesSlide28.xml"/><Relationship Id="rId1" Type="http://schemas.openxmlformats.org/officeDocument/2006/relationships/slideLayout" Target="../slideLayouts/slideLayout9.xml"/></Relationships>
</file>

<file path=ppt/slides/_rels/slide33.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notesSlide" Target="../notesSlides/notesSlide29.xml"/><Relationship Id="rId1" Type="http://schemas.openxmlformats.org/officeDocument/2006/relationships/slideLayout" Target="../slideLayouts/slideLayout9.xml"/></Relationships>
</file>

<file path=ppt/slides/_rels/slide34.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notesSlide" Target="../notesSlides/notesSlide30.xml"/><Relationship Id="rId1" Type="http://schemas.openxmlformats.org/officeDocument/2006/relationships/slideLayout" Target="../slideLayouts/slideLayout9.xml"/></Relationships>
</file>

<file path=ppt/slides/_rels/slide35.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notesSlide" Target="../notesSlides/notesSlide31.xml"/><Relationship Id="rId1" Type="http://schemas.openxmlformats.org/officeDocument/2006/relationships/slideLayout" Target="../slideLayouts/slideLayout9.xml"/></Relationships>
</file>

<file path=ppt/slides/_rels/slide36.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notesSlide" Target="../notesSlides/notesSlide32.xml"/><Relationship Id="rId1" Type="http://schemas.openxmlformats.org/officeDocument/2006/relationships/slideLayout" Target="../slideLayouts/slideLayout9.xml"/><Relationship Id="rId4" Type="http://schemas.openxmlformats.org/officeDocument/2006/relationships/image" Target="../media/image26.png"/></Relationships>
</file>

<file path=ppt/slides/_rels/slide37.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notesSlide" Target="../notesSlides/notesSlide33.xml"/><Relationship Id="rId1" Type="http://schemas.openxmlformats.org/officeDocument/2006/relationships/slideLayout" Target="../slideLayouts/slideLayout9.xml"/></Relationships>
</file>

<file path=ppt/slides/_rels/slide38.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notesSlide" Target="../notesSlides/notesSlide34.xml"/><Relationship Id="rId1" Type="http://schemas.openxmlformats.org/officeDocument/2006/relationships/slideLayout" Target="../slideLayouts/slideLayout9.xml"/></Relationships>
</file>

<file path=ppt/slides/_rels/slide39.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35.xml"/><Relationship Id="rId1" Type="http://schemas.openxmlformats.org/officeDocument/2006/relationships/slideLayout" Target="../slideLayouts/slideLayout9.xml"/><Relationship Id="rId4" Type="http://schemas.openxmlformats.org/officeDocument/2006/relationships/image" Target="../media/image30.tif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txBox="1">
            <a:spLocks/>
          </p:cNvSpPr>
          <p:nvPr/>
        </p:nvSpPr>
        <p:spPr>
          <a:xfrm>
            <a:off x="0" y="983500"/>
            <a:ext cx="9144000" cy="2323443"/>
          </a:xfrm>
          <a:prstGeom prst="rect">
            <a:avLst/>
          </a:prstGeom>
        </p:spPr>
        <p:txBody>
          <a:bodyPr vert="horz" lIns="91440" tIns="45720" rIns="91440" bIns="45720" rtlCol="0" anchor="ctr">
            <a:normAutofit fontScale="32500" lnSpcReduction="20000"/>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lnSpc>
                <a:spcPct val="120000"/>
              </a:lnSpc>
            </a:pPr>
            <a:r>
              <a:rPr lang="en-US" sz="9800" b="1" dirty="0">
                <a:solidFill>
                  <a:schemeClr val="tx2">
                    <a:lumMod val="50000"/>
                  </a:schemeClr>
                </a:solidFill>
              </a:rPr>
              <a:t>Maturity Models for Measuring Maturity of </a:t>
            </a:r>
          </a:p>
          <a:p>
            <a:pPr>
              <a:lnSpc>
                <a:spcPct val="120000"/>
              </a:lnSpc>
            </a:pPr>
            <a:r>
              <a:rPr lang="en-US" sz="9800" b="1" dirty="0">
                <a:solidFill>
                  <a:schemeClr val="tx2">
                    <a:lumMod val="50000"/>
                  </a:schemeClr>
                </a:solidFill>
              </a:rPr>
              <a:t>Individual Earth Science Datasets</a:t>
            </a:r>
          </a:p>
          <a:p>
            <a:endParaRPr lang="en-US" sz="4800" dirty="0">
              <a:solidFill>
                <a:srgbClr val="000090"/>
              </a:solidFill>
            </a:endParaRPr>
          </a:p>
          <a:p>
            <a:pPr>
              <a:lnSpc>
                <a:spcPct val="120000"/>
              </a:lnSpc>
            </a:pPr>
            <a:r>
              <a:rPr lang="en-US" sz="7400" i="1" dirty="0">
                <a:solidFill>
                  <a:srgbClr val="000090"/>
                </a:solidFill>
              </a:rPr>
              <a:t>Ge Peng, PhD </a:t>
            </a:r>
          </a:p>
          <a:p>
            <a:pPr>
              <a:lnSpc>
                <a:spcPct val="120000"/>
              </a:lnSpc>
            </a:pPr>
            <a:r>
              <a:rPr lang="en-US" sz="6200" i="1" dirty="0">
                <a:solidFill>
                  <a:srgbClr val="000090"/>
                </a:solidFill>
              </a:rPr>
              <a:t>NOAA’s National Centers for Environmental information (NCEI)</a:t>
            </a:r>
          </a:p>
          <a:p>
            <a:pPr>
              <a:lnSpc>
                <a:spcPct val="120000"/>
              </a:lnSpc>
            </a:pPr>
            <a:r>
              <a:rPr lang="en-US" sz="6200" i="1" dirty="0">
                <a:solidFill>
                  <a:srgbClr val="000090"/>
                </a:solidFill>
              </a:rPr>
              <a:t>Cooperative Institute for Climate and Satellites – NC/NC State University</a:t>
            </a:r>
            <a:r>
              <a:rPr lang="en-US" sz="6200" dirty="0"/>
              <a:t> </a:t>
            </a:r>
            <a:endParaRPr lang="en-US" sz="6200" i="1" dirty="0">
              <a:solidFill>
                <a:srgbClr val="000090"/>
              </a:solidFill>
            </a:endParaRPr>
          </a:p>
          <a:p>
            <a:pPr>
              <a:lnSpc>
                <a:spcPct val="120000"/>
              </a:lnSpc>
            </a:pPr>
            <a:endParaRPr lang="en-US" sz="4900" dirty="0">
              <a:solidFill>
                <a:srgbClr val="000090"/>
              </a:solidFill>
            </a:endParaRPr>
          </a:p>
        </p:txBody>
      </p:sp>
      <p:sp>
        <p:nvSpPr>
          <p:cNvPr id="2" name="Slide Number Placeholder 1"/>
          <p:cNvSpPr>
            <a:spLocks noGrp="1"/>
          </p:cNvSpPr>
          <p:nvPr>
            <p:ph type="sldNum" sz="quarter" idx="12"/>
          </p:nvPr>
        </p:nvSpPr>
        <p:spPr/>
        <p:txBody>
          <a:bodyPr/>
          <a:lstStyle/>
          <a:p>
            <a:fld id="{9259AF2F-52C6-9B46-B8B2-0579234AE62E}" type="slidenum">
              <a:rPr lang="en-US" smtClean="0"/>
              <a:t>1</a:t>
            </a:fld>
            <a:endParaRPr lang="en-US" dirty="0"/>
          </a:p>
        </p:txBody>
      </p:sp>
      <p:sp>
        <p:nvSpPr>
          <p:cNvPr id="3" name="TextBox 2"/>
          <p:cNvSpPr txBox="1"/>
          <p:nvPr/>
        </p:nvSpPr>
        <p:spPr>
          <a:xfrm>
            <a:off x="5974547" y="5156021"/>
            <a:ext cx="2821157" cy="1200329"/>
          </a:xfrm>
          <a:prstGeom prst="rect">
            <a:avLst/>
          </a:prstGeom>
          <a:noFill/>
        </p:spPr>
        <p:txBody>
          <a:bodyPr wrap="none" rtlCol="0">
            <a:spAutoFit/>
          </a:bodyPr>
          <a:lstStyle/>
          <a:p>
            <a:r>
              <a:rPr lang="en-US" dirty="0">
                <a:solidFill>
                  <a:srgbClr val="000090"/>
                </a:solidFill>
              </a:rPr>
              <a:t>Expert Meeting on </a:t>
            </a:r>
          </a:p>
          <a:p>
            <a:r>
              <a:rPr lang="en-US" dirty="0">
                <a:solidFill>
                  <a:srgbClr val="000090"/>
                </a:solidFill>
              </a:rPr>
              <a:t>Climate Data </a:t>
            </a:r>
            <a:r>
              <a:rPr lang="en-US" dirty="0" err="1">
                <a:solidFill>
                  <a:srgbClr val="000090"/>
                </a:solidFill>
              </a:rPr>
              <a:t>Modernisation</a:t>
            </a:r>
            <a:endParaRPr lang="en-US">
              <a:solidFill>
                <a:srgbClr val="000090"/>
              </a:solidFill>
            </a:endParaRPr>
          </a:p>
          <a:p>
            <a:r>
              <a:rPr lang="en-US">
                <a:solidFill>
                  <a:srgbClr val="000090"/>
                </a:solidFill>
              </a:rPr>
              <a:t>KNMI, De </a:t>
            </a:r>
            <a:r>
              <a:rPr lang="en-US" err="1">
                <a:solidFill>
                  <a:srgbClr val="000090"/>
                </a:solidFill>
              </a:rPr>
              <a:t>Bilt</a:t>
            </a:r>
            <a:r>
              <a:rPr lang="en-US">
                <a:solidFill>
                  <a:srgbClr val="000090"/>
                </a:solidFill>
              </a:rPr>
              <a:t>, Netherlands</a:t>
            </a:r>
          </a:p>
          <a:p>
            <a:r>
              <a:rPr lang="en-US">
                <a:solidFill>
                  <a:srgbClr val="000090"/>
                </a:solidFill>
              </a:rPr>
              <a:t>April 16–18, 2018</a:t>
            </a:r>
            <a:endParaRPr lang="fr-FR"/>
          </a:p>
        </p:txBody>
      </p:sp>
      <p:pic>
        <p:nvPicPr>
          <p:cNvPr id="5" name="Shape 104">
            <a:extLst>
              <a:ext uri="{FF2B5EF4-FFF2-40B4-BE49-F238E27FC236}">
                <a16:creationId xmlns:a16="http://schemas.microsoft.com/office/drawing/2014/main" id="{AC764795-312C-9449-9910-B57356878FFB}"/>
              </a:ext>
            </a:extLst>
          </p:cNvPr>
          <p:cNvPicPr preferRelativeResize="0">
            <a:picLocks noChangeAspect="1"/>
          </p:cNvPicPr>
          <p:nvPr/>
        </p:nvPicPr>
        <p:blipFill rotWithShape="1">
          <a:blip r:embed="rId3">
            <a:alphaModFix/>
          </a:blip>
          <a:srcRect/>
          <a:stretch/>
        </p:blipFill>
        <p:spPr>
          <a:xfrm>
            <a:off x="332378" y="6113196"/>
            <a:ext cx="685800" cy="687058"/>
          </a:xfrm>
          <a:prstGeom prst="rect">
            <a:avLst/>
          </a:prstGeom>
          <a:noFill/>
          <a:ln>
            <a:noFill/>
          </a:ln>
        </p:spPr>
      </p:pic>
      <p:pic>
        <p:nvPicPr>
          <p:cNvPr id="7" name="Picture 6">
            <a:extLst>
              <a:ext uri="{FF2B5EF4-FFF2-40B4-BE49-F238E27FC236}">
                <a16:creationId xmlns:a16="http://schemas.microsoft.com/office/drawing/2014/main" id="{ED04C13E-A331-4540-8A7C-F126CAF682F3}"/>
              </a:ext>
            </a:extLst>
          </p:cNvPr>
          <p:cNvPicPr>
            <a:picLocks noChangeAspect="1"/>
          </p:cNvPicPr>
          <p:nvPr/>
        </p:nvPicPr>
        <p:blipFill>
          <a:blip r:embed="rId4"/>
          <a:stretch>
            <a:fillRect/>
          </a:stretch>
        </p:blipFill>
        <p:spPr>
          <a:xfrm>
            <a:off x="8334272" y="6135460"/>
            <a:ext cx="640080" cy="640080"/>
          </a:xfrm>
          <a:prstGeom prst="rect">
            <a:avLst/>
          </a:prstGeom>
        </p:spPr>
      </p:pic>
    </p:spTree>
    <p:extLst>
      <p:ext uri="{BB962C8B-B14F-4D97-AF65-F5344CB8AC3E}">
        <p14:creationId xmlns:p14="http://schemas.microsoft.com/office/powerpoint/2010/main" val="238926067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wmo2016_powerpoint_standard_v2-2.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5151694"/>
            <a:ext cx="1988820" cy="1714500"/>
          </a:xfrm>
          <a:prstGeom prst="rect">
            <a:avLst/>
          </a:prstGeom>
        </p:spPr>
      </p:pic>
      <p:sp>
        <p:nvSpPr>
          <p:cNvPr id="5" name="Title 4"/>
          <p:cNvSpPr>
            <a:spLocks noGrp="1"/>
          </p:cNvSpPr>
          <p:nvPr>
            <p:ph type="title"/>
          </p:nvPr>
        </p:nvSpPr>
        <p:spPr>
          <a:xfrm>
            <a:off x="328247" y="1355068"/>
            <a:ext cx="8612553" cy="1969245"/>
          </a:xfrm>
        </p:spPr>
        <p:txBody>
          <a:bodyPr anchor="t">
            <a:normAutofit fontScale="90000"/>
          </a:bodyPr>
          <a:lstStyle/>
          <a:p>
            <a:pPr algn="l">
              <a:spcAft>
                <a:spcPts val="1000"/>
              </a:spcAft>
            </a:pPr>
            <a:r>
              <a:rPr lang="en-US" sz="2800" b="1">
                <a:solidFill>
                  <a:schemeClr val="tx2">
                    <a:lumMod val="50000"/>
                  </a:schemeClr>
                </a:solidFill>
                <a:latin typeface="+mn-lt"/>
              </a:rPr>
              <a:t>Quality – 	</a:t>
            </a:r>
            <a:r>
              <a:rPr lang="en-US" sz="2800" err="1">
                <a:solidFill>
                  <a:schemeClr val="tx2">
                    <a:lumMod val="50000"/>
                  </a:schemeClr>
                </a:solidFill>
                <a:latin typeface="+mn-lt"/>
              </a:rPr>
              <a:t>i</a:t>
            </a:r>
            <a:r>
              <a:rPr lang="en-US" sz="2800">
                <a:solidFill>
                  <a:schemeClr val="tx2">
                    <a:lumMod val="50000"/>
                  </a:schemeClr>
                </a:solidFill>
                <a:latin typeface="+mn-lt"/>
              </a:rPr>
              <a:t>) </a:t>
            </a:r>
            <a:r>
              <a:rPr lang="en-US" sz="3100">
                <a:latin typeface="+mn-lt"/>
              </a:rPr>
              <a:t>A distinctive attribute or characteristic 	 					   possessed by something or someone; </a:t>
            </a:r>
            <a:br>
              <a:rPr lang="en-US" sz="3100">
                <a:latin typeface="+mn-lt"/>
              </a:rPr>
            </a:br>
            <a:r>
              <a:rPr lang="en-US" sz="3100">
                <a:latin typeface="+mn-lt"/>
              </a:rPr>
              <a:t>			ii) How good or bad a thing is; </a:t>
            </a:r>
            <a:br>
              <a:rPr lang="en-US" sz="3100">
                <a:latin typeface="+mn-lt"/>
              </a:rPr>
            </a:br>
            <a:r>
              <a:rPr lang="en-US" sz="3100">
                <a:latin typeface="+mn-lt"/>
              </a:rPr>
              <a:t>			iii) The degree of excellence of something.</a:t>
            </a:r>
            <a:endParaRPr lang="en-US" sz="3100" b="1">
              <a:solidFill>
                <a:schemeClr val="tx2">
                  <a:lumMod val="50000"/>
                </a:schemeClr>
              </a:solidFill>
              <a:latin typeface="+mn-lt"/>
            </a:endParaRPr>
          </a:p>
        </p:txBody>
      </p:sp>
      <p:sp>
        <p:nvSpPr>
          <p:cNvPr id="3" name="Slide Number Placeholder 2"/>
          <p:cNvSpPr>
            <a:spLocks noGrp="1"/>
          </p:cNvSpPr>
          <p:nvPr>
            <p:ph type="sldNum" sz="quarter" idx="12"/>
          </p:nvPr>
        </p:nvSpPr>
        <p:spPr/>
        <p:txBody>
          <a:bodyPr/>
          <a:lstStyle/>
          <a:p>
            <a:fld id="{9259AF2F-52C6-9B46-B8B2-0579234AE62E}" type="slidenum">
              <a:rPr lang="en-US" smtClean="0"/>
              <a:t>2</a:t>
            </a:fld>
            <a:endParaRPr lang="en-US"/>
          </a:p>
        </p:txBody>
      </p:sp>
      <p:sp>
        <p:nvSpPr>
          <p:cNvPr id="13" name="Title 4">
            <a:extLst>
              <a:ext uri="{FF2B5EF4-FFF2-40B4-BE49-F238E27FC236}">
                <a16:creationId xmlns:a16="http://schemas.microsoft.com/office/drawing/2014/main" id="{A82C3316-0964-4C4C-B685-FBE7DC3EE0A4}"/>
              </a:ext>
            </a:extLst>
          </p:cNvPr>
          <p:cNvSpPr txBox="1">
            <a:spLocks/>
          </p:cNvSpPr>
          <p:nvPr/>
        </p:nvSpPr>
        <p:spPr>
          <a:xfrm>
            <a:off x="0" y="601860"/>
            <a:ext cx="9155725" cy="852776"/>
          </a:xfrm>
          <a:prstGeom prst="rect">
            <a:avLst/>
          </a:prstGeom>
        </p:spPr>
        <p:txBody>
          <a:bodyPr vert="horz" lIns="91440" tIns="45720" rIns="91440" bIns="45720" rtlCol="0" anchor="t">
            <a:norm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spcAft>
                <a:spcPts val="1000"/>
              </a:spcAft>
            </a:pPr>
            <a:r>
              <a:rPr lang="en-US" sz="4000" b="1">
                <a:solidFill>
                  <a:schemeClr val="tx2">
                    <a:lumMod val="50000"/>
                  </a:schemeClr>
                </a:solidFill>
              </a:rPr>
              <a:t>Terminology</a:t>
            </a:r>
          </a:p>
        </p:txBody>
      </p:sp>
      <p:sp>
        <p:nvSpPr>
          <p:cNvPr id="15" name="Title 4">
            <a:extLst>
              <a:ext uri="{FF2B5EF4-FFF2-40B4-BE49-F238E27FC236}">
                <a16:creationId xmlns:a16="http://schemas.microsoft.com/office/drawing/2014/main" id="{63271C9F-D22F-E84B-8BB6-93FAF1F7386E}"/>
              </a:ext>
            </a:extLst>
          </p:cNvPr>
          <p:cNvSpPr txBox="1">
            <a:spLocks/>
          </p:cNvSpPr>
          <p:nvPr/>
        </p:nvSpPr>
        <p:spPr>
          <a:xfrm>
            <a:off x="328247" y="3282043"/>
            <a:ext cx="8768862" cy="651532"/>
          </a:xfrm>
          <a:prstGeom prst="rect">
            <a:avLst/>
          </a:prstGeom>
        </p:spPr>
        <p:txBody>
          <a:bodyPr vert="horz" lIns="91440" tIns="45720" rIns="91440" bIns="45720" rtlCol="0" anchor="t">
            <a:norm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lgn="l">
              <a:spcAft>
                <a:spcPts val="1000"/>
              </a:spcAft>
            </a:pPr>
            <a:r>
              <a:rPr lang="en-US" sz="2800" b="1">
                <a:solidFill>
                  <a:schemeClr val="tx2">
                    <a:lumMod val="50000"/>
                  </a:schemeClr>
                </a:solidFill>
              </a:rPr>
              <a:t>Maturity – </a:t>
            </a:r>
            <a:r>
              <a:rPr lang="en-US" sz="2800"/>
              <a:t> The quality or state of being mature.</a:t>
            </a:r>
            <a:endParaRPr lang="en-US" sz="2800" b="1">
              <a:solidFill>
                <a:schemeClr val="tx2">
                  <a:lumMod val="50000"/>
                </a:schemeClr>
              </a:solidFill>
            </a:endParaRPr>
          </a:p>
        </p:txBody>
      </p:sp>
      <p:sp>
        <p:nvSpPr>
          <p:cNvPr id="17" name="Title 4">
            <a:extLst>
              <a:ext uri="{FF2B5EF4-FFF2-40B4-BE49-F238E27FC236}">
                <a16:creationId xmlns:a16="http://schemas.microsoft.com/office/drawing/2014/main" id="{E0B5B581-9FFE-AE4B-8A1D-6643570BFC8F}"/>
              </a:ext>
            </a:extLst>
          </p:cNvPr>
          <p:cNvSpPr txBox="1">
            <a:spLocks/>
          </p:cNvSpPr>
          <p:nvPr/>
        </p:nvSpPr>
        <p:spPr>
          <a:xfrm>
            <a:off x="328247" y="3929405"/>
            <a:ext cx="8768862" cy="1442696"/>
          </a:xfrm>
          <a:prstGeom prst="rect">
            <a:avLst/>
          </a:prstGeom>
        </p:spPr>
        <p:txBody>
          <a:bodyPr vert="horz" lIns="91440" tIns="45720" rIns="91440" bIns="45720" rtlCol="0" anchor="t">
            <a:normAutofit fontScale="92500" lnSpcReduction="20000"/>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lgn="l"/>
            <a:r>
              <a:rPr lang="en-US" sz="2800" b="1">
                <a:solidFill>
                  <a:schemeClr val="tx2">
                    <a:lumMod val="50000"/>
                  </a:schemeClr>
                </a:solidFill>
              </a:rPr>
              <a:t>Maturity Matrix – </a:t>
            </a:r>
            <a:r>
              <a:rPr lang="en-US" sz="2800"/>
              <a:t> </a:t>
            </a:r>
            <a:r>
              <a:rPr lang="en-US" sz="3000"/>
              <a:t>A maturity assessment model with </a:t>
            </a:r>
            <a:r>
              <a:rPr lang="en-US" sz="3000">
                <a:solidFill>
                  <a:srgbClr val="C00000"/>
                </a:solidFill>
              </a:rPr>
              <a:t>desired evolution </a:t>
            </a:r>
            <a:r>
              <a:rPr lang="en-US" sz="3000"/>
              <a:t>in discrete, </a:t>
            </a:r>
            <a:r>
              <a:rPr lang="en-US" sz="3000">
                <a:solidFill>
                  <a:srgbClr val="C00000"/>
                </a:solidFill>
              </a:rPr>
              <a:t>progressive</a:t>
            </a:r>
            <a:r>
              <a:rPr lang="en-US" sz="3000"/>
              <a:t> stages from a more ad hoc approach to a more managed process </a:t>
            </a:r>
          </a:p>
          <a:p>
            <a:pPr>
              <a:spcAft>
                <a:spcPts val="1000"/>
              </a:spcAft>
            </a:pPr>
            <a:r>
              <a:rPr lang="en-US" sz="1600">
                <a:latin typeface="+mn-lt"/>
                <a:ea typeface="Times New Roman" panose="02020603050405020304" pitchFamily="18" charset="0"/>
              </a:rPr>
              <a:t>(Based on: </a:t>
            </a:r>
            <a:r>
              <a:rPr lang="en-US" sz="1600">
                <a:solidFill>
                  <a:srgbClr val="C00000"/>
                </a:solidFill>
                <a:latin typeface="+mn-lt"/>
                <a:ea typeface="Times New Roman" panose="02020603050405020304" pitchFamily="18" charset="0"/>
              </a:rPr>
              <a:t>Becker et al. </a:t>
            </a:r>
            <a:r>
              <a:rPr lang="en-US" sz="1600">
                <a:latin typeface="+mn-lt"/>
                <a:ea typeface="Times New Roman" panose="02020603050405020304" pitchFamily="18" charset="0"/>
              </a:rPr>
              <a:t>2009)</a:t>
            </a:r>
            <a:r>
              <a:rPr lang="en-US" sz="1600">
                <a:latin typeface="+mn-lt"/>
              </a:rPr>
              <a:t> </a:t>
            </a:r>
            <a:endParaRPr lang="en-US" sz="1600" b="1">
              <a:solidFill>
                <a:schemeClr val="tx2">
                  <a:lumMod val="50000"/>
                </a:schemeClr>
              </a:solidFill>
              <a:latin typeface="+mn-lt"/>
            </a:endParaRPr>
          </a:p>
        </p:txBody>
      </p:sp>
      <p:sp>
        <p:nvSpPr>
          <p:cNvPr id="8" name="Title 4">
            <a:extLst>
              <a:ext uri="{FF2B5EF4-FFF2-40B4-BE49-F238E27FC236}">
                <a16:creationId xmlns:a16="http://schemas.microsoft.com/office/drawing/2014/main" id="{6D54D793-92B0-604A-8FC3-901941577D71}"/>
              </a:ext>
            </a:extLst>
          </p:cNvPr>
          <p:cNvSpPr txBox="1">
            <a:spLocks/>
          </p:cNvSpPr>
          <p:nvPr/>
        </p:nvSpPr>
        <p:spPr>
          <a:xfrm>
            <a:off x="480647" y="5428005"/>
            <a:ext cx="8768862" cy="1442696"/>
          </a:xfrm>
          <a:prstGeom prst="rect">
            <a:avLst/>
          </a:prstGeom>
        </p:spPr>
        <p:txBody>
          <a:bodyPr vert="horz" lIns="91440" tIns="45720" rIns="91440" bIns="45720" rtlCol="0" anchor="t">
            <a:norm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lgn="l">
              <a:spcAft>
                <a:spcPts val="1000"/>
              </a:spcAft>
            </a:pPr>
            <a:endParaRPr lang="en-US" sz="2800" b="1">
              <a:solidFill>
                <a:schemeClr val="tx2">
                  <a:lumMod val="50000"/>
                </a:schemeClr>
              </a:solidFill>
            </a:endParaRPr>
          </a:p>
        </p:txBody>
      </p:sp>
      <p:sp>
        <p:nvSpPr>
          <p:cNvPr id="4" name="Rectangle 3">
            <a:extLst>
              <a:ext uri="{FF2B5EF4-FFF2-40B4-BE49-F238E27FC236}">
                <a16:creationId xmlns:a16="http://schemas.microsoft.com/office/drawing/2014/main" id="{0C729461-7B02-1A4C-8572-B1836C25E568}"/>
              </a:ext>
            </a:extLst>
          </p:cNvPr>
          <p:cNvSpPr/>
          <p:nvPr/>
        </p:nvSpPr>
        <p:spPr>
          <a:xfrm>
            <a:off x="2692400" y="5529293"/>
            <a:ext cx="5575300" cy="830997"/>
          </a:xfrm>
          <a:prstGeom prst="rect">
            <a:avLst/>
          </a:prstGeom>
          <a:ln w="12700">
            <a:solidFill>
              <a:schemeClr val="bg1">
                <a:lumMod val="50000"/>
              </a:schemeClr>
            </a:solidFill>
          </a:ln>
        </p:spPr>
        <p:txBody>
          <a:bodyPr wrap="square">
            <a:spAutoFit/>
          </a:bodyPr>
          <a:lstStyle/>
          <a:p>
            <a:r>
              <a:rPr lang="en-US" sz="2400"/>
              <a:t>maturity of organization capability, a process, a project, or an individual product</a:t>
            </a:r>
          </a:p>
        </p:txBody>
      </p:sp>
      <p:sp>
        <p:nvSpPr>
          <p:cNvPr id="6" name="Bent-Up Arrow 5">
            <a:extLst>
              <a:ext uri="{FF2B5EF4-FFF2-40B4-BE49-F238E27FC236}">
                <a16:creationId xmlns:a16="http://schemas.microsoft.com/office/drawing/2014/main" id="{071481BD-E525-DB4F-940C-BF08E6E1521C}"/>
              </a:ext>
            </a:extLst>
          </p:cNvPr>
          <p:cNvSpPr/>
          <p:nvPr/>
        </p:nvSpPr>
        <p:spPr>
          <a:xfrm rot="5400000">
            <a:off x="1290912" y="4898881"/>
            <a:ext cx="1576802" cy="863599"/>
          </a:xfrm>
          <a:prstGeom prst="bentUpArrow">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2605950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4" grpId="0" animBg="1"/>
      <p:bldP spid="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wmo2016_powerpoint_standard_v2-2.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5151694"/>
            <a:ext cx="1988820" cy="1714500"/>
          </a:xfrm>
          <a:prstGeom prst="rect">
            <a:avLst/>
          </a:prstGeom>
        </p:spPr>
      </p:pic>
      <p:sp>
        <p:nvSpPr>
          <p:cNvPr id="3" name="Slide Number Placeholder 2"/>
          <p:cNvSpPr>
            <a:spLocks noGrp="1"/>
          </p:cNvSpPr>
          <p:nvPr>
            <p:ph type="sldNum" sz="quarter" idx="12"/>
          </p:nvPr>
        </p:nvSpPr>
        <p:spPr/>
        <p:txBody>
          <a:bodyPr/>
          <a:lstStyle/>
          <a:p>
            <a:fld id="{9259AF2F-52C6-9B46-B8B2-0579234AE62E}" type="slidenum">
              <a:rPr lang="en-US" smtClean="0"/>
              <a:t>3</a:t>
            </a:fld>
            <a:endParaRPr lang="en-US"/>
          </a:p>
        </p:txBody>
      </p:sp>
      <p:sp>
        <p:nvSpPr>
          <p:cNvPr id="13" name="Title 4">
            <a:extLst>
              <a:ext uri="{FF2B5EF4-FFF2-40B4-BE49-F238E27FC236}">
                <a16:creationId xmlns:a16="http://schemas.microsoft.com/office/drawing/2014/main" id="{A82C3316-0964-4C4C-B685-FBE7DC3EE0A4}"/>
              </a:ext>
            </a:extLst>
          </p:cNvPr>
          <p:cNvSpPr txBox="1">
            <a:spLocks/>
          </p:cNvSpPr>
          <p:nvPr/>
        </p:nvSpPr>
        <p:spPr>
          <a:xfrm>
            <a:off x="0" y="202302"/>
            <a:ext cx="9155725" cy="1255554"/>
          </a:xfrm>
          <a:prstGeom prst="rect">
            <a:avLst/>
          </a:prstGeom>
        </p:spPr>
        <p:txBody>
          <a:bodyPr vert="horz" lIns="91440" tIns="45720" rIns="91440" bIns="45720" rtlCol="0" anchor="t">
            <a:no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en-US" sz="3600" b="1">
                <a:solidFill>
                  <a:schemeClr val="tx2">
                    <a:lumMod val="50000"/>
                  </a:schemeClr>
                </a:solidFill>
              </a:rPr>
              <a:t>Data Maturity Assessment Models </a:t>
            </a:r>
          </a:p>
          <a:p>
            <a:r>
              <a:rPr lang="en-US" sz="2800"/>
              <a:t>Why do we need them? </a:t>
            </a:r>
          </a:p>
        </p:txBody>
      </p:sp>
      <p:sp>
        <p:nvSpPr>
          <p:cNvPr id="11" name="Title 4">
            <a:extLst>
              <a:ext uri="{FF2B5EF4-FFF2-40B4-BE49-F238E27FC236}">
                <a16:creationId xmlns:a16="http://schemas.microsoft.com/office/drawing/2014/main" id="{D3EFC08C-EAE9-014A-81F1-D03BD2DDAC97}"/>
              </a:ext>
            </a:extLst>
          </p:cNvPr>
          <p:cNvSpPr txBox="1">
            <a:spLocks/>
          </p:cNvSpPr>
          <p:nvPr/>
        </p:nvSpPr>
        <p:spPr>
          <a:xfrm>
            <a:off x="530297" y="1259683"/>
            <a:ext cx="8159262" cy="1520899"/>
          </a:xfrm>
          <a:prstGeom prst="rect">
            <a:avLst/>
          </a:prstGeom>
        </p:spPr>
        <p:txBody>
          <a:bodyPr vert="horz" lIns="91440" tIns="45720" rIns="91440" bIns="45720" rtlCol="0" anchor="t">
            <a:no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en-US" sz="2800" b="1">
                <a:solidFill>
                  <a:schemeClr val="tx2">
                    <a:lumMod val="50000"/>
                  </a:schemeClr>
                </a:solidFill>
              </a:rPr>
              <a:t>WMO Resolution 40 (Cg-XII)</a:t>
            </a:r>
          </a:p>
          <a:p>
            <a:pPr algn="l"/>
            <a:r>
              <a:rPr lang="en-US" sz="2400" b="1"/>
              <a:t>WMO commits </a:t>
            </a:r>
            <a:r>
              <a:rPr lang="en-US" sz="2400"/>
              <a:t>itself to broadening and enhancing the </a:t>
            </a:r>
            <a:r>
              <a:rPr lang="en-US" sz="2400" b="1"/>
              <a:t>free and unrestricted </a:t>
            </a:r>
            <a:r>
              <a:rPr lang="en-US" sz="2400"/>
              <a:t>international</a:t>
            </a:r>
            <a:r>
              <a:rPr lang="en-US" sz="2400" b="1"/>
              <a:t> exchange of </a:t>
            </a:r>
            <a:r>
              <a:rPr lang="en-US" sz="2400"/>
              <a:t>meteorological and related </a:t>
            </a:r>
            <a:r>
              <a:rPr lang="en-US" sz="2400" b="1"/>
              <a:t>data and products </a:t>
            </a:r>
          </a:p>
        </p:txBody>
      </p:sp>
      <p:sp>
        <p:nvSpPr>
          <p:cNvPr id="12" name="Title 4">
            <a:extLst>
              <a:ext uri="{FF2B5EF4-FFF2-40B4-BE49-F238E27FC236}">
                <a16:creationId xmlns:a16="http://schemas.microsoft.com/office/drawing/2014/main" id="{E0871DCC-E8E2-BB47-859B-1964D710B9FA}"/>
              </a:ext>
            </a:extLst>
          </p:cNvPr>
          <p:cNvSpPr txBox="1">
            <a:spLocks/>
          </p:cNvSpPr>
          <p:nvPr/>
        </p:nvSpPr>
        <p:spPr>
          <a:xfrm>
            <a:off x="594774" y="2831383"/>
            <a:ext cx="8030308" cy="2287748"/>
          </a:xfrm>
          <a:prstGeom prst="rect">
            <a:avLst/>
          </a:prstGeom>
        </p:spPr>
        <p:txBody>
          <a:bodyPr vert="horz" lIns="91440" tIns="45720" rIns="91440" bIns="45720" rtlCol="0" anchor="t">
            <a:no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en-US" sz="2800" b="1">
                <a:solidFill>
                  <a:schemeClr val="tx2">
                    <a:lumMod val="50000"/>
                  </a:schemeClr>
                </a:solidFill>
              </a:rPr>
              <a:t>WMO Quality Management Framework</a:t>
            </a:r>
          </a:p>
          <a:p>
            <a:pPr algn="l"/>
            <a:r>
              <a:rPr lang="en-US" sz="2400" b="1"/>
              <a:t>WMO</a:t>
            </a:r>
            <a:r>
              <a:rPr lang="en-US" sz="2400"/>
              <a:t>, through its </a:t>
            </a:r>
            <a:r>
              <a:rPr lang="en-US" sz="2400" err="1"/>
              <a:t>Programmes</a:t>
            </a:r>
            <a:r>
              <a:rPr lang="en-US" sz="2400"/>
              <a:t> and activities, </a:t>
            </a:r>
            <a:r>
              <a:rPr lang="en-US" sz="2400" b="1"/>
              <a:t>is dedicated </a:t>
            </a:r>
            <a:r>
              <a:rPr lang="en-US" sz="2400"/>
              <a:t>to ensuring the </a:t>
            </a:r>
            <a:r>
              <a:rPr lang="en-US" sz="2400" b="1"/>
              <a:t>highest possible quality of</a:t>
            </a:r>
            <a:r>
              <a:rPr lang="en-US" sz="2400"/>
              <a:t> all meteorological, climatological, hydrological, marine and related environmental </a:t>
            </a:r>
            <a:r>
              <a:rPr lang="en-US" sz="2400" b="1"/>
              <a:t>data, products and services </a:t>
            </a:r>
          </a:p>
          <a:p>
            <a:r>
              <a:rPr lang="en-US" sz="1400">
                <a:solidFill>
                  <a:schemeClr val="bg1">
                    <a:lumMod val="50000"/>
                  </a:schemeClr>
                </a:solidFill>
              </a:rPr>
              <a:t>(https://</a:t>
            </a:r>
            <a:r>
              <a:rPr lang="en-US" sz="1400" err="1">
                <a:solidFill>
                  <a:schemeClr val="bg1">
                    <a:lumMod val="50000"/>
                  </a:schemeClr>
                </a:solidFill>
              </a:rPr>
              <a:t>public.wmo.int</a:t>
            </a:r>
            <a:r>
              <a:rPr lang="en-US" sz="1400">
                <a:solidFill>
                  <a:schemeClr val="bg1">
                    <a:lumMod val="50000"/>
                  </a:schemeClr>
                </a:solidFill>
              </a:rPr>
              <a:t>/</a:t>
            </a:r>
            <a:r>
              <a:rPr lang="en-US" sz="1400" err="1">
                <a:solidFill>
                  <a:schemeClr val="bg1">
                    <a:lumMod val="50000"/>
                  </a:schemeClr>
                </a:solidFill>
              </a:rPr>
              <a:t>en</a:t>
            </a:r>
            <a:r>
              <a:rPr lang="en-US" sz="1400">
                <a:solidFill>
                  <a:schemeClr val="bg1">
                    <a:lumMod val="50000"/>
                  </a:schemeClr>
                </a:solidFill>
              </a:rPr>
              <a:t>//our-mandate/how-we-do-it/Quality-Management-Framework)</a:t>
            </a:r>
          </a:p>
        </p:txBody>
      </p:sp>
      <p:sp>
        <p:nvSpPr>
          <p:cNvPr id="9" name="Title 4">
            <a:extLst>
              <a:ext uri="{FF2B5EF4-FFF2-40B4-BE49-F238E27FC236}">
                <a16:creationId xmlns:a16="http://schemas.microsoft.com/office/drawing/2014/main" id="{CC74E442-6582-4548-8588-7A90D23F9574}"/>
              </a:ext>
            </a:extLst>
          </p:cNvPr>
          <p:cNvSpPr txBox="1">
            <a:spLocks/>
          </p:cNvSpPr>
          <p:nvPr/>
        </p:nvSpPr>
        <p:spPr>
          <a:xfrm>
            <a:off x="594774" y="5004831"/>
            <a:ext cx="8030308" cy="1265255"/>
          </a:xfrm>
          <a:prstGeom prst="rect">
            <a:avLst/>
          </a:prstGeom>
        </p:spPr>
        <p:txBody>
          <a:bodyPr vert="horz" lIns="91440" tIns="45720" rIns="91440" bIns="45720" rtlCol="0" anchor="t">
            <a:no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en-US" sz="2800" b="1">
                <a:solidFill>
                  <a:schemeClr val="tx2">
                    <a:lumMod val="50000"/>
                  </a:schemeClr>
                </a:solidFill>
              </a:rPr>
              <a:t>WIS Objective for Global Climate Data Access</a:t>
            </a:r>
          </a:p>
          <a:p>
            <a:pPr algn="l"/>
            <a:r>
              <a:rPr lang="en-GB" sz="2400">
                <a:latin typeface="+mn-lt"/>
              </a:rPr>
              <a:t>Authoritative, </a:t>
            </a:r>
            <a:r>
              <a:rPr lang="en-GB" sz="2400" b="1">
                <a:latin typeface="+mn-lt"/>
              </a:rPr>
              <a:t>trusted data sets </a:t>
            </a:r>
            <a:r>
              <a:rPr lang="en-GB" sz="2400">
                <a:latin typeface="+mn-lt"/>
              </a:rPr>
              <a:t>for informing on key climate indicators for global policy users of climate change information</a:t>
            </a:r>
            <a:endParaRPr lang="en-US" sz="2400">
              <a:solidFill>
                <a:schemeClr val="bg1">
                  <a:lumMod val="50000"/>
                </a:schemeClr>
              </a:solidFill>
            </a:endParaRPr>
          </a:p>
        </p:txBody>
      </p:sp>
    </p:spTree>
    <p:extLst>
      <p:ext uri="{BB962C8B-B14F-4D97-AF65-F5344CB8AC3E}">
        <p14:creationId xmlns:p14="http://schemas.microsoft.com/office/powerpoint/2010/main" val="26958396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P spid="9"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wmo2016_powerpoint_standard_v2-2.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5151694"/>
            <a:ext cx="1988820" cy="1714500"/>
          </a:xfrm>
          <a:prstGeom prst="rect">
            <a:avLst/>
          </a:prstGeom>
        </p:spPr>
      </p:pic>
      <p:sp>
        <p:nvSpPr>
          <p:cNvPr id="3" name="Slide Number Placeholder 2"/>
          <p:cNvSpPr>
            <a:spLocks noGrp="1"/>
          </p:cNvSpPr>
          <p:nvPr>
            <p:ph type="sldNum" sz="quarter" idx="12"/>
          </p:nvPr>
        </p:nvSpPr>
        <p:spPr/>
        <p:txBody>
          <a:bodyPr/>
          <a:lstStyle/>
          <a:p>
            <a:fld id="{9259AF2F-52C6-9B46-B8B2-0579234AE62E}" type="slidenum">
              <a:rPr lang="en-US" smtClean="0"/>
              <a:t>4</a:t>
            </a:fld>
            <a:endParaRPr lang="en-US"/>
          </a:p>
        </p:txBody>
      </p:sp>
      <p:sp>
        <p:nvSpPr>
          <p:cNvPr id="13" name="Title 4">
            <a:extLst>
              <a:ext uri="{FF2B5EF4-FFF2-40B4-BE49-F238E27FC236}">
                <a16:creationId xmlns:a16="http://schemas.microsoft.com/office/drawing/2014/main" id="{A82C3316-0964-4C4C-B685-FBE7DC3EE0A4}"/>
              </a:ext>
            </a:extLst>
          </p:cNvPr>
          <p:cNvSpPr txBox="1">
            <a:spLocks/>
          </p:cNvSpPr>
          <p:nvPr/>
        </p:nvSpPr>
        <p:spPr>
          <a:xfrm>
            <a:off x="0" y="202302"/>
            <a:ext cx="9155725" cy="1255554"/>
          </a:xfrm>
          <a:prstGeom prst="rect">
            <a:avLst/>
          </a:prstGeom>
        </p:spPr>
        <p:txBody>
          <a:bodyPr vert="horz" lIns="91440" tIns="45720" rIns="91440" bIns="45720" rtlCol="0" anchor="t">
            <a:no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en-US" sz="3600" b="1">
                <a:solidFill>
                  <a:schemeClr val="tx2">
                    <a:lumMod val="50000"/>
                  </a:schemeClr>
                </a:solidFill>
              </a:rPr>
              <a:t>Data Maturity Assessment Models </a:t>
            </a:r>
          </a:p>
          <a:p>
            <a:r>
              <a:rPr lang="en-US" sz="2800"/>
              <a:t>Why do we need them? </a:t>
            </a:r>
          </a:p>
        </p:txBody>
      </p:sp>
      <p:sp>
        <p:nvSpPr>
          <p:cNvPr id="7" name="Rectangle 6">
            <a:extLst>
              <a:ext uri="{FF2B5EF4-FFF2-40B4-BE49-F238E27FC236}">
                <a16:creationId xmlns:a16="http://schemas.microsoft.com/office/drawing/2014/main" id="{71D0C171-9AD9-7544-B14F-57832F9C5E5A}"/>
              </a:ext>
            </a:extLst>
          </p:cNvPr>
          <p:cNvSpPr/>
          <p:nvPr/>
        </p:nvSpPr>
        <p:spPr>
          <a:xfrm>
            <a:off x="2688755" y="3523951"/>
            <a:ext cx="5667845" cy="2385268"/>
          </a:xfrm>
          <a:prstGeom prst="rect">
            <a:avLst/>
          </a:prstGeom>
          <a:ln w="12700">
            <a:solidFill>
              <a:schemeClr val="bg1">
                <a:lumMod val="50000"/>
              </a:schemeClr>
            </a:solidFill>
          </a:ln>
        </p:spPr>
        <p:txBody>
          <a:bodyPr wrap="square">
            <a:spAutoFit/>
          </a:bodyPr>
          <a:lstStyle/>
          <a:p>
            <a:pPr marL="320040" indent="-228600">
              <a:spcAft>
                <a:spcPts val="600"/>
              </a:spcAft>
              <a:buFont typeface="Arial" panose="020B0604020202020204" pitchFamily="34" charset="0"/>
              <a:buChar char="•"/>
            </a:pPr>
            <a:r>
              <a:rPr lang="en-US" sz="2400" b="1"/>
              <a:t>WMO management: </a:t>
            </a:r>
            <a:r>
              <a:rPr lang="en-US" sz="2400"/>
              <a:t>Do WMO data, products and services meet these commitments?</a:t>
            </a:r>
          </a:p>
          <a:p>
            <a:pPr marL="320040" indent="-228600">
              <a:buFont typeface="Arial" panose="020B0604020202020204" pitchFamily="34" charset="0"/>
              <a:buChar char="•"/>
            </a:pPr>
            <a:r>
              <a:rPr lang="en-US" sz="2400" b="1"/>
              <a:t>Data producers/providers: </a:t>
            </a:r>
            <a:r>
              <a:rPr lang="en-US" sz="2400"/>
              <a:t>What do they mean?</a:t>
            </a:r>
            <a:r>
              <a:rPr lang="en-US" sz="2400" b="1"/>
              <a:t> </a:t>
            </a:r>
            <a:r>
              <a:rPr lang="en-US" sz="2400"/>
              <a:t>How do I know? What to do to be compliant?</a:t>
            </a:r>
          </a:p>
        </p:txBody>
      </p:sp>
      <p:sp>
        <p:nvSpPr>
          <p:cNvPr id="8" name="Bent-Up Arrow 7">
            <a:extLst>
              <a:ext uri="{FF2B5EF4-FFF2-40B4-BE49-F238E27FC236}">
                <a16:creationId xmlns:a16="http://schemas.microsoft.com/office/drawing/2014/main" id="{FA76ADD7-795B-0D43-A4A5-FC7EA6676AC3}"/>
              </a:ext>
            </a:extLst>
          </p:cNvPr>
          <p:cNvSpPr/>
          <p:nvPr/>
        </p:nvSpPr>
        <p:spPr>
          <a:xfrm rot="5400000">
            <a:off x="1624858" y="3461219"/>
            <a:ext cx="943453" cy="863599"/>
          </a:xfrm>
          <a:prstGeom prst="bentUpArrow">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 name="Title 4">
            <a:extLst>
              <a:ext uri="{FF2B5EF4-FFF2-40B4-BE49-F238E27FC236}">
                <a16:creationId xmlns:a16="http://schemas.microsoft.com/office/drawing/2014/main" id="{CC74E442-6582-4548-8588-7A90D23F9574}"/>
              </a:ext>
            </a:extLst>
          </p:cNvPr>
          <p:cNvSpPr txBox="1">
            <a:spLocks/>
          </p:cNvSpPr>
          <p:nvPr/>
        </p:nvSpPr>
        <p:spPr>
          <a:xfrm>
            <a:off x="137574" y="1542303"/>
            <a:ext cx="8030308" cy="1924797"/>
          </a:xfrm>
          <a:prstGeom prst="rect">
            <a:avLst/>
          </a:prstGeom>
        </p:spPr>
        <p:txBody>
          <a:bodyPr vert="horz" lIns="91440" tIns="45720" rIns="91440" bIns="45720" rtlCol="0" anchor="t">
            <a:no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en-US" sz="2800" b="1">
                <a:solidFill>
                  <a:schemeClr val="tx2">
                    <a:lumMod val="50000"/>
                  </a:schemeClr>
                </a:solidFill>
              </a:rPr>
              <a:t>WMO Requirements and Commitments</a:t>
            </a:r>
          </a:p>
          <a:p>
            <a:pPr marL="1600200" indent="-320040" algn="l">
              <a:spcBef>
                <a:spcPts val="1000"/>
              </a:spcBef>
              <a:buFont typeface="Arial" panose="020B0604020202020204" pitchFamily="34" charset="0"/>
              <a:buChar char="•"/>
            </a:pPr>
            <a:r>
              <a:rPr lang="en-US" sz="2800">
                <a:solidFill>
                  <a:schemeClr val="tx2">
                    <a:lumMod val="50000"/>
                  </a:schemeClr>
                </a:solidFill>
              </a:rPr>
              <a:t>Open Data &amp; Data Sharing</a:t>
            </a:r>
          </a:p>
          <a:p>
            <a:pPr marL="1600200" indent="-320040" algn="l">
              <a:spcBef>
                <a:spcPts val="1000"/>
              </a:spcBef>
              <a:buFont typeface="Arial" panose="020B0604020202020204" pitchFamily="34" charset="0"/>
              <a:buChar char="•"/>
            </a:pPr>
            <a:r>
              <a:rPr lang="en-US" sz="2800">
                <a:solidFill>
                  <a:schemeClr val="tx2">
                    <a:lumMod val="50000"/>
                  </a:schemeClr>
                </a:solidFill>
              </a:rPr>
              <a:t>High-Quality and Trusted Data</a:t>
            </a:r>
          </a:p>
          <a:p>
            <a:pPr marL="457200" indent="-457200" algn="l">
              <a:buFont typeface="Arial" panose="020B0604020202020204" pitchFamily="34" charset="0"/>
              <a:buChar char="•"/>
            </a:pPr>
            <a:endParaRPr lang="en-US" sz="2800" b="1">
              <a:solidFill>
                <a:schemeClr val="tx2">
                  <a:lumMod val="50000"/>
                </a:schemeClr>
              </a:solidFill>
            </a:endParaRPr>
          </a:p>
        </p:txBody>
      </p:sp>
    </p:spTree>
    <p:extLst>
      <p:ext uri="{BB962C8B-B14F-4D97-AF65-F5344CB8AC3E}">
        <p14:creationId xmlns:p14="http://schemas.microsoft.com/office/powerpoint/2010/main" val="26891926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wmo2016_powerpoint_standard_v2-2.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5151694"/>
            <a:ext cx="1988820" cy="1714500"/>
          </a:xfrm>
          <a:prstGeom prst="rect">
            <a:avLst/>
          </a:prstGeom>
        </p:spPr>
      </p:pic>
      <p:sp>
        <p:nvSpPr>
          <p:cNvPr id="5" name="Title 4"/>
          <p:cNvSpPr>
            <a:spLocks noGrp="1"/>
          </p:cNvSpPr>
          <p:nvPr>
            <p:ph type="title"/>
          </p:nvPr>
        </p:nvSpPr>
        <p:spPr>
          <a:xfrm>
            <a:off x="328247" y="4258755"/>
            <a:ext cx="8768862" cy="928848"/>
          </a:xfrm>
        </p:spPr>
        <p:txBody>
          <a:bodyPr anchor="t">
            <a:normAutofit/>
          </a:bodyPr>
          <a:lstStyle/>
          <a:p>
            <a:pPr marL="320040" indent="-320040" algn="l">
              <a:spcAft>
                <a:spcPts val="1000"/>
              </a:spcAft>
              <a:buFont typeface="Arial" panose="020B0604020202020204" pitchFamily="34" charset="0"/>
              <a:buChar char="•"/>
            </a:pPr>
            <a:r>
              <a:rPr lang="en-US" sz="2400" b="1">
                <a:solidFill>
                  <a:schemeClr val="tx2">
                    <a:lumMod val="50000"/>
                  </a:schemeClr>
                </a:solidFill>
                <a:latin typeface="+mn-lt"/>
              </a:rPr>
              <a:t>Support Compliance Verification and Reporting – </a:t>
            </a:r>
            <a:r>
              <a:rPr lang="en-US" sz="2400">
                <a:solidFill>
                  <a:schemeClr val="tx2">
                    <a:lumMod val="50000"/>
                  </a:schemeClr>
                </a:solidFill>
                <a:latin typeface="+mn-lt"/>
              </a:rPr>
              <a:t>Consistent and quantitative measures.</a:t>
            </a:r>
          </a:p>
        </p:txBody>
      </p:sp>
      <p:sp>
        <p:nvSpPr>
          <p:cNvPr id="3" name="Slide Number Placeholder 2"/>
          <p:cNvSpPr>
            <a:spLocks noGrp="1"/>
          </p:cNvSpPr>
          <p:nvPr>
            <p:ph type="sldNum" sz="quarter" idx="12"/>
          </p:nvPr>
        </p:nvSpPr>
        <p:spPr/>
        <p:txBody>
          <a:bodyPr/>
          <a:lstStyle/>
          <a:p>
            <a:fld id="{9259AF2F-52C6-9B46-B8B2-0579234AE62E}" type="slidenum">
              <a:rPr lang="en-US" smtClean="0"/>
              <a:t>5</a:t>
            </a:fld>
            <a:endParaRPr lang="en-US"/>
          </a:p>
        </p:txBody>
      </p:sp>
      <p:sp>
        <p:nvSpPr>
          <p:cNvPr id="13" name="Title 4">
            <a:extLst>
              <a:ext uri="{FF2B5EF4-FFF2-40B4-BE49-F238E27FC236}">
                <a16:creationId xmlns:a16="http://schemas.microsoft.com/office/drawing/2014/main" id="{A82C3316-0964-4C4C-B685-FBE7DC3EE0A4}"/>
              </a:ext>
            </a:extLst>
          </p:cNvPr>
          <p:cNvSpPr txBox="1">
            <a:spLocks/>
          </p:cNvSpPr>
          <p:nvPr/>
        </p:nvSpPr>
        <p:spPr>
          <a:xfrm>
            <a:off x="0" y="202302"/>
            <a:ext cx="9155725" cy="1255554"/>
          </a:xfrm>
          <a:prstGeom prst="rect">
            <a:avLst/>
          </a:prstGeom>
        </p:spPr>
        <p:txBody>
          <a:bodyPr vert="horz" lIns="91440" tIns="45720" rIns="91440" bIns="45720" rtlCol="0" anchor="t">
            <a:no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en-US" sz="3600" b="1">
                <a:solidFill>
                  <a:schemeClr val="tx2">
                    <a:lumMod val="50000"/>
                  </a:schemeClr>
                </a:solidFill>
              </a:rPr>
              <a:t>Data Maturity Assessment Models </a:t>
            </a:r>
          </a:p>
          <a:p>
            <a:r>
              <a:rPr lang="en-US" sz="2800"/>
              <a:t>Why are they beneficial?</a:t>
            </a:r>
          </a:p>
        </p:txBody>
      </p:sp>
      <p:sp>
        <p:nvSpPr>
          <p:cNvPr id="14" name="Title 4">
            <a:extLst>
              <a:ext uri="{FF2B5EF4-FFF2-40B4-BE49-F238E27FC236}">
                <a16:creationId xmlns:a16="http://schemas.microsoft.com/office/drawing/2014/main" id="{317841EA-718E-3F42-9B5F-FA6889C530BC}"/>
              </a:ext>
            </a:extLst>
          </p:cNvPr>
          <p:cNvSpPr txBox="1">
            <a:spLocks/>
          </p:cNvSpPr>
          <p:nvPr/>
        </p:nvSpPr>
        <p:spPr>
          <a:xfrm>
            <a:off x="328247" y="2129753"/>
            <a:ext cx="8510954" cy="834241"/>
          </a:xfrm>
          <a:prstGeom prst="rect">
            <a:avLst/>
          </a:prstGeom>
        </p:spPr>
        <p:txBody>
          <a:bodyPr vert="horz" lIns="91440" tIns="45720" rIns="91440" bIns="45720" rtlCol="0" anchor="t">
            <a:no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marL="320040" indent="-320040" algn="l">
              <a:spcAft>
                <a:spcPts val="1000"/>
              </a:spcAft>
              <a:buFont typeface="Arial" panose="020B0604020202020204" pitchFamily="34" charset="0"/>
              <a:buChar char="•"/>
            </a:pPr>
            <a:r>
              <a:rPr lang="en-US" sz="2400" b="1">
                <a:solidFill>
                  <a:schemeClr val="tx2">
                    <a:lumMod val="50000"/>
                  </a:schemeClr>
                </a:solidFill>
                <a:latin typeface="+mn-lt"/>
              </a:rPr>
              <a:t>Provide Structure </a:t>
            </a:r>
            <a:r>
              <a:rPr lang="en-US" sz="2400" b="1">
                <a:latin typeface="+mn-lt"/>
              </a:rPr>
              <a:t>–</a:t>
            </a:r>
            <a:r>
              <a:rPr lang="en-US" sz="2400">
                <a:latin typeface="+mn-lt"/>
              </a:rPr>
              <a:t> Necessary for systematic implementation and integration. </a:t>
            </a:r>
            <a:endParaRPr lang="en-US" sz="2400" b="1">
              <a:solidFill>
                <a:schemeClr val="tx2">
                  <a:lumMod val="50000"/>
                </a:schemeClr>
              </a:solidFill>
              <a:latin typeface="+mn-lt"/>
            </a:endParaRPr>
          </a:p>
        </p:txBody>
      </p:sp>
      <p:sp>
        <p:nvSpPr>
          <p:cNvPr id="15" name="Title 4">
            <a:extLst>
              <a:ext uri="{FF2B5EF4-FFF2-40B4-BE49-F238E27FC236}">
                <a16:creationId xmlns:a16="http://schemas.microsoft.com/office/drawing/2014/main" id="{63271C9F-D22F-E84B-8BB6-93FAF1F7386E}"/>
              </a:ext>
            </a:extLst>
          </p:cNvPr>
          <p:cNvSpPr txBox="1">
            <a:spLocks/>
          </p:cNvSpPr>
          <p:nvPr/>
        </p:nvSpPr>
        <p:spPr>
          <a:xfrm>
            <a:off x="328247" y="1289184"/>
            <a:ext cx="8768862" cy="913302"/>
          </a:xfrm>
          <a:prstGeom prst="rect">
            <a:avLst/>
          </a:prstGeom>
        </p:spPr>
        <p:txBody>
          <a:bodyPr vert="horz" lIns="91440" tIns="45720" rIns="91440" bIns="45720" rtlCol="0" anchor="t">
            <a:no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marL="320040" indent="-320040" algn="l">
              <a:spcAft>
                <a:spcPts val="1000"/>
              </a:spcAft>
              <a:buFont typeface="Arial" panose="020B0604020202020204" pitchFamily="34" charset="0"/>
              <a:buChar char="•"/>
            </a:pPr>
            <a:r>
              <a:rPr lang="en-US" sz="2400" b="1">
                <a:solidFill>
                  <a:schemeClr val="tx2">
                    <a:lumMod val="50000"/>
                  </a:schemeClr>
                </a:solidFill>
                <a:latin typeface="+mn-lt"/>
              </a:rPr>
              <a:t>Provide Guidance – </a:t>
            </a:r>
            <a:r>
              <a:rPr lang="en-US" sz="2400">
                <a:latin typeface="+mn-lt"/>
              </a:rPr>
              <a:t> Progressive, incremental improvement utilizing cross-disciplinary best practices. </a:t>
            </a:r>
            <a:endParaRPr lang="en-US" sz="2400" b="1">
              <a:solidFill>
                <a:schemeClr val="tx2">
                  <a:lumMod val="50000"/>
                </a:schemeClr>
              </a:solidFill>
              <a:latin typeface="+mn-lt"/>
            </a:endParaRPr>
          </a:p>
        </p:txBody>
      </p:sp>
      <p:sp>
        <p:nvSpPr>
          <p:cNvPr id="9" name="Title 4">
            <a:extLst>
              <a:ext uri="{FF2B5EF4-FFF2-40B4-BE49-F238E27FC236}">
                <a16:creationId xmlns:a16="http://schemas.microsoft.com/office/drawing/2014/main" id="{4AD754F9-A3AB-FC41-95B7-ACE825E826E6}"/>
              </a:ext>
            </a:extLst>
          </p:cNvPr>
          <p:cNvSpPr txBox="1">
            <a:spLocks/>
          </p:cNvSpPr>
          <p:nvPr/>
        </p:nvSpPr>
        <p:spPr>
          <a:xfrm>
            <a:off x="304802" y="5161155"/>
            <a:ext cx="8768862" cy="899673"/>
          </a:xfrm>
          <a:prstGeom prst="rect">
            <a:avLst/>
          </a:prstGeom>
        </p:spPr>
        <p:txBody>
          <a:bodyPr vert="horz" lIns="91440" tIns="45720" rIns="91440" bIns="45720" rtlCol="0" anchor="t">
            <a:norm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marL="320040" indent="-320040" algn="l">
              <a:spcAft>
                <a:spcPts val="1000"/>
              </a:spcAft>
              <a:buFont typeface="Arial" panose="020B0604020202020204" pitchFamily="34" charset="0"/>
              <a:buChar char="•"/>
            </a:pPr>
            <a:r>
              <a:rPr lang="en-US" sz="2400" b="1">
                <a:solidFill>
                  <a:schemeClr val="tx2">
                    <a:lumMod val="50000"/>
                  </a:schemeClr>
                </a:solidFill>
                <a:latin typeface="+mn-lt"/>
              </a:rPr>
              <a:t>Manage Data Stewardship Activity – </a:t>
            </a:r>
            <a:r>
              <a:rPr lang="en-US" sz="2400">
                <a:solidFill>
                  <a:schemeClr val="tx2">
                    <a:lumMod val="50000"/>
                  </a:schemeClr>
                </a:solidFill>
                <a:latin typeface="+mn-lt"/>
              </a:rPr>
              <a:t>K</a:t>
            </a:r>
            <a:r>
              <a:rPr lang="en-US" sz="2400">
                <a:latin typeface="+mn-lt"/>
              </a:rPr>
              <a:t>nowing where you are, where you need to go, and how to get there. </a:t>
            </a:r>
            <a:endParaRPr lang="en-US" sz="2400" b="1">
              <a:solidFill>
                <a:schemeClr val="tx2">
                  <a:lumMod val="50000"/>
                </a:schemeClr>
              </a:solidFill>
              <a:latin typeface="+mn-lt"/>
            </a:endParaRPr>
          </a:p>
        </p:txBody>
      </p:sp>
      <p:sp>
        <p:nvSpPr>
          <p:cNvPr id="10" name="Title 4">
            <a:extLst>
              <a:ext uri="{FF2B5EF4-FFF2-40B4-BE49-F238E27FC236}">
                <a16:creationId xmlns:a16="http://schemas.microsoft.com/office/drawing/2014/main" id="{133D0BFE-AC4E-644A-937E-604213F15BD7}"/>
              </a:ext>
            </a:extLst>
          </p:cNvPr>
          <p:cNvSpPr txBox="1">
            <a:spLocks/>
          </p:cNvSpPr>
          <p:nvPr/>
        </p:nvSpPr>
        <p:spPr>
          <a:xfrm>
            <a:off x="351694" y="2999985"/>
            <a:ext cx="8510954" cy="1274545"/>
          </a:xfrm>
          <a:prstGeom prst="rect">
            <a:avLst/>
          </a:prstGeom>
        </p:spPr>
        <p:txBody>
          <a:bodyPr vert="horz" lIns="91440" tIns="45720" rIns="91440" bIns="45720" rtlCol="0" anchor="t">
            <a:no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marL="320040" indent="-320040" algn="l">
              <a:spcAft>
                <a:spcPts val="1000"/>
              </a:spcAft>
              <a:buFont typeface="Arial" panose="020B0604020202020204" pitchFamily="34" charset="0"/>
              <a:buChar char="•"/>
            </a:pPr>
            <a:r>
              <a:rPr lang="en-US" sz="2400" b="1">
                <a:solidFill>
                  <a:schemeClr val="tx2">
                    <a:lumMod val="50000"/>
                  </a:schemeClr>
                </a:solidFill>
                <a:latin typeface="+mn-lt"/>
              </a:rPr>
              <a:t>Allow for Tiered Quality Requirements </a:t>
            </a:r>
            <a:r>
              <a:rPr lang="en-US" sz="2400" b="1">
                <a:latin typeface="+mn-lt"/>
              </a:rPr>
              <a:t>– </a:t>
            </a:r>
            <a:r>
              <a:rPr lang="en-US" sz="2400">
                <a:latin typeface="+mn-lt"/>
              </a:rPr>
              <a:t>ECVs vs non-ECVs; GCOS vs non-GCOS variables and stations; Core vs non-core production systems. </a:t>
            </a:r>
            <a:endParaRPr lang="en-US" sz="2400">
              <a:solidFill>
                <a:schemeClr val="tx2">
                  <a:lumMod val="50000"/>
                </a:schemeClr>
              </a:solidFill>
              <a:latin typeface="+mn-lt"/>
            </a:endParaRPr>
          </a:p>
        </p:txBody>
      </p:sp>
    </p:spTree>
    <p:extLst>
      <p:ext uri="{BB962C8B-B14F-4D97-AF65-F5344CB8AC3E}">
        <p14:creationId xmlns:p14="http://schemas.microsoft.com/office/powerpoint/2010/main" val="14141668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9" grpId="0"/>
      <p:bldP spid="10"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wmo2016_powerpoint_standard_v2-2.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5151694"/>
            <a:ext cx="1988820" cy="1714500"/>
          </a:xfrm>
          <a:prstGeom prst="rect">
            <a:avLst/>
          </a:prstGeom>
        </p:spPr>
      </p:pic>
      <p:sp>
        <p:nvSpPr>
          <p:cNvPr id="5" name="Title 4"/>
          <p:cNvSpPr>
            <a:spLocks noGrp="1"/>
          </p:cNvSpPr>
          <p:nvPr>
            <p:ph type="title"/>
          </p:nvPr>
        </p:nvSpPr>
        <p:spPr>
          <a:xfrm>
            <a:off x="0" y="108517"/>
            <a:ext cx="9144000" cy="1143000"/>
          </a:xfrm>
        </p:spPr>
        <p:txBody>
          <a:bodyPr>
            <a:noAutofit/>
          </a:bodyPr>
          <a:lstStyle/>
          <a:p>
            <a:r>
              <a:rPr lang="en-US" sz="3200" b="1">
                <a:solidFill>
                  <a:schemeClr val="tx2">
                    <a:lumMod val="50000"/>
                  </a:schemeClr>
                </a:solidFill>
              </a:rPr>
              <a:t>Data and Information Quality Are Multi-Dimensional</a:t>
            </a:r>
            <a:br>
              <a:rPr lang="en-US" sz="3200" b="1"/>
            </a:br>
            <a:r>
              <a:rPr lang="en-US" sz="2400"/>
              <a:t>(Vast number of ways to define data quality attributes)</a:t>
            </a:r>
            <a:endParaRPr lang="en-US" sz="2400" b="1"/>
          </a:p>
        </p:txBody>
      </p:sp>
      <p:sp>
        <p:nvSpPr>
          <p:cNvPr id="6" name="Text Placeholder 5"/>
          <p:cNvSpPr>
            <a:spLocks noGrp="1"/>
          </p:cNvSpPr>
          <p:nvPr>
            <p:ph type="body" idx="1"/>
          </p:nvPr>
        </p:nvSpPr>
        <p:spPr>
          <a:xfrm>
            <a:off x="457199" y="1278129"/>
            <a:ext cx="3059724" cy="451271"/>
          </a:xfrm>
          <a:ln>
            <a:solidFill>
              <a:schemeClr val="accent1"/>
            </a:solidFill>
          </a:ln>
        </p:spPr>
        <p:txBody>
          <a:bodyPr>
            <a:noAutofit/>
          </a:bodyPr>
          <a:lstStyle/>
          <a:p>
            <a:r>
              <a:rPr lang="en-US" sz="2800"/>
              <a:t>Perspective</a:t>
            </a:r>
          </a:p>
        </p:txBody>
      </p:sp>
      <p:sp>
        <p:nvSpPr>
          <p:cNvPr id="7" name="Content Placeholder 6"/>
          <p:cNvSpPr>
            <a:spLocks noGrp="1"/>
          </p:cNvSpPr>
          <p:nvPr>
            <p:ph sz="half" idx="2"/>
          </p:nvPr>
        </p:nvSpPr>
        <p:spPr>
          <a:xfrm>
            <a:off x="457199" y="1729401"/>
            <a:ext cx="3059724" cy="4434840"/>
          </a:xfrm>
          <a:ln>
            <a:solidFill>
              <a:schemeClr val="accent1"/>
            </a:solidFill>
          </a:ln>
        </p:spPr>
        <p:txBody>
          <a:bodyPr anchor="t">
            <a:normAutofit/>
          </a:bodyPr>
          <a:lstStyle/>
          <a:p>
            <a:pPr marL="0" indent="0">
              <a:buNone/>
            </a:pPr>
            <a:r>
              <a:rPr lang="en-US"/>
              <a:t>Based on importance of data quality attributes ranked by data consumers (15 out of 179 possible attributes) </a:t>
            </a:r>
          </a:p>
          <a:p>
            <a:pPr marL="0" indent="0">
              <a:buNone/>
            </a:pPr>
            <a:r>
              <a:rPr lang="en-US">
                <a:solidFill>
                  <a:schemeClr val="bg1">
                    <a:lumMod val="50000"/>
                  </a:schemeClr>
                </a:solidFill>
              </a:rPr>
              <a:t>(</a:t>
            </a:r>
            <a:r>
              <a:rPr lang="en-US">
                <a:solidFill>
                  <a:srgbClr val="C00000"/>
                </a:solidFill>
              </a:rPr>
              <a:t>Wang and Strong</a:t>
            </a:r>
            <a:r>
              <a:rPr lang="en-US">
                <a:solidFill>
                  <a:schemeClr val="bg1">
                    <a:lumMod val="50000"/>
                  </a:schemeClr>
                </a:solidFill>
              </a:rPr>
              <a:t> 1996, </a:t>
            </a:r>
            <a:r>
              <a:rPr lang="en-US" i="1">
                <a:solidFill>
                  <a:schemeClr val="bg1">
                    <a:lumMod val="50000"/>
                  </a:schemeClr>
                </a:solidFill>
              </a:rPr>
              <a:t>J. Management Info. Sys.)</a:t>
            </a:r>
          </a:p>
          <a:p>
            <a:pPr marL="0" indent="0">
              <a:buNone/>
            </a:pPr>
            <a:endParaRPr lang="en-US"/>
          </a:p>
        </p:txBody>
      </p:sp>
      <p:sp>
        <p:nvSpPr>
          <p:cNvPr id="8" name="Text Placeholder 7"/>
          <p:cNvSpPr>
            <a:spLocks noGrp="1"/>
          </p:cNvSpPr>
          <p:nvPr>
            <p:ph type="body" sz="quarter" idx="3"/>
          </p:nvPr>
        </p:nvSpPr>
        <p:spPr>
          <a:xfrm>
            <a:off x="3692769" y="1278129"/>
            <a:ext cx="4983480" cy="451272"/>
          </a:xfrm>
          <a:ln>
            <a:solidFill>
              <a:schemeClr val="accent1"/>
            </a:solidFill>
          </a:ln>
        </p:spPr>
        <p:txBody>
          <a:bodyPr>
            <a:noAutofit/>
          </a:bodyPr>
          <a:lstStyle/>
          <a:p>
            <a:r>
              <a:rPr lang="en-US" sz="2800"/>
              <a:t>Quality Attributes</a:t>
            </a:r>
          </a:p>
        </p:txBody>
      </p:sp>
      <p:sp>
        <p:nvSpPr>
          <p:cNvPr id="9" name="Content Placeholder 8"/>
          <p:cNvSpPr>
            <a:spLocks noGrp="1"/>
          </p:cNvSpPr>
          <p:nvPr>
            <p:ph sz="quarter" idx="4"/>
          </p:nvPr>
        </p:nvSpPr>
        <p:spPr>
          <a:xfrm>
            <a:off x="3692769" y="1729401"/>
            <a:ext cx="4983480" cy="4434840"/>
          </a:xfrm>
          <a:ln>
            <a:solidFill>
              <a:schemeClr val="accent1"/>
            </a:solidFill>
          </a:ln>
        </p:spPr>
        <p:txBody>
          <a:bodyPr>
            <a:noAutofit/>
          </a:bodyPr>
          <a:lstStyle/>
          <a:p>
            <a:pPr marL="320040" indent="-320040" fontAlgn="base"/>
            <a:r>
              <a:rPr lang="en-US" b="1"/>
              <a:t>Intrinsic</a:t>
            </a:r>
            <a:r>
              <a:rPr lang="en-US"/>
              <a:t> </a:t>
            </a:r>
            <a:r>
              <a:rPr lang="en-US" sz="2000"/>
              <a:t>(accuracy, objectivity, believability, reputation), </a:t>
            </a:r>
          </a:p>
          <a:p>
            <a:pPr marL="320040" indent="-320040" fontAlgn="base"/>
            <a:r>
              <a:rPr lang="en-US" b="1"/>
              <a:t>Contextual</a:t>
            </a:r>
            <a:r>
              <a:rPr lang="en-US"/>
              <a:t> </a:t>
            </a:r>
            <a:r>
              <a:rPr lang="en-US" sz="2000"/>
              <a:t>(relevance, timeliness, completeness, value-added, appropriate amount of data),</a:t>
            </a:r>
          </a:p>
          <a:p>
            <a:pPr marL="320040" indent="-320040" fontAlgn="base"/>
            <a:r>
              <a:rPr lang="en-US" b="1"/>
              <a:t>Representational</a:t>
            </a:r>
            <a:r>
              <a:rPr lang="en-US"/>
              <a:t> </a:t>
            </a:r>
            <a:r>
              <a:rPr lang="en-US" sz="2000"/>
              <a:t>(ease of understanding, concise representation and representational consistency, interpretability), and </a:t>
            </a:r>
          </a:p>
          <a:p>
            <a:pPr marL="320040" indent="-320040" fontAlgn="base"/>
            <a:r>
              <a:rPr lang="en-US" b="1"/>
              <a:t>Accessibility</a:t>
            </a:r>
            <a:r>
              <a:rPr lang="en-US"/>
              <a:t> </a:t>
            </a:r>
            <a:r>
              <a:rPr lang="en-US" sz="2000"/>
              <a:t>(accessibility, access security).</a:t>
            </a:r>
          </a:p>
          <a:p>
            <a:pPr marL="0" indent="0">
              <a:buNone/>
            </a:pPr>
            <a:endParaRPr lang="en-US"/>
          </a:p>
        </p:txBody>
      </p:sp>
      <p:sp>
        <p:nvSpPr>
          <p:cNvPr id="3" name="Slide Number Placeholder 2"/>
          <p:cNvSpPr>
            <a:spLocks noGrp="1"/>
          </p:cNvSpPr>
          <p:nvPr>
            <p:ph type="sldNum" sz="quarter" idx="12"/>
          </p:nvPr>
        </p:nvSpPr>
        <p:spPr/>
        <p:txBody>
          <a:bodyPr/>
          <a:lstStyle/>
          <a:p>
            <a:fld id="{9259AF2F-52C6-9B46-B8B2-0579234AE62E}" type="slidenum">
              <a:rPr lang="en-US" smtClean="0"/>
              <a:t>6</a:t>
            </a:fld>
            <a:endParaRPr lang="en-US"/>
          </a:p>
        </p:txBody>
      </p:sp>
    </p:spTree>
    <p:extLst>
      <p:ext uri="{BB962C8B-B14F-4D97-AF65-F5344CB8AC3E}">
        <p14:creationId xmlns:p14="http://schemas.microsoft.com/office/powerpoint/2010/main" val="366402290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wmo2016_powerpoint_standard_v2-2.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5151694"/>
            <a:ext cx="1988820" cy="1714500"/>
          </a:xfrm>
          <a:prstGeom prst="rect">
            <a:avLst/>
          </a:prstGeom>
        </p:spPr>
      </p:pic>
      <p:sp>
        <p:nvSpPr>
          <p:cNvPr id="5" name="Title 4"/>
          <p:cNvSpPr>
            <a:spLocks noGrp="1"/>
          </p:cNvSpPr>
          <p:nvPr>
            <p:ph type="title"/>
          </p:nvPr>
        </p:nvSpPr>
        <p:spPr>
          <a:xfrm>
            <a:off x="0" y="108517"/>
            <a:ext cx="9144000" cy="1143000"/>
          </a:xfrm>
        </p:spPr>
        <p:txBody>
          <a:bodyPr>
            <a:noAutofit/>
          </a:bodyPr>
          <a:lstStyle/>
          <a:p>
            <a:r>
              <a:rPr lang="en-US" sz="3200" b="1"/>
              <a:t>Data and Information Quality Are Multi-Dimensional</a:t>
            </a:r>
            <a:br>
              <a:rPr lang="en-US" sz="3200" b="1"/>
            </a:br>
            <a:r>
              <a:rPr lang="en-US" sz="2400"/>
              <a:t>(Vast number of ways to define data quality attributes)</a:t>
            </a:r>
            <a:endParaRPr lang="en-US" sz="2400" b="1"/>
          </a:p>
        </p:txBody>
      </p:sp>
      <p:sp>
        <p:nvSpPr>
          <p:cNvPr id="6" name="Text Placeholder 5"/>
          <p:cNvSpPr>
            <a:spLocks noGrp="1"/>
          </p:cNvSpPr>
          <p:nvPr>
            <p:ph type="body" idx="1"/>
          </p:nvPr>
        </p:nvSpPr>
        <p:spPr>
          <a:xfrm>
            <a:off x="457200" y="1278129"/>
            <a:ext cx="3063240" cy="451271"/>
          </a:xfrm>
          <a:ln>
            <a:solidFill>
              <a:schemeClr val="accent1"/>
            </a:solidFill>
          </a:ln>
        </p:spPr>
        <p:txBody>
          <a:bodyPr>
            <a:noAutofit/>
          </a:bodyPr>
          <a:lstStyle/>
          <a:p>
            <a:r>
              <a:rPr lang="en-US" sz="2800"/>
              <a:t>Perspective</a:t>
            </a:r>
          </a:p>
        </p:txBody>
      </p:sp>
      <p:sp>
        <p:nvSpPr>
          <p:cNvPr id="7" name="Content Placeholder 6"/>
          <p:cNvSpPr>
            <a:spLocks noGrp="1"/>
          </p:cNvSpPr>
          <p:nvPr>
            <p:ph sz="half" idx="2"/>
          </p:nvPr>
        </p:nvSpPr>
        <p:spPr>
          <a:xfrm>
            <a:off x="457200" y="1729400"/>
            <a:ext cx="3063240" cy="4434840"/>
          </a:xfrm>
          <a:ln>
            <a:solidFill>
              <a:schemeClr val="accent1"/>
            </a:solidFill>
          </a:ln>
        </p:spPr>
        <p:txBody>
          <a:bodyPr anchor="t">
            <a:normAutofit/>
          </a:bodyPr>
          <a:lstStyle/>
          <a:p>
            <a:pPr marL="0" indent="0">
              <a:buNone/>
            </a:pPr>
            <a:r>
              <a:rPr lang="en-US" dirty="0"/>
              <a:t>Based on the open data and data sharing principles</a:t>
            </a:r>
          </a:p>
          <a:p>
            <a:pPr marL="0" indent="0">
              <a:buNone/>
            </a:pPr>
            <a:r>
              <a:rPr lang="en-US" dirty="0">
                <a:solidFill>
                  <a:schemeClr val="bg1">
                    <a:lumMod val="50000"/>
                  </a:schemeClr>
                </a:solidFill>
              </a:rPr>
              <a:t>(</a:t>
            </a:r>
            <a:r>
              <a:rPr lang="en-US" dirty="0">
                <a:solidFill>
                  <a:srgbClr val="C00000"/>
                </a:solidFill>
              </a:rPr>
              <a:t>Wilkinson et al.</a:t>
            </a:r>
            <a:r>
              <a:rPr lang="en-US" dirty="0">
                <a:solidFill>
                  <a:schemeClr val="bg1">
                    <a:lumMod val="50000"/>
                  </a:schemeClr>
                </a:solidFill>
              </a:rPr>
              <a:t> 2016, </a:t>
            </a:r>
            <a:r>
              <a:rPr lang="en-US" i="1" dirty="0">
                <a:solidFill>
                  <a:schemeClr val="bg1">
                    <a:lumMod val="50000"/>
                  </a:schemeClr>
                </a:solidFill>
              </a:rPr>
              <a:t>Scientific Data</a:t>
            </a:r>
            <a:r>
              <a:rPr lang="en-US" dirty="0">
                <a:solidFill>
                  <a:schemeClr val="bg1">
                    <a:lumMod val="50000"/>
                  </a:schemeClr>
                </a:solidFill>
              </a:rPr>
              <a:t>)</a:t>
            </a:r>
          </a:p>
          <a:p>
            <a:pPr marL="0" indent="0">
              <a:buNone/>
            </a:pPr>
            <a:endParaRPr lang="en-US" dirty="0">
              <a:solidFill>
                <a:schemeClr val="bg1">
                  <a:lumMod val="50000"/>
                </a:schemeClr>
              </a:solidFill>
            </a:endParaRPr>
          </a:p>
          <a:p>
            <a:pPr marL="0" indent="0">
              <a:buNone/>
            </a:pPr>
            <a:endParaRPr lang="en-US" dirty="0"/>
          </a:p>
        </p:txBody>
      </p:sp>
      <p:sp>
        <p:nvSpPr>
          <p:cNvPr id="8" name="Text Placeholder 7"/>
          <p:cNvSpPr>
            <a:spLocks noGrp="1"/>
          </p:cNvSpPr>
          <p:nvPr>
            <p:ph type="body" sz="quarter" idx="3"/>
          </p:nvPr>
        </p:nvSpPr>
        <p:spPr>
          <a:xfrm>
            <a:off x="3692772" y="1278129"/>
            <a:ext cx="4983480" cy="451272"/>
          </a:xfrm>
          <a:ln>
            <a:solidFill>
              <a:schemeClr val="accent1"/>
            </a:solidFill>
          </a:ln>
        </p:spPr>
        <p:txBody>
          <a:bodyPr>
            <a:noAutofit/>
          </a:bodyPr>
          <a:lstStyle/>
          <a:p>
            <a:r>
              <a:rPr lang="en-US" sz="2800"/>
              <a:t>Quality Attributes</a:t>
            </a:r>
          </a:p>
        </p:txBody>
      </p:sp>
      <p:sp>
        <p:nvSpPr>
          <p:cNvPr id="9" name="Content Placeholder 8"/>
          <p:cNvSpPr>
            <a:spLocks noGrp="1"/>
          </p:cNvSpPr>
          <p:nvPr>
            <p:ph sz="quarter" idx="4"/>
          </p:nvPr>
        </p:nvSpPr>
        <p:spPr>
          <a:xfrm>
            <a:off x="3692772" y="1729400"/>
            <a:ext cx="4983480" cy="4434840"/>
          </a:xfrm>
          <a:ln>
            <a:solidFill>
              <a:schemeClr val="accent1"/>
            </a:solidFill>
          </a:ln>
        </p:spPr>
        <p:txBody>
          <a:bodyPr>
            <a:noAutofit/>
          </a:bodyPr>
          <a:lstStyle/>
          <a:p>
            <a:pPr marL="320040" indent="-320040" fontAlgn="base"/>
            <a:r>
              <a:rPr lang="en-US" b="1"/>
              <a:t>Findable,</a:t>
            </a:r>
          </a:p>
          <a:p>
            <a:pPr marL="320040" indent="-320040" fontAlgn="base"/>
            <a:r>
              <a:rPr lang="en-US" b="1"/>
              <a:t>Accessible,</a:t>
            </a:r>
          </a:p>
          <a:p>
            <a:pPr marL="320040" indent="-320040" fontAlgn="base"/>
            <a:r>
              <a:rPr lang="en-US" b="1"/>
              <a:t>Interoperable,</a:t>
            </a:r>
          </a:p>
          <a:p>
            <a:pPr marL="320040" indent="-320040" fontAlgn="base"/>
            <a:r>
              <a:rPr lang="en-US" b="1"/>
              <a:t>Reusable.</a:t>
            </a:r>
          </a:p>
          <a:p>
            <a:pPr marL="0" indent="0">
              <a:buNone/>
            </a:pPr>
            <a:endParaRPr lang="en-US"/>
          </a:p>
        </p:txBody>
      </p:sp>
      <p:sp>
        <p:nvSpPr>
          <p:cNvPr id="3" name="Slide Number Placeholder 2"/>
          <p:cNvSpPr>
            <a:spLocks noGrp="1"/>
          </p:cNvSpPr>
          <p:nvPr>
            <p:ph type="sldNum" sz="quarter" idx="12"/>
          </p:nvPr>
        </p:nvSpPr>
        <p:spPr/>
        <p:txBody>
          <a:bodyPr/>
          <a:lstStyle/>
          <a:p>
            <a:fld id="{9259AF2F-52C6-9B46-B8B2-0579234AE62E}" type="slidenum">
              <a:rPr lang="en-US" smtClean="0"/>
              <a:t>7</a:t>
            </a:fld>
            <a:endParaRPr lang="en-US"/>
          </a:p>
        </p:txBody>
      </p:sp>
      <p:sp>
        <p:nvSpPr>
          <p:cNvPr id="10" name="Rectangle 9">
            <a:extLst>
              <a:ext uri="{FF2B5EF4-FFF2-40B4-BE49-F238E27FC236}">
                <a16:creationId xmlns:a16="http://schemas.microsoft.com/office/drawing/2014/main" id="{D0823C3B-13D0-2540-BA33-49B5A2AF8379}"/>
              </a:ext>
            </a:extLst>
          </p:cNvPr>
          <p:cNvSpPr/>
          <p:nvPr/>
        </p:nvSpPr>
        <p:spPr>
          <a:xfrm>
            <a:off x="3977640" y="3637280"/>
            <a:ext cx="4507992" cy="2308324"/>
          </a:xfrm>
          <a:prstGeom prst="rect">
            <a:avLst/>
          </a:prstGeom>
          <a:ln w="12700">
            <a:solidFill>
              <a:schemeClr val="bg1">
                <a:lumMod val="50000"/>
              </a:schemeClr>
            </a:solidFill>
          </a:ln>
        </p:spPr>
        <p:txBody>
          <a:bodyPr wrap="square">
            <a:spAutoFit/>
          </a:bodyPr>
          <a:lstStyle/>
          <a:p>
            <a:pPr marL="228600" indent="-228600">
              <a:buFont typeface="Arial" panose="020B0604020202020204" pitchFamily="34" charset="0"/>
              <a:buChar char="•"/>
            </a:pPr>
            <a:r>
              <a:rPr lang="en-US" sz="2400"/>
              <a:t>FAIR Data Guiding Principles</a:t>
            </a:r>
          </a:p>
          <a:p>
            <a:pPr marL="228600" indent="-228600">
              <a:buFont typeface="Arial" panose="020B0604020202020204" pitchFamily="34" charset="0"/>
              <a:buChar char="•"/>
            </a:pPr>
            <a:r>
              <a:rPr lang="en-US" sz="2400"/>
              <a:t>Scientific data publishers</a:t>
            </a:r>
          </a:p>
          <a:p>
            <a:pPr marL="228600" indent="-228600">
              <a:buFont typeface="Arial" panose="020B0604020202020204" pitchFamily="34" charset="0"/>
              <a:buChar char="•"/>
            </a:pPr>
            <a:r>
              <a:rPr lang="en-US" sz="2400"/>
              <a:t>Requirements, such as those for preserving and ensuring science quality of data products, not explicitly addressed.</a:t>
            </a:r>
          </a:p>
        </p:txBody>
      </p:sp>
      <p:sp>
        <p:nvSpPr>
          <p:cNvPr id="11" name="Bent-Up Arrow 10">
            <a:extLst>
              <a:ext uri="{FF2B5EF4-FFF2-40B4-BE49-F238E27FC236}">
                <a16:creationId xmlns:a16="http://schemas.microsoft.com/office/drawing/2014/main" id="{190505F6-0A1E-AE42-96D5-5FC47E4F5B58}"/>
              </a:ext>
            </a:extLst>
          </p:cNvPr>
          <p:cNvSpPr/>
          <p:nvPr/>
        </p:nvSpPr>
        <p:spPr>
          <a:xfrm rot="5400000">
            <a:off x="2586901" y="3752315"/>
            <a:ext cx="1350512" cy="1149473"/>
          </a:xfrm>
          <a:prstGeom prst="bentUpArrow">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2784442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wmo2016_powerpoint_standard_v2-2.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5151694"/>
            <a:ext cx="1988820" cy="1714500"/>
          </a:xfrm>
          <a:prstGeom prst="rect">
            <a:avLst/>
          </a:prstGeom>
        </p:spPr>
      </p:pic>
      <p:sp>
        <p:nvSpPr>
          <p:cNvPr id="5" name="Title 4"/>
          <p:cNvSpPr>
            <a:spLocks noGrp="1"/>
          </p:cNvSpPr>
          <p:nvPr>
            <p:ph type="title"/>
          </p:nvPr>
        </p:nvSpPr>
        <p:spPr>
          <a:xfrm>
            <a:off x="0" y="108517"/>
            <a:ext cx="9144000" cy="1143000"/>
          </a:xfrm>
        </p:spPr>
        <p:txBody>
          <a:bodyPr>
            <a:noAutofit/>
          </a:bodyPr>
          <a:lstStyle/>
          <a:p>
            <a:r>
              <a:rPr lang="en-US" sz="3200" b="1"/>
              <a:t>Data and Information Quality Are Multi-Dimensional</a:t>
            </a:r>
            <a:br>
              <a:rPr lang="en-US" sz="3200" b="1"/>
            </a:br>
            <a:r>
              <a:rPr lang="en-US" sz="2400"/>
              <a:t>(Vast number of ways to define data quality attributes)</a:t>
            </a:r>
            <a:endParaRPr lang="en-US" sz="2400" b="1"/>
          </a:p>
        </p:txBody>
      </p:sp>
      <p:sp>
        <p:nvSpPr>
          <p:cNvPr id="6" name="Text Placeholder 5"/>
          <p:cNvSpPr>
            <a:spLocks noGrp="1"/>
          </p:cNvSpPr>
          <p:nvPr>
            <p:ph type="body" idx="1"/>
          </p:nvPr>
        </p:nvSpPr>
        <p:spPr>
          <a:xfrm>
            <a:off x="457200" y="1278129"/>
            <a:ext cx="3063240" cy="451271"/>
          </a:xfrm>
          <a:ln>
            <a:solidFill>
              <a:schemeClr val="accent1"/>
            </a:solidFill>
          </a:ln>
        </p:spPr>
        <p:txBody>
          <a:bodyPr>
            <a:noAutofit/>
          </a:bodyPr>
          <a:lstStyle/>
          <a:p>
            <a:r>
              <a:rPr lang="en-US" sz="2800"/>
              <a:t>Perspective</a:t>
            </a:r>
          </a:p>
        </p:txBody>
      </p:sp>
      <p:sp>
        <p:nvSpPr>
          <p:cNvPr id="7" name="Content Placeholder 6"/>
          <p:cNvSpPr>
            <a:spLocks noGrp="1"/>
          </p:cNvSpPr>
          <p:nvPr>
            <p:ph sz="half" idx="2"/>
          </p:nvPr>
        </p:nvSpPr>
        <p:spPr>
          <a:xfrm>
            <a:off x="457200" y="1729400"/>
            <a:ext cx="3063240" cy="4434840"/>
          </a:xfrm>
          <a:ln>
            <a:solidFill>
              <a:schemeClr val="accent1"/>
            </a:solidFill>
          </a:ln>
        </p:spPr>
        <p:txBody>
          <a:bodyPr anchor="t">
            <a:normAutofit/>
          </a:bodyPr>
          <a:lstStyle/>
          <a:p>
            <a:pPr marL="0" indent="0">
              <a:buNone/>
            </a:pPr>
            <a:r>
              <a:rPr lang="en-US"/>
              <a:t>Based on different data product lifecycle phases</a:t>
            </a:r>
          </a:p>
          <a:p>
            <a:pPr marL="0" indent="0">
              <a:buNone/>
            </a:pPr>
            <a:r>
              <a:rPr lang="en-US">
                <a:solidFill>
                  <a:schemeClr val="bg1">
                    <a:lumMod val="50000"/>
                  </a:schemeClr>
                </a:solidFill>
              </a:rPr>
              <a:t>(</a:t>
            </a:r>
            <a:r>
              <a:rPr lang="en-US">
                <a:solidFill>
                  <a:srgbClr val="C00000"/>
                </a:solidFill>
              </a:rPr>
              <a:t>Ramapriyan et al.</a:t>
            </a:r>
            <a:r>
              <a:rPr lang="en-US">
                <a:solidFill>
                  <a:schemeClr val="bg1">
                    <a:lumMod val="50000"/>
                  </a:schemeClr>
                </a:solidFill>
              </a:rPr>
              <a:t> 2017, </a:t>
            </a:r>
            <a:r>
              <a:rPr lang="en-US" i="1">
                <a:solidFill>
                  <a:schemeClr val="bg1">
                    <a:lumMod val="50000"/>
                  </a:schemeClr>
                </a:solidFill>
              </a:rPr>
              <a:t>D.-Lib Magazine</a:t>
            </a:r>
            <a:r>
              <a:rPr lang="en-US">
                <a:solidFill>
                  <a:schemeClr val="bg1">
                    <a:lumMod val="50000"/>
                  </a:schemeClr>
                </a:solidFill>
              </a:rPr>
              <a:t>)</a:t>
            </a:r>
          </a:p>
        </p:txBody>
      </p:sp>
      <p:sp>
        <p:nvSpPr>
          <p:cNvPr id="8" name="Text Placeholder 7"/>
          <p:cNvSpPr>
            <a:spLocks noGrp="1"/>
          </p:cNvSpPr>
          <p:nvPr>
            <p:ph type="body" sz="quarter" idx="3"/>
          </p:nvPr>
        </p:nvSpPr>
        <p:spPr>
          <a:xfrm>
            <a:off x="3692772" y="1278129"/>
            <a:ext cx="4983480" cy="451272"/>
          </a:xfrm>
          <a:ln>
            <a:solidFill>
              <a:schemeClr val="accent1"/>
            </a:solidFill>
          </a:ln>
        </p:spPr>
        <p:txBody>
          <a:bodyPr>
            <a:noAutofit/>
          </a:bodyPr>
          <a:lstStyle/>
          <a:p>
            <a:r>
              <a:rPr lang="en-US" sz="2800"/>
              <a:t>Quality Attributes</a:t>
            </a:r>
          </a:p>
        </p:txBody>
      </p:sp>
      <p:sp>
        <p:nvSpPr>
          <p:cNvPr id="9" name="Content Placeholder 8"/>
          <p:cNvSpPr>
            <a:spLocks noGrp="1"/>
          </p:cNvSpPr>
          <p:nvPr>
            <p:ph sz="quarter" idx="4"/>
          </p:nvPr>
        </p:nvSpPr>
        <p:spPr>
          <a:xfrm>
            <a:off x="3692772" y="1729400"/>
            <a:ext cx="4983480" cy="4434840"/>
          </a:xfrm>
          <a:ln>
            <a:solidFill>
              <a:schemeClr val="accent1"/>
            </a:solidFill>
          </a:ln>
        </p:spPr>
        <p:txBody>
          <a:bodyPr>
            <a:noAutofit/>
          </a:bodyPr>
          <a:lstStyle/>
          <a:p>
            <a:pPr marL="320040" indent="-320040" fontAlgn="base"/>
            <a:r>
              <a:rPr lang="en-US" sz="2000" b="1"/>
              <a:t>Science</a:t>
            </a:r>
            <a:r>
              <a:rPr lang="en-US" sz="2000"/>
              <a:t> (accuracy, precision, uncertainty) </a:t>
            </a:r>
          </a:p>
          <a:p>
            <a:pPr marL="0" indent="0" fontAlgn="base">
              <a:spcBef>
                <a:spcPts val="0"/>
              </a:spcBef>
              <a:buNone/>
            </a:pPr>
            <a:r>
              <a:rPr lang="en-US" sz="2000">
                <a:solidFill>
                  <a:schemeClr val="bg1">
                    <a:lumMod val="50000"/>
                  </a:schemeClr>
                </a:solidFill>
              </a:rPr>
              <a:t>     (define, develop, and validate),</a:t>
            </a:r>
          </a:p>
          <a:p>
            <a:pPr marL="320040" indent="-320040" fontAlgn="base">
              <a:spcBef>
                <a:spcPts val="400"/>
              </a:spcBef>
            </a:pPr>
            <a:r>
              <a:rPr lang="en-US" sz="2000" b="1"/>
              <a:t>Product</a:t>
            </a:r>
            <a:r>
              <a:rPr lang="en-US" sz="2000"/>
              <a:t> (how well the product has been produced and assessed; product metadata and document completeness) </a:t>
            </a:r>
          </a:p>
          <a:p>
            <a:pPr marL="0" indent="0" fontAlgn="base">
              <a:spcBef>
                <a:spcPts val="0"/>
              </a:spcBef>
              <a:buNone/>
            </a:pPr>
            <a:r>
              <a:rPr lang="en-US" sz="2000">
                <a:solidFill>
                  <a:schemeClr val="bg1">
                    <a:lumMod val="50000"/>
                  </a:schemeClr>
                </a:solidFill>
              </a:rPr>
              <a:t>     (produce, assess, and deliver),</a:t>
            </a:r>
          </a:p>
          <a:p>
            <a:pPr marL="320040" indent="-320040" fontAlgn="base">
              <a:spcBef>
                <a:spcPts val="400"/>
              </a:spcBef>
            </a:pPr>
            <a:r>
              <a:rPr lang="en-US" sz="2000" b="1"/>
              <a:t>Stewardship</a:t>
            </a:r>
            <a:r>
              <a:rPr lang="en-US" sz="2000"/>
              <a:t> (how well the data are being managed, preserved, and stewarded; metadata and documentation for access)</a:t>
            </a:r>
          </a:p>
          <a:p>
            <a:pPr marL="0" indent="0" fontAlgn="base">
              <a:spcBef>
                <a:spcPts val="0"/>
              </a:spcBef>
              <a:buNone/>
            </a:pPr>
            <a:r>
              <a:rPr lang="en-US" sz="2000">
                <a:solidFill>
                  <a:schemeClr val="bg1">
                    <a:lumMod val="50000"/>
                  </a:schemeClr>
                </a:solidFill>
              </a:rPr>
              <a:t>     (maintain, preserve and disseminate),</a:t>
            </a:r>
            <a:endParaRPr lang="en-US" sz="2000"/>
          </a:p>
          <a:p>
            <a:pPr marL="320040" indent="-320040" fontAlgn="base"/>
            <a:r>
              <a:rPr lang="en-US" sz="2000" b="1"/>
              <a:t>Service</a:t>
            </a:r>
            <a:r>
              <a:rPr lang="en-US" sz="2000"/>
              <a:t> (how well the data are being serviced; user support and engagement) </a:t>
            </a:r>
          </a:p>
          <a:p>
            <a:pPr marL="0" indent="0" fontAlgn="base">
              <a:spcBef>
                <a:spcPts val="0"/>
              </a:spcBef>
              <a:buNone/>
            </a:pPr>
            <a:r>
              <a:rPr lang="en-US" sz="2000">
                <a:solidFill>
                  <a:schemeClr val="bg1">
                    <a:lumMod val="50000"/>
                  </a:schemeClr>
                </a:solidFill>
              </a:rPr>
              <a:t>     (use, services, and support)</a:t>
            </a:r>
          </a:p>
          <a:p>
            <a:pPr marL="0" indent="0">
              <a:buNone/>
            </a:pPr>
            <a:endParaRPr lang="en-US"/>
          </a:p>
        </p:txBody>
      </p:sp>
      <p:sp>
        <p:nvSpPr>
          <p:cNvPr id="3" name="Slide Number Placeholder 2"/>
          <p:cNvSpPr>
            <a:spLocks noGrp="1"/>
          </p:cNvSpPr>
          <p:nvPr>
            <p:ph type="sldNum" sz="quarter" idx="12"/>
          </p:nvPr>
        </p:nvSpPr>
        <p:spPr/>
        <p:txBody>
          <a:bodyPr/>
          <a:lstStyle/>
          <a:p>
            <a:fld id="{9259AF2F-52C6-9B46-B8B2-0579234AE62E}" type="slidenum">
              <a:rPr lang="en-US" smtClean="0"/>
              <a:t>8</a:t>
            </a:fld>
            <a:endParaRPr lang="en-US"/>
          </a:p>
        </p:txBody>
      </p:sp>
    </p:spTree>
    <p:extLst>
      <p:ext uri="{BB962C8B-B14F-4D97-AF65-F5344CB8AC3E}">
        <p14:creationId xmlns:p14="http://schemas.microsoft.com/office/powerpoint/2010/main" val="135205921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wmo2016_powerpoint_standard_v2-2.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5151694"/>
            <a:ext cx="1988820" cy="1714500"/>
          </a:xfrm>
          <a:prstGeom prst="rect">
            <a:avLst/>
          </a:prstGeom>
        </p:spPr>
      </p:pic>
      <p:sp>
        <p:nvSpPr>
          <p:cNvPr id="5" name="Title 4"/>
          <p:cNvSpPr>
            <a:spLocks noGrp="1"/>
          </p:cNvSpPr>
          <p:nvPr>
            <p:ph type="title"/>
          </p:nvPr>
        </p:nvSpPr>
        <p:spPr>
          <a:xfrm>
            <a:off x="0" y="108517"/>
            <a:ext cx="9144000" cy="1143000"/>
          </a:xfrm>
        </p:spPr>
        <p:txBody>
          <a:bodyPr>
            <a:noAutofit/>
          </a:bodyPr>
          <a:lstStyle/>
          <a:p>
            <a:r>
              <a:rPr lang="en-US" sz="3200" b="1">
                <a:solidFill>
                  <a:schemeClr val="tx2">
                    <a:lumMod val="50000"/>
                  </a:schemeClr>
                </a:solidFill>
              </a:rPr>
              <a:t>Data Product Lifecycle-Stage-Based MMs</a:t>
            </a:r>
            <a:endParaRPr lang="en-US" sz="2400" b="1">
              <a:solidFill>
                <a:schemeClr val="tx2">
                  <a:lumMod val="50000"/>
                </a:schemeClr>
              </a:solidFill>
            </a:endParaRPr>
          </a:p>
        </p:txBody>
      </p:sp>
      <p:sp>
        <p:nvSpPr>
          <p:cNvPr id="6" name="Text Placeholder 5"/>
          <p:cNvSpPr>
            <a:spLocks noGrp="1"/>
          </p:cNvSpPr>
          <p:nvPr>
            <p:ph type="body" idx="1"/>
          </p:nvPr>
        </p:nvSpPr>
        <p:spPr>
          <a:xfrm>
            <a:off x="457200" y="1278129"/>
            <a:ext cx="3063240" cy="451271"/>
          </a:xfrm>
          <a:ln>
            <a:solidFill>
              <a:schemeClr val="accent1"/>
            </a:solidFill>
          </a:ln>
        </p:spPr>
        <p:txBody>
          <a:bodyPr>
            <a:noAutofit/>
          </a:bodyPr>
          <a:lstStyle/>
          <a:p>
            <a:r>
              <a:rPr lang="en-US" sz="2800"/>
              <a:t>Quality Perspective</a:t>
            </a:r>
          </a:p>
        </p:txBody>
      </p:sp>
      <p:sp>
        <p:nvSpPr>
          <p:cNvPr id="7" name="Content Placeholder 6"/>
          <p:cNvSpPr>
            <a:spLocks noGrp="1"/>
          </p:cNvSpPr>
          <p:nvPr>
            <p:ph sz="half" idx="2"/>
          </p:nvPr>
        </p:nvSpPr>
        <p:spPr>
          <a:xfrm>
            <a:off x="457200" y="1729400"/>
            <a:ext cx="3063240" cy="4389120"/>
          </a:xfrm>
          <a:ln>
            <a:solidFill>
              <a:schemeClr val="accent1"/>
            </a:solidFill>
          </a:ln>
        </p:spPr>
        <p:txBody>
          <a:bodyPr anchor="t">
            <a:normAutofit/>
          </a:bodyPr>
          <a:lstStyle/>
          <a:p>
            <a:pPr marL="0" indent="0">
              <a:buNone/>
            </a:pPr>
            <a:r>
              <a:rPr lang="en-US" b="1"/>
              <a:t>Science </a:t>
            </a:r>
            <a:r>
              <a:rPr lang="en-US" sz="2000"/>
              <a:t>(define/develop/validate)</a:t>
            </a:r>
          </a:p>
        </p:txBody>
      </p:sp>
      <p:sp>
        <p:nvSpPr>
          <p:cNvPr id="8" name="Text Placeholder 7"/>
          <p:cNvSpPr>
            <a:spLocks noGrp="1"/>
          </p:cNvSpPr>
          <p:nvPr>
            <p:ph type="body" sz="quarter" idx="3"/>
          </p:nvPr>
        </p:nvSpPr>
        <p:spPr>
          <a:xfrm>
            <a:off x="3692772" y="1278129"/>
            <a:ext cx="4983480" cy="451272"/>
          </a:xfrm>
          <a:ln>
            <a:solidFill>
              <a:schemeClr val="accent1"/>
            </a:solidFill>
          </a:ln>
        </p:spPr>
        <p:txBody>
          <a:bodyPr>
            <a:noAutofit/>
          </a:bodyPr>
          <a:lstStyle/>
          <a:p>
            <a:r>
              <a:rPr lang="en-US" sz="2800"/>
              <a:t>Maturity Matrix</a:t>
            </a:r>
          </a:p>
        </p:txBody>
      </p:sp>
      <p:sp>
        <p:nvSpPr>
          <p:cNvPr id="9" name="Content Placeholder 8"/>
          <p:cNvSpPr>
            <a:spLocks noGrp="1"/>
          </p:cNvSpPr>
          <p:nvPr>
            <p:ph sz="quarter" idx="4"/>
          </p:nvPr>
        </p:nvSpPr>
        <p:spPr>
          <a:xfrm>
            <a:off x="3692772" y="1729400"/>
            <a:ext cx="4983480" cy="4389120"/>
          </a:xfrm>
          <a:ln>
            <a:solidFill>
              <a:schemeClr val="accent1"/>
            </a:solidFill>
          </a:ln>
        </p:spPr>
        <p:txBody>
          <a:bodyPr>
            <a:noAutofit/>
          </a:bodyPr>
          <a:lstStyle/>
          <a:p>
            <a:pPr marL="320040" indent="-320040" fontAlgn="base"/>
            <a:r>
              <a:rPr lang="en-US" sz="2000"/>
              <a:t>Gap Analysis for Integrated Atmospheric ECV </a:t>
            </a:r>
            <a:r>
              <a:rPr lang="en-US" sz="2000" err="1"/>
              <a:t>CLimate</a:t>
            </a:r>
            <a:r>
              <a:rPr lang="en-US" sz="2000"/>
              <a:t> Monitoring (GAIA-CLIM) </a:t>
            </a:r>
            <a:r>
              <a:rPr lang="en-US" sz="2000" b="1"/>
              <a:t>measurement system maturity matrix </a:t>
            </a:r>
            <a:r>
              <a:rPr lang="en-US" sz="2000"/>
              <a:t>(</a:t>
            </a:r>
            <a:r>
              <a:rPr lang="en-US" sz="2000" b="1"/>
              <a:t>Thorne et al 2015</a:t>
            </a:r>
            <a:r>
              <a:rPr lang="en-US" sz="2000"/>
              <a:t>),</a:t>
            </a:r>
          </a:p>
          <a:p>
            <a:pPr marL="320040" indent="-320040" fontAlgn="base"/>
            <a:r>
              <a:rPr lang="en-US" sz="2000"/>
              <a:t>NOAA’s Center for Satellite Applications and Research (STAR) data product </a:t>
            </a:r>
            <a:r>
              <a:rPr lang="en-US" sz="2000" b="1"/>
              <a:t>algorithm maturity matrix </a:t>
            </a:r>
            <a:r>
              <a:rPr lang="en-US" sz="2000"/>
              <a:t>(</a:t>
            </a:r>
            <a:r>
              <a:rPr lang="en-US" sz="2000" b="1"/>
              <a:t>Reed 2013; Zhou et al. 2016</a:t>
            </a:r>
            <a:r>
              <a:rPr lang="en-US" sz="2000"/>
              <a:t> ),</a:t>
            </a:r>
          </a:p>
          <a:p>
            <a:pPr marL="320040" indent="-320040" fontAlgn="base"/>
            <a:r>
              <a:rPr lang="en-US" sz="2000" err="1"/>
              <a:t>COordinating</a:t>
            </a:r>
            <a:r>
              <a:rPr lang="en-US" sz="2000"/>
              <a:t> Earth observation data validation for RE-analysis for </a:t>
            </a:r>
            <a:r>
              <a:rPr lang="en-US" sz="2000" err="1"/>
              <a:t>CLIMAte</a:t>
            </a:r>
            <a:r>
              <a:rPr lang="en-US" sz="2000"/>
              <a:t> </a:t>
            </a:r>
            <a:r>
              <a:rPr lang="en-US" sz="2000" err="1"/>
              <a:t>ServiceS</a:t>
            </a:r>
            <a:r>
              <a:rPr lang="en-US" sz="2000"/>
              <a:t> (CORE-CLIMAX) </a:t>
            </a:r>
            <a:r>
              <a:rPr lang="en-US" sz="2000" b="1"/>
              <a:t>production system maturity matrix</a:t>
            </a:r>
            <a:r>
              <a:rPr lang="en-US" sz="2000"/>
              <a:t> (</a:t>
            </a:r>
            <a:r>
              <a:rPr lang="en-US" sz="2000" b="1">
                <a:solidFill>
                  <a:srgbClr val="C00000"/>
                </a:solidFill>
              </a:rPr>
              <a:t>EUMETSAT 2013</a:t>
            </a:r>
            <a:r>
              <a:rPr lang="en-US" sz="2000"/>
              <a:t>)</a:t>
            </a:r>
          </a:p>
        </p:txBody>
      </p:sp>
      <p:sp>
        <p:nvSpPr>
          <p:cNvPr id="3" name="Slide Number Placeholder 2"/>
          <p:cNvSpPr>
            <a:spLocks noGrp="1"/>
          </p:cNvSpPr>
          <p:nvPr>
            <p:ph type="sldNum" sz="quarter" idx="12"/>
          </p:nvPr>
        </p:nvSpPr>
        <p:spPr/>
        <p:txBody>
          <a:bodyPr/>
          <a:lstStyle/>
          <a:p>
            <a:fld id="{9259AF2F-52C6-9B46-B8B2-0579234AE62E}" type="slidenum">
              <a:rPr lang="en-US" smtClean="0"/>
              <a:t>9</a:t>
            </a:fld>
            <a:endParaRPr lang="en-US"/>
          </a:p>
        </p:txBody>
      </p:sp>
      <p:sp>
        <p:nvSpPr>
          <p:cNvPr id="10" name="TextBox 9">
            <a:extLst>
              <a:ext uri="{FF2B5EF4-FFF2-40B4-BE49-F238E27FC236}">
                <a16:creationId xmlns:a16="http://schemas.microsoft.com/office/drawing/2014/main" id="{01A79F56-EAA2-C043-9819-5110AEC9BD01}"/>
              </a:ext>
            </a:extLst>
          </p:cNvPr>
          <p:cNvSpPr txBox="1"/>
          <p:nvPr/>
        </p:nvSpPr>
        <p:spPr>
          <a:xfrm>
            <a:off x="5275388" y="6154614"/>
            <a:ext cx="3409331" cy="369332"/>
          </a:xfrm>
          <a:prstGeom prst="rect">
            <a:avLst/>
          </a:prstGeom>
          <a:noFill/>
        </p:spPr>
        <p:txBody>
          <a:bodyPr wrap="none" rtlCol="0">
            <a:spAutoFit/>
          </a:bodyPr>
          <a:lstStyle/>
          <a:p>
            <a:r>
              <a:rPr lang="en-US">
                <a:solidFill>
                  <a:schemeClr val="tx1">
                    <a:lumMod val="50000"/>
                    <a:lumOff val="50000"/>
                  </a:schemeClr>
                </a:solidFill>
              </a:rPr>
              <a:t>(</a:t>
            </a:r>
            <a:r>
              <a:rPr lang="en-US">
                <a:solidFill>
                  <a:srgbClr val="C00000"/>
                </a:solidFill>
              </a:rPr>
              <a:t>Peng</a:t>
            </a:r>
            <a:r>
              <a:rPr lang="en-US">
                <a:solidFill>
                  <a:schemeClr val="tx1">
                    <a:lumMod val="50000"/>
                    <a:lumOff val="50000"/>
                  </a:schemeClr>
                </a:solidFill>
              </a:rPr>
              <a:t> 2018, </a:t>
            </a:r>
            <a:r>
              <a:rPr lang="en-US" i="1">
                <a:solidFill>
                  <a:schemeClr val="tx1">
                    <a:lumMod val="50000"/>
                    <a:lumOff val="50000"/>
                  </a:schemeClr>
                </a:solidFill>
              </a:rPr>
              <a:t>Data Science Journal</a:t>
            </a:r>
            <a:r>
              <a:rPr lang="en-US">
                <a:solidFill>
                  <a:schemeClr val="tx1">
                    <a:lumMod val="50000"/>
                    <a:lumOff val="50000"/>
                  </a:schemeClr>
                </a:solidFill>
              </a:rPr>
              <a:t>)</a:t>
            </a:r>
          </a:p>
        </p:txBody>
      </p:sp>
    </p:spTree>
    <p:extLst>
      <p:ext uri="{BB962C8B-B14F-4D97-AF65-F5344CB8AC3E}">
        <p14:creationId xmlns:p14="http://schemas.microsoft.com/office/powerpoint/2010/main" val="186247541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wmo2016_powerpoint_standard_v2-2.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5151694"/>
            <a:ext cx="1988820" cy="1714500"/>
          </a:xfrm>
          <a:prstGeom prst="rect">
            <a:avLst/>
          </a:prstGeom>
        </p:spPr>
      </p:pic>
      <p:sp>
        <p:nvSpPr>
          <p:cNvPr id="5" name="Title 4"/>
          <p:cNvSpPr>
            <a:spLocks noGrp="1"/>
          </p:cNvSpPr>
          <p:nvPr>
            <p:ph type="title"/>
          </p:nvPr>
        </p:nvSpPr>
        <p:spPr>
          <a:xfrm>
            <a:off x="0" y="108517"/>
            <a:ext cx="9144000" cy="1143000"/>
          </a:xfrm>
        </p:spPr>
        <p:txBody>
          <a:bodyPr>
            <a:noAutofit/>
          </a:bodyPr>
          <a:lstStyle/>
          <a:p>
            <a:r>
              <a:rPr lang="en-US" sz="3200" b="1">
                <a:solidFill>
                  <a:schemeClr val="tx2">
                    <a:lumMod val="50000"/>
                  </a:schemeClr>
                </a:solidFill>
              </a:rPr>
              <a:t>Data Product Lifecycle-Stage-Based MMs</a:t>
            </a:r>
            <a:endParaRPr lang="en-US" sz="2400" b="1">
              <a:solidFill>
                <a:schemeClr val="tx2">
                  <a:lumMod val="50000"/>
                </a:schemeClr>
              </a:solidFill>
            </a:endParaRPr>
          </a:p>
        </p:txBody>
      </p:sp>
      <p:sp>
        <p:nvSpPr>
          <p:cNvPr id="6" name="Text Placeholder 5"/>
          <p:cNvSpPr>
            <a:spLocks noGrp="1"/>
          </p:cNvSpPr>
          <p:nvPr>
            <p:ph type="body" idx="1"/>
          </p:nvPr>
        </p:nvSpPr>
        <p:spPr>
          <a:xfrm>
            <a:off x="457200" y="1278129"/>
            <a:ext cx="3063240" cy="451271"/>
          </a:xfrm>
          <a:ln>
            <a:solidFill>
              <a:schemeClr val="accent1"/>
            </a:solidFill>
          </a:ln>
        </p:spPr>
        <p:txBody>
          <a:bodyPr>
            <a:noAutofit/>
          </a:bodyPr>
          <a:lstStyle/>
          <a:p>
            <a:r>
              <a:rPr lang="en-US" sz="2800"/>
              <a:t>Quality Perspective</a:t>
            </a:r>
          </a:p>
        </p:txBody>
      </p:sp>
      <p:sp>
        <p:nvSpPr>
          <p:cNvPr id="7" name="Content Placeholder 6"/>
          <p:cNvSpPr>
            <a:spLocks noGrp="1"/>
          </p:cNvSpPr>
          <p:nvPr>
            <p:ph sz="half" idx="2"/>
          </p:nvPr>
        </p:nvSpPr>
        <p:spPr>
          <a:xfrm>
            <a:off x="457200" y="1729400"/>
            <a:ext cx="3063240" cy="4389120"/>
          </a:xfrm>
          <a:ln>
            <a:solidFill>
              <a:schemeClr val="accent1"/>
            </a:solidFill>
          </a:ln>
        </p:spPr>
        <p:txBody>
          <a:bodyPr anchor="t">
            <a:normAutofit/>
          </a:bodyPr>
          <a:lstStyle/>
          <a:p>
            <a:pPr marL="0" indent="0">
              <a:buNone/>
            </a:pPr>
            <a:r>
              <a:rPr lang="en-US" b="1"/>
              <a:t>Product</a:t>
            </a:r>
            <a:r>
              <a:rPr lang="en-US"/>
              <a:t> </a:t>
            </a:r>
            <a:r>
              <a:rPr lang="en-US" sz="2000"/>
              <a:t>(Produce/Assess/Deliver) </a:t>
            </a:r>
          </a:p>
        </p:txBody>
      </p:sp>
      <p:sp>
        <p:nvSpPr>
          <p:cNvPr id="8" name="Text Placeholder 7"/>
          <p:cNvSpPr>
            <a:spLocks noGrp="1"/>
          </p:cNvSpPr>
          <p:nvPr>
            <p:ph type="body" sz="quarter" idx="3"/>
          </p:nvPr>
        </p:nvSpPr>
        <p:spPr>
          <a:xfrm>
            <a:off x="3692772" y="1278129"/>
            <a:ext cx="4983480" cy="451272"/>
          </a:xfrm>
          <a:ln>
            <a:solidFill>
              <a:schemeClr val="accent1"/>
            </a:solidFill>
          </a:ln>
        </p:spPr>
        <p:txBody>
          <a:bodyPr>
            <a:noAutofit/>
          </a:bodyPr>
          <a:lstStyle/>
          <a:p>
            <a:r>
              <a:rPr lang="en-US" sz="2800"/>
              <a:t>Maturity Matrix</a:t>
            </a:r>
          </a:p>
        </p:txBody>
      </p:sp>
      <p:sp>
        <p:nvSpPr>
          <p:cNvPr id="9" name="Content Placeholder 8"/>
          <p:cNvSpPr>
            <a:spLocks noGrp="1"/>
          </p:cNvSpPr>
          <p:nvPr>
            <p:ph sz="quarter" idx="4"/>
          </p:nvPr>
        </p:nvSpPr>
        <p:spPr>
          <a:xfrm>
            <a:off x="3692772" y="1729400"/>
            <a:ext cx="4983480" cy="4389120"/>
          </a:xfrm>
          <a:ln>
            <a:solidFill>
              <a:schemeClr val="accent1"/>
            </a:solidFill>
          </a:ln>
        </p:spPr>
        <p:txBody>
          <a:bodyPr>
            <a:noAutofit/>
          </a:bodyPr>
          <a:lstStyle/>
          <a:p>
            <a:pPr marL="320040" indent="-320040" fontAlgn="base"/>
            <a:r>
              <a:rPr lang="en-US" sz="2000"/>
              <a:t>NOAA satellite-based climate data records </a:t>
            </a:r>
            <a:r>
              <a:rPr lang="en-US" sz="2000" b="1"/>
              <a:t>(CDR) product maturity matrix </a:t>
            </a:r>
            <a:r>
              <a:rPr lang="en-US" sz="2000"/>
              <a:t>(</a:t>
            </a:r>
            <a:r>
              <a:rPr lang="en-US" sz="2000" b="1"/>
              <a:t>Bates and Privette 2012</a:t>
            </a:r>
            <a:r>
              <a:rPr lang="en-US" sz="2000"/>
              <a:t>),</a:t>
            </a:r>
          </a:p>
          <a:p>
            <a:pPr marL="320040" indent="-320040" fontAlgn="base"/>
            <a:r>
              <a:rPr lang="en-US" sz="2000"/>
              <a:t>CORE-CLIMAX </a:t>
            </a:r>
            <a:r>
              <a:rPr lang="en-US" sz="2000" b="1"/>
              <a:t>production system maturity matrix</a:t>
            </a:r>
            <a:r>
              <a:rPr lang="en-US" sz="2000"/>
              <a:t> (</a:t>
            </a:r>
            <a:r>
              <a:rPr lang="en-US" sz="2000" b="1">
                <a:solidFill>
                  <a:srgbClr val="C00000"/>
                </a:solidFill>
              </a:rPr>
              <a:t>EUMETSAT 2013</a:t>
            </a:r>
            <a:r>
              <a:rPr lang="en-US" sz="2000"/>
              <a:t>)</a:t>
            </a:r>
          </a:p>
        </p:txBody>
      </p:sp>
      <p:sp>
        <p:nvSpPr>
          <p:cNvPr id="3" name="Slide Number Placeholder 2"/>
          <p:cNvSpPr>
            <a:spLocks noGrp="1"/>
          </p:cNvSpPr>
          <p:nvPr>
            <p:ph type="sldNum" sz="quarter" idx="12"/>
          </p:nvPr>
        </p:nvSpPr>
        <p:spPr/>
        <p:txBody>
          <a:bodyPr/>
          <a:lstStyle/>
          <a:p>
            <a:fld id="{9259AF2F-52C6-9B46-B8B2-0579234AE62E}" type="slidenum">
              <a:rPr lang="en-US" smtClean="0"/>
              <a:t>10</a:t>
            </a:fld>
            <a:endParaRPr lang="en-US"/>
          </a:p>
        </p:txBody>
      </p:sp>
      <p:sp>
        <p:nvSpPr>
          <p:cNvPr id="10" name="TextBox 9">
            <a:extLst>
              <a:ext uri="{FF2B5EF4-FFF2-40B4-BE49-F238E27FC236}">
                <a16:creationId xmlns:a16="http://schemas.microsoft.com/office/drawing/2014/main" id="{FFEC96FF-3614-1143-8CCE-E2BF698C6516}"/>
              </a:ext>
            </a:extLst>
          </p:cNvPr>
          <p:cNvSpPr txBox="1"/>
          <p:nvPr/>
        </p:nvSpPr>
        <p:spPr>
          <a:xfrm>
            <a:off x="5275388" y="6154614"/>
            <a:ext cx="3409331" cy="369332"/>
          </a:xfrm>
          <a:prstGeom prst="rect">
            <a:avLst/>
          </a:prstGeom>
          <a:noFill/>
        </p:spPr>
        <p:txBody>
          <a:bodyPr wrap="none" rtlCol="0">
            <a:spAutoFit/>
          </a:bodyPr>
          <a:lstStyle/>
          <a:p>
            <a:r>
              <a:rPr lang="en-US">
                <a:solidFill>
                  <a:schemeClr val="tx1">
                    <a:lumMod val="50000"/>
                    <a:lumOff val="50000"/>
                  </a:schemeClr>
                </a:solidFill>
              </a:rPr>
              <a:t>(</a:t>
            </a:r>
            <a:r>
              <a:rPr lang="en-US">
                <a:solidFill>
                  <a:srgbClr val="C00000"/>
                </a:solidFill>
              </a:rPr>
              <a:t>Peng</a:t>
            </a:r>
            <a:r>
              <a:rPr lang="en-US">
                <a:solidFill>
                  <a:schemeClr val="tx1">
                    <a:lumMod val="50000"/>
                    <a:lumOff val="50000"/>
                  </a:schemeClr>
                </a:solidFill>
              </a:rPr>
              <a:t> 2018, </a:t>
            </a:r>
            <a:r>
              <a:rPr lang="en-US" i="1">
                <a:solidFill>
                  <a:schemeClr val="tx1">
                    <a:lumMod val="50000"/>
                    <a:lumOff val="50000"/>
                  </a:schemeClr>
                </a:solidFill>
              </a:rPr>
              <a:t>Data Science Journal</a:t>
            </a:r>
            <a:r>
              <a:rPr lang="en-US">
                <a:solidFill>
                  <a:schemeClr val="tx1">
                    <a:lumMod val="50000"/>
                    <a:lumOff val="50000"/>
                  </a:schemeClr>
                </a:solidFill>
              </a:rPr>
              <a:t>)</a:t>
            </a:r>
          </a:p>
        </p:txBody>
      </p:sp>
    </p:spTree>
    <p:extLst>
      <p:ext uri="{BB962C8B-B14F-4D97-AF65-F5344CB8AC3E}">
        <p14:creationId xmlns:p14="http://schemas.microsoft.com/office/powerpoint/2010/main" val="140389997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wmo2016_powerpoint_standard_v2-2.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5151694"/>
            <a:ext cx="1988820" cy="1714500"/>
          </a:xfrm>
          <a:prstGeom prst="rect">
            <a:avLst/>
          </a:prstGeom>
        </p:spPr>
      </p:pic>
      <p:sp>
        <p:nvSpPr>
          <p:cNvPr id="5" name="Title 4"/>
          <p:cNvSpPr>
            <a:spLocks noGrp="1"/>
          </p:cNvSpPr>
          <p:nvPr>
            <p:ph type="title"/>
          </p:nvPr>
        </p:nvSpPr>
        <p:spPr>
          <a:xfrm>
            <a:off x="0" y="108517"/>
            <a:ext cx="9144000" cy="1143000"/>
          </a:xfrm>
        </p:spPr>
        <p:txBody>
          <a:bodyPr>
            <a:noAutofit/>
          </a:bodyPr>
          <a:lstStyle/>
          <a:p>
            <a:r>
              <a:rPr lang="en-US" sz="3200" b="1">
                <a:solidFill>
                  <a:schemeClr val="tx2">
                    <a:lumMod val="50000"/>
                  </a:schemeClr>
                </a:solidFill>
              </a:rPr>
              <a:t>Data Product Lifecycle-Stage-Based MMs</a:t>
            </a:r>
            <a:endParaRPr lang="en-US" sz="2400" b="1">
              <a:solidFill>
                <a:schemeClr val="tx2">
                  <a:lumMod val="50000"/>
                </a:schemeClr>
              </a:solidFill>
            </a:endParaRPr>
          </a:p>
        </p:txBody>
      </p:sp>
      <p:sp>
        <p:nvSpPr>
          <p:cNvPr id="6" name="Text Placeholder 5"/>
          <p:cNvSpPr>
            <a:spLocks noGrp="1"/>
          </p:cNvSpPr>
          <p:nvPr>
            <p:ph type="body" idx="1"/>
          </p:nvPr>
        </p:nvSpPr>
        <p:spPr>
          <a:xfrm>
            <a:off x="457200" y="1278129"/>
            <a:ext cx="3063240" cy="451271"/>
          </a:xfrm>
          <a:ln>
            <a:solidFill>
              <a:schemeClr val="accent1"/>
            </a:solidFill>
          </a:ln>
        </p:spPr>
        <p:txBody>
          <a:bodyPr>
            <a:noAutofit/>
          </a:bodyPr>
          <a:lstStyle/>
          <a:p>
            <a:r>
              <a:rPr lang="en-US" sz="2800"/>
              <a:t>Quality Perspective</a:t>
            </a:r>
          </a:p>
        </p:txBody>
      </p:sp>
      <p:sp>
        <p:nvSpPr>
          <p:cNvPr id="7" name="Content Placeholder 6"/>
          <p:cNvSpPr>
            <a:spLocks noGrp="1"/>
          </p:cNvSpPr>
          <p:nvPr>
            <p:ph sz="half" idx="2"/>
          </p:nvPr>
        </p:nvSpPr>
        <p:spPr>
          <a:xfrm>
            <a:off x="457200" y="1729400"/>
            <a:ext cx="3063240" cy="4389120"/>
          </a:xfrm>
          <a:ln>
            <a:solidFill>
              <a:schemeClr val="accent1"/>
            </a:solidFill>
          </a:ln>
        </p:spPr>
        <p:txBody>
          <a:bodyPr anchor="t">
            <a:normAutofit/>
          </a:bodyPr>
          <a:lstStyle/>
          <a:p>
            <a:pPr marL="0" indent="0">
              <a:buNone/>
            </a:pPr>
            <a:r>
              <a:rPr lang="en-US" b="1"/>
              <a:t>Stewardship</a:t>
            </a:r>
            <a:r>
              <a:rPr lang="en-US"/>
              <a:t> </a:t>
            </a:r>
            <a:r>
              <a:rPr lang="en-US" sz="2000"/>
              <a:t>(maintain/Preserve/Disseminate)</a:t>
            </a:r>
          </a:p>
        </p:txBody>
      </p:sp>
      <p:sp>
        <p:nvSpPr>
          <p:cNvPr id="8" name="Text Placeholder 7"/>
          <p:cNvSpPr>
            <a:spLocks noGrp="1"/>
          </p:cNvSpPr>
          <p:nvPr>
            <p:ph type="body" sz="quarter" idx="3"/>
          </p:nvPr>
        </p:nvSpPr>
        <p:spPr>
          <a:xfrm>
            <a:off x="3692772" y="1278129"/>
            <a:ext cx="4983480" cy="451272"/>
          </a:xfrm>
          <a:ln>
            <a:solidFill>
              <a:schemeClr val="accent1"/>
            </a:solidFill>
          </a:ln>
        </p:spPr>
        <p:txBody>
          <a:bodyPr>
            <a:noAutofit/>
          </a:bodyPr>
          <a:lstStyle/>
          <a:p>
            <a:r>
              <a:rPr lang="en-US" sz="2800"/>
              <a:t>Maturity Matrix</a:t>
            </a:r>
          </a:p>
        </p:txBody>
      </p:sp>
      <p:sp>
        <p:nvSpPr>
          <p:cNvPr id="9" name="Content Placeholder 8"/>
          <p:cNvSpPr>
            <a:spLocks noGrp="1"/>
          </p:cNvSpPr>
          <p:nvPr>
            <p:ph sz="quarter" idx="4"/>
          </p:nvPr>
        </p:nvSpPr>
        <p:spPr>
          <a:xfrm>
            <a:off x="3692772" y="1729400"/>
            <a:ext cx="4983480" cy="4389120"/>
          </a:xfrm>
          <a:ln>
            <a:solidFill>
              <a:schemeClr val="accent1"/>
            </a:solidFill>
          </a:ln>
        </p:spPr>
        <p:txBody>
          <a:bodyPr>
            <a:noAutofit/>
          </a:bodyPr>
          <a:lstStyle/>
          <a:p>
            <a:pPr marL="320040" indent="-320040" fontAlgn="base"/>
            <a:r>
              <a:rPr lang="en-US" sz="2000"/>
              <a:t>NCEI/CICS-NC scientific </a:t>
            </a:r>
            <a:r>
              <a:rPr lang="en-US" sz="2000" b="1"/>
              <a:t>data stewardship maturity matrix</a:t>
            </a:r>
            <a:r>
              <a:rPr lang="en-US" sz="2000"/>
              <a:t> (</a:t>
            </a:r>
            <a:r>
              <a:rPr lang="en-US" sz="2000" b="1">
                <a:solidFill>
                  <a:srgbClr val="C00000"/>
                </a:solidFill>
              </a:rPr>
              <a:t>Peng et al. 2015</a:t>
            </a:r>
            <a:r>
              <a:rPr lang="en-US" sz="2000"/>
              <a:t>),</a:t>
            </a:r>
          </a:p>
          <a:p>
            <a:pPr marL="320040" indent="-320040" fontAlgn="base"/>
            <a:r>
              <a:rPr lang="en-US" sz="2000"/>
              <a:t>CEOS Working Group on Information Systems and Services (WGISS) </a:t>
            </a:r>
            <a:r>
              <a:rPr lang="en-US" sz="2000" b="1"/>
              <a:t>data management and stewardship maturity matrix </a:t>
            </a:r>
            <a:r>
              <a:rPr lang="en-US" sz="2000"/>
              <a:t>(</a:t>
            </a:r>
            <a:r>
              <a:rPr lang="en-US" sz="2000" b="1"/>
              <a:t>WGISS DSIG 2017</a:t>
            </a:r>
            <a:r>
              <a:rPr lang="en-US" sz="2000"/>
              <a:t>).</a:t>
            </a:r>
          </a:p>
        </p:txBody>
      </p:sp>
      <p:sp>
        <p:nvSpPr>
          <p:cNvPr id="3" name="Slide Number Placeholder 2"/>
          <p:cNvSpPr>
            <a:spLocks noGrp="1"/>
          </p:cNvSpPr>
          <p:nvPr>
            <p:ph type="sldNum" sz="quarter" idx="12"/>
          </p:nvPr>
        </p:nvSpPr>
        <p:spPr/>
        <p:txBody>
          <a:bodyPr/>
          <a:lstStyle/>
          <a:p>
            <a:fld id="{9259AF2F-52C6-9B46-B8B2-0579234AE62E}" type="slidenum">
              <a:rPr lang="en-US" smtClean="0"/>
              <a:t>11</a:t>
            </a:fld>
            <a:endParaRPr lang="en-US"/>
          </a:p>
        </p:txBody>
      </p:sp>
      <p:sp>
        <p:nvSpPr>
          <p:cNvPr id="10" name="TextBox 9">
            <a:extLst>
              <a:ext uri="{FF2B5EF4-FFF2-40B4-BE49-F238E27FC236}">
                <a16:creationId xmlns:a16="http://schemas.microsoft.com/office/drawing/2014/main" id="{25CE4B45-81D4-D34F-8560-D69AE539A36E}"/>
              </a:ext>
            </a:extLst>
          </p:cNvPr>
          <p:cNvSpPr txBox="1"/>
          <p:nvPr/>
        </p:nvSpPr>
        <p:spPr>
          <a:xfrm>
            <a:off x="5275388" y="6154614"/>
            <a:ext cx="3409331" cy="369332"/>
          </a:xfrm>
          <a:prstGeom prst="rect">
            <a:avLst/>
          </a:prstGeom>
          <a:noFill/>
        </p:spPr>
        <p:txBody>
          <a:bodyPr wrap="none" rtlCol="0">
            <a:spAutoFit/>
          </a:bodyPr>
          <a:lstStyle/>
          <a:p>
            <a:r>
              <a:rPr lang="en-US">
                <a:solidFill>
                  <a:schemeClr val="tx1">
                    <a:lumMod val="50000"/>
                    <a:lumOff val="50000"/>
                  </a:schemeClr>
                </a:solidFill>
              </a:rPr>
              <a:t>(</a:t>
            </a:r>
            <a:r>
              <a:rPr lang="en-US">
                <a:solidFill>
                  <a:srgbClr val="C00000"/>
                </a:solidFill>
              </a:rPr>
              <a:t>Peng</a:t>
            </a:r>
            <a:r>
              <a:rPr lang="en-US">
                <a:solidFill>
                  <a:schemeClr val="tx1">
                    <a:lumMod val="50000"/>
                    <a:lumOff val="50000"/>
                  </a:schemeClr>
                </a:solidFill>
              </a:rPr>
              <a:t> 2018, </a:t>
            </a:r>
            <a:r>
              <a:rPr lang="en-US" i="1">
                <a:solidFill>
                  <a:schemeClr val="tx1">
                    <a:lumMod val="50000"/>
                    <a:lumOff val="50000"/>
                  </a:schemeClr>
                </a:solidFill>
              </a:rPr>
              <a:t>Data Science Journal</a:t>
            </a:r>
            <a:r>
              <a:rPr lang="en-US">
                <a:solidFill>
                  <a:schemeClr val="tx1">
                    <a:lumMod val="50000"/>
                    <a:lumOff val="50000"/>
                  </a:schemeClr>
                </a:solidFill>
              </a:rPr>
              <a:t>)</a:t>
            </a:r>
          </a:p>
        </p:txBody>
      </p:sp>
    </p:spTree>
    <p:extLst>
      <p:ext uri="{BB962C8B-B14F-4D97-AF65-F5344CB8AC3E}">
        <p14:creationId xmlns:p14="http://schemas.microsoft.com/office/powerpoint/2010/main" val="255008672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wmo2016_powerpoint_standard_v2-2.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5151694"/>
            <a:ext cx="1988820" cy="1714500"/>
          </a:xfrm>
          <a:prstGeom prst="rect">
            <a:avLst/>
          </a:prstGeom>
        </p:spPr>
      </p:pic>
      <p:sp>
        <p:nvSpPr>
          <p:cNvPr id="5" name="Title 4"/>
          <p:cNvSpPr>
            <a:spLocks noGrp="1"/>
          </p:cNvSpPr>
          <p:nvPr>
            <p:ph type="title"/>
          </p:nvPr>
        </p:nvSpPr>
        <p:spPr>
          <a:xfrm>
            <a:off x="0" y="108517"/>
            <a:ext cx="9144000" cy="1143000"/>
          </a:xfrm>
        </p:spPr>
        <p:txBody>
          <a:bodyPr>
            <a:noAutofit/>
          </a:bodyPr>
          <a:lstStyle/>
          <a:p>
            <a:r>
              <a:rPr lang="en-US" sz="3200" b="1">
                <a:solidFill>
                  <a:schemeClr val="tx2">
                    <a:lumMod val="50000"/>
                  </a:schemeClr>
                </a:solidFill>
              </a:rPr>
              <a:t>Data Product Lifecycle-Stage-Based MMs</a:t>
            </a:r>
            <a:endParaRPr lang="en-US" sz="2400" b="1">
              <a:solidFill>
                <a:schemeClr val="tx2">
                  <a:lumMod val="50000"/>
                </a:schemeClr>
              </a:solidFill>
            </a:endParaRPr>
          </a:p>
        </p:txBody>
      </p:sp>
      <p:sp>
        <p:nvSpPr>
          <p:cNvPr id="6" name="Text Placeholder 5"/>
          <p:cNvSpPr>
            <a:spLocks noGrp="1"/>
          </p:cNvSpPr>
          <p:nvPr>
            <p:ph type="body" idx="1"/>
          </p:nvPr>
        </p:nvSpPr>
        <p:spPr>
          <a:xfrm>
            <a:off x="457200" y="1278129"/>
            <a:ext cx="3063240" cy="451271"/>
          </a:xfrm>
          <a:ln>
            <a:solidFill>
              <a:schemeClr val="accent1"/>
            </a:solidFill>
          </a:ln>
        </p:spPr>
        <p:txBody>
          <a:bodyPr>
            <a:noAutofit/>
          </a:bodyPr>
          <a:lstStyle/>
          <a:p>
            <a:r>
              <a:rPr lang="en-US" sz="2800"/>
              <a:t>Quality Perspective</a:t>
            </a:r>
          </a:p>
        </p:txBody>
      </p:sp>
      <p:sp>
        <p:nvSpPr>
          <p:cNvPr id="7" name="Content Placeholder 6"/>
          <p:cNvSpPr>
            <a:spLocks noGrp="1"/>
          </p:cNvSpPr>
          <p:nvPr>
            <p:ph sz="half" idx="2"/>
          </p:nvPr>
        </p:nvSpPr>
        <p:spPr>
          <a:xfrm>
            <a:off x="457200" y="1729400"/>
            <a:ext cx="3063240" cy="4389120"/>
          </a:xfrm>
          <a:ln>
            <a:solidFill>
              <a:schemeClr val="accent1"/>
            </a:solidFill>
          </a:ln>
        </p:spPr>
        <p:txBody>
          <a:bodyPr anchor="t">
            <a:normAutofit/>
          </a:bodyPr>
          <a:lstStyle/>
          <a:p>
            <a:pPr marL="0" indent="0">
              <a:buNone/>
            </a:pPr>
            <a:r>
              <a:rPr lang="en-US" b="1"/>
              <a:t>Service</a:t>
            </a:r>
            <a:r>
              <a:rPr lang="en-US"/>
              <a:t> </a:t>
            </a:r>
            <a:r>
              <a:rPr lang="en-US" sz="2000"/>
              <a:t>(use/Service/Support)</a:t>
            </a:r>
          </a:p>
        </p:txBody>
      </p:sp>
      <p:sp>
        <p:nvSpPr>
          <p:cNvPr id="8" name="Text Placeholder 7"/>
          <p:cNvSpPr>
            <a:spLocks noGrp="1"/>
          </p:cNvSpPr>
          <p:nvPr>
            <p:ph type="body" sz="quarter" idx="3"/>
          </p:nvPr>
        </p:nvSpPr>
        <p:spPr>
          <a:xfrm>
            <a:off x="3692772" y="1278129"/>
            <a:ext cx="4983480" cy="451272"/>
          </a:xfrm>
          <a:ln>
            <a:solidFill>
              <a:schemeClr val="accent1"/>
            </a:solidFill>
          </a:ln>
        </p:spPr>
        <p:txBody>
          <a:bodyPr>
            <a:noAutofit/>
          </a:bodyPr>
          <a:lstStyle/>
          <a:p>
            <a:r>
              <a:rPr lang="en-US" sz="2800"/>
              <a:t>Maturity Matrix</a:t>
            </a:r>
          </a:p>
        </p:txBody>
      </p:sp>
      <p:sp>
        <p:nvSpPr>
          <p:cNvPr id="9" name="Content Placeholder 8"/>
          <p:cNvSpPr>
            <a:spLocks noGrp="1"/>
          </p:cNvSpPr>
          <p:nvPr>
            <p:ph sz="quarter" idx="4"/>
          </p:nvPr>
        </p:nvSpPr>
        <p:spPr>
          <a:xfrm>
            <a:off x="3692772" y="1729400"/>
            <a:ext cx="4983480" cy="4389120"/>
          </a:xfrm>
          <a:ln>
            <a:solidFill>
              <a:schemeClr val="accent1"/>
            </a:solidFill>
          </a:ln>
        </p:spPr>
        <p:txBody>
          <a:bodyPr>
            <a:noAutofit/>
          </a:bodyPr>
          <a:lstStyle/>
          <a:p>
            <a:pPr marL="320040" indent="-320040" fontAlgn="base"/>
            <a:r>
              <a:rPr lang="en-US" sz="2000" dirty="0"/>
              <a:t>National Snow and Ice Data Center (NSIDC) </a:t>
            </a:r>
            <a:r>
              <a:rPr lang="en-US" sz="2000" b="1" dirty="0"/>
              <a:t>level of services </a:t>
            </a:r>
            <a:r>
              <a:rPr lang="en-US" sz="2000" dirty="0"/>
              <a:t>(</a:t>
            </a:r>
            <a:r>
              <a:rPr lang="en-US" sz="2000" b="1" dirty="0"/>
              <a:t>Duerr et al. 2009</a:t>
            </a:r>
            <a:r>
              <a:rPr lang="en-US" sz="2000" dirty="0"/>
              <a:t>),</a:t>
            </a:r>
          </a:p>
          <a:p>
            <a:pPr marL="320040" indent="-320040" fontAlgn="base"/>
            <a:r>
              <a:rPr lang="en-US" sz="2000" dirty="0"/>
              <a:t>NCEI </a:t>
            </a:r>
            <a:r>
              <a:rPr lang="en-US" sz="2000" b="1" dirty="0"/>
              <a:t>tiered</a:t>
            </a:r>
            <a:r>
              <a:rPr lang="en-US" sz="2000" dirty="0"/>
              <a:t> scientific </a:t>
            </a:r>
            <a:r>
              <a:rPr lang="en-US" sz="2000" b="1" dirty="0"/>
              <a:t>data stewardship services</a:t>
            </a:r>
            <a:r>
              <a:rPr lang="en-US" sz="2000" dirty="0"/>
              <a:t> (</a:t>
            </a:r>
            <a:r>
              <a:rPr lang="en-US" sz="2000" b="1" dirty="0">
                <a:solidFill>
                  <a:srgbClr val="C00000"/>
                </a:solidFill>
              </a:rPr>
              <a:t>Peng et al. 2016a</a:t>
            </a:r>
            <a:r>
              <a:rPr lang="en-US" sz="2000" dirty="0"/>
              <a:t>),</a:t>
            </a:r>
          </a:p>
          <a:p>
            <a:pPr marL="320040" indent="-320040" fontAlgn="base"/>
            <a:r>
              <a:rPr lang="en-US" sz="2000" dirty="0"/>
              <a:t>Global Climate Observing System (GCOS) </a:t>
            </a:r>
            <a:r>
              <a:rPr lang="en-US" sz="2000" b="1" dirty="0"/>
              <a:t>ECV Data and Information Access Matrix</a:t>
            </a:r>
            <a:r>
              <a:rPr lang="en-US" sz="2000" dirty="0"/>
              <a:t>,</a:t>
            </a:r>
          </a:p>
          <a:p>
            <a:pPr marL="320040" indent="-320040" fontAlgn="base"/>
            <a:r>
              <a:rPr lang="en-US" sz="2000" dirty="0"/>
              <a:t>Global Ocean Observing System </a:t>
            </a:r>
            <a:r>
              <a:rPr lang="en-US" sz="2000" b="1" dirty="0"/>
              <a:t>(GOOS) framework</a:t>
            </a:r>
            <a:r>
              <a:rPr lang="en-US" sz="2000" dirty="0"/>
              <a:t>,</a:t>
            </a:r>
          </a:p>
          <a:p>
            <a:pPr marL="320040" indent="-320040" fontAlgn="base"/>
            <a:r>
              <a:rPr lang="en-US" sz="2000" dirty="0"/>
              <a:t>NCEI data </a:t>
            </a:r>
            <a:r>
              <a:rPr lang="en-US" sz="2000" b="1" dirty="0"/>
              <a:t>monitoring and user engagement maturity matrix </a:t>
            </a:r>
            <a:r>
              <a:rPr lang="en-US" sz="2000" dirty="0"/>
              <a:t>(</a:t>
            </a:r>
            <a:r>
              <a:rPr lang="en-US" sz="2000" b="1" dirty="0"/>
              <a:t>Arndt and Brewer 2016</a:t>
            </a:r>
            <a:r>
              <a:rPr lang="en-US" sz="2000" dirty="0"/>
              <a:t>).</a:t>
            </a:r>
          </a:p>
        </p:txBody>
      </p:sp>
      <p:sp>
        <p:nvSpPr>
          <p:cNvPr id="3" name="Slide Number Placeholder 2"/>
          <p:cNvSpPr>
            <a:spLocks noGrp="1"/>
          </p:cNvSpPr>
          <p:nvPr>
            <p:ph type="sldNum" sz="quarter" idx="12"/>
          </p:nvPr>
        </p:nvSpPr>
        <p:spPr/>
        <p:txBody>
          <a:bodyPr/>
          <a:lstStyle/>
          <a:p>
            <a:fld id="{9259AF2F-52C6-9B46-B8B2-0579234AE62E}" type="slidenum">
              <a:rPr lang="en-US" smtClean="0"/>
              <a:t>12</a:t>
            </a:fld>
            <a:endParaRPr lang="en-US"/>
          </a:p>
        </p:txBody>
      </p:sp>
      <p:sp>
        <p:nvSpPr>
          <p:cNvPr id="10" name="TextBox 9">
            <a:extLst>
              <a:ext uri="{FF2B5EF4-FFF2-40B4-BE49-F238E27FC236}">
                <a16:creationId xmlns:a16="http://schemas.microsoft.com/office/drawing/2014/main" id="{1EB25ABA-6B68-A54B-9AC2-6ECA63516B19}"/>
              </a:ext>
            </a:extLst>
          </p:cNvPr>
          <p:cNvSpPr txBox="1"/>
          <p:nvPr/>
        </p:nvSpPr>
        <p:spPr>
          <a:xfrm>
            <a:off x="5275388" y="6154614"/>
            <a:ext cx="3409331" cy="369332"/>
          </a:xfrm>
          <a:prstGeom prst="rect">
            <a:avLst/>
          </a:prstGeom>
          <a:noFill/>
        </p:spPr>
        <p:txBody>
          <a:bodyPr wrap="none" rtlCol="0">
            <a:spAutoFit/>
          </a:bodyPr>
          <a:lstStyle/>
          <a:p>
            <a:r>
              <a:rPr lang="en-US">
                <a:solidFill>
                  <a:schemeClr val="tx1">
                    <a:lumMod val="50000"/>
                    <a:lumOff val="50000"/>
                  </a:schemeClr>
                </a:solidFill>
              </a:rPr>
              <a:t>(</a:t>
            </a:r>
            <a:r>
              <a:rPr lang="en-US">
                <a:solidFill>
                  <a:srgbClr val="C00000"/>
                </a:solidFill>
              </a:rPr>
              <a:t>Peng</a:t>
            </a:r>
            <a:r>
              <a:rPr lang="en-US">
                <a:solidFill>
                  <a:schemeClr val="tx1">
                    <a:lumMod val="50000"/>
                    <a:lumOff val="50000"/>
                  </a:schemeClr>
                </a:solidFill>
              </a:rPr>
              <a:t> 2018, </a:t>
            </a:r>
            <a:r>
              <a:rPr lang="en-US" i="1">
                <a:solidFill>
                  <a:schemeClr val="tx1">
                    <a:lumMod val="50000"/>
                    <a:lumOff val="50000"/>
                  </a:schemeClr>
                </a:solidFill>
              </a:rPr>
              <a:t>Data Science Journal</a:t>
            </a:r>
            <a:r>
              <a:rPr lang="en-US">
                <a:solidFill>
                  <a:schemeClr val="tx1">
                    <a:lumMod val="50000"/>
                    <a:lumOff val="50000"/>
                  </a:schemeClr>
                </a:solidFill>
              </a:rPr>
              <a:t>)</a:t>
            </a:r>
          </a:p>
        </p:txBody>
      </p:sp>
    </p:spTree>
    <p:extLst>
      <p:ext uri="{BB962C8B-B14F-4D97-AF65-F5344CB8AC3E}">
        <p14:creationId xmlns:p14="http://schemas.microsoft.com/office/powerpoint/2010/main" val="362126695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9259AF2F-52C6-9B46-B8B2-0579234AE62E}" type="slidenum">
              <a:rPr lang="en-US" smtClean="0"/>
              <a:t>13</a:t>
            </a:fld>
            <a:endParaRPr lang="en-US"/>
          </a:p>
        </p:txBody>
      </p:sp>
      <p:sp>
        <p:nvSpPr>
          <p:cNvPr id="4" name="TextBox 3"/>
          <p:cNvSpPr txBox="1"/>
          <p:nvPr/>
        </p:nvSpPr>
        <p:spPr>
          <a:xfrm>
            <a:off x="59961" y="206106"/>
            <a:ext cx="9016583" cy="1138773"/>
          </a:xfrm>
          <a:prstGeom prst="rect">
            <a:avLst/>
          </a:prstGeom>
          <a:noFill/>
        </p:spPr>
        <p:txBody>
          <a:bodyPr wrap="square" rtlCol="0">
            <a:spAutoFit/>
          </a:bodyPr>
          <a:lstStyle/>
          <a:p>
            <a:pPr algn="ctr"/>
            <a:r>
              <a:rPr lang="en-US" sz="4000">
                <a:solidFill>
                  <a:schemeClr val="tx2">
                    <a:lumMod val="50000"/>
                  </a:schemeClr>
                </a:solidFill>
                <a:latin typeface="+mj-lt"/>
              </a:rPr>
              <a:t>CORE-CLIMAX Production System MM</a:t>
            </a:r>
          </a:p>
          <a:p>
            <a:pPr algn="ctr"/>
            <a:r>
              <a:rPr lang="en-US" sz="2800">
                <a:solidFill>
                  <a:srgbClr val="C00000"/>
                </a:solidFill>
                <a:latin typeface="+mj-lt"/>
              </a:rPr>
              <a:t>( six key areas)</a:t>
            </a:r>
            <a:endParaRPr lang="fr-FR" sz="2800">
              <a:solidFill>
                <a:srgbClr val="C00000"/>
              </a:solidFill>
              <a:latin typeface="+mj-lt"/>
            </a:endParaRPr>
          </a:p>
        </p:txBody>
      </p:sp>
      <p:pic>
        <p:nvPicPr>
          <p:cNvPr id="5" name="Picture 4">
            <a:extLst>
              <a:ext uri="{FF2B5EF4-FFF2-40B4-BE49-F238E27FC236}">
                <a16:creationId xmlns:a16="http://schemas.microsoft.com/office/drawing/2014/main" id="{EA97E8B4-BCB0-C54D-97AA-F6A31988AD41}"/>
              </a:ext>
            </a:extLst>
          </p:cNvPr>
          <p:cNvPicPr>
            <a:picLocks noChangeAspect="1"/>
          </p:cNvPicPr>
          <p:nvPr/>
        </p:nvPicPr>
        <p:blipFill rotWithShape="1">
          <a:blip r:embed="rId2"/>
          <a:srcRect l="11342" t="12308" r="11342" b="57607"/>
          <a:stretch/>
        </p:blipFill>
        <p:spPr>
          <a:xfrm>
            <a:off x="211017" y="1326662"/>
            <a:ext cx="8845593" cy="4865076"/>
          </a:xfrm>
          <a:prstGeom prst="rect">
            <a:avLst/>
          </a:prstGeom>
        </p:spPr>
      </p:pic>
      <p:sp>
        <p:nvSpPr>
          <p:cNvPr id="6" name="TextBox 5">
            <a:extLst>
              <a:ext uri="{FF2B5EF4-FFF2-40B4-BE49-F238E27FC236}">
                <a16:creationId xmlns:a16="http://schemas.microsoft.com/office/drawing/2014/main" id="{BBFC2A9D-9476-A844-9064-7047C5580F7D}"/>
              </a:ext>
            </a:extLst>
          </p:cNvPr>
          <p:cNvSpPr txBox="1"/>
          <p:nvPr/>
        </p:nvSpPr>
        <p:spPr>
          <a:xfrm>
            <a:off x="4384435" y="6053994"/>
            <a:ext cx="4802918" cy="369332"/>
          </a:xfrm>
          <a:prstGeom prst="rect">
            <a:avLst/>
          </a:prstGeom>
          <a:noFill/>
        </p:spPr>
        <p:txBody>
          <a:bodyPr wrap="none" rtlCol="0">
            <a:spAutoFit/>
          </a:bodyPr>
          <a:lstStyle/>
          <a:p>
            <a:r>
              <a:rPr lang="en-US" dirty="0">
                <a:solidFill>
                  <a:schemeClr val="tx1">
                    <a:lumMod val="50000"/>
                    <a:lumOff val="50000"/>
                  </a:schemeClr>
                </a:solidFill>
              </a:rPr>
              <a:t>(</a:t>
            </a:r>
            <a:r>
              <a:rPr lang="en-US" dirty="0">
                <a:solidFill>
                  <a:srgbClr val="C00000"/>
                </a:solidFill>
              </a:rPr>
              <a:t>EUMETSAT</a:t>
            </a:r>
            <a:r>
              <a:rPr lang="en-US" dirty="0">
                <a:solidFill>
                  <a:schemeClr val="tx1">
                    <a:lumMod val="50000"/>
                    <a:lumOff val="50000"/>
                  </a:schemeClr>
                </a:solidFill>
              </a:rPr>
              <a:t> 2015, </a:t>
            </a:r>
            <a:r>
              <a:rPr lang="en-US" i="1" dirty="0">
                <a:solidFill>
                  <a:schemeClr val="tx1">
                    <a:lumMod val="50000"/>
                    <a:lumOff val="50000"/>
                  </a:schemeClr>
                </a:solidFill>
              </a:rPr>
              <a:t>Core-Climax Deliverable D2.25</a:t>
            </a:r>
            <a:r>
              <a:rPr lang="en-US" dirty="0">
                <a:solidFill>
                  <a:schemeClr val="tx1">
                    <a:lumMod val="50000"/>
                    <a:lumOff val="50000"/>
                  </a:schemeClr>
                </a:solidFill>
              </a:rPr>
              <a:t>)</a:t>
            </a:r>
          </a:p>
        </p:txBody>
      </p:sp>
    </p:spTree>
    <p:extLst>
      <p:ext uri="{BB962C8B-B14F-4D97-AF65-F5344CB8AC3E}">
        <p14:creationId xmlns:p14="http://schemas.microsoft.com/office/powerpoint/2010/main" val="414639737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9259AF2F-52C6-9B46-B8B2-0579234AE62E}" type="slidenum">
              <a:rPr lang="en-US" smtClean="0"/>
              <a:t>14</a:t>
            </a:fld>
            <a:endParaRPr lang="en-US"/>
          </a:p>
        </p:txBody>
      </p:sp>
      <p:sp>
        <p:nvSpPr>
          <p:cNvPr id="4" name="TextBox 3"/>
          <p:cNvSpPr txBox="1"/>
          <p:nvPr/>
        </p:nvSpPr>
        <p:spPr>
          <a:xfrm>
            <a:off x="59961" y="206106"/>
            <a:ext cx="9016583" cy="707886"/>
          </a:xfrm>
          <a:prstGeom prst="rect">
            <a:avLst/>
          </a:prstGeom>
          <a:noFill/>
        </p:spPr>
        <p:txBody>
          <a:bodyPr wrap="square" rtlCol="0">
            <a:spAutoFit/>
          </a:bodyPr>
          <a:lstStyle/>
          <a:p>
            <a:pPr algn="ctr"/>
            <a:r>
              <a:rPr lang="en-US" sz="4000" dirty="0">
                <a:solidFill>
                  <a:schemeClr val="tx2">
                    <a:lumMod val="50000"/>
                  </a:schemeClr>
                </a:solidFill>
                <a:latin typeface="+mj-lt"/>
              </a:rPr>
              <a:t>CORE-CLIMAX Production System MM</a:t>
            </a:r>
          </a:p>
        </p:txBody>
      </p:sp>
      <p:sp>
        <p:nvSpPr>
          <p:cNvPr id="6" name="TextBox 5">
            <a:extLst>
              <a:ext uri="{FF2B5EF4-FFF2-40B4-BE49-F238E27FC236}">
                <a16:creationId xmlns:a16="http://schemas.microsoft.com/office/drawing/2014/main" id="{BBFC2A9D-9476-A844-9064-7047C5580F7D}"/>
              </a:ext>
            </a:extLst>
          </p:cNvPr>
          <p:cNvSpPr txBox="1"/>
          <p:nvPr/>
        </p:nvSpPr>
        <p:spPr>
          <a:xfrm>
            <a:off x="4384435" y="6053994"/>
            <a:ext cx="4802918" cy="369332"/>
          </a:xfrm>
          <a:prstGeom prst="rect">
            <a:avLst/>
          </a:prstGeom>
          <a:noFill/>
        </p:spPr>
        <p:txBody>
          <a:bodyPr wrap="none" rtlCol="0">
            <a:spAutoFit/>
          </a:bodyPr>
          <a:lstStyle/>
          <a:p>
            <a:r>
              <a:rPr lang="en-US" dirty="0">
                <a:solidFill>
                  <a:schemeClr val="tx1">
                    <a:lumMod val="50000"/>
                    <a:lumOff val="50000"/>
                  </a:schemeClr>
                </a:solidFill>
              </a:rPr>
              <a:t>(</a:t>
            </a:r>
            <a:r>
              <a:rPr lang="en-US" dirty="0">
                <a:solidFill>
                  <a:srgbClr val="C00000"/>
                </a:solidFill>
              </a:rPr>
              <a:t>EUMETSAT</a:t>
            </a:r>
            <a:r>
              <a:rPr lang="en-US" dirty="0">
                <a:solidFill>
                  <a:schemeClr val="tx1">
                    <a:lumMod val="50000"/>
                    <a:lumOff val="50000"/>
                  </a:schemeClr>
                </a:solidFill>
              </a:rPr>
              <a:t> 2015, </a:t>
            </a:r>
            <a:r>
              <a:rPr lang="en-US" i="1" dirty="0">
                <a:solidFill>
                  <a:schemeClr val="tx1">
                    <a:lumMod val="50000"/>
                    <a:lumOff val="50000"/>
                  </a:schemeClr>
                </a:solidFill>
              </a:rPr>
              <a:t>Core-Climax Deliverable D2.25</a:t>
            </a:r>
            <a:r>
              <a:rPr lang="en-US" dirty="0">
                <a:solidFill>
                  <a:schemeClr val="tx1">
                    <a:lumMod val="50000"/>
                    <a:lumOff val="50000"/>
                  </a:schemeClr>
                </a:solidFill>
              </a:rPr>
              <a:t>)</a:t>
            </a:r>
          </a:p>
        </p:txBody>
      </p:sp>
      <p:pic>
        <p:nvPicPr>
          <p:cNvPr id="11" name="Picture 10">
            <a:extLst>
              <a:ext uri="{FF2B5EF4-FFF2-40B4-BE49-F238E27FC236}">
                <a16:creationId xmlns:a16="http://schemas.microsoft.com/office/drawing/2014/main" id="{FC336045-AECC-6946-B526-8055121CC4F8}"/>
              </a:ext>
            </a:extLst>
          </p:cNvPr>
          <p:cNvPicPr>
            <a:picLocks noChangeAspect="1"/>
          </p:cNvPicPr>
          <p:nvPr/>
        </p:nvPicPr>
        <p:blipFill rotWithShape="1">
          <a:blip r:embed="rId3"/>
          <a:srcRect l="8905" t="32778" r="9167" b="30741"/>
          <a:stretch/>
        </p:blipFill>
        <p:spPr>
          <a:xfrm>
            <a:off x="620105" y="913992"/>
            <a:ext cx="8207953" cy="5166028"/>
          </a:xfrm>
          <a:prstGeom prst="rect">
            <a:avLst/>
          </a:prstGeom>
        </p:spPr>
      </p:pic>
    </p:spTree>
    <p:extLst>
      <p:ext uri="{BB962C8B-B14F-4D97-AF65-F5344CB8AC3E}">
        <p14:creationId xmlns:p14="http://schemas.microsoft.com/office/powerpoint/2010/main" val="149198860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9259AF2F-52C6-9B46-B8B2-0579234AE62E}" type="slidenum">
              <a:rPr lang="en-US" smtClean="0"/>
              <a:t>15</a:t>
            </a:fld>
            <a:endParaRPr lang="en-US"/>
          </a:p>
        </p:txBody>
      </p:sp>
      <p:sp>
        <p:nvSpPr>
          <p:cNvPr id="4" name="TextBox 3"/>
          <p:cNvSpPr txBox="1"/>
          <p:nvPr/>
        </p:nvSpPr>
        <p:spPr>
          <a:xfrm>
            <a:off x="59961" y="28306"/>
            <a:ext cx="9016583" cy="1446550"/>
          </a:xfrm>
          <a:prstGeom prst="rect">
            <a:avLst/>
          </a:prstGeom>
          <a:noFill/>
        </p:spPr>
        <p:txBody>
          <a:bodyPr wrap="square" rtlCol="0">
            <a:spAutoFit/>
          </a:bodyPr>
          <a:lstStyle/>
          <a:p>
            <a:pPr algn="ctr"/>
            <a:r>
              <a:rPr lang="en-US" sz="3600" b="1">
                <a:solidFill>
                  <a:schemeClr val="tx2">
                    <a:lumMod val="50000"/>
                  </a:schemeClr>
                </a:solidFill>
                <a:latin typeface="+mj-lt"/>
              </a:rPr>
              <a:t>NCEI/CICS-NC Data Stewardship MM</a:t>
            </a:r>
          </a:p>
          <a:p>
            <a:pPr marL="86868" algn="ctr" defTabSz="914400"/>
            <a:r>
              <a:rPr lang="en-US" sz="2400"/>
              <a:t>(</a:t>
            </a:r>
            <a:r>
              <a:rPr lang="en-US" sz="2400">
                <a:solidFill>
                  <a:srgbClr val="C00000"/>
                </a:solidFill>
              </a:rPr>
              <a:t>Nine Key Components </a:t>
            </a:r>
            <a:r>
              <a:rPr lang="en-US" sz="2400"/>
              <a:t>within </a:t>
            </a:r>
            <a:r>
              <a:rPr lang="en-US" sz="2400" kern="0">
                <a:solidFill>
                  <a:srgbClr val="1F497D">
                    <a:lumMod val="50000"/>
                  </a:srgbClr>
                </a:solidFill>
                <a:ea typeface="Calibri" charset="0"/>
                <a:cs typeface="Calibri" charset="0"/>
                <a:sym typeface="Arial"/>
                <a:rtl val="0"/>
              </a:rPr>
              <a:t>Functional Entities of </a:t>
            </a:r>
          </a:p>
          <a:p>
            <a:pPr marL="86868" algn="ctr" defTabSz="914400"/>
            <a:r>
              <a:rPr lang="en-US" sz="2400" kern="0">
                <a:solidFill>
                  <a:srgbClr val="1F497D">
                    <a:lumMod val="50000"/>
                  </a:srgbClr>
                </a:solidFill>
                <a:ea typeface="Calibri" charset="0"/>
                <a:cs typeface="Calibri" charset="0"/>
                <a:sym typeface="Arial"/>
                <a:rtl val="0"/>
              </a:rPr>
              <a:t>the Open Archival Information System (OAIS) RM</a:t>
            </a:r>
            <a:r>
              <a:rPr lang="en-US" sz="2800">
                <a:latin typeface="+mj-lt"/>
              </a:rPr>
              <a:t>)</a:t>
            </a:r>
            <a:endParaRPr lang="fr-FR" sz="2800">
              <a:latin typeface="+mj-lt"/>
            </a:endParaRPr>
          </a:p>
        </p:txBody>
      </p:sp>
      <p:pic>
        <p:nvPicPr>
          <p:cNvPr id="5" name="Picture 4">
            <a:extLst>
              <a:ext uri="{FF2B5EF4-FFF2-40B4-BE49-F238E27FC236}">
                <a16:creationId xmlns:a16="http://schemas.microsoft.com/office/drawing/2014/main" id="{37EB3458-0459-C644-8A93-EAD9E6BB8117}"/>
              </a:ext>
            </a:extLst>
          </p:cNvPr>
          <p:cNvPicPr>
            <a:picLocks noChangeAspect="1"/>
          </p:cNvPicPr>
          <p:nvPr/>
        </p:nvPicPr>
        <p:blipFill rotWithShape="1">
          <a:blip r:embed="rId3"/>
          <a:srcRect t="8627" r="1524" b="5938"/>
          <a:stretch/>
        </p:blipFill>
        <p:spPr>
          <a:xfrm>
            <a:off x="603312" y="1435099"/>
            <a:ext cx="7943788" cy="4861409"/>
          </a:xfrm>
          <a:prstGeom prst="rect">
            <a:avLst/>
          </a:prstGeom>
        </p:spPr>
      </p:pic>
      <p:sp>
        <p:nvSpPr>
          <p:cNvPr id="3" name="TextBox 2">
            <a:extLst>
              <a:ext uri="{FF2B5EF4-FFF2-40B4-BE49-F238E27FC236}">
                <a16:creationId xmlns:a16="http://schemas.microsoft.com/office/drawing/2014/main" id="{0AC796AD-3286-5548-ACA4-2B31AB9C39AE}"/>
              </a:ext>
            </a:extLst>
          </p:cNvPr>
          <p:cNvSpPr txBox="1"/>
          <p:nvPr/>
        </p:nvSpPr>
        <p:spPr>
          <a:xfrm>
            <a:off x="3657604" y="6415943"/>
            <a:ext cx="4926029" cy="338554"/>
          </a:xfrm>
          <a:prstGeom prst="rect">
            <a:avLst/>
          </a:prstGeom>
          <a:noFill/>
        </p:spPr>
        <p:txBody>
          <a:bodyPr wrap="none" rtlCol="0">
            <a:spAutoFit/>
          </a:bodyPr>
          <a:lstStyle/>
          <a:p>
            <a:r>
              <a:rPr lang="en-US" sz="1600"/>
              <a:t>(Getting to know DSMM: </a:t>
            </a:r>
            <a:r>
              <a:rPr lang="en-US" sz="1600">
                <a:hlinkClick r:id="rId4"/>
              </a:rPr>
              <a:t>tinyurl.com/DSMM-</a:t>
            </a:r>
            <a:r>
              <a:rPr lang="en-US" sz="1600" err="1">
                <a:hlinkClick r:id="rId4"/>
              </a:rPr>
              <a:t>FlowChart</a:t>
            </a:r>
            <a:r>
              <a:rPr lang="en-US" sz="1600"/>
              <a:t>) </a:t>
            </a:r>
          </a:p>
        </p:txBody>
      </p:sp>
    </p:spTree>
    <p:extLst>
      <p:ext uri="{BB962C8B-B14F-4D97-AF65-F5344CB8AC3E}">
        <p14:creationId xmlns:p14="http://schemas.microsoft.com/office/powerpoint/2010/main" val="283320129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9259AF2F-52C6-9B46-B8B2-0579234AE62E}" type="slidenum">
              <a:rPr lang="en-US" smtClean="0"/>
              <a:t>16</a:t>
            </a:fld>
            <a:endParaRPr lang="en-US"/>
          </a:p>
        </p:txBody>
      </p:sp>
      <p:sp>
        <p:nvSpPr>
          <p:cNvPr id="4" name="TextBox 3">
            <a:extLst>
              <a:ext uri="{FF2B5EF4-FFF2-40B4-BE49-F238E27FC236}">
                <a16:creationId xmlns:a16="http://schemas.microsoft.com/office/drawing/2014/main" id="{6E1FA5D5-6DCA-3643-ACAC-B1090F4DC4E7}"/>
              </a:ext>
            </a:extLst>
          </p:cNvPr>
          <p:cNvSpPr txBox="1"/>
          <p:nvPr/>
        </p:nvSpPr>
        <p:spPr>
          <a:xfrm>
            <a:off x="152400" y="313856"/>
            <a:ext cx="8915399" cy="575294"/>
          </a:xfrm>
          <a:prstGeom prst="rect">
            <a:avLst/>
          </a:prstGeom>
          <a:noFill/>
          <a:ln w="38100">
            <a:noFill/>
          </a:ln>
        </p:spPr>
        <p:txBody>
          <a:bodyPr wrap="square" lIns="82048" tIns="41025" rIns="82048" bIns="41025" rtlCol="0">
            <a:spAutoFit/>
          </a:bodyPr>
          <a:lstStyle/>
          <a:p>
            <a:pPr algn="ctr"/>
            <a:r>
              <a:rPr lang="en-US" sz="3200" b="1">
                <a:solidFill>
                  <a:schemeClr val="tx2">
                    <a:lumMod val="50000"/>
                  </a:schemeClr>
                </a:solidFill>
              </a:rPr>
              <a:t>DSMM Follows CMMI Level Structure</a:t>
            </a:r>
          </a:p>
        </p:txBody>
      </p:sp>
      <p:sp>
        <p:nvSpPr>
          <p:cNvPr id="6" name="TextBox 5">
            <a:extLst>
              <a:ext uri="{FF2B5EF4-FFF2-40B4-BE49-F238E27FC236}">
                <a16:creationId xmlns:a16="http://schemas.microsoft.com/office/drawing/2014/main" id="{F1D4FF9C-0A82-CB44-87F1-42F89EB846AC}"/>
              </a:ext>
            </a:extLst>
          </p:cNvPr>
          <p:cNvSpPr txBox="1"/>
          <p:nvPr/>
        </p:nvSpPr>
        <p:spPr>
          <a:xfrm>
            <a:off x="3480611" y="5700116"/>
            <a:ext cx="4885910" cy="913848"/>
          </a:xfrm>
          <a:prstGeom prst="rect">
            <a:avLst/>
          </a:prstGeom>
          <a:noFill/>
        </p:spPr>
        <p:txBody>
          <a:bodyPr wrap="none" lIns="82048" tIns="41025" rIns="82048" bIns="41025" rtlCol="0">
            <a:spAutoFit/>
          </a:bodyPr>
          <a:lstStyle/>
          <a:p>
            <a:r>
              <a:rPr lang="en-US" b="1"/>
              <a:t>Reference Maturity Level Structure</a:t>
            </a:r>
          </a:p>
          <a:p>
            <a:pPr marL="320040" indent="-182880">
              <a:buFont typeface="Arial" panose="020B0604020202020204" pitchFamily="34" charset="0"/>
              <a:buChar char="•"/>
            </a:pPr>
            <a:r>
              <a:rPr lang="en-US"/>
              <a:t>Capability Maturity Model Integration (CMMI)</a:t>
            </a:r>
          </a:p>
          <a:p>
            <a:pPr marL="320040" indent="-182880">
              <a:buFont typeface="Arial" panose="020B0604020202020204" pitchFamily="34" charset="0"/>
              <a:buChar char="•"/>
            </a:pPr>
            <a:r>
              <a:rPr lang="en-US"/>
              <a:t>Levels of Maturity of Digital repository</a:t>
            </a:r>
          </a:p>
        </p:txBody>
      </p:sp>
      <p:pic>
        <p:nvPicPr>
          <p:cNvPr id="13" name="Picture 12">
            <a:extLst>
              <a:ext uri="{FF2B5EF4-FFF2-40B4-BE49-F238E27FC236}">
                <a16:creationId xmlns:a16="http://schemas.microsoft.com/office/drawing/2014/main" id="{9A22016A-635B-AE41-9A9B-C66385487594}"/>
              </a:ext>
            </a:extLst>
          </p:cNvPr>
          <p:cNvPicPr>
            <a:picLocks noChangeAspect="1"/>
          </p:cNvPicPr>
          <p:nvPr/>
        </p:nvPicPr>
        <p:blipFill rotWithShape="1">
          <a:blip r:embed="rId3"/>
          <a:srcRect l="5067" t="15000" r="5639" b="18451"/>
          <a:stretch/>
        </p:blipFill>
        <p:spPr>
          <a:xfrm>
            <a:off x="584199" y="1028700"/>
            <a:ext cx="7924801" cy="4563905"/>
          </a:xfrm>
          <a:prstGeom prst="rect">
            <a:avLst/>
          </a:prstGeom>
        </p:spPr>
      </p:pic>
    </p:spTree>
    <p:extLst>
      <p:ext uri="{BB962C8B-B14F-4D97-AF65-F5344CB8AC3E}">
        <p14:creationId xmlns:p14="http://schemas.microsoft.com/office/powerpoint/2010/main" val="2792725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6D3DA44B-E3AA-C44C-9DBC-D2821CB1DBA7}"/>
              </a:ext>
            </a:extLst>
          </p:cNvPr>
          <p:cNvPicPr>
            <a:picLocks noChangeAspect="1"/>
          </p:cNvPicPr>
          <p:nvPr/>
        </p:nvPicPr>
        <p:blipFill rotWithShape="1">
          <a:blip r:embed="rId3"/>
          <a:srcRect l="8215" t="15001" r="29684" b="18333"/>
          <a:stretch/>
        </p:blipFill>
        <p:spPr>
          <a:xfrm>
            <a:off x="863598" y="1003300"/>
            <a:ext cx="5621640" cy="4663440"/>
          </a:xfrm>
          <a:prstGeom prst="rect">
            <a:avLst/>
          </a:prstGeom>
        </p:spPr>
      </p:pic>
      <p:sp>
        <p:nvSpPr>
          <p:cNvPr id="2" name="Slide Number Placeholder 1"/>
          <p:cNvSpPr>
            <a:spLocks noGrp="1"/>
          </p:cNvSpPr>
          <p:nvPr>
            <p:ph type="sldNum" sz="quarter" idx="12"/>
          </p:nvPr>
        </p:nvSpPr>
        <p:spPr/>
        <p:txBody>
          <a:bodyPr/>
          <a:lstStyle/>
          <a:p>
            <a:fld id="{9259AF2F-52C6-9B46-B8B2-0579234AE62E}" type="slidenum">
              <a:rPr lang="en-US" smtClean="0"/>
              <a:t>17</a:t>
            </a:fld>
            <a:endParaRPr lang="en-US"/>
          </a:p>
        </p:txBody>
      </p:sp>
      <p:sp>
        <p:nvSpPr>
          <p:cNvPr id="4" name="TextBox 3">
            <a:extLst>
              <a:ext uri="{FF2B5EF4-FFF2-40B4-BE49-F238E27FC236}">
                <a16:creationId xmlns:a16="http://schemas.microsoft.com/office/drawing/2014/main" id="{6E1FA5D5-6DCA-3643-ACAC-B1090F4DC4E7}"/>
              </a:ext>
            </a:extLst>
          </p:cNvPr>
          <p:cNvSpPr txBox="1"/>
          <p:nvPr/>
        </p:nvSpPr>
        <p:spPr>
          <a:xfrm>
            <a:off x="152400" y="313856"/>
            <a:ext cx="8915399" cy="575294"/>
          </a:xfrm>
          <a:prstGeom prst="rect">
            <a:avLst/>
          </a:prstGeom>
          <a:noFill/>
          <a:ln w="38100">
            <a:noFill/>
          </a:ln>
        </p:spPr>
        <p:txBody>
          <a:bodyPr wrap="square" lIns="82048" tIns="41025" rIns="82048" bIns="41025" rtlCol="0">
            <a:spAutoFit/>
          </a:bodyPr>
          <a:lstStyle/>
          <a:p>
            <a:pPr algn="ctr"/>
            <a:r>
              <a:rPr lang="en-US" sz="3200" b="1">
                <a:solidFill>
                  <a:schemeClr val="tx2">
                    <a:lumMod val="50000"/>
                  </a:schemeClr>
                </a:solidFill>
              </a:rPr>
              <a:t>DSMM Follows CMMI Level Structure</a:t>
            </a:r>
          </a:p>
        </p:txBody>
      </p:sp>
      <p:sp>
        <p:nvSpPr>
          <p:cNvPr id="6" name="TextBox 5">
            <a:extLst>
              <a:ext uri="{FF2B5EF4-FFF2-40B4-BE49-F238E27FC236}">
                <a16:creationId xmlns:a16="http://schemas.microsoft.com/office/drawing/2014/main" id="{F1D4FF9C-0A82-CB44-87F1-42F89EB846AC}"/>
              </a:ext>
            </a:extLst>
          </p:cNvPr>
          <p:cNvSpPr txBox="1"/>
          <p:nvPr/>
        </p:nvSpPr>
        <p:spPr>
          <a:xfrm>
            <a:off x="3480611" y="5700116"/>
            <a:ext cx="4885910" cy="913848"/>
          </a:xfrm>
          <a:prstGeom prst="rect">
            <a:avLst/>
          </a:prstGeom>
          <a:noFill/>
        </p:spPr>
        <p:txBody>
          <a:bodyPr wrap="none" lIns="82048" tIns="41025" rIns="82048" bIns="41025" rtlCol="0">
            <a:spAutoFit/>
          </a:bodyPr>
          <a:lstStyle/>
          <a:p>
            <a:r>
              <a:rPr lang="en-US" b="1"/>
              <a:t>Reference Maturity Level Structure</a:t>
            </a:r>
          </a:p>
          <a:p>
            <a:pPr marL="320040" indent="-182880">
              <a:buFont typeface="Arial" panose="020B0604020202020204" pitchFamily="34" charset="0"/>
              <a:buChar char="•"/>
            </a:pPr>
            <a:r>
              <a:rPr lang="en-US"/>
              <a:t>Capability Maturity Model Integration (CMMI)</a:t>
            </a:r>
          </a:p>
          <a:p>
            <a:pPr marL="320040" indent="-182880">
              <a:buFont typeface="Arial" panose="020B0604020202020204" pitchFamily="34" charset="0"/>
              <a:buChar char="•"/>
            </a:pPr>
            <a:r>
              <a:rPr lang="en-US"/>
              <a:t>Levels of Maturity of Digital repository</a:t>
            </a:r>
          </a:p>
        </p:txBody>
      </p:sp>
      <p:sp>
        <p:nvSpPr>
          <p:cNvPr id="7" name="Striped Right Arrow 6">
            <a:extLst>
              <a:ext uri="{FF2B5EF4-FFF2-40B4-BE49-F238E27FC236}">
                <a16:creationId xmlns:a16="http://schemas.microsoft.com/office/drawing/2014/main" id="{4F169A34-9FEA-7844-B040-F1E988ECCFE2}"/>
              </a:ext>
            </a:extLst>
          </p:cNvPr>
          <p:cNvSpPr/>
          <p:nvPr/>
        </p:nvSpPr>
        <p:spPr>
          <a:xfrm>
            <a:off x="5068453" y="3114916"/>
            <a:ext cx="868680" cy="312634"/>
          </a:xfrm>
          <a:prstGeom prst="stripedRightArrow">
            <a:avLst/>
          </a:prstGeom>
          <a:solidFill>
            <a:srgbClr val="44546A">
              <a:lumMod val="50000"/>
            </a:srgbClr>
          </a:solidFill>
          <a:ln w="12700" cap="flat" cmpd="sng" algn="ctr">
            <a:solidFill>
              <a:srgbClr val="44546A">
                <a:lumMod val="50000"/>
              </a:srgbClr>
            </a:solidFill>
            <a:prstDash val="solid"/>
            <a:miter lim="800000"/>
          </a:ln>
          <a:effectLst/>
        </p:spPr>
        <p:txBody>
          <a:bodyPr lIns="82058" tIns="41029" rIns="82058" bIns="41029"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
              <a:cs typeface=""/>
            </a:endParaRPr>
          </a:p>
        </p:txBody>
      </p:sp>
      <p:sp>
        <p:nvSpPr>
          <p:cNvPr id="8" name="TextBox 7">
            <a:extLst>
              <a:ext uri="{FF2B5EF4-FFF2-40B4-BE49-F238E27FC236}">
                <a16:creationId xmlns:a16="http://schemas.microsoft.com/office/drawing/2014/main" id="{F2FE1513-C8CE-7842-97F2-0D2FE7352B94}"/>
              </a:ext>
            </a:extLst>
          </p:cNvPr>
          <p:cNvSpPr txBox="1"/>
          <p:nvPr/>
        </p:nvSpPr>
        <p:spPr>
          <a:xfrm>
            <a:off x="6025040" y="2706595"/>
            <a:ext cx="2860944" cy="1190855"/>
          </a:xfrm>
          <a:prstGeom prst="rect">
            <a:avLst/>
          </a:prstGeom>
          <a:noFill/>
          <a:ln w="19050">
            <a:solidFill>
              <a:srgbClr val="44546A">
                <a:lumMod val="75000"/>
              </a:srgbClr>
            </a:solidFill>
          </a:ln>
        </p:spPr>
        <p:txBody>
          <a:bodyPr wrap="none" lIns="82058" tIns="41029" rIns="82058" bIns="41029"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a:ln>
                  <a:noFill/>
                </a:ln>
                <a:solidFill>
                  <a:srgbClr val="44546A">
                    <a:lumMod val="50000"/>
                  </a:srgbClr>
                </a:solidFill>
                <a:effectLst/>
                <a:uLnTx/>
                <a:uFillTx/>
                <a:latin typeface="Calibri" panose="020F0502020204030204"/>
                <a:ea typeface=""/>
                <a:cs typeface=""/>
              </a:rPr>
              <a:t>Recommended level for </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a:ln>
                  <a:noFill/>
                </a:ln>
                <a:solidFill>
                  <a:srgbClr val="44546A">
                    <a:lumMod val="50000"/>
                  </a:srgbClr>
                </a:solidFill>
                <a:effectLst/>
                <a:uLnTx/>
                <a:uFillTx/>
                <a:latin typeface="Calibri" panose="020F0502020204030204"/>
                <a:ea typeface=""/>
                <a:cs typeface=""/>
              </a:rPr>
              <a:t>operational digital</a:t>
            </a:r>
            <a:r>
              <a:rPr kumimoji="0" lang="en-US" sz="1800" b="1" i="0" u="none" strike="noStrike" kern="1200" cap="none" spc="0" normalizeH="0" noProof="0">
                <a:ln>
                  <a:noFill/>
                </a:ln>
                <a:solidFill>
                  <a:srgbClr val="44546A">
                    <a:lumMod val="50000"/>
                  </a:srgbClr>
                </a:solidFill>
                <a:effectLst/>
                <a:uLnTx/>
                <a:uFillTx/>
                <a:latin typeface="Calibri" panose="020F0502020204030204"/>
                <a:ea typeface=""/>
                <a:cs typeface=""/>
              </a:rPr>
              <a:t> </a:t>
            </a:r>
            <a:r>
              <a:rPr kumimoji="0" lang="en-US" sz="1800" b="1" i="0" u="none" strike="noStrike" kern="1200" cap="none" spc="0" normalizeH="0" baseline="0" noProof="0">
                <a:ln>
                  <a:noFill/>
                </a:ln>
                <a:solidFill>
                  <a:srgbClr val="44546A">
                    <a:lumMod val="50000"/>
                  </a:srgbClr>
                </a:solidFill>
                <a:effectLst/>
                <a:uLnTx/>
                <a:uFillTx/>
                <a:latin typeface="Calibri" panose="020F0502020204030204"/>
                <a:ea typeface=""/>
                <a:cs typeface=""/>
              </a:rPr>
              <a:t>products </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a:ln>
                  <a:noFill/>
                </a:ln>
                <a:solidFill>
                  <a:srgbClr val="44546A">
                    <a:lumMod val="50000"/>
                  </a:srgbClr>
                </a:solidFill>
                <a:effectLst/>
                <a:uLnTx/>
                <a:uFillTx/>
                <a:latin typeface="Calibri" panose="020F0502020204030204"/>
                <a:ea typeface=""/>
                <a:cs typeface=""/>
              </a:rPr>
              <a:t>stewarded by National </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a:ln>
                  <a:noFill/>
                </a:ln>
                <a:solidFill>
                  <a:srgbClr val="44546A">
                    <a:lumMod val="50000"/>
                  </a:srgbClr>
                </a:solidFill>
                <a:effectLst/>
                <a:uLnTx/>
                <a:uFillTx/>
                <a:latin typeface="Calibri" panose="020F0502020204030204"/>
                <a:ea typeface=""/>
                <a:cs typeface=""/>
              </a:rPr>
              <a:t>Data Centers/Programs </a:t>
            </a:r>
          </a:p>
        </p:txBody>
      </p:sp>
      <p:sp>
        <p:nvSpPr>
          <p:cNvPr id="3" name="TextBox 2">
            <a:extLst>
              <a:ext uri="{FF2B5EF4-FFF2-40B4-BE49-F238E27FC236}">
                <a16:creationId xmlns:a16="http://schemas.microsoft.com/office/drawing/2014/main" id="{61523CD7-A008-A54C-B77E-069582E3C2A8}"/>
              </a:ext>
            </a:extLst>
          </p:cNvPr>
          <p:cNvSpPr txBox="1"/>
          <p:nvPr/>
        </p:nvSpPr>
        <p:spPr>
          <a:xfrm>
            <a:off x="5466988" y="3990789"/>
            <a:ext cx="3665106" cy="369332"/>
          </a:xfrm>
          <a:prstGeom prst="rect">
            <a:avLst/>
          </a:prstGeom>
          <a:noFill/>
        </p:spPr>
        <p:txBody>
          <a:bodyPr wrap="none" rtlCol="0">
            <a:spAutoFit/>
          </a:bodyPr>
          <a:lstStyle/>
          <a:p>
            <a:r>
              <a:rPr lang="en-US" b="1">
                <a:solidFill>
                  <a:schemeClr val="tx2">
                    <a:lumMod val="50000"/>
                  </a:schemeClr>
                </a:solidFill>
              </a:rPr>
              <a:t>WMO High-Quality Climate Datasets</a:t>
            </a:r>
          </a:p>
        </p:txBody>
      </p:sp>
    </p:spTree>
    <p:extLst>
      <p:ext uri="{BB962C8B-B14F-4D97-AF65-F5344CB8AC3E}">
        <p14:creationId xmlns:p14="http://schemas.microsoft.com/office/powerpoint/2010/main" val="41113179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9259AF2F-52C6-9B46-B8B2-0579234AE62E}" type="slidenum">
              <a:rPr lang="en-US" smtClean="0"/>
              <a:t>18</a:t>
            </a:fld>
            <a:endParaRPr lang="en-US" dirty="0"/>
          </a:p>
        </p:txBody>
      </p:sp>
      <p:sp>
        <p:nvSpPr>
          <p:cNvPr id="3" name="TextBox 2">
            <a:extLst>
              <a:ext uri="{FF2B5EF4-FFF2-40B4-BE49-F238E27FC236}">
                <a16:creationId xmlns:a16="http://schemas.microsoft.com/office/drawing/2014/main" id="{E08F06C9-0E00-F24C-92D4-4EADE0A6E428}"/>
              </a:ext>
            </a:extLst>
          </p:cNvPr>
          <p:cNvSpPr txBox="1"/>
          <p:nvPr/>
        </p:nvSpPr>
        <p:spPr>
          <a:xfrm>
            <a:off x="831982" y="234776"/>
            <a:ext cx="7197996" cy="523220"/>
          </a:xfrm>
          <a:prstGeom prst="rect">
            <a:avLst/>
          </a:prstGeom>
          <a:noFill/>
        </p:spPr>
        <p:txBody>
          <a:bodyPr wrap="none" rtlCol="0">
            <a:spAutoFit/>
          </a:bodyPr>
          <a:lstStyle/>
          <a:p>
            <a:r>
              <a:rPr lang="en-US" sz="2800" b="1" dirty="0">
                <a:solidFill>
                  <a:schemeClr val="tx2">
                    <a:lumMod val="50000"/>
                  </a:schemeClr>
                </a:solidFill>
              </a:rPr>
              <a:t>MM-Stew Rating Diagram of GHCN-Monthly v3</a:t>
            </a:r>
          </a:p>
        </p:txBody>
      </p:sp>
      <p:pic>
        <p:nvPicPr>
          <p:cNvPr id="1026" name="Picture 2" descr="https://lh3.googleusercontent.com/HPy8zki2bpmGTByhtxF3ffOsab6cMRUImVm2rRWhFl59Dr3rzg-g15P0xFIvMdZh2SimD7KRlRJsHEcNOQh3Dg-UE40tqfCE0C6d9QtDpT1gQbcL-Ivoon70ygYZcTkI-Ad0fHw-">
            <a:extLst>
              <a:ext uri="{FF2B5EF4-FFF2-40B4-BE49-F238E27FC236}">
                <a16:creationId xmlns:a16="http://schemas.microsoft.com/office/drawing/2014/main" id="{9C2710F5-D8A4-AC4E-AD60-70EBE96EA09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612" r="2793" b="6944"/>
          <a:stretch/>
        </p:blipFill>
        <p:spPr bwMode="auto">
          <a:xfrm>
            <a:off x="877641" y="757997"/>
            <a:ext cx="7152337" cy="54523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7285405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9259AF2F-52C6-9B46-B8B2-0579234AE62E}" type="slidenum">
              <a:rPr lang="en-US" smtClean="0"/>
              <a:t>19</a:t>
            </a:fld>
            <a:endParaRPr lang="en-US"/>
          </a:p>
        </p:txBody>
      </p:sp>
      <p:sp>
        <p:nvSpPr>
          <p:cNvPr id="3" name="TextBox 2">
            <a:extLst>
              <a:ext uri="{FF2B5EF4-FFF2-40B4-BE49-F238E27FC236}">
                <a16:creationId xmlns:a16="http://schemas.microsoft.com/office/drawing/2014/main" id="{E08F06C9-0E00-F24C-92D4-4EADE0A6E428}"/>
              </a:ext>
            </a:extLst>
          </p:cNvPr>
          <p:cNvSpPr txBox="1"/>
          <p:nvPr/>
        </p:nvSpPr>
        <p:spPr>
          <a:xfrm>
            <a:off x="1484745" y="44276"/>
            <a:ext cx="6267485" cy="584775"/>
          </a:xfrm>
          <a:prstGeom prst="rect">
            <a:avLst/>
          </a:prstGeom>
          <a:noFill/>
        </p:spPr>
        <p:txBody>
          <a:bodyPr wrap="none" rtlCol="0">
            <a:spAutoFit/>
          </a:bodyPr>
          <a:lstStyle/>
          <a:p>
            <a:r>
              <a:rPr lang="en-US" sz="3200" b="1">
                <a:solidFill>
                  <a:schemeClr val="tx2">
                    <a:lumMod val="50000"/>
                  </a:schemeClr>
                </a:solidFill>
              </a:rPr>
              <a:t>Streamline the Assessment Process </a:t>
            </a:r>
          </a:p>
        </p:txBody>
      </p:sp>
      <p:pic>
        <p:nvPicPr>
          <p:cNvPr id="5" name="Picture 4">
            <a:extLst>
              <a:ext uri="{FF2B5EF4-FFF2-40B4-BE49-F238E27FC236}">
                <a16:creationId xmlns:a16="http://schemas.microsoft.com/office/drawing/2014/main" id="{85A82127-8B91-2F47-8C91-1E0A7A21812E}"/>
              </a:ext>
            </a:extLst>
          </p:cNvPr>
          <p:cNvPicPr>
            <a:picLocks noChangeAspect="1"/>
          </p:cNvPicPr>
          <p:nvPr/>
        </p:nvPicPr>
        <p:blipFill rotWithShape="1">
          <a:blip r:embed="rId3"/>
          <a:srcRect l="3110" t="2037" r="4253" b="10369"/>
          <a:stretch/>
        </p:blipFill>
        <p:spPr>
          <a:xfrm>
            <a:off x="4229100" y="974360"/>
            <a:ext cx="4838863" cy="5516899"/>
          </a:xfrm>
          <a:prstGeom prst="rect">
            <a:avLst/>
          </a:prstGeom>
          <a:ln w="12700">
            <a:solidFill>
              <a:schemeClr val="tx1"/>
            </a:solidFill>
          </a:ln>
        </p:spPr>
      </p:pic>
      <p:graphicFrame>
        <p:nvGraphicFramePr>
          <p:cNvPr id="6" name="Table 5">
            <a:extLst>
              <a:ext uri="{FF2B5EF4-FFF2-40B4-BE49-F238E27FC236}">
                <a16:creationId xmlns:a16="http://schemas.microsoft.com/office/drawing/2014/main" id="{75821ADA-0727-9143-959A-F8F02478CECC}"/>
              </a:ext>
            </a:extLst>
          </p:cNvPr>
          <p:cNvGraphicFramePr>
            <a:graphicFrameLocks noGrp="1"/>
          </p:cNvGraphicFramePr>
          <p:nvPr>
            <p:extLst>
              <p:ext uri="{D42A27DB-BD31-4B8C-83A1-F6EECF244321}">
                <p14:modId xmlns:p14="http://schemas.microsoft.com/office/powerpoint/2010/main" val="2949319674"/>
              </p:ext>
            </p:extLst>
          </p:nvPr>
        </p:nvGraphicFramePr>
        <p:xfrm>
          <a:off x="139700" y="672785"/>
          <a:ext cx="3136900" cy="6170624"/>
        </p:xfrm>
        <a:graphic>
          <a:graphicData uri="http://schemas.openxmlformats.org/drawingml/2006/table">
            <a:tbl>
              <a:tblPr firstRow="1" bandRow="1"/>
              <a:tblGrid>
                <a:gridCol w="1403350">
                  <a:extLst>
                    <a:ext uri="{9D8B030D-6E8A-4147-A177-3AD203B41FA5}">
                      <a16:colId xmlns:a16="http://schemas.microsoft.com/office/drawing/2014/main" val="4131300888"/>
                    </a:ext>
                  </a:extLst>
                </a:gridCol>
                <a:gridCol w="1733550">
                  <a:extLst>
                    <a:ext uri="{9D8B030D-6E8A-4147-A177-3AD203B41FA5}">
                      <a16:colId xmlns:a16="http://schemas.microsoft.com/office/drawing/2014/main" val="466813631"/>
                    </a:ext>
                  </a:extLst>
                </a:gridCol>
              </a:tblGrid>
              <a:tr h="369264">
                <a:tc>
                  <a:txBody>
                    <a:bodyPr/>
                    <a:lstStyle>
                      <a:lvl1pPr marL="0" algn="l" defTabSz="457200" rtl="0" eaLnBrk="1" latinLnBrk="0" hangingPunct="1">
                        <a:defRPr sz="1800" b="1" kern="1200">
                          <a:solidFill>
                            <a:schemeClr val="lt1"/>
                          </a:solidFill>
                          <a:latin typeface="Calibri"/>
                        </a:defRPr>
                      </a:lvl1pPr>
                      <a:lvl2pPr marL="457200" algn="l" defTabSz="457200" rtl="0" eaLnBrk="1" latinLnBrk="0" hangingPunct="1">
                        <a:defRPr sz="1800" b="1" kern="1200">
                          <a:solidFill>
                            <a:schemeClr val="lt1"/>
                          </a:solidFill>
                          <a:latin typeface="Calibri"/>
                        </a:defRPr>
                      </a:lvl2pPr>
                      <a:lvl3pPr marL="914400" algn="l" defTabSz="457200" rtl="0" eaLnBrk="1" latinLnBrk="0" hangingPunct="1">
                        <a:defRPr sz="1800" b="1" kern="1200">
                          <a:solidFill>
                            <a:schemeClr val="lt1"/>
                          </a:solidFill>
                          <a:latin typeface="Calibri"/>
                        </a:defRPr>
                      </a:lvl3pPr>
                      <a:lvl4pPr marL="1371600" algn="l" defTabSz="457200" rtl="0" eaLnBrk="1" latinLnBrk="0" hangingPunct="1">
                        <a:defRPr sz="1800" b="1" kern="1200">
                          <a:solidFill>
                            <a:schemeClr val="lt1"/>
                          </a:solidFill>
                          <a:latin typeface="Calibri"/>
                        </a:defRPr>
                      </a:lvl4pPr>
                      <a:lvl5pPr marL="1828800" algn="l" defTabSz="457200" rtl="0" eaLnBrk="1" latinLnBrk="0" hangingPunct="1">
                        <a:defRPr sz="1800" b="1" kern="1200">
                          <a:solidFill>
                            <a:schemeClr val="lt1"/>
                          </a:solidFill>
                          <a:latin typeface="Calibri"/>
                        </a:defRPr>
                      </a:lvl5pPr>
                      <a:lvl6pPr marL="2286000" algn="l" defTabSz="457200" rtl="0" eaLnBrk="1" latinLnBrk="0" hangingPunct="1">
                        <a:defRPr sz="1800" b="1" kern="1200">
                          <a:solidFill>
                            <a:schemeClr val="lt1"/>
                          </a:solidFill>
                          <a:latin typeface="Calibri"/>
                        </a:defRPr>
                      </a:lvl6pPr>
                      <a:lvl7pPr marL="2743200" algn="l" defTabSz="457200" rtl="0" eaLnBrk="1" latinLnBrk="0" hangingPunct="1">
                        <a:defRPr sz="1800" b="1" kern="1200">
                          <a:solidFill>
                            <a:schemeClr val="lt1"/>
                          </a:solidFill>
                          <a:latin typeface="Calibri"/>
                        </a:defRPr>
                      </a:lvl7pPr>
                      <a:lvl8pPr marL="3200400" algn="l" defTabSz="457200" rtl="0" eaLnBrk="1" latinLnBrk="0" hangingPunct="1">
                        <a:defRPr sz="1800" b="1" kern="1200">
                          <a:solidFill>
                            <a:schemeClr val="lt1"/>
                          </a:solidFill>
                          <a:latin typeface="Calibri"/>
                        </a:defRPr>
                      </a:lvl8pPr>
                      <a:lvl9pPr marL="3657600" algn="l" defTabSz="457200" rtl="0" eaLnBrk="1" latinLnBrk="0" hangingPunct="1">
                        <a:defRPr sz="1800" b="1" kern="1200">
                          <a:solidFill>
                            <a:schemeClr val="lt1"/>
                          </a:solidFill>
                          <a:latin typeface="Calibri"/>
                        </a:defRPr>
                      </a:lvl9pPr>
                    </a:lstStyle>
                    <a:p>
                      <a:pPr algn="ctr"/>
                      <a:r>
                        <a:rPr lang="en-US" sz="1400">
                          <a:solidFill>
                            <a:schemeClr val="bg1"/>
                          </a:solidFill>
                        </a:rPr>
                        <a:t>Maturity  Scale</a:t>
                      </a:r>
                    </a:p>
                  </a:txBody>
                  <a:tcPr anchor="b">
                    <a:lnL w="12700" cmpd="sng">
                      <a:solidFill>
                        <a:sysClr val="window" lastClr="FFFFFF"/>
                      </a:solidFill>
                    </a:lnL>
                    <a:lnR w="12700" cmpd="sng">
                      <a:solidFill>
                        <a:sysClr val="window" lastClr="FFFFFF"/>
                      </a:solidFill>
                    </a:lnR>
                    <a:lnT w="12700" cmpd="sng">
                      <a:solidFill>
                        <a:sysClr val="window" lastClr="FFFFFF"/>
                      </a:solid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0F6FC6">
                        <a:lumMod val="75000"/>
                      </a:srgbClr>
                    </a:solidFill>
                  </a:tcPr>
                </a:tc>
                <a:tc>
                  <a:txBody>
                    <a:bodyPr/>
                    <a:lstStyle>
                      <a:lvl1pPr marL="0" algn="l" defTabSz="457200" rtl="0" eaLnBrk="1" latinLnBrk="0" hangingPunct="1">
                        <a:defRPr sz="1800" b="1" kern="1200">
                          <a:solidFill>
                            <a:schemeClr val="lt1"/>
                          </a:solidFill>
                          <a:latin typeface="Calibri"/>
                        </a:defRPr>
                      </a:lvl1pPr>
                      <a:lvl2pPr marL="457200" algn="l" defTabSz="457200" rtl="0" eaLnBrk="1" latinLnBrk="0" hangingPunct="1">
                        <a:defRPr sz="1800" b="1" kern="1200">
                          <a:solidFill>
                            <a:schemeClr val="lt1"/>
                          </a:solidFill>
                          <a:latin typeface="Calibri"/>
                        </a:defRPr>
                      </a:lvl2pPr>
                      <a:lvl3pPr marL="914400" algn="l" defTabSz="457200" rtl="0" eaLnBrk="1" latinLnBrk="0" hangingPunct="1">
                        <a:defRPr sz="1800" b="1" kern="1200">
                          <a:solidFill>
                            <a:schemeClr val="lt1"/>
                          </a:solidFill>
                          <a:latin typeface="Calibri"/>
                        </a:defRPr>
                      </a:lvl3pPr>
                      <a:lvl4pPr marL="1371600" algn="l" defTabSz="457200" rtl="0" eaLnBrk="1" latinLnBrk="0" hangingPunct="1">
                        <a:defRPr sz="1800" b="1" kern="1200">
                          <a:solidFill>
                            <a:schemeClr val="lt1"/>
                          </a:solidFill>
                          <a:latin typeface="Calibri"/>
                        </a:defRPr>
                      </a:lvl4pPr>
                      <a:lvl5pPr marL="1828800" algn="l" defTabSz="457200" rtl="0" eaLnBrk="1" latinLnBrk="0" hangingPunct="1">
                        <a:defRPr sz="1800" b="1" kern="1200">
                          <a:solidFill>
                            <a:schemeClr val="lt1"/>
                          </a:solidFill>
                          <a:latin typeface="Calibri"/>
                        </a:defRPr>
                      </a:lvl5pPr>
                      <a:lvl6pPr marL="2286000" algn="l" defTabSz="457200" rtl="0" eaLnBrk="1" latinLnBrk="0" hangingPunct="1">
                        <a:defRPr sz="1800" b="1" kern="1200">
                          <a:solidFill>
                            <a:schemeClr val="lt1"/>
                          </a:solidFill>
                          <a:latin typeface="Calibri"/>
                        </a:defRPr>
                      </a:lvl6pPr>
                      <a:lvl7pPr marL="2743200" algn="l" defTabSz="457200" rtl="0" eaLnBrk="1" latinLnBrk="0" hangingPunct="1">
                        <a:defRPr sz="1800" b="1" kern="1200">
                          <a:solidFill>
                            <a:schemeClr val="lt1"/>
                          </a:solidFill>
                          <a:latin typeface="Calibri"/>
                        </a:defRPr>
                      </a:lvl7pPr>
                      <a:lvl8pPr marL="3200400" algn="l" defTabSz="457200" rtl="0" eaLnBrk="1" latinLnBrk="0" hangingPunct="1">
                        <a:defRPr sz="1800" b="1" kern="1200">
                          <a:solidFill>
                            <a:schemeClr val="lt1"/>
                          </a:solidFill>
                          <a:latin typeface="Calibri"/>
                        </a:defRPr>
                      </a:lvl8pPr>
                      <a:lvl9pPr marL="3657600" algn="l" defTabSz="457200" rtl="0" eaLnBrk="1" latinLnBrk="0" hangingPunct="1">
                        <a:defRPr sz="1800" b="1" kern="1200">
                          <a:solidFill>
                            <a:schemeClr val="lt1"/>
                          </a:solidFill>
                          <a:latin typeface="Calibri"/>
                        </a:defRPr>
                      </a:lvl9pPr>
                    </a:lstStyle>
                    <a:p>
                      <a:pPr algn="ctr"/>
                      <a:r>
                        <a:rPr lang="en-US" sz="1400">
                          <a:solidFill>
                            <a:schemeClr val="bg1"/>
                          </a:solidFill>
                        </a:rPr>
                        <a:t>Accessibility</a:t>
                      </a:r>
                    </a:p>
                  </a:txBody>
                  <a:tcPr anchor="b">
                    <a:lnL w="12700" cap="flat" cmpd="sng" algn="ctr">
                      <a:solidFill>
                        <a:sysClr val="window" lastClr="FFFFFF"/>
                      </a:solidFill>
                      <a:prstDash val="solid"/>
                      <a:round/>
                      <a:headEnd type="none" w="med" len="med"/>
                      <a:tailEnd type="none" w="med" len="med"/>
                    </a:lnL>
                    <a:lnR w="12700" cmpd="sng">
                      <a:solidFill>
                        <a:sysClr val="window" lastClr="FFFFFF"/>
                      </a:solidFill>
                    </a:lnR>
                    <a:lnT w="12700" cmpd="sng">
                      <a:solidFill>
                        <a:sysClr val="window" lastClr="FFFFFF"/>
                      </a:solidFill>
                    </a:lnT>
                    <a:lnB w="381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0F6FC6">
                        <a:lumMod val="75000"/>
                      </a:srgbClr>
                    </a:solidFill>
                  </a:tcPr>
                </a:tc>
                <a:extLst>
                  <a:ext uri="{0D108BD9-81ED-4DB2-BD59-A6C34878D82A}">
                    <a16:rowId xmlns:a16="http://schemas.microsoft.com/office/drawing/2014/main" val="1584139690"/>
                  </a:ext>
                </a:extLst>
              </a:tr>
              <a:tr h="749017">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algn="ctr"/>
                      <a:r>
                        <a:rPr lang="en-US" sz="1400" b="1">
                          <a:solidFill>
                            <a:schemeClr val="tx1"/>
                          </a:solidFill>
                        </a:rPr>
                        <a:t>Level 1 – </a:t>
                      </a:r>
                    </a:p>
                    <a:p>
                      <a:pPr algn="ctr"/>
                      <a:r>
                        <a:rPr lang="en-US" sz="1400" b="1">
                          <a:solidFill>
                            <a:schemeClr val="tx1"/>
                          </a:solidFill>
                        </a:rPr>
                        <a:t>Ad</a:t>
                      </a:r>
                      <a:r>
                        <a:rPr lang="en-US" sz="1400" b="1" baseline="0">
                          <a:solidFill>
                            <a:schemeClr val="tx1"/>
                          </a:solidFill>
                        </a:rPr>
                        <a:t> Hoc</a:t>
                      </a:r>
                      <a:endParaRPr lang="en-US" sz="1400" b="1">
                        <a:solidFill>
                          <a:schemeClr val="tx1"/>
                        </a:solidFill>
                      </a:endParaRPr>
                    </a:p>
                    <a:p>
                      <a:pPr algn="ctr">
                        <a:spcBef>
                          <a:spcPts val="400"/>
                        </a:spcBef>
                      </a:pPr>
                      <a:r>
                        <a:rPr lang="en-US" sz="1200" b="1">
                          <a:solidFill>
                            <a:schemeClr val="tx1"/>
                          </a:solidFill>
                        </a:rPr>
                        <a:t>Not Managed</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solidFill>
                      <a:srgbClr val="7CCA62">
                        <a:lumMod val="20000"/>
                        <a:lumOff val="80000"/>
                      </a:srgbClr>
                    </a:solidFill>
                  </a:tcPr>
                </a:tc>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algn="ctr"/>
                      <a:r>
                        <a:rPr lang="en-US" sz="1000" b="0"/>
                        <a:t>Not publicly available</a:t>
                      </a:r>
                    </a:p>
                    <a:p>
                      <a:pPr algn="ctr">
                        <a:spcBef>
                          <a:spcPts val="400"/>
                        </a:spcBef>
                      </a:pPr>
                      <a:r>
                        <a:rPr lang="en-US" sz="1000" b="0"/>
                        <a:t>Person-to-person</a:t>
                      </a:r>
                    </a:p>
                  </a:txBody>
                  <a:tcPr>
                    <a:lnL w="12700" cmpd="sng">
                      <a:noFill/>
                    </a:lnL>
                    <a:lnR w="12700" cmpd="sng">
                      <a:solidFill>
                        <a:sysClr val="window" lastClr="FFFFFF"/>
                      </a:solidFill>
                    </a:lnR>
                    <a:lnT w="381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0F6FC6">
                        <a:tint val="40000"/>
                      </a:srgbClr>
                    </a:solidFill>
                  </a:tcPr>
                </a:tc>
                <a:extLst>
                  <a:ext uri="{0D108BD9-81ED-4DB2-BD59-A6C34878D82A}">
                    <a16:rowId xmlns:a16="http://schemas.microsoft.com/office/drawing/2014/main" val="387078739"/>
                  </a:ext>
                </a:extLst>
              </a:tr>
              <a:tr h="943862">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algn="ctr"/>
                      <a:r>
                        <a:rPr lang="en-US" sz="1400" b="1">
                          <a:solidFill>
                            <a:schemeClr val="tx1"/>
                          </a:solidFill>
                        </a:rPr>
                        <a:t>Level 2 - Minimal</a:t>
                      </a:r>
                    </a:p>
                    <a:p>
                      <a:pPr algn="ctr">
                        <a:spcBef>
                          <a:spcPts val="400"/>
                        </a:spcBef>
                      </a:pPr>
                      <a:r>
                        <a:rPr lang="en-US" sz="1200" b="1">
                          <a:solidFill>
                            <a:schemeClr val="tx1"/>
                          </a:solidFill>
                        </a:rPr>
                        <a:t>Managed</a:t>
                      </a:r>
                    </a:p>
                    <a:p>
                      <a:pPr algn="ctr"/>
                      <a:r>
                        <a:rPr lang="en-US" sz="1200" b="1">
                          <a:solidFill>
                            <a:schemeClr val="tx1"/>
                          </a:solidFill>
                        </a:rPr>
                        <a:t>Limited</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solidFill>
                      <a:srgbClr val="7CCA62">
                        <a:lumMod val="40000"/>
                        <a:lumOff val="60000"/>
                      </a:srgbClr>
                    </a:solidFill>
                  </a:tcPr>
                </a:tc>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algn="ctr"/>
                      <a:r>
                        <a:rPr lang="en-US" sz="1000" b="0"/>
                        <a:t>Publicly</a:t>
                      </a:r>
                      <a:r>
                        <a:rPr lang="en-US" sz="1000" b="0" baseline="0"/>
                        <a:t> available </a:t>
                      </a:r>
                    </a:p>
                    <a:p>
                      <a:pPr algn="ctr">
                        <a:spcBef>
                          <a:spcPts val="400"/>
                        </a:spcBef>
                      </a:pPr>
                      <a:r>
                        <a:rPr lang="en-US" sz="1000" b="0" baseline="0"/>
                        <a:t> Direct file download (e.g., via anonymous FTP server)</a:t>
                      </a:r>
                    </a:p>
                    <a:p>
                      <a:pPr algn="ctr">
                        <a:spcBef>
                          <a:spcPts val="400"/>
                        </a:spcBef>
                      </a:pPr>
                      <a:r>
                        <a:rPr lang="en-US" sz="1000" b="0" baseline="0"/>
                        <a:t>Collection/dataset level searchable </a:t>
                      </a:r>
                      <a:endParaRPr lang="en-US" sz="1000" b="0"/>
                    </a:p>
                  </a:txBody>
                  <a:tcPr>
                    <a:lnL w="12700" cmpd="sng">
                      <a:noFill/>
                    </a:lnL>
                    <a:lnR w="12700" cmpd="sng">
                      <a:solidFill>
                        <a:sysClr val="window" lastClr="FFFFFF"/>
                      </a:solidFill>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0F6FC6">
                        <a:tint val="20000"/>
                      </a:srgbClr>
                    </a:solidFill>
                  </a:tcPr>
                </a:tc>
                <a:extLst>
                  <a:ext uri="{0D108BD9-81ED-4DB2-BD59-A6C34878D82A}">
                    <a16:rowId xmlns:a16="http://schemas.microsoft.com/office/drawing/2014/main" val="705263763"/>
                  </a:ext>
                </a:extLst>
              </a:tr>
              <a:tr h="1194889">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algn="ctr"/>
                      <a:r>
                        <a:rPr lang="en-US" sz="1400" b="1">
                          <a:solidFill>
                            <a:schemeClr val="tx1"/>
                          </a:solidFill>
                        </a:rPr>
                        <a:t>Level 3 - Intermediate</a:t>
                      </a:r>
                    </a:p>
                    <a:p>
                      <a:pPr algn="ctr">
                        <a:spcBef>
                          <a:spcPts val="400"/>
                        </a:spcBef>
                      </a:pPr>
                      <a:r>
                        <a:rPr lang="en-US" sz="1200" b="1">
                          <a:solidFill>
                            <a:schemeClr val="tx1"/>
                          </a:solidFill>
                        </a:rPr>
                        <a:t>Managed</a:t>
                      </a:r>
                    </a:p>
                    <a:p>
                      <a:pPr algn="ctr"/>
                      <a:r>
                        <a:rPr lang="en-US" sz="1200" b="1">
                          <a:solidFill>
                            <a:schemeClr val="tx1"/>
                          </a:solidFill>
                        </a:rPr>
                        <a:t>Defined,</a:t>
                      </a:r>
                      <a:r>
                        <a:rPr lang="en-US" sz="1200" b="1" baseline="0">
                          <a:solidFill>
                            <a:schemeClr val="tx1"/>
                          </a:solidFill>
                        </a:rPr>
                        <a:t> </a:t>
                      </a:r>
                      <a:r>
                        <a:rPr lang="en-US" sz="1200" b="1">
                          <a:solidFill>
                            <a:schemeClr val="tx1"/>
                          </a:solidFill>
                        </a:rPr>
                        <a:t>Partially Implemented</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solidFill>
                      <a:srgbClr val="7CCA62">
                        <a:lumMod val="60000"/>
                        <a:lumOff val="40000"/>
                      </a:srgbClr>
                    </a:solidFill>
                  </a:tcPr>
                </a:tc>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algn="ctr"/>
                      <a:r>
                        <a:rPr lang="en-US" sz="1000" b="0"/>
                        <a:t>Level</a:t>
                      </a:r>
                      <a:r>
                        <a:rPr lang="en-US" sz="1000" b="0" baseline="0"/>
                        <a:t> 2 +</a:t>
                      </a:r>
                    </a:p>
                    <a:p>
                      <a:pPr algn="ctr">
                        <a:spcBef>
                          <a:spcPts val="400"/>
                        </a:spcBef>
                      </a:pPr>
                      <a:r>
                        <a:rPr lang="en-US" sz="1000" b="0" baseline="0"/>
                        <a:t>Non-standard data</a:t>
                      </a:r>
                      <a:r>
                        <a:rPr lang="en-US" sz="1000" b="0"/>
                        <a:t> service</a:t>
                      </a:r>
                    </a:p>
                    <a:p>
                      <a:pPr algn="ctr">
                        <a:spcBef>
                          <a:spcPts val="400"/>
                        </a:spcBef>
                      </a:pPr>
                      <a:r>
                        <a:rPr lang="en-US" sz="1000" b="0"/>
                        <a:t>Limited data server performance</a:t>
                      </a:r>
                    </a:p>
                    <a:p>
                      <a:pPr algn="ctr">
                        <a:spcBef>
                          <a:spcPts val="400"/>
                        </a:spcBef>
                      </a:pPr>
                      <a:r>
                        <a:rPr lang="en-US" sz="1000" b="0" baseline="0"/>
                        <a:t>Granule/file level s</a:t>
                      </a:r>
                      <a:r>
                        <a:rPr lang="en-US" sz="1000" b="0"/>
                        <a:t>earchable</a:t>
                      </a:r>
                    </a:p>
                    <a:p>
                      <a:pPr algn="ctr">
                        <a:spcBef>
                          <a:spcPts val="400"/>
                        </a:spcBef>
                      </a:pPr>
                      <a:r>
                        <a:rPr lang="en-US" sz="1000" b="0"/>
                        <a:t>Limited search metrics</a:t>
                      </a:r>
                    </a:p>
                  </a:txBody>
                  <a:tcPr>
                    <a:lnL w="12700" cmpd="sng">
                      <a:noFill/>
                    </a:lnL>
                    <a:lnR w="12700" cmpd="sng">
                      <a:solidFill>
                        <a:sysClr val="window" lastClr="FFFFFF"/>
                      </a:solidFill>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0F6FC6">
                        <a:tint val="40000"/>
                      </a:srgbClr>
                    </a:solidFill>
                  </a:tcPr>
                </a:tc>
                <a:extLst>
                  <a:ext uri="{0D108BD9-81ED-4DB2-BD59-A6C34878D82A}">
                    <a16:rowId xmlns:a16="http://schemas.microsoft.com/office/drawing/2014/main" val="3596211188"/>
                  </a:ext>
                </a:extLst>
              </a:tr>
              <a:tr h="1747149">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algn="ctr"/>
                      <a:r>
                        <a:rPr lang="en-US" sz="1400" b="1">
                          <a:solidFill>
                            <a:schemeClr val="bg1"/>
                          </a:solidFill>
                        </a:rPr>
                        <a:t>Level 4 - Advanced</a:t>
                      </a:r>
                    </a:p>
                    <a:p>
                      <a:pPr algn="ctr">
                        <a:spcBef>
                          <a:spcPts val="400"/>
                        </a:spcBef>
                      </a:pPr>
                      <a:r>
                        <a:rPr lang="en-US" sz="1200" b="1">
                          <a:solidFill>
                            <a:schemeClr val="bg1"/>
                          </a:solidFill>
                        </a:rPr>
                        <a:t>Managed</a:t>
                      </a:r>
                    </a:p>
                    <a:p>
                      <a:pPr algn="ctr"/>
                      <a:r>
                        <a:rPr lang="en-US" sz="1200" b="1">
                          <a:solidFill>
                            <a:schemeClr val="bg1"/>
                          </a:solidFill>
                        </a:rPr>
                        <a:t>Well-Defined, Fully Implemented</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solidFill>
                      <a:srgbClr val="7CCA62">
                        <a:lumMod val="75000"/>
                      </a:srgbClr>
                    </a:solidFill>
                  </a:tcPr>
                </a:tc>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algn="ctr"/>
                      <a:r>
                        <a:rPr lang="en-US" sz="1000" b="0"/>
                        <a:t>Level</a:t>
                      </a:r>
                      <a:r>
                        <a:rPr lang="en-US" sz="1000" b="0" baseline="0"/>
                        <a:t> 3 +</a:t>
                      </a:r>
                    </a:p>
                    <a:p>
                      <a:pPr algn="ctr"/>
                      <a:r>
                        <a:rPr lang="en-US" sz="1000" b="0" baseline="0"/>
                        <a:t>Community-standard data services</a:t>
                      </a:r>
                    </a:p>
                    <a:p>
                      <a:pPr algn="ctr">
                        <a:spcBef>
                          <a:spcPts val="400"/>
                        </a:spcBef>
                      </a:pPr>
                      <a:r>
                        <a:rPr lang="en-US" sz="1000" b="0" baseline="0"/>
                        <a:t>Enhanced data server performance </a:t>
                      </a:r>
                    </a:p>
                    <a:p>
                      <a:pPr algn="ctr">
                        <a:spcBef>
                          <a:spcPts val="400"/>
                        </a:spcBef>
                      </a:pPr>
                      <a:r>
                        <a:rPr lang="en-US" sz="1000" b="0" baseline="0"/>
                        <a:t>Conforming to community search metrics</a:t>
                      </a:r>
                    </a:p>
                    <a:p>
                      <a:pPr algn="ctr">
                        <a:spcBef>
                          <a:spcPts val="400"/>
                        </a:spcBef>
                      </a:pPr>
                      <a:r>
                        <a:rPr lang="en-US" sz="1000" b="0" baseline="0"/>
                        <a:t>Dissemination report metrics defined and implemented internally</a:t>
                      </a:r>
                      <a:endParaRPr lang="en-US" sz="1000" b="0"/>
                    </a:p>
                  </a:txBody>
                  <a:tcPr>
                    <a:lnL w="12700" cmpd="sng">
                      <a:noFill/>
                    </a:lnL>
                    <a:lnR w="12700" cmpd="sng">
                      <a:solidFill>
                        <a:sysClr val="window" lastClr="FFFFFF"/>
                      </a:solidFill>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0F6FC6">
                        <a:tint val="20000"/>
                      </a:srgbClr>
                    </a:solidFill>
                  </a:tcPr>
                </a:tc>
                <a:extLst>
                  <a:ext uri="{0D108BD9-81ED-4DB2-BD59-A6C34878D82A}">
                    <a16:rowId xmlns:a16="http://schemas.microsoft.com/office/drawing/2014/main" val="270793795"/>
                  </a:ext>
                </a:extLst>
              </a:tr>
              <a:tr h="1104519">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algn="ctr"/>
                      <a:r>
                        <a:rPr lang="en-US" sz="1400" b="1">
                          <a:solidFill>
                            <a:schemeClr val="bg1"/>
                          </a:solidFill>
                        </a:rPr>
                        <a:t>Level 5 - Optimal</a:t>
                      </a:r>
                    </a:p>
                    <a:p>
                      <a:pPr algn="ctr">
                        <a:spcBef>
                          <a:spcPts val="400"/>
                        </a:spcBef>
                      </a:pPr>
                      <a:r>
                        <a:rPr lang="en-US" sz="1200" b="1">
                          <a:solidFill>
                            <a:schemeClr val="bg1"/>
                          </a:solidFill>
                        </a:rPr>
                        <a:t>Level 4 +</a:t>
                      </a:r>
                    </a:p>
                    <a:p>
                      <a:pPr algn="ctr"/>
                      <a:r>
                        <a:rPr lang="en-US" sz="1200" b="1">
                          <a:solidFill>
                            <a:schemeClr val="bg1"/>
                          </a:solidFill>
                        </a:rPr>
                        <a:t>Measured , Controlled , Audit</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7CCA62">
                        <a:lumMod val="50000"/>
                      </a:srgbClr>
                    </a:solidFill>
                  </a:tcPr>
                </a:tc>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algn="ctr"/>
                      <a:r>
                        <a:rPr lang="en-US" sz="1000" b="0"/>
                        <a:t>Level  4 + </a:t>
                      </a:r>
                    </a:p>
                    <a:p>
                      <a:pPr algn="ctr"/>
                      <a:r>
                        <a:rPr lang="en-US" sz="1000" b="0" baseline="0"/>
                        <a:t>Dissemination reports available online</a:t>
                      </a:r>
                    </a:p>
                    <a:p>
                      <a:pPr algn="ctr">
                        <a:spcBef>
                          <a:spcPts val="400"/>
                        </a:spcBef>
                      </a:pPr>
                      <a:r>
                        <a:rPr lang="en-US" sz="1000" b="0" baseline="0"/>
                        <a:t>Future technology and standard changes planned</a:t>
                      </a:r>
                      <a:endParaRPr lang="en-US" sz="1000" b="0"/>
                    </a:p>
                  </a:txBody>
                  <a:tcPr>
                    <a:lnL w="12700" cmpd="sng">
                      <a:noFill/>
                    </a:lnL>
                    <a:lnR w="12700" cmpd="sng">
                      <a:solidFill>
                        <a:sysClr val="window" lastClr="FFFFFF"/>
                      </a:solidFill>
                    </a:lnR>
                    <a:lnT w="12700" cap="flat" cmpd="sng" algn="ctr">
                      <a:solidFill>
                        <a:sysClr val="window" lastClr="FFFFFF"/>
                      </a:solidFill>
                      <a:prstDash val="solid"/>
                      <a:round/>
                      <a:headEnd type="none" w="med" len="med"/>
                      <a:tailEnd type="none" w="med" len="med"/>
                    </a:lnT>
                    <a:lnB w="12700" cmpd="sng">
                      <a:solidFill>
                        <a:sysClr val="window" lastClr="FFFFFF"/>
                      </a:solidFill>
                    </a:lnB>
                    <a:lnTlToBr w="12700" cmpd="sng">
                      <a:noFill/>
                      <a:prstDash val="solid"/>
                    </a:lnTlToBr>
                    <a:lnBlToTr w="12700" cmpd="sng">
                      <a:noFill/>
                      <a:prstDash val="solid"/>
                    </a:lnBlToTr>
                    <a:solidFill>
                      <a:srgbClr val="0F6FC6">
                        <a:tint val="40000"/>
                      </a:srgbClr>
                    </a:solidFill>
                  </a:tcPr>
                </a:tc>
                <a:extLst>
                  <a:ext uri="{0D108BD9-81ED-4DB2-BD59-A6C34878D82A}">
                    <a16:rowId xmlns:a16="http://schemas.microsoft.com/office/drawing/2014/main" val="1749291318"/>
                  </a:ext>
                </a:extLst>
              </a:tr>
            </a:tbl>
          </a:graphicData>
        </a:graphic>
      </p:graphicFrame>
      <p:sp>
        <p:nvSpPr>
          <p:cNvPr id="7" name="Striped Right Arrow 6">
            <a:extLst>
              <a:ext uri="{FF2B5EF4-FFF2-40B4-BE49-F238E27FC236}">
                <a16:creationId xmlns:a16="http://schemas.microsoft.com/office/drawing/2014/main" id="{6469F705-5714-2F48-A062-32F12274132A}"/>
              </a:ext>
            </a:extLst>
          </p:cNvPr>
          <p:cNvSpPr/>
          <p:nvPr/>
        </p:nvSpPr>
        <p:spPr>
          <a:xfrm>
            <a:off x="3276600" y="3414460"/>
            <a:ext cx="914400" cy="723900"/>
          </a:xfrm>
          <a:prstGeom prst="stripedRightArrow">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2CEABBF5-2BD1-524A-B220-AA00C3031F75}"/>
              </a:ext>
            </a:extLst>
          </p:cNvPr>
          <p:cNvSpPr txBox="1"/>
          <p:nvPr/>
        </p:nvSpPr>
        <p:spPr>
          <a:xfrm>
            <a:off x="4876808" y="6557087"/>
            <a:ext cx="3865161" cy="276999"/>
          </a:xfrm>
          <a:prstGeom prst="rect">
            <a:avLst/>
          </a:prstGeom>
          <a:noFill/>
        </p:spPr>
        <p:txBody>
          <a:bodyPr wrap="none" rtlCol="0">
            <a:spAutoFit/>
          </a:bodyPr>
          <a:lstStyle/>
          <a:p>
            <a:r>
              <a:rPr lang="en-US" sz="1200"/>
              <a:t>(Courtesy of </a:t>
            </a:r>
            <a:r>
              <a:rPr lang="en-US" sz="1200" i="1"/>
              <a:t>OneStop </a:t>
            </a:r>
            <a:r>
              <a:rPr lang="en-US" sz="1200"/>
              <a:t>Metadata Content Editor Team)</a:t>
            </a:r>
          </a:p>
        </p:txBody>
      </p:sp>
      <p:sp>
        <p:nvSpPr>
          <p:cNvPr id="8" name="TextBox 7">
            <a:extLst>
              <a:ext uri="{FF2B5EF4-FFF2-40B4-BE49-F238E27FC236}">
                <a16:creationId xmlns:a16="http://schemas.microsoft.com/office/drawing/2014/main" id="{527E56B9-0E34-0847-801B-707AC43783C9}"/>
              </a:ext>
            </a:extLst>
          </p:cNvPr>
          <p:cNvSpPr txBox="1"/>
          <p:nvPr/>
        </p:nvSpPr>
        <p:spPr>
          <a:xfrm>
            <a:off x="4229099" y="608487"/>
            <a:ext cx="4838863" cy="369332"/>
          </a:xfrm>
          <a:prstGeom prst="rect">
            <a:avLst/>
          </a:prstGeom>
          <a:noFill/>
        </p:spPr>
        <p:txBody>
          <a:bodyPr wrap="square" rtlCol="0">
            <a:spAutoFit/>
          </a:bodyPr>
          <a:lstStyle/>
          <a:p>
            <a:pPr algn="ctr"/>
            <a:r>
              <a:rPr lang="en-US" b="1"/>
              <a:t>Data Stewardship Maturity Questionnaire</a:t>
            </a:r>
          </a:p>
        </p:txBody>
      </p:sp>
    </p:spTree>
    <p:extLst>
      <p:ext uri="{BB962C8B-B14F-4D97-AF65-F5344CB8AC3E}">
        <p14:creationId xmlns:p14="http://schemas.microsoft.com/office/powerpoint/2010/main" val="87039302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a:extLst>
              <a:ext uri="{FF2B5EF4-FFF2-40B4-BE49-F238E27FC236}">
                <a16:creationId xmlns:a16="http://schemas.microsoft.com/office/drawing/2014/main" id="{2CC5AE6A-7ACA-BE47-BDFA-C5C8D408B732}"/>
              </a:ext>
            </a:extLst>
          </p:cNvPr>
          <p:cNvPicPr>
            <a:picLocks noChangeAspect="1"/>
          </p:cNvPicPr>
          <p:nvPr/>
        </p:nvPicPr>
        <p:blipFill rotWithShape="1">
          <a:blip r:embed="rId3"/>
          <a:srcRect l="3493" t="16111" r="3636" b="15539"/>
          <a:stretch/>
        </p:blipFill>
        <p:spPr>
          <a:xfrm>
            <a:off x="215899" y="1348926"/>
            <a:ext cx="7315200" cy="4543874"/>
          </a:xfrm>
          <a:prstGeom prst="rect">
            <a:avLst/>
          </a:prstGeom>
        </p:spPr>
      </p:pic>
      <p:sp>
        <p:nvSpPr>
          <p:cNvPr id="5" name="Slide Number Placeholder 4">
            <a:extLst>
              <a:ext uri="{FF2B5EF4-FFF2-40B4-BE49-F238E27FC236}">
                <a16:creationId xmlns:a16="http://schemas.microsoft.com/office/drawing/2014/main" id="{E7EADC05-58D6-0E49-B52C-E3EFF29EA718}"/>
              </a:ext>
            </a:extLst>
          </p:cNvPr>
          <p:cNvSpPr>
            <a:spLocks noGrp="1"/>
          </p:cNvSpPr>
          <p:nvPr>
            <p:ph type="sldNum" sz="quarter" idx="12"/>
          </p:nvPr>
        </p:nvSpPr>
        <p:spPr/>
        <p:txBody>
          <a:bodyPr/>
          <a:lstStyle/>
          <a:p>
            <a:fld id="{9259AF2F-52C6-9B46-B8B2-0579234AE62E}" type="slidenum">
              <a:rPr lang="en-US" smtClean="0"/>
              <a:t>20</a:t>
            </a:fld>
            <a:endParaRPr lang="en-US"/>
          </a:p>
        </p:txBody>
      </p:sp>
      <p:sp>
        <p:nvSpPr>
          <p:cNvPr id="6" name="TextBox 5">
            <a:extLst>
              <a:ext uri="{FF2B5EF4-FFF2-40B4-BE49-F238E27FC236}">
                <a16:creationId xmlns:a16="http://schemas.microsoft.com/office/drawing/2014/main" id="{28E93949-24A0-F948-A8FD-DD05D428CE1A}"/>
              </a:ext>
            </a:extLst>
          </p:cNvPr>
          <p:cNvSpPr txBox="1"/>
          <p:nvPr/>
        </p:nvSpPr>
        <p:spPr>
          <a:xfrm>
            <a:off x="0" y="492993"/>
            <a:ext cx="9144000" cy="646331"/>
          </a:xfrm>
          <a:prstGeom prst="rect">
            <a:avLst/>
          </a:prstGeom>
          <a:noFill/>
        </p:spPr>
        <p:txBody>
          <a:bodyPr wrap="square" rtlCol="0">
            <a:spAutoFit/>
          </a:bodyPr>
          <a:lstStyle/>
          <a:p>
            <a:pPr algn="ctr"/>
            <a:r>
              <a:rPr lang="en-US" sz="3600" b="1">
                <a:solidFill>
                  <a:schemeClr val="tx2">
                    <a:lumMod val="50000"/>
                  </a:schemeClr>
                </a:solidFill>
              </a:rPr>
              <a:t>Automate the Integration Process</a:t>
            </a:r>
          </a:p>
        </p:txBody>
      </p:sp>
      <p:sp>
        <p:nvSpPr>
          <p:cNvPr id="9" name="TextBox 8">
            <a:extLst>
              <a:ext uri="{FF2B5EF4-FFF2-40B4-BE49-F238E27FC236}">
                <a16:creationId xmlns:a16="http://schemas.microsoft.com/office/drawing/2014/main" id="{FDA99B40-5875-EB41-BF99-F96DDB25F1AF}"/>
              </a:ext>
            </a:extLst>
          </p:cNvPr>
          <p:cNvSpPr txBox="1"/>
          <p:nvPr/>
        </p:nvSpPr>
        <p:spPr>
          <a:xfrm>
            <a:off x="699081" y="5844932"/>
            <a:ext cx="4701223" cy="338554"/>
          </a:xfrm>
          <a:prstGeom prst="rect">
            <a:avLst/>
          </a:prstGeom>
          <a:noFill/>
        </p:spPr>
        <p:txBody>
          <a:bodyPr wrap="none" rtlCol="0">
            <a:spAutoFit/>
          </a:bodyPr>
          <a:lstStyle/>
          <a:p>
            <a:r>
              <a:rPr lang="en-US" sz="1600"/>
              <a:t>(Courtesy of S. Zinn, </a:t>
            </a:r>
            <a:r>
              <a:rPr lang="en-US" sz="1600" i="1"/>
              <a:t>OneStop Tools and Services Team</a:t>
            </a:r>
            <a:r>
              <a:rPr lang="en-US" sz="1600"/>
              <a:t>)</a:t>
            </a:r>
          </a:p>
        </p:txBody>
      </p:sp>
      <p:sp>
        <p:nvSpPr>
          <p:cNvPr id="8" name="Shape 114">
            <a:extLst>
              <a:ext uri="{FF2B5EF4-FFF2-40B4-BE49-F238E27FC236}">
                <a16:creationId xmlns:a16="http://schemas.microsoft.com/office/drawing/2014/main" id="{DFEFB098-6819-E947-A1FC-47FA636F30E9}"/>
              </a:ext>
            </a:extLst>
          </p:cNvPr>
          <p:cNvSpPr/>
          <p:nvPr/>
        </p:nvSpPr>
        <p:spPr>
          <a:xfrm rot="5400000">
            <a:off x="6423077" y="5177678"/>
            <a:ext cx="457200" cy="195300"/>
          </a:xfrm>
          <a:prstGeom prst="rightArrow">
            <a:avLst>
              <a:gd name="adj1" fmla="val 50000"/>
              <a:gd name="adj2" fmla="val 50000"/>
            </a:avLst>
          </a:prstGeom>
          <a:solidFill>
            <a:srgbClr val="EEECE1"/>
          </a:solidFill>
          <a:ln w="9525" cap="flat" cmpd="sng">
            <a:solidFill>
              <a:srgbClr val="205867"/>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10" name="Shape 113">
            <a:extLst>
              <a:ext uri="{FF2B5EF4-FFF2-40B4-BE49-F238E27FC236}">
                <a16:creationId xmlns:a16="http://schemas.microsoft.com/office/drawing/2014/main" id="{D29F3E8A-4298-F043-808B-C92C50851AFE}"/>
              </a:ext>
            </a:extLst>
          </p:cNvPr>
          <p:cNvSpPr txBox="1"/>
          <p:nvPr/>
        </p:nvSpPr>
        <p:spPr>
          <a:xfrm>
            <a:off x="5812427" y="5539709"/>
            <a:ext cx="1691640" cy="580277"/>
          </a:xfrm>
          <a:prstGeom prst="rect">
            <a:avLst/>
          </a:prstGeom>
          <a:solidFill>
            <a:srgbClr val="FFFFFF"/>
          </a:solidFill>
          <a:ln w="9525" cap="flat" cmpd="sng">
            <a:solidFill>
              <a:srgbClr val="205867"/>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US" sz="1600" i="1">
                <a:solidFill>
                  <a:srgbClr val="205867"/>
                </a:solidFill>
              </a:rPr>
              <a:t>OneStop</a:t>
            </a:r>
            <a:r>
              <a:rPr lang="en-US" sz="1600">
                <a:solidFill>
                  <a:srgbClr val="205867"/>
                </a:solidFill>
              </a:rPr>
              <a:t> Search &amp; Discovery Portal</a:t>
            </a:r>
            <a:endParaRPr sz="1600">
              <a:solidFill>
                <a:srgbClr val="205867"/>
              </a:solidFill>
            </a:endParaRPr>
          </a:p>
        </p:txBody>
      </p:sp>
      <p:sp>
        <p:nvSpPr>
          <p:cNvPr id="11" name="Shape 113">
            <a:extLst>
              <a:ext uri="{FF2B5EF4-FFF2-40B4-BE49-F238E27FC236}">
                <a16:creationId xmlns:a16="http://schemas.microsoft.com/office/drawing/2014/main" id="{12448757-B396-0B44-A527-4B812E0D6739}"/>
              </a:ext>
            </a:extLst>
          </p:cNvPr>
          <p:cNvSpPr txBox="1"/>
          <p:nvPr/>
        </p:nvSpPr>
        <p:spPr>
          <a:xfrm>
            <a:off x="7831726" y="4344934"/>
            <a:ext cx="1124712" cy="760465"/>
          </a:xfrm>
          <a:prstGeom prst="rect">
            <a:avLst/>
          </a:prstGeom>
          <a:solidFill>
            <a:srgbClr val="FFFFFF"/>
          </a:solidFill>
          <a:ln w="9525" cap="flat" cmpd="sng">
            <a:solidFill>
              <a:srgbClr val="205867"/>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US" sz="1600">
                <a:solidFill>
                  <a:srgbClr val="205867"/>
                </a:solidFill>
              </a:rPr>
              <a:t>Web Accessible Folder</a:t>
            </a:r>
            <a:endParaRPr sz="1600">
              <a:solidFill>
                <a:srgbClr val="205867"/>
              </a:solidFill>
            </a:endParaRPr>
          </a:p>
        </p:txBody>
      </p:sp>
      <p:sp>
        <p:nvSpPr>
          <p:cNvPr id="12" name="Shape 114">
            <a:extLst>
              <a:ext uri="{FF2B5EF4-FFF2-40B4-BE49-F238E27FC236}">
                <a16:creationId xmlns:a16="http://schemas.microsoft.com/office/drawing/2014/main" id="{F86194B7-D9E8-BD41-A3C5-14B4DD7EC8F0}"/>
              </a:ext>
            </a:extLst>
          </p:cNvPr>
          <p:cNvSpPr>
            <a:spLocks/>
          </p:cNvSpPr>
          <p:nvPr/>
        </p:nvSpPr>
        <p:spPr>
          <a:xfrm>
            <a:off x="7377920" y="4624890"/>
            <a:ext cx="411480" cy="173736"/>
          </a:xfrm>
          <a:prstGeom prst="rightArrow">
            <a:avLst>
              <a:gd name="adj1" fmla="val 50000"/>
              <a:gd name="adj2" fmla="val 50000"/>
            </a:avLst>
          </a:prstGeom>
          <a:solidFill>
            <a:srgbClr val="EEECE1"/>
          </a:solidFill>
          <a:ln w="9525" cap="flat" cmpd="sng">
            <a:solidFill>
              <a:srgbClr val="205867"/>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16" name="Shape 113">
            <a:extLst>
              <a:ext uri="{FF2B5EF4-FFF2-40B4-BE49-F238E27FC236}">
                <a16:creationId xmlns:a16="http://schemas.microsoft.com/office/drawing/2014/main" id="{F16CA7E4-1085-D34A-BAEA-5AA021C7663F}"/>
              </a:ext>
            </a:extLst>
          </p:cNvPr>
          <p:cNvSpPr txBox="1"/>
          <p:nvPr/>
        </p:nvSpPr>
        <p:spPr>
          <a:xfrm>
            <a:off x="6921500" y="3206818"/>
            <a:ext cx="2044700" cy="852800"/>
          </a:xfrm>
          <a:prstGeom prst="rect">
            <a:avLst/>
          </a:prstGeom>
          <a:solidFill>
            <a:srgbClr val="FFFFFF"/>
          </a:solidFill>
          <a:ln w="9525" cap="flat" cmpd="sng">
            <a:solidFill>
              <a:srgbClr val="205867"/>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US" sz="1600">
                <a:solidFill>
                  <a:srgbClr val="205867"/>
                </a:solidFill>
              </a:rPr>
              <a:t>Citable &amp; Discoverable Quality Descriptive </a:t>
            </a:r>
            <a:r>
              <a:rPr lang="en-US">
                <a:solidFill>
                  <a:srgbClr val="205867"/>
                </a:solidFill>
              </a:rPr>
              <a:t>Information</a:t>
            </a:r>
            <a:endParaRPr>
              <a:solidFill>
                <a:srgbClr val="205867"/>
              </a:solidFill>
            </a:endParaRPr>
          </a:p>
        </p:txBody>
      </p:sp>
      <p:sp>
        <p:nvSpPr>
          <p:cNvPr id="18" name="Bent-Up Arrow 17">
            <a:extLst>
              <a:ext uri="{FF2B5EF4-FFF2-40B4-BE49-F238E27FC236}">
                <a16:creationId xmlns:a16="http://schemas.microsoft.com/office/drawing/2014/main" id="{C900EBB4-541C-944D-995D-3EF9FF37AA49}"/>
              </a:ext>
            </a:extLst>
          </p:cNvPr>
          <p:cNvSpPr/>
          <p:nvPr/>
        </p:nvSpPr>
        <p:spPr>
          <a:xfrm rot="5400000">
            <a:off x="6406896" y="3229424"/>
            <a:ext cx="594360" cy="365760"/>
          </a:xfrm>
          <a:prstGeom prst="bentUpArrow">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8460245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2"/>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1"/>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18"/>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0" grpId="0" animBg="1"/>
      <p:bldP spid="11" grpId="0" animBg="1"/>
      <p:bldP spid="12" grpId="0" animBg="1"/>
      <p:bldP spid="16" grpId="0" animBg="1"/>
      <p:bldP spid="18"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xfrm>
            <a:off x="6553200" y="6394450"/>
            <a:ext cx="2133600" cy="365125"/>
          </a:xfrm>
        </p:spPr>
        <p:txBody>
          <a:bodyPr/>
          <a:lstStyle/>
          <a:p>
            <a:fld id="{9259AF2F-52C6-9B46-B8B2-0579234AE62E}" type="slidenum">
              <a:rPr lang="en-US" smtClean="0"/>
              <a:t>21</a:t>
            </a:fld>
            <a:endParaRPr lang="en-US"/>
          </a:p>
        </p:txBody>
      </p:sp>
      <p:sp>
        <p:nvSpPr>
          <p:cNvPr id="3" name="TextBox 2">
            <a:extLst>
              <a:ext uri="{FF2B5EF4-FFF2-40B4-BE49-F238E27FC236}">
                <a16:creationId xmlns:a16="http://schemas.microsoft.com/office/drawing/2014/main" id="{E08F06C9-0E00-F24C-92D4-4EADE0A6E428}"/>
              </a:ext>
            </a:extLst>
          </p:cNvPr>
          <p:cNvSpPr txBox="1"/>
          <p:nvPr/>
        </p:nvSpPr>
        <p:spPr>
          <a:xfrm>
            <a:off x="779359" y="292976"/>
            <a:ext cx="7585282" cy="584775"/>
          </a:xfrm>
          <a:prstGeom prst="rect">
            <a:avLst/>
          </a:prstGeom>
          <a:noFill/>
        </p:spPr>
        <p:txBody>
          <a:bodyPr wrap="none" rtlCol="0">
            <a:spAutoFit/>
          </a:bodyPr>
          <a:lstStyle/>
          <a:p>
            <a:r>
              <a:rPr lang="en-US" sz="3200" b="1">
                <a:solidFill>
                  <a:schemeClr val="tx2">
                    <a:lumMod val="50000"/>
                  </a:schemeClr>
                </a:solidFill>
              </a:rPr>
              <a:t>ISO Data Quality Metadata Implementation</a:t>
            </a:r>
          </a:p>
        </p:txBody>
      </p:sp>
      <p:sp>
        <p:nvSpPr>
          <p:cNvPr id="8" name="Rectangle 7">
            <a:extLst>
              <a:ext uri="{FF2B5EF4-FFF2-40B4-BE49-F238E27FC236}">
                <a16:creationId xmlns:a16="http://schemas.microsoft.com/office/drawing/2014/main" id="{F334AB12-4890-1548-B15A-521FADA1F757}"/>
              </a:ext>
            </a:extLst>
          </p:cNvPr>
          <p:cNvSpPr/>
          <p:nvPr/>
        </p:nvSpPr>
        <p:spPr bwMode="auto">
          <a:xfrm>
            <a:off x="3505200" y="1016975"/>
            <a:ext cx="1828800" cy="457200"/>
          </a:xfrm>
          <a:prstGeom prst="rect">
            <a:avLst/>
          </a:prstGeom>
          <a:solidFill>
            <a:schemeClr val="bg1"/>
          </a:solidFill>
          <a:ln>
            <a:solidFill>
              <a:srgbClr val="00206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2000" b="1">
                <a:solidFill>
                  <a:schemeClr val="tx1"/>
                </a:solidFill>
                <a:effectLst>
                  <a:outerShdw blurRad="50800" dist="38100" algn="l" rotWithShape="0">
                    <a:prstClr val="black">
                      <a:alpha val="40000"/>
                    </a:prstClr>
                  </a:outerShdw>
                </a:effectLst>
              </a:rPr>
              <a:t>Data Quality </a:t>
            </a:r>
          </a:p>
        </p:txBody>
      </p:sp>
      <p:sp>
        <p:nvSpPr>
          <p:cNvPr id="9" name="Rectangle 8">
            <a:extLst>
              <a:ext uri="{FF2B5EF4-FFF2-40B4-BE49-F238E27FC236}">
                <a16:creationId xmlns:a16="http://schemas.microsoft.com/office/drawing/2014/main" id="{0C2D3CD0-74BC-254E-8281-89A379B3920F}"/>
              </a:ext>
            </a:extLst>
          </p:cNvPr>
          <p:cNvSpPr/>
          <p:nvPr/>
        </p:nvSpPr>
        <p:spPr bwMode="auto">
          <a:xfrm>
            <a:off x="3505200" y="1474175"/>
            <a:ext cx="1828800" cy="228600"/>
          </a:xfrm>
          <a:prstGeom prst="rect">
            <a:avLst/>
          </a:prstGeom>
          <a:solidFill>
            <a:schemeClr val="bg1"/>
          </a:solidFill>
          <a:ln>
            <a:solidFill>
              <a:srgbClr val="00206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600">
              <a:solidFill>
                <a:schemeClr val="tx1"/>
              </a:solidFill>
              <a:effectLst>
                <a:outerShdw blurRad="50800" dist="38100" algn="l" rotWithShape="0">
                  <a:prstClr val="black">
                    <a:alpha val="40000"/>
                  </a:prstClr>
                </a:outerShdw>
              </a:effectLst>
            </a:endParaRPr>
          </a:p>
        </p:txBody>
      </p:sp>
      <p:sp>
        <p:nvSpPr>
          <p:cNvPr id="12" name="Rectangle 11">
            <a:extLst>
              <a:ext uri="{FF2B5EF4-FFF2-40B4-BE49-F238E27FC236}">
                <a16:creationId xmlns:a16="http://schemas.microsoft.com/office/drawing/2014/main" id="{F16F90C2-FD4F-6441-A8EF-F0DE5A0EBA60}"/>
              </a:ext>
            </a:extLst>
          </p:cNvPr>
          <p:cNvSpPr/>
          <p:nvPr/>
        </p:nvSpPr>
        <p:spPr bwMode="auto">
          <a:xfrm>
            <a:off x="3505200" y="2350475"/>
            <a:ext cx="1828800" cy="457200"/>
          </a:xfrm>
          <a:prstGeom prst="rect">
            <a:avLst/>
          </a:prstGeom>
          <a:solidFill>
            <a:schemeClr val="bg1"/>
          </a:solidFill>
          <a:ln>
            <a:solidFill>
              <a:srgbClr val="00206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2000" b="1">
                <a:solidFill>
                  <a:schemeClr val="tx1"/>
                </a:solidFill>
                <a:effectLst>
                  <a:outerShdw blurRad="50800" dist="38100" algn="l" rotWithShape="0">
                    <a:prstClr val="black">
                      <a:alpha val="40000"/>
                    </a:prstClr>
                  </a:outerShdw>
                </a:effectLst>
              </a:rPr>
              <a:t>DQ Element</a:t>
            </a:r>
          </a:p>
        </p:txBody>
      </p:sp>
      <p:sp>
        <p:nvSpPr>
          <p:cNvPr id="13" name="Rectangle 12">
            <a:extLst>
              <a:ext uri="{FF2B5EF4-FFF2-40B4-BE49-F238E27FC236}">
                <a16:creationId xmlns:a16="http://schemas.microsoft.com/office/drawing/2014/main" id="{57033E21-D344-264C-9A4C-2F779D538032}"/>
              </a:ext>
            </a:extLst>
          </p:cNvPr>
          <p:cNvSpPr/>
          <p:nvPr/>
        </p:nvSpPr>
        <p:spPr bwMode="auto">
          <a:xfrm>
            <a:off x="3505200" y="2807675"/>
            <a:ext cx="1828800" cy="228600"/>
          </a:xfrm>
          <a:prstGeom prst="rect">
            <a:avLst/>
          </a:prstGeom>
          <a:solidFill>
            <a:schemeClr val="bg1"/>
          </a:solidFill>
          <a:ln>
            <a:solidFill>
              <a:srgbClr val="00206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600">
              <a:solidFill>
                <a:schemeClr val="tx1"/>
              </a:solidFill>
              <a:effectLst>
                <a:outerShdw blurRad="50800" dist="38100" algn="l" rotWithShape="0">
                  <a:prstClr val="black">
                    <a:alpha val="40000"/>
                  </a:prstClr>
                </a:outerShdw>
              </a:effectLst>
            </a:endParaRPr>
          </a:p>
        </p:txBody>
      </p:sp>
      <p:sp>
        <p:nvSpPr>
          <p:cNvPr id="16" name="Rectangle 15">
            <a:extLst>
              <a:ext uri="{FF2B5EF4-FFF2-40B4-BE49-F238E27FC236}">
                <a16:creationId xmlns:a16="http://schemas.microsoft.com/office/drawing/2014/main" id="{12163DD8-9DCC-0B46-BDD6-7268E76106C1}"/>
              </a:ext>
            </a:extLst>
          </p:cNvPr>
          <p:cNvSpPr/>
          <p:nvPr/>
        </p:nvSpPr>
        <p:spPr bwMode="auto">
          <a:xfrm>
            <a:off x="2491450" y="3912575"/>
            <a:ext cx="2103120" cy="685800"/>
          </a:xfrm>
          <a:prstGeom prst="rect">
            <a:avLst/>
          </a:prstGeom>
          <a:solidFill>
            <a:schemeClr val="bg1"/>
          </a:solidFill>
          <a:ln>
            <a:solidFill>
              <a:srgbClr val="00206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b="1">
                <a:solidFill>
                  <a:schemeClr val="tx1"/>
                </a:solidFill>
              </a:rPr>
              <a:t>DQ Evaluation Method</a:t>
            </a:r>
            <a:r>
              <a:rPr lang="en-US" b="1">
                <a:solidFill>
                  <a:schemeClr val="tx1"/>
                </a:solidFill>
                <a:effectLst>
                  <a:outerShdw blurRad="50800" dist="38100" algn="l" rotWithShape="0">
                    <a:prstClr val="black">
                      <a:alpha val="40000"/>
                    </a:prstClr>
                  </a:outerShdw>
                </a:effectLst>
              </a:rPr>
              <a:t> </a:t>
            </a:r>
          </a:p>
        </p:txBody>
      </p:sp>
      <p:sp>
        <p:nvSpPr>
          <p:cNvPr id="17" name="Rectangle 16">
            <a:extLst>
              <a:ext uri="{FF2B5EF4-FFF2-40B4-BE49-F238E27FC236}">
                <a16:creationId xmlns:a16="http://schemas.microsoft.com/office/drawing/2014/main" id="{47F85CD5-734E-1E49-BC49-DD3F58513071}"/>
              </a:ext>
            </a:extLst>
          </p:cNvPr>
          <p:cNvSpPr/>
          <p:nvPr/>
        </p:nvSpPr>
        <p:spPr bwMode="auto">
          <a:xfrm>
            <a:off x="2491450" y="4612850"/>
            <a:ext cx="2103120" cy="1115568"/>
          </a:xfrm>
          <a:prstGeom prst="rect">
            <a:avLst/>
          </a:prstGeom>
          <a:solidFill>
            <a:schemeClr val="bg1"/>
          </a:solidFill>
          <a:ln>
            <a:solidFill>
              <a:srgbClr val="00206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t"/>
          <a:lstStyle/>
          <a:p>
            <a:pPr marL="137160" indent="-137160" eaLnBrk="1" fontAlgn="auto" hangingPunct="1">
              <a:spcBef>
                <a:spcPts val="0"/>
              </a:spcBef>
              <a:spcAft>
                <a:spcPts val="0"/>
              </a:spcAft>
              <a:buFont typeface="Arial" panose="020B0604020202020204" pitchFamily="34" charset="0"/>
              <a:buChar char="•"/>
              <a:defRPr/>
            </a:pPr>
            <a:r>
              <a:rPr lang="en-US" sz="1600" b="1">
                <a:solidFill>
                  <a:schemeClr val="tx1"/>
                </a:solidFill>
              </a:rPr>
              <a:t>Evaluation Method Description</a:t>
            </a:r>
          </a:p>
          <a:p>
            <a:pPr marL="137160" indent="-137160" eaLnBrk="1" fontAlgn="auto" hangingPunct="1">
              <a:spcBef>
                <a:spcPts val="0"/>
              </a:spcBef>
              <a:spcAft>
                <a:spcPts val="0"/>
              </a:spcAft>
              <a:buFont typeface="Arial" panose="020B0604020202020204" pitchFamily="34" charset="0"/>
              <a:buChar char="•"/>
              <a:defRPr/>
            </a:pPr>
            <a:r>
              <a:rPr lang="en-US" sz="1600" b="1">
                <a:solidFill>
                  <a:schemeClr val="tx1"/>
                </a:solidFill>
              </a:rPr>
              <a:t>Evaluation Procedure Reference</a:t>
            </a:r>
          </a:p>
        </p:txBody>
      </p:sp>
      <p:sp>
        <p:nvSpPr>
          <p:cNvPr id="18" name="Rectangle 17">
            <a:extLst>
              <a:ext uri="{FF2B5EF4-FFF2-40B4-BE49-F238E27FC236}">
                <a16:creationId xmlns:a16="http://schemas.microsoft.com/office/drawing/2014/main" id="{203F2482-0A6E-C84F-AC83-9BF245C84F34}"/>
              </a:ext>
            </a:extLst>
          </p:cNvPr>
          <p:cNvSpPr/>
          <p:nvPr/>
        </p:nvSpPr>
        <p:spPr bwMode="auto">
          <a:xfrm>
            <a:off x="4671350" y="3912575"/>
            <a:ext cx="2103120" cy="685800"/>
          </a:xfrm>
          <a:prstGeom prst="rect">
            <a:avLst/>
          </a:prstGeom>
          <a:solidFill>
            <a:schemeClr val="bg1"/>
          </a:solidFill>
          <a:ln>
            <a:solidFill>
              <a:srgbClr val="00206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b="1">
                <a:solidFill>
                  <a:schemeClr val="tx1"/>
                </a:solidFill>
              </a:rPr>
              <a:t>DQ Result </a:t>
            </a:r>
          </a:p>
        </p:txBody>
      </p:sp>
      <p:sp>
        <p:nvSpPr>
          <p:cNvPr id="19" name="Rectangle 18">
            <a:extLst>
              <a:ext uri="{FF2B5EF4-FFF2-40B4-BE49-F238E27FC236}">
                <a16:creationId xmlns:a16="http://schemas.microsoft.com/office/drawing/2014/main" id="{5CEF3109-1771-574E-A1C4-68277BBFC980}"/>
              </a:ext>
            </a:extLst>
          </p:cNvPr>
          <p:cNvSpPr/>
          <p:nvPr/>
        </p:nvSpPr>
        <p:spPr bwMode="auto">
          <a:xfrm>
            <a:off x="4671350" y="4612850"/>
            <a:ext cx="2103120" cy="1115568"/>
          </a:xfrm>
          <a:prstGeom prst="rect">
            <a:avLst/>
          </a:prstGeom>
          <a:solidFill>
            <a:schemeClr val="bg1"/>
          </a:solidFill>
          <a:ln>
            <a:solidFill>
              <a:srgbClr val="00206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t"/>
          <a:lstStyle/>
          <a:p>
            <a:pPr marL="137160" indent="-137160" eaLnBrk="1" fontAlgn="auto" hangingPunct="1">
              <a:spcBef>
                <a:spcPts val="0"/>
              </a:spcBef>
              <a:spcAft>
                <a:spcPts val="0"/>
              </a:spcAft>
              <a:buFont typeface="Arial" panose="020B0604020202020204" pitchFamily="34" charset="0"/>
              <a:buChar char="•"/>
              <a:defRPr/>
            </a:pPr>
            <a:r>
              <a:rPr lang="en-US" sz="1600" b="1">
                <a:solidFill>
                  <a:schemeClr val="tx1"/>
                </a:solidFill>
              </a:rPr>
              <a:t>Evaluation Quantitative Results</a:t>
            </a:r>
          </a:p>
          <a:p>
            <a:pPr marL="137160" indent="-137160" eaLnBrk="1" fontAlgn="auto" hangingPunct="1">
              <a:spcBef>
                <a:spcPts val="0"/>
              </a:spcBef>
              <a:spcAft>
                <a:spcPts val="0"/>
              </a:spcAft>
              <a:buFont typeface="Arial" panose="020B0604020202020204" pitchFamily="34" charset="0"/>
              <a:buChar char="•"/>
              <a:defRPr/>
            </a:pPr>
            <a:r>
              <a:rPr lang="en-US" sz="1600" b="1">
                <a:solidFill>
                  <a:schemeClr val="tx1"/>
                </a:solidFill>
              </a:rPr>
              <a:t>Conformance Result Explanation</a:t>
            </a:r>
          </a:p>
        </p:txBody>
      </p:sp>
      <p:sp>
        <p:nvSpPr>
          <p:cNvPr id="20" name="Rectangle 19">
            <a:extLst>
              <a:ext uri="{FF2B5EF4-FFF2-40B4-BE49-F238E27FC236}">
                <a16:creationId xmlns:a16="http://schemas.microsoft.com/office/drawing/2014/main" id="{5311083A-1A3B-6B4B-B426-1046955A1DA2}"/>
              </a:ext>
            </a:extLst>
          </p:cNvPr>
          <p:cNvSpPr/>
          <p:nvPr/>
        </p:nvSpPr>
        <p:spPr bwMode="auto">
          <a:xfrm>
            <a:off x="6851250" y="3912575"/>
            <a:ext cx="2103120" cy="685800"/>
          </a:xfrm>
          <a:prstGeom prst="rect">
            <a:avLst/>
          </a:prstGeom>
          <a:solidFill>
            <a:schemeClr val="bg1"/>
          </a:solidFill>
          <a:ln>
            <a:solidFill>
              <a:srgbClr val="00206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b="1">
                <a:solidFill>
                  <a:schemeClr val="tx1"/>
                </a:solidFill>
              </a:rPr>
              <a:t>DQ Metadata </a:t>
            </a:r>
          </a:p>
        </p:txBody>
      </p:sp>
      <p:sp>
        <p:nvSpPr>
          <p:cNvPr id="21" name="Rectangle 20">
            <a:extLst>
              <a:ext uri="{FF2B5EF4-FFF2-40B4-BE49-F238E27FC236}">
                <a16:creationId xmlns:a16="http://schemas.microsoft.com/office/drawing/2014/main" id="{14DBE663-47D6-D64D-A917-572A84E26547}"/>
              </a:ext>
            </a:extLst>
          </p:cNvPr>
          <p:cNvSpPr/>
          <p:nvPr/>
        </p:nvSpPr>
        <p:spPr bwMode="auto">
          <a:xfrm>
            <a:off x="6851250" y="4612850"/>
            <a:ext cx="2103120" cy="1115568"/>
          </a:xfrm>
          <a:prstGeom prst="rect">
            <a:avLst/>
          </a:prstGeom>
          <a:solidFill>
            <a:schemeClr val="bg1"/>
          </a:solidFill>
          <a:ln>
            <a:solidFill>
              <a:srgbClr val="00206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t"/>
          <a:lstStyle/>
          <a:p>
            <a:pPr marL="137160" indent="-137160" eaLnBrk="1" fontAlgn="auto" hangingPunct="1">
              <a:spcBef>
                <a:spcPts val="0"/>
              </a:spcBef>
              <a:spcAft>
                <a:spcPts val="0"/>
              </a:spcAft>
              <a:buFont typeface="Arial" panose="020B0604020202020204" pitchFamily="34" charset="0"/>
              <a:buChar char="•"/>
              <a:defRPr/>
            </a:pPr>
            <a:r>
              <a:rPr lang="en-US" sz="1600" b="1">
                <a:solidFill>
                  <a:schemeClr val="tx1"/>
                </a:solidFill>
              </a:rPr>
              <a:t>Evaluation Date</a:t>
            </a:r>
          </a:p>
          <a:p>
            <a:pPr marL="137160" indent="-137160" eaLnBrk="1" fontAlgn="auto" hangingPunct="1">
              <a:spcBef>
                <a:spcPts val="0"/>
              </a:spcBef>
              <a:spcAft>
                <a:spcPts val="0"/>
              </a:spcAft>
              <a:buFont typeface="Arial" panose="020B0604020202020204" pitchFamily="34" charset="0"/>
              <a:buChar char="•"/>
              <a:defRPr/>
            </a:pPr>
            <a:r>
              <a:rPr lang="en-US" sz="1600" b="1">
                <a:solidFill>
                  <a:schemeClr val="tx1"/>
                </a:solidFill>
              </a:rPr>
              <a:t>Evaluation Version</a:t>
            </a:r>
          </a:p>
          <a:p>
            <a:pPr marL="137160" indent="-137160" eaLnBrk="1" fontAlgn="auto" hangingPunct="1">
              <a:spcBef>
                <a:spcPts val="0"/>
              </a:spcBef>
              <a:spcAft>
                <a:spcPts val="0"/>
              </a:spcAft>
              <a:buFont typeface="Arial" panose="020B0604020202020204" pitchFamily="34" charset="0"/>
              <a:buChar char="•"/>
              <a:defRPr/>
            </a:pPr>
            <a:r>
              <a:rPr lang="en-US" sz="1600" b="1">
                <a:solidFill>
                  <a:schemeClr val="tx1"/>
                </a:solidFill>
              </a:rPr>
              <a:t>Evaluation POC</a:t>
            </a:r>
          </a:p>
          <a:p>
            <a:pPr marL="137160" indent="-137160" eaLnBrk="1" fontAlgn="auto" hangingPunct="1">
              <a:spcBef>
                <a:spcPts val="0"/>
              </a:spcBef>
              <a:spcAft>
                <a:spcPts val="0"/>
              </a:spcAft>
              <a:buFont typeface="Arial" panose="020B0604020202020204" pitchFamily="34" charset="0"/>
              <a:buChar char="•"/>
              <a:defRPr/>
            </a:pPr>
            <a:r>
              <a:rPr lang="en-US" sz="1600" b="1">
                <a:solidFill>
                  <a:schemeClr val="tx1"/>
                </a:solidFill>
              </a:rPr>
              <a:t>Evaluation Citation</a:t>
            </a:r>
          </a:p>
        </p:txBody>
      </p:sp>
      <p:sp>
        <p:nvSpPr>
          <p:cNvPr id="22" name="Rectangle 21">
            <a:extLst>
              <a:ext uri="{FF2B5EF4-FFF2-40B4-BE49-F238E27FC236}">
                <a16:creationId xmlns:a16="http://schemas.microsoft.com/office/drawing/2014/main" id="{98326766-F22D-F640-8240-0FB3D416E26D}"/>
              </a:ext>
            </a:extLst>
          </p:cNvPr>
          <p:cNvSpPr/>
          <p:nvPr/>
        </p:nvSpPr>
        <p:spPr bwMode="auto">
          <a:xfrm>
            <a:off x="311550" y="3912575"/>
            <a:ext cx="2103120" cy="685800"/>
          </a:xfrm>
          <a:prstGeom prst="rect">
            <a:avLst/>
          </a:prstGeom>
          <a:solidFill>
            <a:schemeClr val="bg1"/>
          </a:solidFill>
          <a:ln>
            <a:solidFill>
              <a:srgbClr val="00206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b="1">
                <a:solidFill>
                  <a:schemeClr val="tx1"/>
                </a:solidFill>
              </a:rPr>
              <a:t>DQ Measure Reference </a:t>
            </a:r>
          </a:p>
        </p:txBody>
      </p:sp>
      <p:sp>
        <p:nvSpPr>
          <p:cNvPr id="23" name="Rectangle 22">
            <a:extLst>
              <a:ext uri="{FF2B5EF4-FFF2-40B4-BE49-F238E27FC236}">
                <a16:creationId xmlns:a16="http://schemas.microsoft.com/office/drawing/2014/main" id="{A49D8CE3-A91A-B943-B75E-3370BA6D6D9A}"/>
              </a:ext>
            </a:extLst>
          </p:cNvPr>
          <p:cNvSpPr/>
          <p:nvPr/>
        </p:nvSpPr>
        <p:spPr bwMode="auto">
          <a:xfrm>
            <a:off x="311550" y="4612850"/>
            <a:ext cx="2103120" cy="1115568"/>
          </a:xfrm>
          <a:prstGeom prst="rect">
            <a:avLst/>
          </a:prstGeom>
          <a:solidFill>
            <a:schemeClr val="bg1"/>
          </a:solidFill>
          <a:ln>
            <a:solidFill>
              <a:srgbClr val="00206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t"/>
          <a:lstStyle/>
          <a:p>
            <a:pPr marL="137160" indent="-137160" eaLnBrk="1" fontAlgn="auto" hangingPunct="1">
              <a:spcBef>
                <a:spcPts val="0"/>
              </a:spcBef>
              <a:spcAft>
                <a:spcPts val="0"/>
              </a:spcAft>
              <a:buFont typeface="Arial" panose="020B0604020202020204" pitchFamily="34" charset="0"/>
              <a:buChar char="•"/>
              <a:defRPr/>
            </a:pPr>
            <a:r>
              <a:rPr lang="en-US" sz="1600" b="1">
                <a:solidFill>
                  <a:schemeClr val="tx1"/>
                </a:solidFill>
              </a:rPr>
              <a:t>Measure Name</a:t>
            </a:r>
          </a:p>
          <a:p>
            <a:pPr marL="137160" indent="-137160" eaLnBrk="1" fontAlgn="auto" hangingPunct="1">
              <a:spcBef>
                <a:spcPts val="0"/>
              </a:spcBef>
              <a:spcAft>
                <a:spcPts val="0"/>
              </a:spcAft>
              <a:buFont typeface="Arial" panose="020B0604020202020204" pitchFamily="34" charset="0"/>
              <a:buChar char="•"/>
              <a:defRPr/>
            </a:pPr>
            <a:r>
              <a:rPr lang="en-US" sz="1600" b="1">
                <a:solidFill>
                  <a:schemeClr val="tx1"/>
                </a:solidFill>
              </a:rPr>
              <a:t>Measure ID</a:t>
            </a:r>
          </a:p>
          <a:p>
            <a:pPr marL="137160" indent="-137160" eaLnBrk="1" fontAlgn="auto" hangingPunct="1">
              <a:spcBef>
                <a:spcPts val="0"/>
              </a:spcBef>
              <a:spcAft>
                <a:spcPts val="0"/>
              </a:spcAft>
              <a:buFont typeface="Arial" panose="020B0604020202020204" pitchFamily="34" charset="0"/>
              <a:buChar char="•"/>
              <a:defRPr/>
            </a:pPr>
            <a:r>
              <a:rPr lang="en-US" sz="1600" b="1">
                <a:solidFill>
                  <a:schemeClr val="tx1"/>
                </a:solidFill>
              </a:rPr>
              <a:t>Measure Description</a:t>
            </a:r>
          </a:p>
          <a:p>
            <a:pPr eaLnBrk="1" fontAlgn="auto" hangingPunct="1">
              <a:spcBef>
                <a:spcPts val="0"/>
              </a:spcBef>
              <a:spcAft>
                <a:spcPts val="0"/>
              </a:spcAft>
              <a:defRPr/>
            </a:pPr>
            <a:endParaRPr lang="en-US" sz="1400" b="1">
              <a:solidFill>
                <a:schemeClr val="tx1"/>
              </a:solidFill>
              <a:effectLst>
                <a:outerShdw blurRad="50800" dist="38100" algn="l" rotWithShape="0">
                  <a:prstClr val="black">
                    <a:alpha val="40000"/>
                  </a:prstClr>
                </a:outerShdw>
              </a:effectLst>
            </a:endParaRPr>
          </a:p>
          <a:p>
            <a:pPr marL="137160" indent="-137160" eaLnBrk="1" fontAlgn="auto" hangingPunct="1">
              <a:spcBef>
                <a:spcPts val="0"/>
              </a:spcBef>
              <a:spcAft>
                <a:spcPts val="0"/>
              </a:spcAft>
              <a:buFont typeface="Arial" panose="020B0604020202020204" pitchFamily="34" charset="0"/>
              <a:buChar char="•"/>
              <a:defRPr/>
            </a:pPr>
            <a:endParaRPr lang="en-US" sz="1400" b="1">
              <a:solidFill>
                <a:schemeClr val="tx1"/>
              </a:solidFill>
              <a:effectLst>
                <a:outerShdw blurRad="50800" dist="38100" algn="l" rotWithShape="0">
                  <a:prstClr val="black">
                    <a:alpha val="40000"/>
                  </a:prstClr>
                </a:outerShdw>
              </a:effectLst>
            </a:endParaRPr>
          </a:p>
          <a:p>
            <a:pPr eaLnBrk="1" fontAlgn="auto" hangingPunct="1">
              <a:spcBef>
                <a:spcPts val="0"/>
              </a:spcBef>
              <a:spcAft>
                <a:spcPts val="0"/>
              </a:spcAft>
              <a:defRPr/>
            </a:pPr>
            <a:r>
              <a:rPr lang="en-US" sz="1400" b="1">
                <a:solidFill>
                  <a:schemeClr val="tx1"/>
                </a:solidFill>
                <a:effectLst>
                  <a:outerShdw blurRad="50800" dist="38100" algn="l" rotWithShape="0">
                    <a:prstClr val="black">
                      <a:alpha val="40000"/>
                    </a:prstClr>
                  </a:outerShdw>
                </a:effectLst>
              </a:rPr>
              <a:t> </a:t>
            </a:r>
            <a:r>
              <a:rPr lang="en-US" sz="1400">
                <a:solidFill>
                  <a:schemeClr val="tx1"/>
                </a:solidFill>
                <a:effectLst>
                  <a:outerShdw blurRad="50800" dist="38100" algn="l" rotWithShape="0">
                    <a:prstClr val="black">
                      <a:alpha val="40000"/>
                    </a:prstClr>
                  </a:outerShdw>
                </a:effectLst>
              </a:rPr>
              <a:t> </a:t>
            </a:r>
          </a:p>
        </p:txBody>
      </p:sp>
      <p:cxnSp>
        <p:nvCxnSpPr>
          <p:cNvPr id="25" name="Straight Arrow Connector 24">
            <a:extLst>
              <a:ext uri="{FF2B5EF4-FFF2-40B4-BE49-F238E27FC236}">
                <a16:creationId xmlns:a16="http://schemas.microsoft.com/office/drawing/2014/main" id="{3265B018-2B69-D74F-9753-8C4DF0A1E65A}"/>
              </a:ext>
            </a:extLst>
          </p:cNvPr>
          <p:cNvCxnSpPr/>
          <p:nvPr/>
        </p:nvCxnSpPr>
        <p:spPr>
          <a:xfrm rot="16200000">
            <a:off x="4123214" y="1989001"/>
            <a:ext cx="594360" cy="1588"/>
          </a:xfrm>
          <a:prstGeom prst="straightConnector1">
            <a:avLst/>
          </a:prstGeom>
          <a:ln w="25400">
            <a:solidFill>
              <a:srgbClr val="002060"/>
            </a:solidFill>
            <a:prstDash val="dash"/>
            <a:headEnd type="arrow" w="sm" len="lg"/>
            <a:tailEnd type="none"/>
          </a:ln>
        </p:spPr>
        <p:style>
          <a:lnRef idx="1">
            <a:schemeClr val="accent1"/>
          </a:lnRef>
          <a:fillRef idx="0">
            <a:schemeClr val="accent1"/>
          </a:fillRef>
          <a:effectRef idx="0">
            <a:schemeClr val="accent1"/>
          </a:effectRef>
          <a:fontRef idx="minor">
            <a:schemeClr val="tx1"/>
          </a:fontRef>
        </p:style>
      </p:cxnSp>
      <p:cxnSp>
        <p:nvCxnSpPr>
          <p:cNvPr id="31" name="Straight Arrow Connector 30">
            <a:extLst>
              <a:ext uri="{FF2B5EF4-FFF2-40B4-BE49-F238E27FC236}">
                <a16:creationId xmlns:a16="http://schemas.microsoft.com/office/drawing/2014/main" id="{71CC5018-1CB1-F145-A691-136CDFD98FDD}"/>
              </a:ext>
            </a:extLst>
          </p:cNvPr>
          <p:cNvCxnSpPr/>
          <p:nvPr/>
        </p:nvCxnSpPr>
        <p:spPr>
          <a:xfrm rot="16200000">
            <a:off x="4214812" y="3241063"/>
            <a:ext cx="411163" cy="1588"/>
          </a:xfrm>
          <a:prstGeom prst="straightConnector1">
            <a:avLst/>
          </a:prstGeom>
          <a:ln w="25400">
            <a:solidFill>
              <a:srgbClr val="002060"/>
            </a:solidFill>
            <a:prstDash val="dash"/>
            <a:headEnd type="none" w="sm" len="lg"/>
            <a:tailEnd type="none"/>
          </a:ln>
        </p:spPr>
        <p:style>
          <a:lnRef idx="1">
            <a:schemeClr val="accent1"/>
          </a:lnRef>
          <a:fillRef idx="0">
            <a:schemeClr val="accent1"/>
          </a:fillRef>
          <a:effectRef idx="0">
            <a:schemeClr val="accent1"/>
          </a:effectRef>
          <a:fontRef idx="minor">
            <a:schemeClr val="tx1"/>
          </a:fontRef>
        </p:style>
      </p:cxnSp>
      <p:cxnSp>
        <p:nvCxnSpPr>
          <p:cNvPr id="32" name="Straight Arrow Connector 31">
            <a:extLst>
              <a:ext uri="{FF2B5EF4-FFF2-40B4-BE49-F238E27FC236}">
                <a16:creationId xmlns:a16="http://schemas.microsoft.com/office/drawing/2014/main" id="{DF2A85F0-032D-D44A-941F-185A015505AA}"/>
              </a:ext>
            </a:extLst>
          </p:cNvPr>
          <p:cNvCxnSpPr/>
          <p:nvPr/>
        </p:nvCxnSpPr>
        <p:spPr>
          <a:xfrm>
            <a:off x="1384300" y="3477600"/>
            <a:ext cx="6236208" cy="1588"/>
          </a:xfrm>
          <a:prstGeom prst="straightConnector1">
            <a:avLst/>
          </a:prstGeom>
          <a:ln w="25400">
            <a:solidFill>
              <a:srgbClr val="002060"/>
            </a:solidFill>
            <a:prstDash val="dash"/>
            <a:headEnd type="none" w="sm" len="lg"/>
            <a:tailEnd type="none"/>
          </a:ln>
        </p:spPr>
        <p:style>
          <a:lnRef idx="1">
            <a:schemeClr val="accent1"/>
          </a:lnRef>
          <a:fillRef idx="0">
            <a:schemeClr val="accent1"/>
          </a:fillRef>
          <a:effectRef idx="0">
            <a:schemeClr val="accent1"/>
          </a:effectRef>
          <a:fontRef idx="minor">
            <a:schemeClr val="tx1"/>
          </a:fontRef>
        </p:style>
      </p:cxnSp>
      <p:cxnSp>
        <p:nvCxnSpPr>
          <p:cNvPr id="34" name="Straight Arrow Connector 33">
            <a:extLst>
              <a:ext uri="{FF2B5EF4-FFF2-40B4-BE49-F238E27FC236}">
                <a16:creationId xmlns:a16="http://schemas.microsoft.com/office/drawing/2014/main" id="{2D8A7D27-7FFC-BD44-ABEA-48717F119621}"/>
              </a:ext>
            </a:extLst>
          </p:cNvPr>
          <p:cNvCxnSpPr/>
          <p:nvPr/>
        </p:nvCxnSpPr>
        <p:spPr>
          <a:xfrm rot="16200000">
            <a:off x="1211739" y="3638413"/>
            <a:ext cx="365760" cy="1588"/>
          </a:xfrm>
          <a:prstGeom prst="straightConnector1">
            <a:avLst/>
          </a:prstGeom>
          <a:ln w="25400">
            <a:solidFill>
              <a:srgbClr val="002060"/>
            </a:solidFill>
            <a:prstDash val="dash"/>
            <a:headEnd type="arrow" w="sm" len="lg"/>
            <a:tailEnd type="none"/>
          </a:ln>
        </p:spPr>
        <p:style>
          <a:lnRef idx="1">
            <a:schemeClr val="accent1"/>
          </a:lnRef>
          <a:fillRef idx="0">
            <a:schemeClr val="accent1"/>
          </a:fillRef>
          <a:effectRef idx="0">
            <a:schemeClr val="accent1"/>
          </a:effectRef>
          <a:fontRef idx="minor">
            <a:schemeClr val="tx1"/>
          </a:fontRef>
        </p:style>
      </p:cxnSp>
      <p:cxnSp>
        <p:nvCxnSpPr>
          <p:cNvPr id="35" name="Straight Arrow Connector 34">
            <a:extLst>
              <a:ext uri="{FF2B5EF4-FFF2-40B4-BE49-F238E27FC236}">
                <a16:creationId xmlns:a16="http://schemas.microsoft.com/office/drawing/2014/main" id="{6AACA477-1C6E-864B-BBA1-40CE0F2B3A86}"/>
              </a:ext>
            </a:extLst>
          </p:cNvPr>
          <p:cNvCxnSpPr/>
          <p:nvPr/>
        </p:nvCxnSpPr>
        <p:spPr>
          <a:xfrm rot="16200000">
            <a:off x="5344531" y="3638414"/>
            <a:ext cx="365760" cy="1587"/>
          </a:xfrm>
          <a:prstGeom prst="straightConnector1">
            <a:avLst/>
          </a:prstGeom>
          <a:ln w="25400">
            <a:solidFill>
              <a:srgbClr val="002060"/>
            </a:solidFill>
            <a:prstDash val="dash"/>
            <a:headEnd type="arrow" w="sm" len="lg"/>
            <a:tailEnd type="none"/>
          </a:ln>
        </p:spPr>
        <p:style>
          <a:lnRef idx="1">
            <a:schemeClr val="accent1"/>
          </a:lnRef>
          <a:fillRef idx="0">
            <a:schemeClr val="accent1"/>
          </a:fillRef>
          <a:effectRef idx="0">
            <a:schemeClr val="accent1"/>
          </a:effectRef>
          <a:fontRef idx="minor">
            <a:schemeClr val="tx1"/>
          </a:fontRef>
        </p:style>
      </p:cxnSp>
      <p:cxnSp>
        <p:nvCxnSpPr>
          <p:cNvPr id="36" name="Straight Arrow Connector 35">
            <a:extLst>
              <a:ext uri="{FF2B5EF4-FFF2-40B4-BE49-F238E27FC236}">
                <a16:creationId xmlns:a16="http://schemas.microsoft.com/office/drawing/2014/main" id="{46BA554C-E55D-884D-ADB5-187ADE168556}"/>
              </a:ext>
            </a:extLst>
          </p:cNvPr>
          <p:cNvCxnSpPr/>
          <p:nvPr/>
        </p:nvCxnSpPr>
        <p:spPr>
          <a:xfrm rot="16200000">
            <a:off x="7410927" y="3638414"/>
            <a:ext cx="365760" cy="1587"/>
          </a:xfrm>
          <a:prstGeom prst="straightConnector1">
            <a:avLst/>
          </a:prstGeom>
          <a:ln w="25400">
            <a:solidFill>
              <a:srgbClr val="002060"/>
            </a:solidFill>
            <a:prstDash val="dash"/>
            <a:headEnd type="arrow" w="sm" len="lg"/>
            <a:tailEnd type="none"/>
          </a:ln>
        </p:spPr>
        <p:style>
          <a:lnRef idx="1">
            <a:schemeClr val="accent1"/>
          </a:lnRef>
          <a:fillRef idx="0">
            <a:schemeClr val="accent1"/>
          </a:fillRef>
          <a:effectRef idx="0">
            <a:schemeClr val="accent1"/>
          </a:effectRef>
          <a:fontRef idx="minor">
            <a:schemeClr val="tx1"/>
          </a:fontRef>
        </p:style>
      </p:cxnSp>
      <p:sp>
        <p:nvSpPr>
          <p:cNvPr id="42" name="TextBox 58">
            <a:extLst>
              <a:ext uri="{FF2B5EF4-FFF2-40B4-BE49-F238E27FC236}">
                <a16:creationId xmlns:a16="http://schemas.microsoft.com/office/drawing/2014/main" id="{61396868-A32B-6F4A-BC0D-6487C1B0837F}"/>
              </a:ext>
            </a:extLst>
          </p:cNvPr>
          <p:cNvSpPr txBox="1">
            <a:spLocks noChangeArrowheads="1"/>
          </p:cNvSpPr>
          <p:nvPr/>
        </p:nvSpPr>
        <p:spPr bwMode="auto">
          <a:xfrm>
            <a:off x="4417350" y="1858550"/>
            <a:ext cx="147649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US" altLang="en-US" sz="1600" b="1"/>
              <a:t>Is expressed by</a:t>
            </a:r>
          </a:p>
        </p:txBody>
      </p:sp>
      <p:sp>
        <p:nvSpPr>
          <p:cNvPr id="43" name="TextBox 59">
            <a:extLst>
              <a:ext uri="{FF2B5EF4-FFF2-40B4-BE49-F238E27FC236}">
                <a16:creationId xmlns:a16="http://schemas.microsoft.com/office/drawing/2014/main" id="{67AA9402-0A7E-AA45-AF08-82E239DFD9CF}"/>
              </a:ext>
            </a:extLst>
          </p:cNvPr>
          <p:cNvSpPr txBox="1">
            <a:spLocks noChangeArrowheads="1"/>
          </p:cNvSpPr>
          <p:nvPr/>
        </p:nvSpPr>
        <p:spPr bwMode="auto">
          <a:xfrm>
            <a:off x="4427538" y="3100900"/>
            <a:ext cx="144513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US" altLang="en-US" sz="1600" b="1"/>
              <a:t>is described by</a:t>
            </a:r>
          </a:p>
        </p:txBody>
      </p:sp>
      <p:cxnSp>
        <p:nvCxnSpPr>
          <p:cNvPr id="45" name="Straight Arrow Connector 44">
            <a:extLst>
              <a:ext uri="{FF2B5EF4-FFF2-40B4-BE49-F238E27FC236}">
                <a16:creationId xmlns:a16="http://schemas.microsoft.com/office/drawing/2014/main" id="{D9C91B75-2A67-9C4F-A775-DF4B10A70EFB}"/>
              </a:ext>
            </a:extLst>
          </p:cNvPr>
          <p:cNvCxnSpPr/>
          <p:nvPr/>
        </p:nvCxnSpPr>
        <p:spPr>
          <a:xfrm rot="16200000">
            <a:off x="3278135" y="3638413"/>
            <a:ext cx="365760" cy="1588"/>
          </a:xfrm>
          <a:prstGeom prst="straightConnector1">
            <a:avLst/>
          </a:prstGeom>
          <a:ln w="25400">
            <a:solidFill>
              <a:srgbClr val="002060"/>
            </a:solidFill>
            <a:prstDash val="dash"/>
            <a:headEnd type="arrow" w="sm" len="lg"/>
            <a:tailEnd type="none"/>
          </a:ln>
        </p:spPr>
        <p:style>
          <a:lnRef idx="1">
            <a:schemeClr val="accent1"/>
          </a:lnRef>
          <a:fillRef idx="0">
            <a:schemeClr val="accent1"/>
          </a:fillRef>
          <a:effectRef idx="0">
            <a:schemeClr val="accent1"/>
          </a:effectRef>
          <a:fontRef idx="minor">
            <a:schemeClr val="tx1"/>
          </a:fontRef>
        </p:style>
      </p:cxnSp>
      <p:sp>
        <p:nvSpPr>
          <p:cNvPr id="29" name="TextBox 28">
            <a:extLst>
              <a:ext uri="{FF2B5EF4-FFF2-40B4-BE49-F238E27FC236}">
                <a16:creationId xmlns:a16="http://schemas.microsoft.com/office/drawing/2014/main" id="{87B3084A-9001-474B-BE91-836E33D1938E}"/>
              </a:ext>
            </a:extLst>
          </p:cNvPr>
          <p:cNvSpPr txBox="1"/>
          <p:nvPr/>
        </p:nvSpPr>
        <p:spPr>
          <a:xfrm>
            <a:off x="5293665" y="5857403"/>
            <a:ext cx="3593741" cy="276999"/>
          </a:xfrm>
          <a:prstGeom prst="rect">
            <a:avLst/>
          </a:prstGeom>
          <a:noFill/>
        </p:spPr>
        <p:txBody>
          <a:bodyPr wrap="none" rtlCol="0">
            <a:spAutoFit/>
          </a:bodyPr>
          <a:lstStyle/>
          <a:p>
            <a:r>
              <a:rPr lang="en-US" sz="1200" dirty="0"/>
              <a:t>(Best practices developed by </a:t>
            </a:r>
            <a:r>
              <a:rPr lang="en-US" sz="1200" i="1" dirty="0"/>
              <a:t>OneStop </a:t>
            </a:r>
            <a:r>
              <a:rPr lang="en-US" sz="1200" dirty="0"/>
              <a:t>Metadata Team)</a:t>
            </a:r>
          </a:p>
        </p:txBody>
      </p:sp>
    </p:spTree>
    <p:extLst>
      <p:ext uri="{BB962C8B-B14F-4D97-AF65-F5344CB8AC3E}">
        <p14:creationId xmlns:p14="http://schemas.microsoft.com/office/powerpoint/2010/main" val="115928172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9259AF2F-52C6-9B46-B8B2-0579234AE62E}" type="slidenum">
              <a:rPr lang="en-US" smtClean="0"/>
              <a:t>22</a:t>
            </a:fld>
            <a:endParaRPr lang="en-US"/>
          </a:p>
        </p:txBody>
      </p:sp>
      <p:pic>
        <p:nvPicPr>
          <p:cNvPr id="5" name="Picture 4">
            <a:extLst>
              <a:ext uri="{FF2B5EF4-FFF2-40B4-BE49-F238E27FC236}">
                <a16:creationId xmlns:a16="http://schemas.microsoft.com/office/drawing/2014/main" id="{B572452C-FDEE-C845-99E8-02F5DB8E0F69}"/>
              </a:ext>
            </a:extLst>
          </p:cNvPr>
          <p:cNvPicPr>
            <a:picLocks noChangeAspect="1"/>
          </p:cNvPicPr>
          <p:nvPr/>
        </p:nvPicPr>
        <p:blipFill rotWithShape="1">
          <a:blip r:embed="rId3"/>
          <a:srcRect l="11795" t="9744" r="11411"/>
          <a:stretch/>
        </p:blipFill>
        <p:spPr>
          <a:xfrm>
            <a:off x="806824" y="353689"/>
            <a:ext cx="6670104" cy="6245448"/>
          </a:xfrm>
          <a:prstGeom prst="rect">
            <a:avLst/>
          </a:prstGeom>
        </p:spPr>
      </p:pic>
      <p:sp>
        <p:nvSpPr>
          <p:cNvPr id="3" name="TextBox 2">
            <a:extLst>
              <a:ext uri="{FF2B5EF4-FFF2-40B4-BE49-F238E27FC236}">
                <a16:creationId xmlns:a16="http://schemas.microsoft.com/office/drawing/2014/main" id="{E08F06C9-0E00-F24C-92D4-4EADE0A6E428}"/>
              </a:ext>
            </a:extLst>
          </p:cNvPr>
          <p:cNvSpPr txBox="1"/>
          <p:nvPr/>
        </p:nvSpPr>
        <p:spPr>
          <a:xfrm>
            <a:off x="5365376" y="587437"/>
            <a:ext cx="3119718" cy="1200329"/>
          </a:xfrm>
          <a:prstGeom prst="rect">
            <a:avLst/>
          </a:prstGeom>
          <a:solidFill>
            <a:schemeClr val="tx2">
              <a:lumMod val="20000"/>
              <a:lumOff val="80000"/>
            </a:schemeClr>
          </a:solidFill>
        </p:spPr>
        <p:txBody>
          <a:bodyPr wrap="square" rtlCol="0">
            <a:spAutoFit/>
          </a:bodyPr>
          <a:lstStyle/>
          <a:p>
            <a:pPr algn="ctr"/>
            <a:r>
              <a:rPr lang="en-US" sz="2400" b="1">
                <a:solidFill>
                  <a:schemeClr val="tx2">
                    <a:lumMod val="50000"/>
                  </a:schemeClr>
                </a:solidFill>
              </a:rPr>
              <a:t>NOAA’s NCEI Tiered Scientific Data Stewardship Services</a:t>
            </a:r>
          </a:p>
        </p:txBody>
      </p:sp>
    </p:spTree>
    <p:extLst>
      <p:ext uri="{BB962C8B-B14F-4D97-AF65-F5344CB8AC3E}">
        <p14:creationId xmlns:p14="http://schemas.microsoft.com/office/powerpoint/2010/main" val="5716244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9259AF2F-52C6-9B46-B8B2-0579234AE62E}" type="slidenum">
              <a:rPr lang="en-US" smtClean="0"/>
              <a:t>23</a:t>
            </a:fld>
            <a:endParaRPr lang="en-US"/>
          </a:p>
        </p:txBody>
      </p:sp>
      <p:sp>
        <p:nvSpPr>
          <p:cNvPr id="3" name="TextBox 2">
            <a:extLst>
              <a:ext uri="{FF2B5EF4-FFF2-40B4-BE49-F238E27FC236}">
                <a16:creationId xmlns:a16="http://schemas.microsoft.com/office/drawing/2014/main" id="{E08F06C9-0E00-F24C-92D4-4EADE0A6E428}"/>
              </a:ext>
            </a:extLst>
          </p:cNvPr>
          <p:cNvSpPr txBox="1"/>
          <p:nvPr/>
        </p:nvSpPr>
        <p:spPr>
          <a:xfrm>
            <a:off x="1499102" y="561238"/>
            <a:ext cx="6290248" cy="707886"/>
          </a:xfrm>
          <a:prstGeom prst="rect">
            <a:avLst/>
          </a:prstGeom>
          <a:noFill/>
        </p:spPr>
        <p:txBody>
          <a:bodyPr wrap="none" rtlCol="0">
            <a:spAutoFit/>
          </a:bodyPr>
          <a:lstStyle/>
          <a:p>
            <a:r>
              <a:rPr lang="en-US" sz="4000" b="1">
                <a:solidFill>
                  <a:schemeClr val="tx2">
                    <a:lumMod val="50000"/>
                  </a:schemeClr>
                </a:solidFill>
              </a:rPr>
              <a:t>What Does “Trusted” Mean?</a:t>
            </a:r>
          </a:p>
        </p:txBody>
      </p:sp>
      <p:sp>
        <p:nvSpPr>
          <p:cNvPr id="4" name="TextBox 3">
            <a:extLst>
              <a:ext uri="{FF2B5EF4-FFF2-40B4-BE49-F238E27FC236}">
                <a16:creationId xmlns:a16="http://schemas.microsoft.com/office/drawing/2014/main" id="{FF1049AC-B2F1-034B-8FB4-6EC7A78E4B04}"/>
              </a:ext>
            </a:extLst>
          </p:cNvPr>
          <p:cNvSpPr txBox="1"/>
          <p:nvPr/>
        </p:nvSpPr>
        <p:spPr>
          <a:xfrm>
            <a:off x="674557" y="4133623"/>
            <a:ext cx="8106372" cy="1446550"/>
          </a:xfrm>
          <a:prstGeom prst="rect">
            <a:avLst/>
          </a:prstGeom>
          <a:noFill/>
        </p:spPr>
        <p:txBody>
          <a:bodyPr wrap="square" rtlCol="0">
            <a:spAutoFit/>
          </a:bodyPr>
          <a:lstStyle/>
          <a:p>
            <a:r>
              <a:rPr lang="en-US" sz="2400" b="1"/>
              <a:t>A trusted digital repository</a:t>
            </a:r>
            <a:r>
              <a:rPr lang="en-US" sz="2400"/>
              <a:t> is one whose mission is to provide </a:t>
            </a:r>
            <a:r>
              <a:rPr lang="en-US" sz="2400">
                <a:solidFill>
                  <a:schemeClr val="accent2">
                    <a:lumMod val="50000"/>
                  </a:schemeClr>
                </a:solidFill>
              </a:rPr>
              <a:t>reliable, long-term access </a:t>
            </a:r>
            <a:r>
              <a:rPr lang="en-US" sz="2400"/>
              <a:t>to </a:t>
            </a:r>
            <a:r>
              <a:rPr lang="en-US" sz="2400">
                <a:solidFill>
                  <a:schemeClr val="accent2">
                    <a:lumMod val="50000"/>
                  </a:schemeClr>
                </a:solidFill>
              </a:rPr>
              <a:t>managed</a:t>
            </a:r>
            <a:r>
              <a:rPr lang="en-US" sz="2400"/>
              <a:t> digital resources to its </a:t>
            </a:r>
            <a:r>
              <a:rPr lang="en-US" sz="2400">
                <a:solidFill>
                  <a:schemeClr val="accent2">
                    <a:lumMod val="50000"/>
                  </a:schemeClr>
                </a:solidFill>
              </a:rPr>
              <a:t>designated</a:t>
            </a:r>
            <a:r>
              <a:rPr lang="en-US" sz="2400"/>
              <a:t> community, </a:t>
            </a:r>
            <a:r>
              <a:rPr lang="en-US" sz="2400">
                <a:solidFill>
                  <a:schemeClr val="accent2">
                    <a:lumMod val="50000"/>
                  </a:schemeClr>
                </a:solidFill>
              </a:rPr>
              <a:t>now and in the future </a:t>
            </a:r>
          </a:p>
          <a:p>
            <a:r>
              <a:rPr lang="en-US" sz="1600"/>
              <a:t>(source: https://</a:t>
            </a:r>
            <a:r>
              <a:rPr lang="en-US" sz="1600" err="1"/>
              <a:t>www.oclc.org</a:t>
            </a:r>
            <a:r>
              <a:rPr lang="en-US" sz="1600"/>
              <a:t>/content/dam/research/activities/</a:t>
            </a:r>
            <a:r>
              <a:rPr lang="en-US" sz="1600" err="1"/>
              <a:t>trustedrep</a:t>
            </a:r>
            <a:r>
              <a:rPr lang="en-US" sz="1600"/>
              <a:t>/</a:t>
            </a:r>
            <a:r>
              <a:rPr lang="en-US" sz="1600" err="1"/>
              <a:t>repositories.pdf</a:t>
            </a:r>
            <a:r>
              <a:rPr lang="en-US" sz="1600"/>
              <a:t>)</a:t>
            </a:r>
            <a:endParaRPr lang="en-US" sz="1600" b="1">
              <a:solidFill>
                <a:schemeClr val="tx2">
                  <a:lumMod val="50000"/>
                </a:schemeClr>
              </a:solidFill>
            </a:endParaRPr>
          </a:p>
        </p:txBody>
      </p:sp>
      <p:sp>
        <p:nvSpPr>
          <p:cNvPr id="5" name="TextBox 4">
            <a:extLst>
              <a:ext uri="{FF2B5EF4-FFF2-40B4-BE49-F238E27FC236}">
                <a16:creationId xmlns:a16="http://schemas.microsoft.com/office/drawing/2014/main" id="{096E8B9C-6AE1-BD43-B7E2-2EC96D8132AE}"/>
              </a:ext>
            </a:extLst>
          </p:cNvPr>
          <p:cNvSpPr txBox="1"/>
          <p:nvPr/>
        </p:nvSpPr>
        <p:spPr>
          <a:xfrm>
            <a:off x="569018" y="1384494"/>
            <a:ext cx="8211911" cy="2554545"/>
          </a:xfrm>
          <a:prstGeom prst="rect">
            <a:avLst/>
          </a:prstGeom>
          <a:noFill/>
        </p:spPr>
        <p:txBody>
          <a:bodyPr wrap="square" rtlCol="0">
            <a:spAutoFit/>
          </a:bodyPr>
          <a:lstStyle/>
          <a:p>
            <a:r>
              <a:rPr lang="en-US" sz="2400" b="1" dirty="0"/>
              <a:t>Trusted data: </a:t>
            </a:r>
            <a:r>
              <a:rPr lang="en-US" sz="2400" dirty="0"/>
              <a:t> Data that is </a:t>
            </a:r>
          </a:p>
          <a:p>
            <a:pPr marL="342900" indent="-342900">
              <a:buFont typeface="Wingdings" pitchFamily="2" charset="2"/>
              <a:buChar char="ü"/>
            </a:pPr>
            <a:r>
              <a:rPr lang="en-US" sz="2400" dirty="0"/>
              <a:t>drawn from </a:t>
            </a:r>
            <a:r>
              <a:rPr lang="en-US" sz="2400" dirty="0">
                <a:solidFill>
                  <a:schemeClr val="accent2">
                    <a:lumMod val="50000"/>
                  </a:schemeClr>
                </a:solidFill>
              </a:rPr>
              <a:t>carefully selected </a:t>
            </a:r>
            <a:r>
              <a:rPr lang="en-US" sz="2400" dirty="0"/>
              <a:t>sources, </a:t>
            </a:r>
          </a:p>
          <a:p>
            <a:pPr marL="342900" indent="-342900">
              <a:buFont typeface="Wingdings" pitchFamily="2" charset="2"/>
              <a:buChar char="ü"/>
            </a:pPr>
            <a:r>
              <a:rPr lang="en-US" sz="2400" dirty="0"/>
              <a:t>transformed in accordance with data’s </a:t>
            </a:r>
            <a:r>
              <a:rPr lang="en-US" sz="2400" dirty="0">
                <a:solidFill>
                  <a:schemeClr val="accent2">
                    <a:lumMod val="50000"/>
                  </a:schemeClr>
                </a:solidFill>
              </a:rPr>
              <a:t>intended use</a:t>
            </a:r>
            <a:r>
              <a:rPr lang="en-US" sz="2400" dirty="0"/>
              <a:t>, and</a:t>
            </a:r>
          </a:p>
          <a:p>
            <a:pPr marL="342900" indent="-342900">
              <a:buFont typeface="Wingdings" pitchFamily="2" charset="2"/>
              <a:buChar char="ü"/>
            </a:pPr>
            <a:r>
              <a:rPr lang="en-US" sz="2400" dirty="0"/>
              <a:t>delivered in </a:t>
            </a:r>
            <a:r>
              <a:rPr lang="en-US" sz="2400" dirty="0">
                <a:solidFill>
                  <a:schemeClr val="accent2">
                    <a:lumMod val="50000"/>
                  </a:schemeClr>
                </a:solidFill>
              </a:rPr>
              <a:t>formats and time frames </a:t>
            </a:r>
            <a:r>
              <a:rPr lang="en-US" sz="2400" dirty="0"/>
              <a:t>that are appropriate to specific consumers of reports and other manifestations of data.</a:t>
            </a:r>
          </a:p>
          <a:p>
            <a:pPr algn="ctr"/>
            <a:r>
              <a:rPr lang="en-US" sz="1600" dirty="0"/>
              <a:t>(Source: https://</a:t>
            </a:r>
            <a:r>
              <a:rPr lang="en-US" sz="1600" dirty="0" err="1"/>
              <a:t>tdwi.org</a:t>
            </a:r>
            <a:r>
              <a:rPr lang="en-US" sz="1600" dirty="0"/>
              <a:t>/articles/2011/05/18/the-six-</a:t>
            </a:r>
            <a:r>
              <a:rPr lang="en-US" sz="1600" dirty="0" err="1"/>
              <a:t>cs</a:t>
            </a:r>
            <a:r>
              <a:rPr lang="en-US" sz="1600" dirty="0"/>
              <a:t>-of-trusted-</a:t>
            </a:r>
            <a:r>
              <a:rPr lang="en-US" sz="1600" dirty="0" err="1"/>
              <a:t>data.aspx</a:t>
            </a:r>
            <a:r>
              <a:rPr lang="en-US" sz="1600" dirty="0"/>
              <a:t>)</a:t>
            </a:r>
            <a:endParaRPr lang="en-US" sz="1600" b="1" dirty="0">
              <a:solidFill>
                <a:schemeClr val="tx2">
                  <a:lumMod val="50000"/>
                </a:schemeClr>
              </a:solidFill>
            </a:endParaRPr>
          </a:p>
        </p:txBody>
      </p:sp>
    </p:spTree>
    <p:extLst>
      <p:ext uri="{BB962C8B-B14F-4D97-AF65-F5344CB8AC3E}">
        <p14:creationId xmlns:p14="http://schemas.microsoft.com/office/powerpoint/2010/main" val="24870780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wmo2016_powerpoint_standard_v2.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7" name="Title 1"/>
          <p:cNvSpPr txBox="1">
            <a:spLocks/>
          </p:cNvSpPr>
          <p:nvPr/>
        </p:nvSpPr>
        <p:spPr>
          <a:xfrm>
            <a:off x="457200" y="2002370"/>
            <a:ext cx="8229600" cy="1840813"/>
          </a:xfrm>
          <a:prstGeom prst="rect">
            <a:avLst/>
          </a:prstGeom>
        </p:spPr>
        <p:txBody>
          <a:bodyPr vert="horz" lIns="91440" tIns="45720" rIns="91440" bIns="45720" rtlCol="0" anchor="ctr">
            <a:norm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en-US" sz="4800">
                <a:solidFill>
                  <a:srgbClr val="000090"/>
                </a:solidFill>
              </a:rPr>
              <a:t>Thank you</a:t>
            </a:r>
          </a:p>
        </p:txBody>
      </p:sp>
      <p:sp>
        <p:nvSpPr>
          <p:cNvPr id="2" name="Slide Number Placeholder 1"/>
          <p:cNvSpPr>
            <a:spLocks noGrp="1"/>
          </p:cNvSpPr>
          <p:nvPr>
            <p:ph type="sldNum" sz="quarter" idx="12"/>
          </p:nvPr>
        </p:nvSpPr>
        <p:spPr/>
        <p:txBody>
          <a:bodyPr/>
          <a:lstStyle/>
          <a:p>
            <a:fld id="{9259AF2F-52C6-9B46-B8B2-0579234AE62E}" type="slidenum">
              <a:rPr lang="en-US" smtClean="0"/>
              <a:t>24</a:t>
            </a:fld>
            <a:endParaRPr lang="en-US"/>
          </a:p>
        </p:txBody>
      </p:sp>
      <p:sp>
        <p:nvSpPr>
          <p:cNvPr id="3" name="TextBox 2"/>
          <p:cNvSpPr txBox="1"/>
          <p:nvPr/>
        </p:nvSpPr>
        <p:spPr>
          <a:xfrm>
            <a:off x="3042158" y="3647636"/>
            <a:ext cx="3059684" cy="523220"/>
          </a:xfrm>
          <a:prstGeom prst="rect">
            <a:avLst/>
          </a:prstGeom>
          <a:noFill/>
        </p:spPr>
        <p:txBody>
          <a:bodyPr wrap="none" rtlCol="0">
            <a:spAutoFit/>
          </a:bodyPr>
          <a:lstStyle/>
          <a:p>
            <a:r>
              <a:rPr lang="en-US" sz="2800" i="1" err="1"/>
              <a:t>Ge.Peng@noaa.gov</a:t>
            </a:r>
            <a:endParaRPr lang="fr-FR" sz="2800" i="1"/>
          </a:p>
        </p:txBody>
      </p:sp>
    </p:spTree>
    <p:extLst>
      <p:ext uri="{BB962C8B-B14F-4D97-AF65-F5344CB8AC3E}">
        <p14:creationId xmlns:p14="http://schemas.microsoft.com/office/powerpoint/2010/main" val="38022845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9259AF2F-52C6-9B46-B8B2-0579234AE62E}" type="slidenum">
              <a:rPr lang="en-US" smtClean="0"/>
              <a:t>25</a:t>
            </a:fld>
            <a:endParaRPr lang="en-US" dirty="0"/>
          </a:p>
        </p:txBody>
      </p:sp>
      <p:sp>
        <p:nvSpPr>
          <p:cNvPr id="3" name="TextBox 2">
            <a:extLst>
              <a:ext uri="{FF2B5EF4-FFF2-40B4-BE49-F238E27FC236}">
                <a16:creationId xmlns:a16="http://schemas.microsoft.com/office/drawing/2014/main" id="{E08F06C9-0E00-F24C-92D4-4EADE0A6E428}"/>
              </a:ext>
            </a:extLst>
          </p:cNvPr>
          <p:cNvSpPr txBox="1"/>
          <p:nvPr/>
        </p:nvSpPr>
        <p:spPr>
          <a:xfrm>
            <a:off x="2888911" y="2850976"/>
            <a:ext cx="3366178" cy="769441"/>
          </a:xfrm>
          <a:prstGeom prst="rect">
            <a:avLst/>
          </a:prstGeom>
          <a:noFill/>
        </p:spPr>
        <p:txBody>
          <a:bodyPr wrap="none" rtlCol="0">
            <a:spAutoFit/>
          </a:bodyPr>
          <a:lstStyle/>
          <a:p>
            <a:r>
              <a:rPr lang="en-US" sz="4400" b="1" dirty="0">
                <a:solidFill>
                  <a:schemeClr val="tx2">
                    <a:lumMod val="50000"/>
                  </a:schemeClr>
                </a:solidFill>
              </a:rPr>
              <a:t>Backup Slides</a:t>
            </a:r>
          </a:p>
        </p:txBody>
      </p:sp>
    </p:spTree>
    <p:extLst>
      <p:ext uri="{BB962C8B-B14F-4D97-AF65-F5344CB8AC3E}">
        <p14:creationId xmlns:p14="http://schemas.microsoft.com/office/powerpoint/2010/main" val="268523336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9259AF2F-52C6-9B46-B8B2-0579234AE62E}" type="slidenum">
              <a:rPr lang="en-US" smtClean="0"/>
              <a:t>26</a:t>
            </a:fld>
            <a:endParaRPr lang="en-US"/>
          </a:p>
        </p:txBody>
      </p:sp>
      <p:sp>
        <p:nvSpPr>
          <p:cNvPr id="3" name="TextBox 2">
            <a:extLst>
              <a:ext uri="{FF2B5EF4-FFF2-40B4-BE49-F238E27FC236}">
                <a16:creationId xmlns:a16="http://schemas.microsoft.com/office/drawing/2014/main" id="{E08F06C9-0E00-F24C-92D4-4EADE0A6E428}"/>
              </a:ext>
            </a:extLst>
          </p:cNvPr>
          <p:cNvSpPr txBox="1"/>
          <p:nvPr/>
        </p:nvSpPr>
        <p:spPr>
          <a:xfrm>
            <a:off x="1011936" y="416749"/>
            <a:ext cx="7473158" cy="523220"/>
          </a:xfrm>
          <a:prstGeom prst="rect">
            <a:avLst/>
          </a:prstGeom>
          <a:solidFill>
            <a:schemeClr val="tx2">
              <a:lumMod val="20000"/>
              <a:lumOff val="80000"/>
            </a:schemeClr>
          </a:solidFill>
        </p:spPr>
        <p:txBody>
          <a:bodyPr wrap="square" rtlCol="0">
            <a:spAutoFit/>
          </a:bodyPr>
          <a:lstStyle/>
          <a:p>
            <a:pPr algn="ctr"/>
            <a:r>
              <a:rPr lang="en-US" sz="2800" b="1" dirty="0">
                <a:solidFill>
                  <a:schemeClr val="tx2">
                    <a:lumMod val="50000"/>
                  </a:schemeClr>
                </a:solidFill>
              </a:rPr>
              <a:t>Categories of NSIDC Levels of Services</a:t>
            </a:r>
          </a:p>
        </p:txBody>
      </p:sp>
      <p:pic>
        <p:nvPicPr>
          <p:cNvPr id="6" name="Picture 5">
            <a:extLst>
              <a:ext uri="{FF2B5EF4-FFF2-40B4-BE49-F238E27FC236}">
                <a16:creationId xmlns:a16="http://schemas.microsoft.com/office/drawing/2014/main" id="{BED9E451-1531-0D4C-A8E2-A6A7A919E9DE}"/>
              </a:ext>
            </a:extLst>
          </p:cNvPr>
          <p:cNvPicPr>
            <a:picLocks noChangeAspect="1"/>
          </p:cNvPicPr>
          <p:nvPr/>
        </p:nvPicPr>
        <p:blipFill rotWithShape="1">
          <a:blip r:embed="rId3"/>
          <a:srcRect l="15490" t="59911" r="12615" b="10400"/>
          <a:stretch/>
        </p:blipFill>
        <p:spPr>
          <a:xfrm>
            <a:off x="697279" y="1011936"/>
            <a:ext cx="8030659" cy="4462272"/>
          </a:xfrm>
          <a:prstGeom prst="rect">
            <a:avLst/>
          </a:prstGeom>
        </p:spPr>
      </p:pic>
      <p:sp>
        <p:nvSpPr>
          <p:cNvPr id="7" name="TextBox 6">
            <a:extLst>
              <a:ext uri="{FF2B5EF4-FFF2-40B4-BE49-F238E27FC236}">
                <a16:creationId xmlns:a16="http://schemas.microsoft.com/office/drawing/2014/main" id="{A25BE201-9D5C-7346-9D39-7138494E3B73}"/>
              </a:ext>
            </a:extLst>
          </p:cNvPr>
          <p:cNvSpPr txBox="1"/>
          <p:nvPr/>
        </p:nvSpPr>
        <p:spPr>
          <a:xfrm>
            <a:off x="3726067" y="5676042"/>
            <a:ext cx="5275290" cy="369332"/>
          </a:xfrm>
          <a:prstGeom prst="rect">
            <a:avLst/>
          </a:prstGeom>
          <a:noFill/>
        </p:spPr>
        <p:txBody>
          <a:bodyPr wrap="none" rtlCol="0">
            <a:spAutoFit/>
          </a:bodyPr>
          <a:lstStyle/>
          <a:p>
            <a:r>
              <a:rPr lang="en-US" dirty="0">
                <a:solidFill>
                  <a:schemeClr val="tx1">
                    <a:lumMod val="50000"/>
                    <a:lumOff val="50000"/>
                  </a:schemeClr>
                </a:solidFill>
              </a:rPr>
              <a:t>(</a:t>
            </a:r>
            <a:r>
              <a:rPr lang="en-US" dirty="0">
                <a:solidFill>
                  <a:srgbClr val="C00000"/>
                </a:solidFill>
              </a:rPr>
              <a:t>Duerr et al.</a:t>
            </a:r>
            <a:r>
              <a:rPr lang="en-US" dirty="0">
                <a:solidFill>
                  <a:schemeClr val="tx1">
                    <a:lumMod val="50000"/>
                    <a:lumOff val="50000"/>
                  </a:schemeClr>
                </a:solidFill>
              </a:rPr>
              <a:t> 2009, </a:t>
            </a:r>
            <a:r>
              <a:rPr lang="en-US" i="1" dirty="0">
                <a:solidFill>
                  <a:schemeClr val="tx1">
                    <a:lumMod val="50000"/>
                    <a:lumOff val="50000"/>
                  </a:schemeClr>
                </a:solidFill>
              </a:rPr>
              <a:t>National Snow and Ice Data Center</a:t>
            </a:r>
            <a:r>
              <a:rPr lang="en-US" dirty="0">
                <a:solidFill>
                  <a:schemeClr val="tx1">
                    <a:lumMod val="50000"/>
                    <a:lumOff val="50000"/>
                  </a:schemeClr>
                </a:solidFill>
              </a:rPr>
              <a:t>)</a:t>
            </a:r>
          </a:p>
        </p:txBody>
      </p:sp>
    </p:spTree>
    <p:extLst>
      <p:ext uri="{BB962C8B-B14F-4D97-AF65-F5344CB8AC3E}">
        <p14:creationId xmlns:p14="http://schemas.microsoft.com/office/powerpoint/2010/main" val="14172262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9259AF2F-52C6-9B46-B8B2-0579234AE62E}" type="slidenum">
              <a:rPr lang="en-US" smtClean="0"/>
              <a:t>27</a:t>
            </a:fld>
            <a:endParaRPr lang="en-US" dirty="0"/>
          </a:p>
        </p:txBody>
      </p:sp>
      <p:sp>
        <p:nvSpPr>
          <p:cNvPr id="4" name="TextBox 3">
            <a:extLst>
              <a:ext uri="{FF2B5EF4-FFF2-40B4-BE49-F238E27FC236}">
                <a16:creationId xmlns:a16="http://schemas.microsoft.com/office/drawing/2014/main" id="{C0A0BC69-EBC5-B841-B34D-B0DEC2CEC793}"/>
              </a:ext>
            </a:extLst>
          </p:cNvPr>
          <p:cNvSpPr txBox="1"/>
          <p:nvPr/>
        </p:nvSpPr>
        <p:spPr>
          <a:xfrm>
            <a:off x="110478" y="2349981"/>
            <a:ext cx="8884112" cy="1108773"/>
          </a:xfrm>
          <a:prstGeom prst="rect">
            <a:avLst/>
          </a:prstGeom>
          <a:noFill/>
        </p:spPr>
        <p:txBody>
          <a:bodyPr wrap="square" lIns="82048" tIns="41025" rIns="82048" bIns="41025" rtlCol="0">
            <a:spAutoFit/>
          </a:bodyPr>
          <a:lstStyle/>
          <a:p>
            <a:pPr marL="457200" indent="-228600">
              <a:spcBef>
                <a:spcPts val="1077"/>
              </a:spcBef>
              <a:buFont typeface="Arial" pitchFamily="34" charset="0"/>
              <a:buChar char="•"/>
            </a:pPr>
            <a:r>
              <a:rPr lang="en-US" sz="2400" b="1" kern="1200" dirty="0">
                <a:solidFill>
                  <a:schemeClr val="tx2">
                    <a:lumMod val="50000"/>
                  </a:schemeClr>
                </a:solidFill>
                <a:latin typeface="Calibri" panose="020F0502020204030204"/>
                <a:ea typeface=""/>
                <a:cs typeface=""/>
              </a:rPr>
              <a:t>Use Case Studies</a:t>
            </a:r>
          </a:p>
          <a:p>
            <a:pPr marL="777240" lvl="1" indent="-228600">
              <a:spcBef>
                <a:spcPts val="400"/>
              </a:spcBef>
              <a:buFont typeface="Wingdings" charset="2"/>
              <a:buChar char="§"/>
            </a:pPr>
            <a:r>
              <a:rPr lang="en-US" sz="1800" kern="1200" dirty="0">
                <a:solidFill>
                  <a:prstClr val="black"/>
                </a:solidFill>
                <a:latin typeface="Calibri" panose="020F0502020204030204"/>
                <a:ea typeface=""/>
                <a:cs typeface=""/>
              </a:rPr>
              <a:t>NCEI Core Datasets – Different data types managed by same organization</a:t>
            </a:r>
          </a:p>
          <a:p>
            <a:pPr marL="777240" lvl="1" indent="-228600">
              <a:spcBef>
                <a:spcPts val="400"/>
              </a:spcBef>
              <a:buFont typeface="Wingdings" charset="2"/>
              <a:buChar char="§"/>
            </a:pPr>
            <a:r>
              <a:rPr lang="en-US" sz="1800" kern="1200" dirty="0">
                <a:solidFill>
                  <a:prstClr val="black"/>
                </a:solidFill>
                <a:latin typeface="Calibri" panose="020F0502020204030204"/>
                <a:ea typeface=""/>
                <a:cs typeface=""/>
              </a:rPr>
              <a:t>ESIP DSC Datasets – Different disciplines managed by different organizations </a:t>
            </a:r>
            <a:endParaRPr lang="en-US" sz="1800" kern="1200" dirty="0">
              <a:solidFill>
                <a:srgbClr val="C00000"/>
              </a:solidFill>
              <a:latin typeface="Calibri" panose="020F0502020204030204"/>
              <a:ea typeface=""/>
              <a:cs typeface=""/>
            </a:endParaRPr>
          </a:p>
        </p:txBody>
      </p:sp>
      <p:pic>
        <p:nvPicPr>
          <p:cNvPr id="5" name="Picture 4">
            <a:extLst>
              <a:ext uri="{FF2B5EF4-FFF2-40B4-BE49-F238E27FC236}">
                <a16:creationId xmlns:a16="http://schemas.microsoft.com/office/drawing/2014/main" id="{C2E5C8D2-B6FD-3D41-A599-F788C0953046}"/>
              </a:ext>
            </a:extLst>
          </p:cNvPr>
          <p:cNvPicPr>
            <a:picLocks/>
          </p:cNvPicPr>
          <p:nvPr/>
        </p:nvPicPr>
        <p:blipFill rotWithShape="1">
          <a:blip r:embed="rId3">
            <a:extLst>
              <a:ext uri="{28A0092B-C50C-407E-A947-70E740481C1C}">
                <a14:useLocalDpi xmlns:a14="http://schemas.microsoft.com/office/drawing/2010/main" val="0"/>
              </a:ext>
            </a:extLst>
          </a:blip>
          <a:srcRect l="4697" t="10741" r="3974" b="5854"/>
          <a:stretch/>
        </p:blipFill>
        <p:spPr>
          <a:xfrm>
            <a:off x="450826" y="3598599"/>
            <a:ext cx="4184648" cy="2537460"/>
          </a:xfrm>
          <a:prstGeom prst="rect">
            <a:avLst/>
          </a:prstGeom>
        </p:spPr>
      </p:pic>
      <p:pic>
        <p:nvPicPr>
          <p:cNvPr id="6" name="Picture 5">
            <a:extLst>
              <a:ext uri="{FF2B5EF4-FFF2-40B4-BE49-F238E27FC236}">
                <a16:creationId xmlns:a16="http://schemas.microsoft.com/office/drawing/2014/main" id="{19DCCEA6-2465-C245-8D8E-A42B579B6124}"/>
              </a:ext>
            </a:extLst>
          </p:cNvPr>
          <p:cNvPicPr>
            <a:picLocks/>
          </p:cNvPicPr>
          <p:nvPr/>
        </p:nvPicPr>
        <p:blipFill rotWithShape="1">
          <a:blip r:embed="rId4">
            <a:extLst>
              <a:ext uri="{28A0092B-C50C-407E-A947-70E740481C1C}">
                <a14:useLocalDpi xmlns:a14="http://schemas.microsoft.com/office/drawing/2010/main" val="0"/>
              </a:ext>
            </a:extLst>
          </a:blip>
          <a:srcRect l="4697" t="10741" r="3974" b="12195"/>
          <a:stretch/>
        </p:blipFill>
        <p:spPr>
          <a:xfrm>
            <a:off x="4729267" y="3602171"/>
            <a:ext cx="3981423" cy="2540786"/>
          </a:xfrm>
          <a:prstGeom prst="rect">
            <a:avLst/>
          </a:prstGeom>
        </p:spPr>
      </p:pic>
      <p:sp>
        <p:nvSpPr>
          <p:cNvPr id="7" name="TextBox 6">
            <a:extLst>
              <a:ext uri="{FF2B5EF4-FFF2-40B4-BE49-F238E27FC236}">
                <a16:creationId xmlns:a16="http://schemas.microsoft.com/office/drawing/2014/main" id="{35317F1C-E041-4C4F-BFEA-9E8A37F425F5}"/>
              </a:ext>
            </a:extLst>
          </p:cNvPr>
          <p:cNvSpPr txBox="1"/>
          <p:nvPr/>
        </p:nvSpPr>
        <p:spPr>
          <a:xfrm>
            <a:off x="0" y="1181939"/>
            <a:ext cx="9144000" cy="1139551"/>
          </a:xfrm>
          <a:prstGeom prst="rect">
            <a:avLst/>
          </a:prstGeom>
          <a:noFill/>
        </p:spPr>
        <p:txBody>
          <a:bodyPr wrap="square" lIns="82048" tIns="41025" rIns="82048" bIns="41025" rtlCol="0">
            <a:spAutoFit/>
          </a:bodyPr>
          <a:lstStyle/>
          <a:p>
            <a:pPr marL="457200" indent="-228600">
              <a:spcBef>
                <a:spcPts val="1077"/>
              </a:spcBef>
              <a:buFont typeface="Arial" pitchFamily="34" charset="0"/>
              <a:buChar char="•"/>
            </a:pPr>
            <a:r>
              <a:rPr lang="en-US" sz="2400" b="1" kern="1200" dirty="0">
                <a:solidFill>
                  <a:schemeClr val="tx2">
                    <a:lumMod val="50000"/>
                  </a:schemeClr>
                </a:solidFill>
                <a:latin typeface="Calibri" panose="020F0502020204030204"/>
                <a:ea typeface=""/>
                <a:cs typeface=""/>
              </a:rPr>
              <a:t>Community Engagement: Feedback and Collaboration</a:t>
            </a:r>
          </a:p>
          <a:p>
            <a:pPr marL="777240" lvl="1" indent="-228600">
              <a:spcBef>
                <a:spcPts val="400"/>
              </a:spcBef>
              <a:buFont typeface="Wingdings" charset="2"/>
              <a:buChar char="§"/>
            </a:pPr>
            <a:r>
              <a:rPr lang="en-US" sz="1800" kern="1200" dirty="0">
                <a:solidFill>
                  <a:prstClr val="black"/>
                </a:solidFill>
                <a:latin typeface="Calibri" panose="020F0502020204030204"/>
                <a:ea typeface=""/>
                <a:cs typeface=""/>
              </a:rPr>
              <a:t>Internal (Domain SMEs from NOAA Data Centers: NCDC, NGDC, and NODC –&gt; NCEI)</a:t>
            </a:r>
          </a:p>
          <a:p>
            <a:pPr marL="777240" lvl="1" indent="-228600">
              <a:spcBef>
                <a:spcPts val="400"/>
              </a:spcBef>
              <a:buFont typeface="Wingdings" charset="2"/>
              <a:buChar char="§"/>
            </a:pPr>
            <a:r>
              <a:rPr lang="en-US" sz="1800" kern="1200" dirty="0">
                <a:solidFill>
                  <a:prstClr val="black"/>
                </a:solidFill>
                <a:latin typeface="Calibri" panose="020F0502020204030204"/>
                <a:ea typeface=""/>
                <a:cs typeface=""/>
              </a:rPr>
              <a:t>External (SMEs from ESIP Data Stewardship Committee; ESIP, AMS and AGU meetings</a:t>
            </a:r>
            <a:r>
              <a:rPr lang="en-US" sz="2000" kern="1200" dirty="0">
                <a:solidFill>
                  <a:prstClr val="black"/>
                </a:solidFill>
                <a:latin typeface="Calibri" panose="020F0502020204030204"/>
                <a:ea typeface=""/>
                <a:cs typeface=""/>
              </a:rPr>
              <a:t>)</a:t>
            </a:r>
            <a:endParaRPr lang="en-US" sz="2000" kern="1200" dirty="0">
              <a:solidFill>
                <a:srgbClr val="C00000"/>
              </a:solidFill>
              <a:latin typeface="Calibri" panose="020F0502020204030204"/>
              <a:ea typeface=""/>
              <a:cs typeface=""/>
            </a:endParaRPr>
          </a:p>
        </p:txBody>
      </p:sp>
      <p:sp>
        <p:nvSpPr>
          <p:cNvPr id="8" name="Rectangle 7">
            <a:extLst>
              <a:ext uri="{FF2B5EF4-FFF2-40B4-BE49-F238E27FC236}">
                <a16:creationId xmlns:a16="http://schemas.microsoft.com/office/drawing/2014/main" id="{00CFDEB4-49EA-E842-97C1-2057F033C508}"/>
              </a:ext>
            </a:extLst>
          </p:cNvPr>
          <p:cNvSpPr/>
          <p:nvPr/>
        </p:nvSpPr>
        <p:spPr>
          <a:xfrm>
            <a:off x="2064968" y="336034"/>
            <a:ext cx="5014065" cy="707886"/>
          </a:xfrm>
          <a:prstGeom prst="rect">
            <a:avLst/>
          </a:prstGeom>
        </p:spPr>
        <p:txBody>
          <a:bodyPr wrap="none">
            <a:spAutoFit/>
          </a:bodyPr>
          <a:lstStyle/>
          <a:p>
            <a:r>
              <a:rPr lang="en-US" sz="4000" b="1" dirty="0">
                <a:solidFill>
                  <a:schemeClr val="tx2">
                    <a:lumMod val="50000"/>
                  </a:schemeClr>
                </a:solidFill>
                <a:ea typeface="Arial Narrow" charset="0"/>
                <a:cs typeface="Arial Narrow" charset="0"/>
              </a:rPr>
              <a:t>DSMM Vetting Process</a:t>
            </a:r>
            <a:endParaRPr lang="en-US" sz="4000" dirty="0">
              <a:solidFill>
                <a:schemeClr val="tx2">
                  <a:lumMod val="50000"/>
                </a:schemeClr>
              </a:solidFill>
            </a:endParaRPr>
          </a:p>
        </p:txBody>
      </p:sp>
    </p:spTree>
    <p:extLst>
      <p:ext uri="{BB962C8B-B14F-4D97-AF65-F5344CB8AC3E}">
        <p14:creationId xmlns:p14="http://schemas.microsoft.com/office/powerpoint/2010/main" val="299089311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9259AF2F-52C6-9B46-B8B2-0579234AE62E}" type="slidenum">
              <a:rPr lang="en-US" smtClean="0"/>
              <a:t>28</a:t>
            </a:fld>
            <a:endParaRPr lang="en-US" dirty="0"/>
          </a:p>
        </p:txBody>
      </p:sp>
      <p:sp>
        <p:nvSpPr>
          <p:cNvPr id="10" name="TextBox 9">
            <a:extLst>
              <a:ext uri="{FF2B5EF4-FFF2-40B4-BE49-F238E27FC236}">
                <a16:creationId xmlns:a16="http://schemas.microsoft.com/office/drawing/2014/main" id="{00C3B410-6AF0-C94C-9D7C-265E2F047BDD}"/>
              </a:ext>
            </a:extLst>
          </p:cNvPr>
          <p:cNvSpPr txBox="1"/>
          <p:nvPr/>
        </p:nvSpPr>
        <p:spPr>
          <a:xfrm>
            <a:off x="-1" y="4831868"/>
            <a:ext cx="3500439" cy="821515"/>
          </a:xfrm>
          <a:prstGeom prst="rect">
            <a:avLst/>
          </a:prstGeom>
          <a:noFill/>
          <a:ln w="38100">
            <a:noFill/>
          </a:ln>
        </p:spPr>
        <p:txBody>
          <a:bodyPr wrap="square" lIns="82048" tIns="41025" rIns="82048" bIns="41025" rtlCol="0">
            <a:spAutoFit/>
          </a:bodyPr>
          <a:lstStyle/>
          <a:p>
            <a:pPr algn="ctr" defTabSz="914400"/>
            <a:r>
              <a:rPr lang="en-US" sz="1600" b="1" kern="0" dirty="0">
                <a:solidFill>
                  <a:srgbClr val="1F497D">
                    <a:lumMod val="50000"/>
                  </a:srgbClr>
                </a:solidFill>
                <a:ea typeface="Calibri" charset="0"/>
                <a:cs typeface="Calibri" charset="0"/>
                <a:sym typeface="Arial"/>
                <a:rtl val="0"/>
              </a:rPr>
              <a:t>Evaluating data product stewardship maturity (as of 1/31/2017), mostly done by OneStop Metadata Team</a:t>
            </a:r>
          </a:p>
        </p:txBody>
      </p:sp>
      <p:pic>
        <p:nvPicPr>
          <p:cNvPr id="11" name="Picture 10">
            <a:extLst>
              <a:ext uri="{FF2B5EF4-FFF2-40B4-BE49-F238E27FC236}">
                <a16:creationId xmlns:a16="http://schemas.microsoft.com/office/drawing/2014/main" id="{BC1B1A19-6A85-E247-8216-9F0D0FE3799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43388" y="1217610"/>
            <a:ext cx="4874774" cy="4386262"/>
          </a:xfrm>
          <a:prstGeom prst="rect">
            <a:avLst/>
          </a:prstGeom>
        </p:spPr>
      </p:pic>
      <p:sp>
        <p:nvSpPr>
          <p:cNvPr id="12" name="TextBox 11">
            <a:extLst>
              <a:ext uri="{FF2B5EF4-FFF2-40B4-BE49-F238E27FC236}">
                <a16:creationId xmlns:a16="http://schemas.microsoft.com/office/drawing/2014/main" id="{0BFBD439-575A-994F-95AB-38ED1A60887A}"/>
              </a:ext>
            </a:extLst>
          </p:cNvPr>
          <p:cNvSpPr txBox="1"/>
          <p:nvPr/>
        </p:nvSpPr>
        <p:spPr>
          <a:xfrm>
            <a:off x="4557712" y="5648331"/>
            <a:ext cx="4271962" cy="575294"/>
          </a:xfrm>
          <a:prstGeom prst="rect">
            <a:avLst/>
          </a:prstGeom>
          <a:noFill/>
          <a:ln w="38100">
            <a:noFill/>
          </a:ln>
        </p:spPr>
        <p:txBody>
          <a:bodyPr wrap="square" lIns="82048" tIns="41025" rIns="82048" bIns="41025" rtlCol="0">
            <a:spAutoFit/>
          </a:bodyPr>
          <a:lstStyle/>
          <a:p>
            <a:pPr algn="ctr" defTabSz="914400"/>
            <a:r>
              <a:rPr lang="en-US" sz="1600" b="1" kern="0" dirty="0">
                <a:solidFill>
                  <a:srgbClr val="1F497D">
                    <a:lumMod val="50000"/>
                  </a:srgbClr>
                </a:solidFill>
                <a:cs typeface="Calibri"/>
                <a:sym typeface="Arial"/>
                <a:rtl val="0"/>
              </a:rPr>
              <a:t>NOAA TPIO Data Strategy Roadmap </a:t>
            </a:r>
          </a:p>
          <a:p>
            <a:pPr algn="ctr" defTabSz="914400"/>
            <a:r>
              <a:rPr lang="en-US" sz="1600" b="1" kern="0" dirty="0">
                <a:solidFill>
                  <a:srgbClr val="1F497D">
                    <a:lumMod val="50000"/>
                  </a:srgbClr>
                </a:solidFill>
                <a:cs typeface="Calibri"/>
                <a:sym typeface="Arial"/>
                <a:rtl val="0"/>
              </a:rPr>
              <a:t>(</a:t>
            </a:r>
            <a:r>
              <a:rPr lang="en-US" sz="1600" b="1" kern="0" dirty="0">
                <a:solidFill>
                  <a:srgbClr val="1F497D">
                    <a:lumMod val="50000"/>
                  </a:srgbClr>
                </a:solidFill>
                <a:ea typeface="Calibri" charset="0"/>
                <a:cs typeface="Calibri" charset="0"/>
                <a:sym typeface="Arial"/>
                <a:rtl val="0"/>
              </a:rPr>
              <a:t>Courtesy of Matthew Austin, Team Lead) </a:t>
            </a:r>
            <a:endParaRPr lang="en-US" sz="1600" b="1" kern="0" dirty="0">
              <a:solidFill>
                <a:srgbClr val="1F497D">
                  <a:lumMod val="50000"/>
                </a:srgbClr>
              </a:solidFill>
              <a:cs typeface="Calibri"/>
              <a:sym typeface="Arial"/>
              <a:rtl val="0"/>
            </a:endParaRPr>
          </a:p>
        </p:txBody>
      </p:sp>
      <p:sp>
        <p:nvSpPr>
          <p:cNvPr id="13" name="Rounded Rectangle 12">
            <a:extLst>
              <a:ext uri="{FF2B5EF4-FFF2-40B4-BE49-F238E27FC236}">
                <a16:creationId xmlns:a16="http://schemas.microsoft.com/office/drawing/2014/main" id="{3A8252AE-5C64-CC4B-8553-14E86AE75FB2}"/>
              </a:ext>
            </a:extLst>
          </p:cNvPr>
          <p:cNvSpPr/>
          <p:nvPr/>
        </p:nvSpPr>
        <p:spPr>
          <a:xfrm>
            <a:off x="3575048" y="3941760"/>
            <a:ext cx="1568452" cy="531316"/>
          </a:xfrm>
          <a:prstGeom prst="roundRect">
            <a:avLst/>
          </a:prstGeom>
          <a:noFill/>
          <a:ln w="28575" cap="flat" cmpd="sng" algn="ctr">
            <a:solidFill>
              <a:srgbClr val="C0504D">
                <a:lumMod val="75000"/>
              </a:srgbClr>
            </a:solidFill>
            <a:prstDash val="solid"/>
          </a:ln>
          <a:effectLst/>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400" b="1" i="0" u="none" strike="noStrike" kern="0" cap="none" spc="0" normalizeH="0" baseline="0" noProof="0" dirty="0">
                <a:ln>
                  <a:noFill/>
                </a:ln>
                <a:solidFill>
                  <a:srgbClr val="1F497D">
                    <a:lumMod val="50000"/>
                  </a:srgbClr>
                </a:solidFill>
                <a:effectLst/>
                <a:uLnTx/>
                <a:uFillTx/>
                <a:latin typeface="Arial"/>
                <a:ea typeface="+mn-ea"/>
                <a:cs typeface="+mn-cs"/>
                <a:sym typeface="Arial"/>
                <a:rtl val="0"/>
              </a:rPr>
              <a:t>DSMM</a:t>
            </a:r>
          </a:p>
        </p:txBody>
      </p:sp>
      <p:pic>
        <p:nvPicPr>
          <p:cNvPr id="14" name="Picture 13">
            <a:extLst>
              <a:ext uri="{FF2B5EF4-FFF2-40B4-BE49-F238E27FC236}">
                <a16:creationId xmlns:a16="http://schemas.microsoft.com/office/drawing/2014/main" id="{A66860FD-B76A-BE44-AF20-F7EE1B33DB2F}"/>
              </a:ext>
            </a:extLst>
          </p:cNvPr>
          <p:cNvPicPr>
            <a:picLocks noChangeAspect="1"/>
          </p:cNvPicPr>
          <p:nvPr/>
        </p:nvPicPr>
        <p:blipFill>
          <a:blip r:embed="rId4"/>
          <a:stretch>
            <a:fillRect/>
          </a:stretch>
        </p:blipFill>
        <p:spPr>
          <a:xfrm>
            <a:off x="77630" y="1842117"/>
            <a:ext cx="3429000" cy="2995537"/>
          </a:xfrm>
          <a:prstGeom prst="rect">
            <a:avLst/>
          </a:prstGeom>
        </p:spPr>
      </p:pic>
      <p:sp>
        <p:nvSpPr>
          <p:cNvPr id="15" name="TextBox 14">
            <a:extLst>
              <a:ext uri="{FF2B5EF4-FFF2-40B4-BE49-F238E27FC236}">
                <a16:creationId xmlns:a16="http://schemas.microsoft.com/office/drawing/2014/main" id="{CA5025F8-9B23-8840-BD33-266ECD522F50}"/>
              </a:ext>
            </a:extLst>
          </p:cNvPr>
          <p:cNvSpPr txBox="1"/>
          <p:nvPr/>
        </p:nvSpPr>
        <p:spPr>
          <a:xfrm>
            <a:off x="69276" y="1474522"/>
            <a:ext cx="3431162" cy="329073"/>
          </a:xfrm>
          <a:prstGeom prst="rect">
            <a:avLst/>
          </a:prstGeom>
          <a:noFill/>
          <a:ln w="38100">
            <a:noFill/>
          </a:ln>
        </p:spPr>
        <p:txBody>
          <a:bodyPr wrap="square" lIns="82048" tIns="41025" rIns="82048" bIns="41025" rtlCol="0">
            <a:spAutoFit/>
          </a:bodyPr>
          <a:lstStyle/>
          <a:p>
            <a:pPr algn="ctr" defTabSz="914400"/>
            <a:r>
              <a:rPr lang="en-US" sz="1600" b="1" kern="0" dirty="0">
                <a:solidFill>
                  <a:srgbClr val="1F497D">
                    <a:lumMod val="50000"/>
                  </a:srgbClr>
                </a:solidFill>
                <a:cs typeface="Calibri"/>
                <a:sym typeface="Arial"/>
                <a:rtl val="0"/>
              </a:rPr>
              <a:t>Data Quality Descriptive Information  </a:t>
            </a:r>
          </a:p>
        </p:txBody>
      </p:sp>
      <p:sp>
        <p:nvSpPr>
          <p:cNvPr id="17" name="Title 1">
            <a:extLst>
              <a:ext uri="{FF2B5EF4-FFF2-40B4-BE49-F238E27FC236}">
                <a16:creationId xmlns:a16="http://schemas.microsoft.com/office/drawing/2014/main" id="{A7A19A79-99E1-8E48-AA0E-4411ADB2ADC3}"/>
              </a:ext>
            </a:extLst>
          </p:cNvPr>
          <p:cNvSpPr txBox="1">
            <a:spLocks/>
          </p:cNvSpPr>
          <p:nvPr/>
        </p:nvSpPr>
        <p:spPr>
          <a:xfrm>
            <a:off x="8878" y="79131"/>
            <a:ext cx="9114468" cy="995605"/>
          </a:xfrm>
          <a:prstGeom prst="rect">
            <a:avLst/>
          </a:prstGeom>
          <a:noFill/>
          <a:ln>
            <a:noFill/>
          </a:ln>
        </p:spPr>
        <p:txBody>
          <a:bodyPr lIns="91425" tIns="91425" rIns="91425" bIns="91425" anchor="ctr" anchorCtr="0"/>
          <a:lstStyle>
            <a:defPPr marR="0" algn="l" rtl="0">
              <a:lnSpc>
                <a:spcPct val="100000"/>
              </a:lnSpc>
              <a:spcBef>
                <a:spcPts val="0"/>
              </a:spcBef>
              <a:spcAft>
                <a:spcPts val="0"/>
              </a:spcAft>
            </a:defPPr>
            <a:lvl1pPr marL="0" marR="0" indent="0" algn="ctr" rtl="0">
              <a:lnSpc>
                <a:spcPct val="100000"/>
              </a:lnSpc>
              <a:spcBef>
                <a:spcPts val="0"/>
              </a:spcBef>
              <a:spcAft>
                <a:spcPts val="0"/>
              </a:spcAft>
              <a:buNone/>
              <a:defRPr sz="4000" b="0" i="0" u="none" strike="noStrike" cap="none" baseline="0">
                <a:solidFill>
                  <a:schemeClr val="accent5">
                    <a:lumMod val="50000"/>
                  </a:schemeClr>
                </a:solidFill>
                <a:latin typeface="Arial Narrow" panose="020B0606020202030204" pitchFamily="34" charset="0"/>
                <a:ea typeface="Arial Narrow" panose="020B0606020202030204" pitchFamily="34" charset="0"/>
                <a:cs typeface="Arial"/>
                <a:sym typeface="Arial"/>
                <a:rtl val="0"/>
              </a:defRPr>
            </a:lvl1pPr>
            <a:lvl2pPr marL="0" marR="0" indent="0" algn="ctr"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2pPr>
            <a:lvl3pPr marL="0" marR="0" indent="0" algn="ctr" rtl="0">
              <a:spcBef>
                <a:spcPts val="0"/>
              </a:spcBef>
              <a:spcAft>
                <a:spcPts val="0"/>
              </a:spcAft>
              <a:defRPr/>
            </a:lvl3pPr>
            <a:lvl4pPr marL="0" marR="0" indent="0" algn="ctr" rtl="0">
              <a:spcBef>
                <a:spcPts val="0"/>
              </a:spcBef>
              <a:spcAft>
                <a:spcPts val="0"/>
              </a:spcAft>
              <a:defRPr/>
            </a:lvl4pPr>
            <a:lvl5pPr marL="0" marR="0" indent="0" algn="ctr" rtl="0">
              <a:spcBef>
                <a:spcPts val="0"/>
              </a:spcBef>
              <a:spcAft>
                <a:spcPts val="0"/>
              </a:spcAft>
              <a:defRPr/>
            </a:lvl5pPr>
            <a:lvl6pPr marL="457200" marR="0" indent="0" algn="ctr" rtl="0">
              <a:spcBef>
                <a:spcPts val="0"/>
              </a:spcBef>
              <a:spcAft>
                <a:spcPts val="0"/>
              </a:spcAft>
              <a:defRPr/>
            </a:lvl6pPr>
            <a:lvl7pPr marL="914400" marR="0" indent="0" algn="ctr" rtl="0">
              <a:spcBef>
                <a:spcPts val="0"/>
              </a:spcBef>
              <a:spcAft>
                <a:spcPts val="0"/>
              </a:spcAft>
              <a:defRPr/>
            </a:lvl7pPr>
            <a:lvl8pPr marL="1371600" marR="0" indent="0" algn="ctr" rtl="0">
              <a:spcBef>
                <a:spcPts val="0"/>
              </a:spcBef>
              <a:spcAft>
                <a:spcPts val="0"/>
              </a:spcAft>
              <a:defRPr/>
            </a:lvl8pPr>
            <a:lvl9pPr marL="1828800" marR="0" indent="0" algn="ctr" rtl="0">
              <a:spcBef>
                <a:spcPts val="0"/>
              </a:spcBef>
              <a:spcAft>
                <a:spcPts val="0"/>
              </a:spcAft>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0" cap="none" spc="0" normalizeH="0" baseline="0" noProof="0" dirty="0">
                <a:ln>
                  <a:noFill/>
                </a:ln>
                <a:solidFill>
                  <a:schemeClr val="tx2">
                    <a:lumMod val="50000"/>
                  </a:schemeClr>
                </a:solidFill>
                <a:effectLst/>
                <a:uLnTx/>
                <a:uFillTx/>
                <a:latin typeface="+mn-lt"/>
                <a:ea typeface="Arial Narrow" charset="0"/>
                <a:cs typeface="Arial Narrow" charset="0"/>
                <a:sym typeface="Arial"/>
                <a:rtl val="0"/>
              </a:rPr>
              <a:t>DSMM Applications &amp; Implementation</a:t>
            </a:r>
            <a:endParaRPr kumimoji="0" lang="en-US" sz="4000" b="0" i="0" u="none" strike="noStrike" kern="0" cap="none" spc="0" normalizeH="0" baseline="0" noProof="0" dirty="0">
              <a:ln>
                <a:noFill/>
              </a:ln>
              <a:solidFill>
                <a:schemeClr val="tx2">
                  <a:lumMod val="50000"/>
                </a:schemeClr>
              </a:solidFill>
              <a:effectLst/>
              <a:uLnTx/>
              <a:uFillTx/>
              <a:latin typeface="+mn-lt"/>
              <a:sym typeface="Arial"/>
              <a:rtl val="0"/>
            </a:endParaRPr>
          </a:p>
        </p:txBody>
      </p:sp>
    </p:spTree>
    <p:extLst>
      <p:ext uri="{BB962C8B-B14F-4D97-AF65-F5344CB8AC3E}">
        <p14:creationId xmlns:p14="http://schemas.microsoft.com/office/powerpoint/2010/main" val="412872077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9259AF2F-52C6-9B46-B8B2-0579234AE62E}" type="slidenum">
              <a:rPr lang="en-US" smtClean="0"/>
              <a:t>29</a:t>
            </a:fld>
            <a:endParaRPr lang="en-US" dirty="0"/>
          </a:p>
        </p:txBody>
      </p:sp>
      <p:pic>
        <p:nvPicPr>
          <p:cNvPr id="6" name="Picture 5">
            <a:extLst>
              <a:ext uri="{FF2B5EF4-FFF2-40B4-BE49-F238E27FC236}">
                <a16:creationId xmlns:a16="http://schemas.microsoft.com/office/drawing/2014/main" id="{56479736-B175-C945-8B7A-57E2ECA32F68}"/>
              </a:ext>
            </a:extLst>
          </p:cNvPr>
          <p:cNvPicPr>
            <a:picLocks noChangeAspect="1"/>
          </p:cNvPicPr>
          <p:nvPr/>
        </p:nvPicPr>
        <p:blipFill rotWithShape="1">
          <a:blip r:embed="rId2"/>
          <a:srcRect t="21620" b="5165"/>
          <a:stretch/>
        </p:blipFill>
        <p:spPr>
          <a:xfrm>
            <a:off x="0" y="630186"/>
            <a:ext cx="9144000" cy="5020999"/>
          </a:xfrm>
          <a:prstGeom prst="rect">
            <a:avLst/>
          </a:prstGeom>
        </p:spPr>
      </p:pic>
      <p:sp>
        <p:nvSpPr>
          <p:cNvPr id="7" name="TextBox 6">
            <a:extLst>
              <a:ext uri="{FF2B5EF4-FFF2-40B4-BE49-F238E27FC236}">
                <a16:creationId xmlns:a16="http://schemas.microsoft.com/office/drawing/2014/main" id="{C616C53D-5B38-2B4C-B36D-1FF009C81E22}"/>
              </a:ext>
            </a:extLst>
          </p:cNvPr>
          <p:cNvSpPr txBox="1"/>
          <p:nvPr/>
        </p:nvSpPr>
        <p:spPr>
          <a:xfrm>
            <a:off x="59961" y="28304"/>
            <a:ext cx="9016583" cy="646331"/>
          </a:xfrm>
          <a:prstGeom prst="rect">
            <a:avLst/>
          </a:prstGeom>
          <a:noFill/>
        </p:spPr>
        <p:txBody>
          <a:bodyPr wrap="square" rtlCol="0">
            <a:spAutoFit/>
          </a:bodyPr>
          <a:lstStyle/>
          <a:p>
            <a:pPr algn="ctr"/>
            <a:r>
              <a:rPr lang="en-US" sz="3600" b="1" dirty="0">
                <a:solidFill>
                  <a:schemeClr val="tx2">
                    <a:lumMod val="50000"/>
                  </a:schemeClr>
                </a:solidFill>
                <a:latin typeface="+mj-lt"/>
              </a:rPr>
              <a:t>NOAA OneStop Application of DSMM</a:t>
            </a:r>
            <a:endParaRPr lang="fr-FR" sz="3600" b="1" dirty="0">
              <a:solidFill>
                <a:schemeClr val="tx2">
                  <a:lumMod val="50000"/>
                </a:schemeClr>
              </a:solidFill>
              <a:latin typeface="+mj-lt"/>
            </a:endParaRPr>
          </a:p>
        </p:txBody>
      </p:sp>
      <p:sp>
        <p:nvSpPr>
          <p:cNvPr id="8" name="TextBox 7">
            <a:extLst>
              <a:ext uri="{FF2B5EF4-FFF2-40B4-BE49-F238E27FC236}">
                <a16:creationId xmlns:a16="http://schemas.microsoft.com/office/drawing/2014/main" id="{61ADC0D0-AF03-3D40-9C41-468E43B2E780}"/>
              </a:ext>
            </a:extLst>
          </p:cNvPr>
          <p:cNvSpPr txBox="1"/>
          <p:nvPr/>
        </p:nvSpPr>
        <p:spPr>
          <a:xfrm>
            <a:off x="2100649" y="5750326"/>
            <a:ext cx="6975895" cy="1015663"/>
          </a:xfrm>
          <a:prstGeom prst="rect">
            <a:avLst/>
          </a:prstGeom>
          <a:noFill/>
        </p:spPr>
        <p:txBody>
          <a:bodyPr wrap="square" rtlCol="0">
            <a:spAutoFit/>
          </a:bodyPr>
          <a:lstStyle/>
          <a:p>
            <a:r>
              <a:rPr lang="en-US" sz="2000" dirty="0"/>
              <a:t>Promoting consistent and systematic assessment, representation, documentation, and integration of dataset quality </a:t>
            </a:r>
            <a:r>
              <a:rPr lang="en-US" sz="2000" dirty="0">
                <a:hlinkClick r:id="rId3"/>
              </a:rPr>
              <a:t>(</a:t>
            </a:r>
            <a:r>
              <a:rPr lang="en-US" dirty="0">
                <a:hlinkClick r:id="rId3"/>
              </a:rPr>
              <a:t>tinyurl.com/DSMM-OneStop-Poster</a:t>
            </a:r>
            <a:r>
              <a:rPr lang="en-US" dirty="0"/>
              <a:t>)</a:t>
            </a:r>
            <a:endParaRPr lang="en-US" sz="2000" dirty="0"/>
          </a:p>
        </p:txBody>
      </p:sp>
    </p:spTree>
    <p:extLst>
      <p:ext uri="{BB962C8B-B14F-4D97-AF65-F5344CB8AC3E}">
        <p14:creationId xmlns:p14="http://schemas.microsoft.com/office/powerpoint/2010/main" val="291064013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9259AF2F-52C6-9B46-B8B2-0579234AE62E}" type="slidenum">
              <a:rPr lang="en-US" smtClean="0"/>
              <a:t>30</a:t>
            </a:fld>
            <a:endParaRPr lang="en-US" dirty="0"/>
          </a:p>
        </p:txBody>
      </p:sp>
      <p:sp>
        <p:nvSpPr>
          <p:cNvPr id="3" name="TextBox 2">
            <a:extLst>
              <a:ext uri="{FF2B5EF4-FFF2-40B4-BE49-F238E27FC236}">
                <a16:creationId xmlns:a16="http://schemas.microsoft.com/office/drawing/2014/main" id="{E08F06C9-0E00-F24C-92D4-4EADE0A6E428}"/>
              </a:ext>
            </a:extLst>
          </p:cNvPr>
          <p:cNvSpPr txBox="1"/>
          <p:nvPr/>
        </p:nvSpPr>
        <p:spPr>
          <a:xfrm>
            <a:off x="649548" y="363729"/>
            <a:ext cx="7999241" cy="461665"/>
          </a:xfrm>
          <a:prstGeom prst="rect">
            <a:avLst/>
          </a:prstGeom>
          <a:noFill/>
        </p:spPr>
        <p:txBody>
          <a:bodyPr wrap="none" rtlCol="0">
            <a:spAutoFit/>
          </a:bodyPr>
          <a:lstStyle/>
          <a:p>
            <a:r>
              <a:rPr lang="en-US" sz="2400" b="1" dirty="0">
                <a:solidFill>
                  <a:schemeClr val="tx2">
                    <a:lumMod val="50000"/>
                  </a:schemeClr>
                </a:solidFill>
              </a:rPr>
              <a:t>Implementing DSMM ratings into ISO Data Quality Metadata </a:t>
            </a:r>
          </a:p>
        </p:txBody>
      </p:sp>
      <p:graphicFrame>
        <p:nvGraphicFramePr>
          <p:cNvPr id="4" name="Table 3">
            <a:extLst>
              <a:ext uri="{FF2B5EF4-FFF2-40B4-BE49-F238E27FC236}">
                <a16:creationId xmlns:a16="http://schemas.microsoft.com/office/drawing/2014/main" id="{9E7C9086-6A7D-5D47-B8E7-328850FF4744}"/>
              </a:ext>
            </a:extLst>
          </p:cNvPr>
          <p:cNvGraphicFramePr>
            <a:graphicFrameLocks noGrp="1"/>
          </p:cNvGraphicFramePr>
          <p:nvPr>
            <p:extLst>
              <p:ext uri="{D42A27DB-BD31-4B8C-83A1-F6EECF244321}">
                <p14:modId xmlns:p14="http://schemas.microsoft.com/office/powerpoint/2010/main" val="1652185633"/>
              </p:ext>
            </p:extLst>
          </p:nvPr>
        </p:nvGraphicFramePr>
        <p:xfrm>
          <a:off x="649549" y="940230"/>
          <a:ext cx="7908298" cy="5298440"/>
        </p:xfrm>
        <a:graphic>
          <a:graphicData uri="http://schemas.openxmlformats.org/drawingml/2006/table">
            <a:tbl>
              <a:tblPr/>
              <a:tblGrid>
                <a:gridCol w="2322375">
                  <a:extLst>
                    <a:ext uri="{9D8B030D-6E8A-4147-A177-3AD203B41FA5}">
                      <a16:colId xmlns:a16="http://schemas.microsoft.com/office/drawing/2014/main" val="1511445288"/>
                    </a:ext>
                  </a:extLst>
                </a:gridCol>
                <a:gridCol w="5585923">
                  <a:extLst>
                    <a:ext uri="{9D8B030D-6E8A-4147-A177-3AD203B41FA5}">
                      <a16:colId xmlns:a16="http://schemas.microsoft.com/office/drawing/2014/main" val="2944831671"/>
                    </a:ext>
                  </a:extLst>
                </a:gridCol>
              </a:tblGrid>
              <a:tr h="0">
                <a:tc>
                  <a:txBody>
                    <a:bodyPr/>
                    <a:lstStyle/>
                    <a:p>
                      <a:pPr rtl="0" fontAlgn="t">
                        <a:spcBef>
                          <a:spcPts val="0"/>
                        </a:spcBef>
                        <a:spcAft>
                          <a:spcPts val="0"/>
                        </a:spcAft>
                      </a:pPr>
                      <a:r>
                        <a:rPr lang="en-US" sz="1600" b="1" i="0" u="none" strike="noStrike" dirty="0">
                          <a:solidFill>
                            <a:srgbClr val="000000"/>
                          </a:solidFill>
                          <a:effectLst/>
                          <a:latin typeface="Times New Roman" panose="02020603050405020304" pitchFamily="18" charset="0"/>
                        </a:rPr>
                        <a:t>Measure Name</a:t>
                      </a:r>
                      <a:endParaRPr lang="en-US" sz="1600" dirty="0">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95000"/>
                      </a:schemeClr>
                    </a:solidFill>
                  </a:tcPr>
                </a:tc>
                <a:tc>
                  <a:txBody>
                    <a:bodyPr/>
                    <a:lstStyle/>
                    <a:p>
                      <a:pPr rtl="0" fontAlgn="t">
                        <a:spcBef>
                          <a:spcPts val="0"/>
                        </a:spcBef>
                        <a:spcAft>
                          <a:spcPts val="0"/>
                        </a:spcAft>
                      </a:pPr>
                      <a:r>
                        <a:rPr lang="en-US" sz="1800" b="0" i="0" u="none" strike="noStrike" dirty="0">
                          <a:solidFill>
                            <a:srgbClr val="000000"/>
                          </a:solidFill>
                          <a:effectLst/>
                          <a:latin typeface="Times New Roman" panose="02020603050405020304" pitchFamily="18" charset="0"/>
                        </a:rPr>
                        <a:t>Data Stewardship Maturity Assessment</a:t>
                      </a:r>
                      <a:endParaRPr lang="en-US" sz="1800" dirty="0">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2690308441"/>
                  </a:ext>
                </a:extLst>
              </a:tr>
              <a:tr h="0">
                <a:tc>
                  <a:txBody>
                    <a:bodyPr/>
                    <a:lstStyle/>
                    <a:p>
                      <a:pPr rtl="0" fontAlgn="t">
                        <a:spcBef>
                          <a:spcPts val="0"/>
                        </a:spcBef>
                        <a:spcAft>
                          <a:spcPts val="0"/>
                        </a:spcAft>
                      </a:pPr>
                      <a:r>
                        <a:rPr lang="en-US" sz="1600" b="1" i="0" u="none" strike="noStrike" dirty="0">
                          <a:solidFill>
                            <a:srgbClr val="000000"/>
                          </a:solidFill>
                          <a:effectLst/>
                          <a:latin typeface="Times New Roman" panose="02020603050405020304" pitchFamily="18" charset="0"/>
                        </a:rPr>
                        <a:t>Measure ID</a:t>
                      </a:r>
                      <a:endParaRPr lang="en-US" sz="1600" dirty="0">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95000"/>
                      </a:schemeClr>
                    </a:solidFill>
                  </a:tcPr>
                </a:tc>
                <a:tc>
                  <a:txBody>
                    <a:bodyPr/>
                    <a:lstStyle/>
                    <a:p>
                      <a:pPr rtl="0" fontAlgn="t">
                        <a:spcBef>
                          <a:spcPts val="0"/>
                        </a:spcBef>
                        <a:spcAft>
                          <a:spcPts val="0"/>
                        </a:spcAft>
                      </a:pPr>
                      <a:r>
                        <a:rPr lang="en-US" sz="1800" b="0" i="0" u="none" strike="noStrike" dirty="0">
                          <a:solidFill>
                            <a:srgbClr val="000000"/>
                          </a:solidFill>
                          <a:effectLst/>
                          <a:latin typeface="Times New Roman" panose="02020603050405020304" pitchFamily="18" charset="0"/>
                        </a:rPr>
                        <a:t>MM-Stew</a:t>
                      </a:r>
                      <a:endParaRPr lang="en-US" sz="1800" dirty="0">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1080396911"/>
                  </a:ext>
                </a:extLst>
              </a:tr>
              <a:tr h="0">
                <a:tc>
                  <a:txBody>
                    <a:bodyPr/>
                    <a:lstStyle/>
                    <a:p>
                      <a:pPr rtl="0" fontAlgn="t">
                        <a:spcBef>
                          <a:spcPts val="0"/>
                        </a:spcBef>
                        <a:spcAft>
                          <a:spcPts val="0"/>
                        </a:spcAft>
                      </a:pPr>
                      <a:r>
                        <a:rPr lang="en-US" sz="1600" b="1" i="0" u="none" strike="noStrike" dirty="0">
                          <a:solidFill>
                            <a:srgbClr val="000000"/>
                          </a:solidFill>
                          <a:effectLst/>
                          <a:latin typeface="Times New Roman" panose="02020603050405020304" pitchFamily="18" charset="0"/>
                        </a:rPr>
                        <a:t>Measure Description</a:t>
                      </a:r>
                      <a:endParaRPr lang="en-US" sz="1600" dirty="0">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95000"/>
                      </a:schemeClr>
                    </a:solidFill>
                  </a:tcPr>
                </a:tc>
                <a:tc>
                  <a:txBody>
                    <a:bodyPr/>
                    <a:lstStyle/>
                    <a:p>
                      <a:pPr rtl="0" fontAlgn="t">
                        <a:spcBef>
                          <a:spcPts val="0"/>
                        </a:spcBef>
                        <a:spcAft>
                          <a:spcPts val="0"/>
                        </a:spcAft>
                      </a:pPr>
                      <a:r>
                        <a:rPr lang="en-US" sz="1800" b="0" i="0" u="none" strike="noStrike" dirty="0">
                          <a:solidFill>
                            <a:srgbClr val="000000"/>
                          </a:solidFill>
                          <a:effectLst/>
                          <a:latin typeface="Times New Roman" panose="02020603050405020304" pitchFamily="18" charset="0"/>
                        </a:rPr>
                        <a:t>The Data Stewardship Maturity Matrix (DSMM) is a unified framework that defines criteria for each of nine components based on measurable practices, which can be used to apply a progressive, 6-level rating to an individual dataset, representing stewardship maturity stages rated as not assessed or not available (Level 0), d Hoc (Level 1), minimum (Level 2), intermediate (Level 3), advanced (Level 4), and optimal (Level 5).</a:t>
                      </a:r>
                      <a:endParaRPr lang="en-US" sz="1800" dirty="0">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3681946898"/>
                  </a:ext>
                </a:extLst>
              </a:tr>
              <a:tr h="0">
                <a:tc>
                  <a:txBody>
                    <a:bodyPr/>
                    <a:lstStyle/>
                    <a:p>
                      <a:pPr rtl="0" fontAlgn="t">
                        <a:spcBef>
                          <a:spcPts val="0"/>
                        </a:spcBef>
                        <a:spcAft>
                          <a:spcPts val="0"/>
                        </a:spcAft>
                      </a:pPr>
                      <a:r>
                        <a:rPr lang="en-US" sz="1600" b="1" i="0" u="none" strike="noStrike" dirty="0">
                          <a:solidFill>
                            <a:srgbClr val="000000"/>
                          </a:solidFill>
                          <a:effectLst/>
                          <a:latin typeface="Times New Roman" panose="02020603050405020304" pitchFamily="18" charset="0"/>
                        </a:rPr>
                        <a:t>Evaluation Description</a:t>
                      </a:r>
                      <a:endParaRPr lang="en-US" sz="1600" dirty="0">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95000"/>
                      </a:schemeClr>
                    </a:solidFill>
                  </a:tcPr>
                </a:tc>
                <a:tc>
                  <a:txBody>
                    <a:bodyPr/>
                    <a:lstStyle/>
                    <a:p>
                      <a:pPr rtl="0" fontAlgn="t">
                        <a:spcBef>
                          <a:spcPts val="0"/>
                        </a:spcBef>
                        <a:spcAft>
                          <a:spcPts val="0"/>
                        </a:spcAft>
                      </a:pPr>
                      <a:r>
                        <a:rPr lang="en-US" sz="1800" b="0" i="0" u="none" strike="noStrike" dirty="0">
                          <a:solidFill>
                            <a:srgbClr val="000000"/>
                          </a:solidFill>
                          <a:effectLst/>
                          <a:latin typeface="Times New Roman" panose="02020603050405020304" pitchFamily="18" charset="0"/>
                        </a:rPr>
                        <a:t>Data Stewardship Maturity Assessment was evaluated by the metadata content editor for the NOAA OneStop project using the Scientific Data Stewardship Maturity Assessment Model Template v4.0.</a:t>
                      </a:r>
                      <a:endParaRPr lang="en-US" sz="1800" dirty="0">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587949718"/>
                  </a:ext>
                </a:extLst>
              </a:tr>
              <a:tr h="0">
                <a:tc>
                  <a:txBody>
                    <a:bodyPr/>
                    <a:lstStyle/>
                    <a:p>
                      <a:pPr rtl="0" fontAlgn="t">
                        <a:spcBef>
                          <a:spcPts val="0"/>
                        </a:spcBef>
                        <a:spcAft>
                          <a:spcPts val="0"/>
                        </a:spcAft>
                      </a:pPr>
                      <a:r>
                        <a:rPr lang="en-US" sz="1600" b="1" i="0" u="none" strike="noStrike" dirty="0">
                          <a:solidFill>
                            <a:srgbClr val="000000"/>
                          </a:solidFill>
                          <a:effectLst/>
                          <a:latin typeface="Times New Roman" panose="02020603050405020304" pitchFamily="18" charset="0"/>
                        </a:rPr>
                        <a:t>Procedure Reference</a:t>
                      </a:r>
                      <a:endParaRPr lang="en-US" sz="1600" dirty="0">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95000"/>
                      </a:schemeClr>
                    </a:solidFill>
                  </a:tcPr>
                </a:tc>
                <a:tc>
                  <a:txBody>
                    <a:bodyPr/>
                    <a:lstStyle/>
                    <a:p>
                      <a:pPr rtl="0" fontAlgn="t">
                        <a:spcBef>
                          <a:spcPts val="0"/>
                        </a:spcBef>
                        <a:spcAft>
                          <a:spcPts val="0"/>
                        </a:spcAft>
                      </a:pPr>
                      <a:r>
                        <a:rPr lang="en-US" sz="1800" b="0" i="0" u="none" strike="noStrike" dirty="0">
                          <a:solidFill>
                            <a:srgbClr val="000000"/>
                          </a:solidFill>
                          <a:effectLst/>
                          <a:latin typeface="Times New Roman" panose="02020603050405020304" pitchFamily="18" charset="0"/>
                        </a:rPr>
                        <a:t>Peng, Ge. The Scientific Data Stewardship Maturity Assessment Model Template. 2015-06-23. doi:10.6084/m9.figshare.1211954</a:t>
                      </a:r>
                      <a:endParaRPr lang="en-US" sz="1800" dirty="0">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1644261684"/>
                  </a:ext>
                </a:extLst>
              </a:tr>
            </a:tbl>
          </a:graphicData>
        </a:graphic>
      </p:graphicFrame>
      <p:sp>
        <p:nvSpPr>
          <p:cNvPr id="5" name="Rectangle 1">
            <a:extLst>
              <a:ext uri="{FF2B5EF4-FFF2-40B4-BE49-F238E27FC236}">
                <a16:creationId xmlns:a16="http://schemas.microsoft.com/office/drawing/2014/main" id="{427AE3CD-AAB3-1148-B31A-5B673670A2D7}"/>
              </a:ext>
            </a:extLst>
          </p:cNvPr>
          <p:cNvSpPr>
            <a:spLocks noChangeArrowheads="1"/>
          </p:cNvSpPr>
          <p:nvPr/>
        </p:nvSpPr>
        <p:spPr bwMode="auto">
          <a:xfrm>
            <a:off x="1490663" y="2439988"/>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800" b="0" i="0" u="none" strike="noStrike" cap="none" normalizeH="0" baseline="0" dirty="0">
                <a:ln>
                  <a:noFill/>
                </a:ln>
                <a:solidFill>
                  <a:schemeClr val="tx1"/>
                </a:solidFill>
                <a:effectLst/>
                <a:latin typeface="Arial" panose="020B0604020202020204" pitchFamily="34" charset="0"/>
              </a:rPr>
            </a:br>
            <a:endParaRPr kumimoji="0" lang="en-US" altLang="en-US" sz="1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20770081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9259AF2F-52C6-9B46-B8B2-0579234AE62E}" type="slidenum">
              <a:rPr lang="en-US" smtClean="0"/>
              <a:t>31</a:t>
            </a:fld>
            <a:endParaRPr lang="en-US" dirty="0"/>
          </a:p>
        </p:txBody>
      </p:sp>
      <p:sp>
        <p:nvSpPr>
          <p:cNvPr id="4" name="TextBox 3">
            <a:extLst>
              <a:ext uri="{FF2B5EF4-FFF2-40B4-BE49-F238E27FC236}">
                <a16:creationId xmlns:a16="http://schemas.microsoft.com/office/drawing/2014/main" id="{9E10349D-2764-C742-9686-42E1F66B592C}"/>
              </a:ext>
            </a:extLst>
          </p:cNvPr>
          <p:cNvSpPr txBox="1"/>
          <p:nvPr/>
        </p:nvSpPr>
        <p:spPr>
          <a:xfrm>
            <a:off x="649548" y="309"/>
            <a:ext cx="7999241" cy="461665"/>
          </a:xfrm>
          <a:prstGeom prst="rect">
            <a:avLst/>
          </a:prstGeom>
          <a:noFill/>
        </p:spPr>
        <p:txBody>
          <a:bodyPr wrap="none" rtlCol="0">
            <a:spAutoFit/>
          </a:bodyPr>
          <a:lstStyle/>
          <a:p>
            <a:r>
              <a:rPr lang="en-US" sz="2400" b="1" dirty="0">
                <a:solidFill>
                  <a:schemeClr val="tx2">
                    <a:lumMod val="50000"/>
                  </a:schemeClr>
                </a:solidFill>
              </a:rPr>
              <a:t>Implementing DSMM ratings into ISO Data Quality Metadata </a:t>
            </a:r>
          </a:p>
        </p:txBody>
      </p:sp>
      <p:graphicFrame>
        <p:nvGraphicFramePr>
          <p:cNvPr id="5" name="Table 4">
            <a:extLst>
              <a:ext uri="{FF2B5EF4-FFF2-40B4-BE49-F238E27FC236}">
                <a16:creationId xmlns:a16="http://schemas.microsoft.com/office/drawing/2014/main" id="{EA512B5C-03A3-3C4D-8D4B-B8C3096CA293}"/>
              </a:ext>
            </a:extLst>
          </p:cNvPr>
          <p:cNvGraphicFramePr>
            <a:graphicFrameLocks noGrp="1"/>
          </p:cNvGraphicFramePr>
          <p:nvPr>
            <p:extLst>
              <p:ext uri="{D42A27DB-BD31-4B8C-83A1-F6EECF244321}">
                <p14:modId xmlns:p14="http://schemas.microsoft.com/office/powerpoint/2010/main" val="90906176"/>
              </p:ext>
            </p:extLst>
          </p:nvPr>
        </p:nvGraphicFramePr>
        <p:xfrm>
          <a:off x="257908" y="527543"/>
          <a:ext cx="8616461" cy="6483678"/>
        </p:xfrm>
        <a:graphic>
          <a:graphicData uri="http://schemas.openxmlformats.org/drawingml/2006/table">
            <a:tbl>
              <a:tblPr firstRow="1" bandRow="1">
                <a:tableStyleId>{5940675A-B579-460E-94D1-54222C63F5DA}</a:tableStyleId>
              </a:tblPr>
              <a:tblGrid>
                <a:gridCol w="3089143">
                  <a:extLst>
                    <a:ext uri="{9D8B030D-6E8A-4147-A177-3AD203B41FA5}">
                      <a16:colId xmlns:a16="http://schemas.microsoft.com/office/drawing/2014/main" val="2900737239"/>
                    </a:ext>
                  </a:extLst>
                </a:gridCol>
                <a:gridCol w="5527318">
                  <a:extLst>
                    <a:ext uri="{9D8B030D-6E8A-4147-A177-3AD203B41FA5}">
                      <a16:colId xmlns:a16="http://schemas.microsoft.com/office/drawing/2014/main" val="3250943233"/>
                    </a:ext>
                  </a:extLst>
                </a:gridCol>
              </a:tblGrid>
              <a:tr h="370996">
                <a:tc>
                  <a:txBody>
                    <a:bodyPr/>
                    <a:lstStyle/>
                    <a:p>
                      <a:pPr rtl="0" fontAlgn="t">
                        <a:spcBef>
                          <a:spcPts val="0"/>
                        </a:spcBef>
                        <a:spcAft>
                          <a:spcPts val="0"/>
                        </a:spcAft>
                      </a:pPr>
                      <a:r>
                        <a:rPr lang="en-US" sz="1600" b="1" i="0" u="none" strike="noStrike" dirty="0">
                          <a:solidFill>
                            <a:srgbClr val="000000"/>
                          </a:solidFill>
                          <a:effectLst/>
                          <a:latin typeface="Times New Roman" panose="02020603050405020304" pitchFamily="18" charset="0"/>
                        </a:rPr>
                        <a:t>Date of Measurement</a:t>
                      </a:r>
                      <a:endParaRPr lang="en-US" sz="1600" b="1" dirty="0">
                        <a:effectLst/>
                      </a:endParaRPr>
                    </a:p>
                  </a:txBody>
                  <a:tcPr marL="43121" marR="43121" marT="43121" marB="43121">
                    <a:solidFill>
                      <a:schemeClr val="bg1">
                        <a:lumMod val="95000"/>
                      </a:schemeClr>
                    </a:solidFill>
                  </a:tcPr>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1800" b="0" i="0" u="none" strike="noStrike" dirty="0">
                          <a:solidFill>
                            <a:srgbClr val="C00000"/>
                          </a:solidFill>
                          <a:effectLst/>
                          <a:latin typeface="+mn-lt"/>
                          <a:cs typeface="Times New Roman" panose="02020603050405020304" pitchFamily="18" charset="0"/>
                        </a:rPr>
                        <a:t>2016-12-08</a:t>
                      </a:r>
                      <a:endParaRPr lang="en-US" sz="1800" b="0" i="0" dirty="0">
                        <a:solidFill>
                          <a:srgbClr val="C00000"/>
                        </a:solidFill>
                        <a:effectLst/>
                        <a:latin typeface="+mn-lt"/>
                        <a:cs typeface="Times New Roman" panose="02020603050405020304" pitchFamily="18" charset="0"/>
                      </a:endParaRPr>
                    </a:p>
                  </a:txBody>
                  <a:tcPr>
                    <a:solidFill>
                      <a:schemeClr val="bg1">
                        <a:lumMod val="95000"/>
                      </a:schemeClr>
                    </a:solidFill>
                  </a:tcPr>
                </a:tc>
                <a:extLst>
                  <a:ext uri="{0D108BD9-81ED-4DB2-BD59-A6C34878D82A}">
                    <a16:rowId xmlns:a16="http://schemas.microsoft.com/office/drawing/2014/main" val="1332527207"/>
                  </a:ext>
                </a:extLst>
              </a:tr>
              <a:tr h="370996">
                <a:tc>
                  <a:txBody>
                    <a:bodyPr/>
                    <a:lstStyle/>
                    <a:p>
                      <a:pPr rtl="0" fontAlgn="t">
                        <a:spcBef>
                          <a:spcPts val="0"/>
                        </a:spcBef>
                        <a:spcAft>
                          <a:spcPts val="0"/>
                        </a:spcAft>
                      </a:pPr>
                      <a:r>
                        <a:rPr lang="en-US" sz="1600" b="1" dirty="0">
                          <a:effectLst/>
                          <a:latin typeface="Times New Roman" panose="02020603050405020304" pitchFamily="18" charset="0"/>
                          <a:cs typeface="Times New Roman" panose="02020603050405020304" pitchFamily="18" charset="0"/>
                        </a:rPr>
                        <a:t>Version of Measurement</a:t>
                      </a:r>
                    </a:p>
                  </a:txBody>
                  <a:tcPr marL="43121" marR="43121" marT="43121" marB="43121">
                    <a:solidFill>
                      <a:schemeClr val="bg1">
                        <a:lumMod val="95000"/>
                      </a:schemeClr>
                    </a:solidFill>
                  </a:tcPr>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lang="en-US" sz="1800" b="0" i="0" dirty="0">
                        <a:solidFill>
                          <a:srgbClr val="C00000"/>
                        </a:solidFill>
                        <a:effectLst/>
                        <a:latin typeface="+mn-lt"/>
                        <a:cs typeface="Times New Roman" panose="02020603050405020304" pitchFamily="18" charset="0"/>
                      </a:endParaRPr>
                    </a:p>
                  </a:txBody>
                  <a:tcPr>
                    <a:solidFill>
                      <a:schemeClr val="bg1">
                        <a:lumMod val="95000"/>
                      </a:schemeClr>
                    </a:solidFill>
                  </a:tcPr>
                </a:tc>
                <a:extLst>
                  <a:ext uri="{0D108BD9-81ED-4DB2-BD59-A6C34878D82A}">
                    <a16:rowId xmlns:a16="http://schemas.microsoft.com/office/drawing/2014/main" val="1160756200"/>
                  </a:ext>
                </a:extLst>
              </a:tr>
              <a:tr h="370996">
                <a:tc>
                  <a:txBody>
                    <a:bodyPr/>
                    <a:lstStyle/>
                    <a:p>
                      <a:pPr rtl="0" fontAlgn="t">
                        <a:spcBef>
                          <a:spcPts val="0"/>
                        </a:spcBef>
                        <a:spcAft>
                          <a:spcPts val="0"/>
                        </a:spcAft>
                      </a:pPr>
                      <a:r>
                        <a:rPr lang="en-US" sz="1600" b="1" i="0" u="none" strike="noStrike" dirty="0">
                          <a:solidFill>
                            <a:srgbClr val="000000"/>
                          </a:solidFill>
                          <a:effectLst/>
                          <a:latin typeface="Times New Roman" panose="02020603050405020304" pitchFamily="18" charset="0"/>
                        </a:rPr>
                        <a:t>Quantitative Results</a:t>
                      </a:r>
                      <a:endParaRPr lang="en-US" sz="1600" b="1" dirty="0">
                        <a:effectLst/>
                      </a:endParaRPr>
                    </a:p>
                  </a:txBody>
                  <a:tcPr marL="43121" marR="43121" marT="43121" marB="43121">
                    <a:solidFill>
                      <a:schemeClr val="bg1">
                        <a:lumMod val="95000"/>
                      </a:schemeClr>
                    </a:solidFill>
                  </a:tcPr>
                </a:tc>
                <a:tc>
                  <a:txBody>
                    <a:bodyPr/>
                    <a:lstStyle/>
                    <a:p>
                      <a:endParaRPr lang="en-US" b="0" dirty="0">
                        <a:solidFill>
                          <a:srgbClr val="C00000"/>
                        </a:solidFill>
                        <a:latin typeface="+mn-lt"/>
                      </a:endParaRPr>
                    </a:p>
                  </a:txBody>
                  <a:tcPr>
                    <a:solidFill>
                      <a:schemeClr val="bg1">
                        <a:lumMod val="95000"/>
                      </a:schemeClr>
                    </a:solidFill>
                  </a:tcPr>
                </a:tc>
                <a:extLst>
                  <a:ext uri="{0D108BD9-81ED-4DB2-BD59-A6C34878D82A}">
                    <a16:rowId xmlns:a16="http://schemas.microsoft.com/office/drawing/2014/main" val="4009889059"/>
                  </a:ext>
                </a:extLst>
              </a:tr>
              <a:tr h="370996">
                <a:tc>
                  <a:txBody>
                    <a:bodyPr/>
                    <a:lstStyle/>
                    <a:p>
                      <a:pPr algn="r" rtl="0" fontAlgn="t">
                        <a:spcBef>
                          <a:spcPts val="0"/>
                        </a:spcBef>
                        <a:spcAft>
                          <a:spcPts val="0"/>
                        </a:spcAft>
                      </a:pPr>
                      <a:r>
                        <a:rPr lang="en-US" sz="1800" b="0" i="0" u="none" strike="noStrike" dirty="0">
                          <a:solidFill>
                            <a:srgbClr val="000000"/>
                          </a:solidFill>
                          <a:effectLst/>
                          <a:latin typeface="Times New Roman" panose="02020603050405020304" pitchFamily="18" charset="0"/>
                        </a:rPr>
                        <a:t>Preservability</a:t>
                      </a:r>
                      <a:endParaRPr lang="en-US" sz="1800" b="0" dirty="0">
                        <a:effectLst/>
                      </a:endParaRPr>
                    </a:p>
                  </a:txBody>
                  <a:tcPr marL="43121" marR="43121" marT="43121" marB="43121">
                    <a:solidFill>
                      <a:schemeClr val="bg1">
                        <a:lumMod val="95000"/>
                      </a:schemeClr>
                    </a:solidFill>
                  </a:tcPr>
                </a:tc>
                <a:tc>
                  <a:txBody>
                    <a:bodyPr/>
                    <a:lstStyle/>
                    <a:p>
                      <a:pPr marL="9144" rtl="0" fontAlgn="t">
                        <a:spcBef>
                          <a:spcPts val="0"/>
                        </a:spcBef>
                        <a:spcAft>
                          <a:spcPts val="0"/>
                        </a:spcAft>
                      </a:pPr>
                      <a:r>
                        <a:rPr lang="en-US" sz="1800" b="0" i="0" u="none" strike="noStrike" dirty="0">
                          <a:solidFill>
                            <a:srgbClr val="C00000"/>
                          </a:solidFill>
                          <a:effectLst/>
                          <a:latin typeface="+mn-lt"/>
                          <a:cs typeface="Times New Roman" panose="02020603050405020304" pitchFamily="18" charset="0"/>
                        </a:rPr>
                        <a:t>advanced</a:t>
                      </a:r>
                      <a:endParaRPr lang="en-US" sz="1800" b="0" i="0" dirty="0">
                        <a:solidFill>
                          <a:srgbClr val="C00000"/>
                        </a:solidFill>
                        <a:effectLst/>
                        <a:latin typeface="+mn-lt"/>
                        <a:cs typeface="Times New Roman" panose="02020603050405020304" pitchFamily="18" charset="0"/>
                      </a:endParaRPr>
                    </a:p>
                  </a:txBody>
                  <a:tcPr marL="43121" marR="43121" marT="43121" marB="43121">
                    <a:solidFill>
                      <a:schemeClr val="bg1">
                        <a:lumMod val="95000"/>
                      </a:schemeClr>
                    </a:solidFill>
                  </a:tcPr>
                </a:tc>
                <a:extLst>
                  <a:ext uri="{0D108BD9-81ED-4DB2-BD59-A6C34878D82A}">
                    <a16:rowId xmlns:a16="http://schemas.microsoft.com/office/drawing/2014/main" val="1138060956"/>
                  </a:ext>
                </a:extLst>
              </a:tr>
              <a:tr h="370996">
                <a:tc>
                  <a:txBody>
                    <a:bodyPr/>
                    <a:lstStyle/>
                    <a:p>
                      <a:pPr algn="r" rtl="0" fontAlgn="t">
                        <a:spcBef>
                          <a:spcPts val="0"/>
                        </a:spcBef>
                        <a:spcAft>
                          <a:spcPts val="0"/>
                        </a:spcAft>
                      </a:pPr>
                      <a:r>
                        <a:rPr lang="en-US" sz="1800" b="0" i="0" u="none" strike="noStrike" dirty="0">
                          <a:solidFill>
                            <a:srgbClr val="000000"/>
                          </a:solidFill>
                          <a:effectLst/>
                          <a:latin typeface="Times New Roman" panose="02020603050405020304" pitchFamily="18" charset="0"/>
                        </a:rPr>
                        <a:t>Accessibility</a:t>
                      </a:r>
                      <a:endParaRPr lang="en-US" sz="1800" b="0" dirty="0">
                        <a:effectLst/>
                      </a:endParaRPr>
                    </a:p>
                  </a:txBody>
                  <a:tcPr marL="43121" marR="43121" marT="43121" marB="43121">
                    <a:solidFill>
                      <a:schemeClr val="bg1">
                        <a:lumMod val="95000"/>
                      </a:schemeClr>
                    </a:solidFill>
                  </a:tcPr>
                </a:tc>
                <a:tc>
                  <a:txBody>
                    <a:bodyPr/>
                    <a:lstStyle/>
                    <a:p>
                      <a:pPr marL="9144" rtl="0" fontAlgn="t">
                        <a:spcBef>
                          <a:spcPts val="0"/>
                        </a:spcBef>
                        <a:spcAft>
                          <a:spcPts val="0"/>
                        </a:spcAft>
                      </a:pPr>
                      <a:r>
                        <a:rPr lang="en-US" sz="1800" b="0" i="0" u="none" strike="noStrike" dirty="0">
                          <a:solidFill>
                            <a:srgbClr val="C00000"/>
                          </a:solidFill>
                          <a:effectLst/>
                          <a:latin typeface="+mn-lt"/>
                          <a:cs typeface="Times New Roman" panose="02020603050405020304" pitchFamily="18" charset="0"/>
                        </a:rPr>
                        <a:t>minimum</a:t>
                      </a:r>
                      <a:endParaRPr lang="en-US" sz="1800" b="0" i="0" dirty="0">
                        <a:solidFill>
                          <a:srgbClr val="C00000"/>
                        </a:solidFill>
                        <a:effectLst/>
                        <a:latin typeface="+mn-lt"/>
                        <a:cs typeface="Times New Roman" panose="02020603050405020304" pitchFamily="18" charset="0"/>
                      </a:endParaRPr>
                    </a:p>
                  </a:txBody>
                  <a:tcPr marL="43121" marR="43121" marT="43121" marB="43121">
                    <a:solidFill>
                      <a:schemeClr val="bg1">
                        <a:lumMod val="95000"/>
                      </a:schemeClr>
                    </a:solidFill>
                  </a:tcPr>
                </a:tc>
                <a:extLst>
                  <a:ext uri="{0D108BD9-81ED-4DB2-BD59-A6C34878D82A}">
                    <a16:rowId xmlns:a16="http://schemas.microsoft.com/office/drawing/2014/main" val="3035417689"/>
                  </a:ext>
                </a:extLst>
              </a:tr>
              <a:tr h="370996">
                <a:tc>
                  <a:txBody>
                    <a:bodyPr/>
                    <a:lstStyle/>
                    <a:p>
                      <a:pPr algn="r" rtl="0" fontAlgn="t">
                        <a:spcBef>
                          <a:spcPts val="0"/>
                        </a:spcBef>
                        <a:spcAft>
                          <a:spcPts val="0"/>
                        </a:spcAft>
                      </a:pPr>
                      <a:r>
                        <a:rPr lang="en-US" sz="1800" b="0" i="0" u="none" strike="noStrike" dirty="0">
                          <a:solidFill>
                            <a:srgbClr val="000000"/>
                          </a:solidFill>
                          <a:effectLst/>
                          <a:latin typeface="Times New Roman" panose="02020603050405020304" pitchFamily="18" charset="0"/>
                        </a:rPr>
                        <a:t>Usability</a:t>
                      </a:r>
                      <a:endParaRPr lang="en-US" sz="1800" b="0" dirty="0">
                        <a:effectLst/>
                      </a:endParaRPr>
                    </a:p>
                  </a:txBody>
                  <a:tcPr marL="43121" marR="43121" marT="43121" marB="43121">
                    <a:solidFill>
                      <a:schemeClr val="bg1">
                        <a:lumMod val="95000"/>
                      </a:schemeClr>
                    </a:solidFill>
                  </a:tcPr>
                </a:tc>
                <a:tc>
                  <a:txBody>
                    <a:bodyPr/>
                    <a:lstStyle/>
                    <a:p>
                      <a:pPr marL="9144" rtl="0" fontAlgn="t">
                        <a:spcBef>
                          <a:spcPts val="0"/>
                        </a:spcBef>
                        <a:spcAft>
                          <a:spcPts val="0"/>
                        </a:spcAft>
                      </a:pPr>
                      <a:r>
                        <a:rPr lang="en-US" sz="1800" b="0" i="0" u="none" strike="noStrike" dirty="0">
                          <a:solidFill>
                            <a:srgbClr val="C00000"/>
                          </a:solidFill>
                          <a:effectLst/>
                          <a:latin typeface="+mn-lt"/>
                          <a:cs typeface="Times New Roman" panose="02020603050405020304" pitchFamily="18" charset="0"/>
                        </a:rPr>
                        <a:t>advanced</a:t>
                      </a:r>
                      <a:endParaRPr lang="en-US" sz="1800" b="0" i="0" dirty="0">
                        <a:solidFill>
                          <a:srgbClr val="C00000"/>
                        </a:solidFill>
                        <a:effectLst/>
                        <a:latin typeface="+mn-lt"/>
                        <a:cs typeface="Times New Roman" panose="02020603050405020304" pitchFamily="18" charset="0"/>
                      </a:endParaRPr>
                    </a:p>
                  </a:txBody>
                  <a:tcPr marL="43121" marR="43121" marT="43121" marB="43121">
                    <a:solidFill>
                      <a:schemeClr val="bg1">
                        <a:lumMod val="95000"/>
                      </a:schemeClr>
                    </a:solidFill>
                  </a:tcPr>
                </a:tc>
                <a:extLst>
                  <a:ext uri="{0D108BD9-81ED-4DB2-BD59-A6C34878D82A}">
                    <a16:rowId xmlns:a16="http://schemas.microsoft.com/office/drawing/2014/main" val="3181778296"/>
                  </a:ext>
                </a:extLst>
              </a:tr>
              <a:tr h="370996">
                <a:tc>
                  <a:txBody>
                    <a:bodyPr/>
                    <a:lstStyle/>
                    <a:p>
                      <a:pPr algn="r" rtl="0" fontAlgn="t">
                        <a:spcBef>
                          <a:spcPts val="0"/>
                        </a:spcBef>
                        <a:spcAft>
                          <a:spcPts val="0"/>
                        </a:spcAft>
                      </a:pPr>
                      <a:r>
                        <a:rPr lang="en-US" sz="1800" b="0" i="0" u="none" strike="noStrike" dirty="0">
                          <a:solidFill>
                            <a:srgbClr val="000000"/>
                          </a:solidFill>
                          <a:effectLst/>
                          <a:latin typeface="Times New Roman" panose="02020603050405020304" pitchFamily="18" charset="0"/>
                        </a:rPr>
                        <a:t>Production Sustainability</a:t>
                      </a:r>
                      <a:endParaRPr lang="en-US" sz="1800" b="0" dirty="0">
                        <a:effectLst/>
                      </a:endParaRPr>
                    </a:p>
                  </a:txBody>
                  <a:tcPr marL="43121" marR="43121" marT="43121" marB="43121">
                    <a:solidFill>
                      <a:schemeClr val="bg1">
                        <a:lumMod val="95000"/>
                      </a:schemeClr>
                    </a:solidFill>
                  </a:tcPr>
                </a:tc>
                <a:tc>
                  <a:txBody>
                    <a:bodyPr/>
                    <a:lstStyle/>
                    <a:p>
                      <a:pPr marL="9144" rtl="0" fontAlgn="t">
                        <a:spcBef>
                          <a:spcPts val="0"/>
                        </a:spcBef>
                        <a:spcAft>
                          <a:spcPts val="0"/>
                        </a:spcAft>
                      </a:pPr>
                      <a:r>
                        <a:rPr lang="en-US" sz="1800" b="0" i="0" u="none" strike="noStrike" dirty="0">
                          <a:solidFill>
                            <a:srgbClr val="C00000"/>
                          </a:solidFill>
                          <a:effectLst/>
                          <a:latin typeface="+mn-lt"/>
                          <a:cs typeface="Times New Roman" panose="02020603050405020304" pitchFamily="18" charset="0"/>
                        </a:rPr>
                        <a:t>advanced</a:t>
                      </a:r>
                      <a:endParaRPr lang="en-US" sz="1800" b="0" i="0" dirty="0">
                        <a:solidFill>
                          <a:srgbClr val="C00000"/>
                        </a:solidFill>
                        <a:effectLst/>
                        <a:latin typeface="+mn-lt"/>
                        <a:cs typeface="Times New Roman" panose="02020603050405020304" pitchFamily="18" charset="0"/>
                      </a:endParaRPr>
                    </a:p>
                  </a:txBody>
                  <a:tcPr marL="43121" marR="43121" marT="43121" marB="43121">
                    <a:solidFill>
                      <a:schemeClr val="bg1">
                        <a:lumMod val="95000"/>
                      </a:schemeClr>
                    </a:solidFill>
                  </a:tcPr>
                </a:tc>
                <a:extLst>
                  <a:ext uri="{0D108BD9-81ED-4DB2-BD59-A6C34878D82A}">
                    <a16:rowId xmlns:a16="http://schemas.microsoft.com/office/drawing/2014/main" val="2267121973"/>
                  </a:ext>
                </a:extLst>
              </a:tr>
              <a:tr h="370996">
                <a:tc>
                  <a:txBody>
                    <a:bodyPr/>
                    <a:lstStyle/>
                    <a:p>
                      <a:pPr algn="r" rtl="0" fontAlgn="t">
                        <a:spcBef>
                          <a:spcPts val="0"/>
                        </a:spcBef>
                        <a:spcAft>
                          <a:spcPts val="0"/>
                        </a:spcAft>
                      </a:pPr>
                      <a:r>
                        <a:rPr lang="en-US" sz="1800" b="0" i="0" u="none" strike="noStrike" dirty="0">
                          <a:solidFill>
                            <a:srgbClr val="000000"/>
                          </a:solidFill>
                          <a:effectLst/>
                          <a:latin typeface="Times New Roman" panose="02020603050405020304" pitchFamily="18" charset="0"/>
                        </a:rPr>
                        <a:t>Data Quality Assurance</a:t>
                      </a:r>
                      <a:endParaRPr lang="en-US" sz="1800" b="0" dirty="0">
                        <a:effectLst/>
                      </a:endParaRPr>
                    </a:p>
                  </a:txBody>
                  <a:tcPr marL="43121" marR="43121" marT="43121" marB="43121">
                    <a:solidFill>
                      <a:schemeClr val="bg1">
                        <a:lumMod val="95000"/>
                      </a:schemeClr>
                    </a:solidFill>
                  </a:tcPr>
                </a:tc>
                <a:tc>
                  <a:txBody>
                    <a:bodyPr/>
                    <a:lstStyle/>
                    <a:p>
                      <a:pPr marL="9144" rtl="0" fontAlgn="t">
                        <a:spcBef>
                          <a:spcPts val="0"/>
                        </a:spcBef>
                        <a:spcAft>
                          <a:spcPts val="0"/>
                        </a:spcAft>
                      </a:pPr>
                      <a:r>
                        <a:rPr lang="en-US" sz="1800" b="0" i="0" u="none" strike="noStrike" dirty="0">
                          <a:solidFill>
                            <a:srgbClr val="C00000"/>
                          </a:solidFill>
                          <a:effectLst/>
                          <a:latin typeface="+mn-lt"/>
                          <a:cs typeface="Times New Roman" panose="02020603050405020304" pitchFamily="18" charset="0"/>
                        </a:rPr>
                        <a:t>advanced</a:t>
                      </a:r>
                      <a:endParaRPr lang="en-US" sz="1800" b="0" i="0" dirty="0">
                        <a:solidFill>
                          <a:srgbClr val="C00000"/>
                        </a:solidFill>
                        <a:effectLst/>
                        <a:latin typeface="+mn-lt"/>
                        <a:cs typeface="Times New Roman" panose="02020603050405020304" pitchFamily="18" charset="0"/>
                      </a:endParaRPr>
                    </a:p>
                  </a:txBody>
                  <a:tcPr marL="43121" marR="43121" marT="43121" marB="43121">
                    <a:solidFill>
                      <a:schemeClr val="bg1">
                        <a:lumMod val="95000"/>
                      </a:schemeClr>
                    </a:solidFill>
                  </a:tcPr>
                </a:tc>
                <a:extLst>
                  <a:ext uri="{0D108BD9-81ED-4DB2-BD59-A6C34878D82A}">
                    <a16:rowId xmlns:a16="http://schemas.microsoft.com/office/drawing/2014/main" val="2785535099"/>
                  </a:ext>
                </a:extLst>
              </a:tr>
              <a:tr h="370996">
                <a:tc>
                  <a:txBody>
                    <a:bodyPr/>
                    <a:lstStyle/>
                    <a:p>
                      <a:pPr algn="r" rtl="0" fontAlgn="t">
                        <a:spcBef>
                          <a:spcPts val="0"/>
                        </a:spcBef>
                        <a:spcAft>
                          <a:spcPts val="0"/>
                        </a:spcAft>
                      </a:pPr>
                      <a:r>
                        <a:rPr lang="en-US" sz="1800" b="0" i="0" u="none" strike="noStrike" dirty="0">
                          <a:solidFill>
                            <a:srgbClr val="000000"/>
                          </a:solidFill>
                          <a:effectLst/>
                          <a:latin typeface="Times New Roman" panose="02020603050405020304" pitchFamily="18" charset="0"/>
                        </a:rPr>
                        <a:t>Data Quality Control/Monitoring</a:t>
                      </a:r>
                      <a:endParaRPr lang="en-US" sz="1800" b="0" dirty="0">
                        <a:effectLst/>
                      </a:endParaRPr>
                    </a:p>
                  </a:txBody>
                  <a:tcPr marL="43121" marR="43121" marT="43121" marB="43121">
                    <a:solidFill>
                      <a:schemeClr val="bg1">
                        <a:lumMod val="95000"/>
                      </a:schemeClr>
                    </a:solidFill>
                  </a:tcPr>
                </a:tc>
                <a:tc>
                  <a:txBody>
                    <a:bodyPr/>
                    <a:lstStyle/>
                    <a:p>
                      <a:pPr marL="9144" rtl="0" fontAlgn="t">
                        <a:spcBef>
                          <a:spcPts val="0"/>
                        </a:spcBef>
                        <a:spcAft>
                          <a:spcPts val="0"/>
                        </a:spcAft>
                      </a:pPr>
                      <a:r>
                        <a:rPr lang="en-US" sz="1800" b="0" i="0" u="none" strike="noStrike" dirty="0">
                          <a:solidFill>
                            <a:srgbClr val="C00000"/>
                          </a:solidFill>
                          <a:effectLst/>
                          <a:latin typeface="+mn-lt"/>
                          <a:cs typeface="Times New Roman" panose="02020603050405020304" pitchFamily="18" charset="0"/>
                        </a:rPr>
                        <a:t>minimal</a:t>
                      </a:r>
                      <a:endParaRPr lang="en-US" sz="1800" b="0" i="0" dirty="0">
                        <a:solidFill>
                          <a:srgbClr val="C00000"/>
                        </a:solidFill>
                        <a:effectLst/>
                        <a:latin typeface="+mn-lt"/>
                        <a:cs typeface="Times New Roman" panose="02020603050405020304" pitchFamily="18" charset="0"/>
                      </a:endParaRPr>
                    </a:p>
                  </a:txBody>
                  <a:tcPr marL="43121" marR="43121" marT="43121" marB="43121" anchor="ctr">
                    <a:solidFill>
                      <a:schemeClr val="bg1">
                        <a:lumMod val="95000"/>
                      </a:schemeClr>
                    </a:solidFill>
                  </a:tcPr>
                </a:tc>
                <a:extLst>
                  <a:ext uri="{0D108BD9-81ED-4DB2-BD59-A6C34878D82A}">
                    <a16:rowId xmlns:a16="http://schemas.microsoft.com/office/drawing/2014/main" val="2822421132"/>
                  </a:ext>
                </a:extLst>
              </a:tr>
              <a:tr h="370996">
                <a:tc>
                  <a:txBody>
                    <a:bodyPr/>
                    <a:lstStyle/>
                    <a:p>
                      <a:pPr algn="r" rtl="0" fontAlgn="t">
                        <a:spcBef>
                          <a:spcPts val="0"/>
                        </a:spcBef>
                        <a:spcAft>
                          <a:spcPts val="0"/>
                        </a:spcAft>
                      </a:pPr>
                      <a:r>
                        <a:rPr lang="en-US" sz="1800" b="0" i="0" u="none" strike="noStrike" dirty="0">
                          <a:solidFill>
                            <a:srgbClr val="000000"/>
                          </a:solidFill>
                          <a:effectLst/>
                          <a:latin typeface="Times New Roman" panose="02020603050405020304" pitchFamily="18" charset="0"/>
                        </a:rPr>
                        <a:t>Data Quality Assessment</a:t>
                      </a:r>
                      <a:endParaRPr lang="en-US" sz="1800" b="0" dirty="0">
                        <a:effectLst/>
                      </a:endParaRPr>
                    </a:p>
                  </a:txBody>
                  <a:tcPr marL="43121" marR="43121" marT="43121" marB="43121">
                    <a:solidFill>
                      <a:schemeClr val="bg1">
                        <a:lumMod val="95000"/>
                      </a:schemeClr>
                    </a:solidFill>
                  </a:tcPr>
                </a:tc>
                <a:tc>
                  <a:txBody>
                    <a:bodyPr/>
                    <a:lstStyle/>
                    <a:p>
                      <a:pPr marL="9144" rtl="0" fontAlgn="t">
                        <a:spcBef>
                          <a:spcPts val="0"/>
                        </a:spcBef>
                        <a:spcAft>
                          <a:spcPts val="0"/>
                        </a:spcAft>
                      </a:pPr>
                      <a:r>
                        <a:rPr lang="en-US" sz="1800" b="0" i="0" u="none" strike="noStrike" dirty="0">
                          <a:solidFill>
                            <a:srgbClr val="C00000"/>
                          </a:solidFill>
                          <a:effectLst/>
                          <a:latin typeface="+mn-lt"/>
                          <a:cs typeface="Times New Roman" panose="02020603050405020304" pitchFamily="18" charset="0"/>
                        </a:rPr>
                        <a:t>intermediate</a:t>
                      </a:r>
                      <a:endParaRPr lang="en-US" sz="1800" b="0" i="0" dirty="0">
                        <a:solidFill>
                          <a:srgbClr val="C00000"/>
                        </a:solidFill>
                        <a:effectLst/>
                        <a:latin typeface="+mn-lt"/>
                        <a:cs typeface="Times New Roman" panose="02020603050405020304" pitchFamily="18" charset="0"/>
                      </a:endParaRPr>
                    </a:p>
                  </a:txBody>
                  <a:tcPr marL="43121" marR="43121" marT="43121" marB="43121">
                    <a:solidFill>
                      <a:schemeClr val="bg1">
                        <a:lumMod val="95000"/>
                      </a:schemeClr>
                    </a:solidFill>
                  </a:tcPr>
                </a:tc>
                <a:extLst>
                  <a:ext uri="{0D108BD9-81ED-4DB2-BD59-A6C34878D82A}">
                    <a16:rowId xmlns:a16="http://schemas.microsoft.com/office/drawing/2014/main" val="8980016"/>
                  </a:ext>
                </a:extLst>
              </a:tr>
              <a:tr h="370996">
                <a:tc>
                  <a:txBody>
                    <a:bodyPr/>
                    <a:lstStyle/>
                    <a:p>
                      <a:pPr algn="r" rtl="0" fontAlgn="t">
                        <a:spcBef>
                          <a:spcPts val="0"/>
                        </a:spcBef>
                        <a:spcAft>
                          <a:spcPts val="0"/>
                        </a:spcAft>
                      </a:pPr>
                      <a:r>
                        <a:rPr lang="en-US" sz="1800" b="0" i="0" u="none" strike="noStrike" dirty="0">
                          <a:solidFill>
                            <a:srgbClr val="000000"/>
                          </a:solidFill>
                          <a:effectLst/>
                          <a:latin typeface="Times New Roman" panose="02020603050405020304" pitchFamily="18" charset="0"/>
                        </a:rPr>
                        <a:t>Transparency/Traceability</a:t>
                      </a:r>
                      <a:endParaRPr lang="en-US" sz="1800" b="0" dirty="0">
                        <a:effectLst/>
                      </a:endParaRPr>
                    </a:p>
                  </a:txBody>
                  <a:tcPr marL="43121" marR="43121" marT="43121" marB="43121">
                    <a:solidFill>
                      <a:schemeClr val="bg1">
                        <a:lumMod val="95000"/>
                      </a:schemeClr>
                    </a:solidFill>
                  </a:tcPr>
                </a:tc>
                <a:tc>
                  <a:txBody>
                    <a:bodyPr/>
                    <a:lstStyle/>
                    <a:p>
                      <a:pPr marL="9144" rtl="0" fontAlgn="t">
                        <a:spcBef>
                          <a:spcPts val="0"/>
                        </a:spcBef>
                        <a:spcAft>
                          <a:spcPts val="0"/>
                        </a:spcAft>
                      </a:pPr>
                      <a:r>
                        <a:rPr lang="en-US" sz="1800" b="0" i="0" u="none" strike="noStrike" dirty="0">
                          <a:solidFill>
                            <a:srgbClr val="C00000"/>
                          </a:solidFill>
                          <a:effectLst/>
                          <a:latin typeface="+mn-lt"/>
                          <a:cs typeface="Times New Roman" panose="02020603050405020304" pitchFamily="18" charset="0"/>
                        </a:rPr>
                        <a:t>intermediate</a:t>
                      </a:r>
                      <a:endParaRPr lang="en-US" sz="1800" b="0" i="0" dirty="0">
                        <a:solidFill>
                          <a:srgbClr val="C00000"/>
                        </a:solidFill>
                        <a:effectLst/>
                        <a:latin typeface="+mn-lt"/>
                        <a:cs typeface="Times New Roman" panose="02020603050405020304" pitchFamily="18" charset="0"/>
                      </a:endParaRPr>
                    </a:p>
                  </a:txBody>
                  <a:tcPr marL="43121" marR="43121" marT="43121" marB="43121">
                    <a:solidFill>
                      <a:schemeClr val="bg1">
                        <a:lumMod val="95000"/>
                      </a:schemeClr>
                    </a:solidFill>
                  </a:tcPr>
                </a:tc>
                <a:extLst>
                  <a:ext uri="{0D108BD9-81ED-4DB2-BD59-A6C34878D82A}">
                    <a16:rowId xmlns:a16="http://schemas.microsoft.com/office/drawing/2014/main" val="1802863580"/>
                  </a:ext>
                </a:extLst>
              </a:tr>
              <a:tr h="370996">
                <a:tc>
                  <a:txBody>
                    <a:bodyPr/>
                    <a:lstStyle/>
                    <a:p>
                      <a:pPr algn="r" rtl="0" fontAlgn="t">
                        <a:spcBef>
                          <a:spcPts val="0"/>
                        </a:spcBef>
                        <a:spcAft>
                          <a:spcPts val="0"/>
                        </a:spcAft>
                      </a:pPr>
                      <a:r>
                        <a:rPr lang="en-US" sz="1800" b="0" i="0" u="none" strike="noStrike" dirty="0">
                          <a:solidFill>
                            <a:srgbClr val="000000"/>
                          </a:solidFill>
                          <a:effectLst/>
                          <a:latin typeface="Times New Roman" panose="02020603050405020304" pitchFamily="18" charset="0"/>
                        </a:rPr>
                        <a:t>Data Integrity</a:t>
                      </a:r>
                      <a:endParaRPr lang="en-US" sz="1800" b="0" dirty="0">
                        <a:effectLst/>
                      </a:endParaRPr>
                    </a:p>
                  </a:txBody>
                  <a:tcPr marL="43121" marR="43121" marT="43121" marB="43121">
                    <a:solidFill>
                      <a:schemeClr val="bg1">
                        <a:lumMod val="95000"/>
                      </a:schemeClr>
                    </a:solidFill>
                  </a:tcPr>
                </a:tc>
                <a:tc>
                  <a:txBody>
                    <a:bodyPr/>
                    <a:lstStyle/>
                    <a:p>
                      <a:pPr marL="9144" marR="0" lvl="0" indent="0" algn="l" defTabSz="457200" rtl="0" eaLnBrk="1" fontAlgn="t"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C00000"/>
                          </a:solidFill>
                          <a:effectLst/>
                          <a:uLnTx/>
                          <a:uFillTx/>
                          <a:latin typeface="+mn-lt"/>
                          <a:ea typeface="+mn-ea"/>
                          <a:cs typeface="Times New Roman" panose="02020603050405020304" pitchFamily="18" charset="0"/>
                        </a:rPr>
                        <a:t>advanced</a:t>
                      </a:r>
                    </a:p>
                  </a:txBody>
                  <a:tcPr>
                    <a:solidFill>
                      <a:schemeClr val="bg1">
                        <a:lumMod val="95000"/>
                      </a:schemeClr>
                    </a:solidFill>
                  </a:tcPr>
                </a:tc>
                <a:extLst>
                  <a:ext uri="{0D108BD9-81ED-4DB2-BD59-A6C34878D82A}">
                    <a16:rowId xmlns:a16="http://schemas.microsoft.com/office/drawing/2014/main" val="938797168"/>
                  </a:ext>
                </a:extLst>
              </a:tr>
              <a:tr h="574163">
                <a:tc>
                  <a:txBody>
                    <a:bodyPr/>
                    <a:lstStyle/>
                    <a:p>
                      <a:pPr rtl="0" fontAlgn="t">
                        <a:spcBef>
                          <a:spcPts val="0"/>
                        </a:spcBef>
                        <a:spcAft>
                          <a:spcPts val="0"/>
                        </a:spcAft>
                      </a:pPr>
                      <a:r>
                        <a:rPr lang="en-US" sz="1600" b="1" i="0" u="none" strike="noStrike" dirty="0">
                          <a:solidFill>
                            <a:srgbClr val="000000"/>
                          </a:solidFill>
                          <a:effectLst/>
                          <a:latin typeface="Times New Roman" panose="02020603050405020304" pitchFamily="18" charset="0"/>
                        </a:rPr>
                        <a:t>Conformance Results Explanation </a:t>
                      </a:r>
                      <a:endParaRPr lang="en-US" sz="1600" b="1" dirty="0">
                        <a:effectLst/>
                      </a:endParaRPr>
                    </a:p>
                  </a:txBody>
                  <a:tcPr marL="43121" marR="43121" marT="43121" marB="43121">
                    <a:solidFill>
                      <a:schemeClr val="bg1">
                        <a:lumMod val="95000"/>
                      </a:schemeClr>
                    </a:solidFill>
                  </a:tcPr>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1600" b="0" i="0" u="none" strike="noStrike" dirty="0">
                          <a:solidFill>
                            <a:srgbClr val="000000"/>
                          </a:solidFill>
                          <a:effectLst/>
                          <a:latin typeface="Times New Roman" panose="02020603050405020304" pitchFamily="18" charset="0"/>
                          <a:cs typeface="Times New Roman" panose="02020603050405020304" pitchFamily="18" charset="0"/>
                        </a:rPr>
                        <a:t>Data stewardship maturity assessment was carried out by NOAA OneStop metadata content editor, in collaboration with subject matter experts of the product and the maturity matrix. </a:t>
                      </a:r>
                      <a:endParaRPr lang="en-US" sz="1600" b="0" i="0" dirty="0">
                        <a:effectLst/>
                        <a:latin typeface="Times New Roman" panose="02020603050405020304" pitchFamily="18" charset="0"/>
                        <a:cs typeface="Times New Roman" panose="02020603050405020304" pitchFamily="18" charset="0"/>
                      </a:endParaRPr>
                    </a:p>
                  </a:txBody>
                  <a:tcPr>
                    <a:solidFill>
                      <a:schemeClr val="bg1">
                        <a:lumMod val="95000"/>
                      </a:schemeClr>
                    </a:solidFill>
                  </a:tcPr>
                </a:tc>
                <a:extLst>
                  <a:ext uri="{0D108BD9-81ED-4DB2-BD59-A6C34878D82A}">
                    <a16:rowId xmlns:a16="http://schemas.microsoft.com/office/drawing/2014/main" val="1866835930"/>
                  </a:ext>
                </a:extLst>
              </a:tr>
              <a:tr h="574163">
                <a:tc>
                  <a:txBody>
                    <a:bodyPr/>
                    <a:lstStyle/>
                    <a:p>
                      <a:pPr marL="0" marR="0" lvl="0" indent="0" algn="l" defTabSz="457200" rtl="0" eaLnBrk="1" fontAlgn="t" latinLnBrk="0" hangingPunct="1">
                        <a:lnSpc>
                          <a:spcPct val="100000"/>
                        </a:lnSpc>
                        <a:spcBef>
                          <a:spcPts val="0"/>
                        </a:spcBef>
                        <a:spcAft>
                          <a:spcPts val="0"/>
                        </a:spcAft>
                        <a:buClrTx/>
                        <a:buSzTx/>
                        <a:buFontTx/>
                        <a:buNone/>
                        <a:tabLst/>
                        <a:defRPr/>
                      </a:pPr>
                      <a:r>
                        <a:rPr lang="en-US" sz="1600" b="1" i="0" u="none" strike="noStrike" dirty="0">
                          <a:solidFill>
                            <a:srgbClr val="000000"/>
                          </a:solidFill>
                          <a:effectLst/>
                          <a:latin typeface="Times New Roman" panose="02020603050405020304" pitchFamily="18" charset="0"/>
                        </a:rPr>
                        <a:t>Reference</a:t>
                      </a:r>
                      <a:endParaRPr lang="en-US" sz="1600" b="1" dirty="0">
                        <a:effectLst/>
                      </a:endParaRPr>
                    </a:p>
                    <a:p>
                      <a:pPr rtl="0" fontAlgn="t">
                        <a:spcBef>
                          <a:spcPts val="0"/>
                        </a:spcBef>
                        <a:spcAft>
                          <a:spcPts val="0"/>
                        </a:spcAft>
                      </a:pPr>
                      <a:endParaRPr lang="en-US" sz="1600" b="1" dirty="0">
                        <a:effectLst/>
                      </a:endParaRPr>
                    </a:p>
                  </a:txBody>
                  <a:tcPr marL="43121" marR="43121" marT="43121" marB="43121">
                    <a:solidFill>
                      <a:schemeClr val="bg1">
                        <a:lumMod val="95000"/>
                      </a:schemeClr>
                    </a:solidFill>
                  </a:tcPr>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1400" b="0" i="0" u="none" strike="noStrike" dirty="0">
                          <a:solidFill>
                            <a:schemeClr val="tx1"/>
                          </a:solidFill>
                          <a:effectLst/>
                          <a:latin typeface="Times New Roman" panose="02020603050405020304" pitchFamily="18" charset="0"/>
                          <a:cs typeface="Times New Roman" panose="02020603050405020304" pitchFamily="18" charset="0"/>
                        </a:rPr>
                        <a:t>Lemieux, P., G. Peng, and D.J. Scott, 2017: Data Stewardship Maturity Report for NOAA Climate Data Record (CDR) of Passive Microwave Sea Ice Concentration, Version 2. </a:t>
                      </a:r>
                      <a:r>
                        <a:rPr lang="en-US" sz="1400" b="0" i="1" u="none" strike="noStrike" dirty="0">
                          <a:solidFill>
                            <a:schemeClr val="tx1"/>
                          </a:solidFill>
                          <a:effectLst/>
                          <a:latin typeface="Times New Roman" panose="02020603050405020304" pitchFamily="18" charset="0"/>
                          <a:cs typeface="Times New Roman" panose="02020603050405020304" pitchFamily="18" charset="0"/>
                        </a:rPr>
                        <a:t>Figshare</a:t>
                      </a:r>
                      <a:r>
                        <a:rPr lang="en-US" sz="1400" b="0" i="0" u="none" strike="noStrike" dirty="0">
                          <a:solidFill>
                            <a:schemeClr val="tx1"/>
                          </a:solidFill>
                          <a:effectLst/>
                          <a:latin typeface="Times New Roman" panose="02020603050405020304" pitchFamily="18" charset="0"/>
                          <a:cs typeface="Times New Roman" panose="02020603050405020304" pitchFamily="18" charset="0"/>
                        </a:rPr>
                        <a:t>. </a:t>
                      </a:r>
                      <a:r>
                        <a:rPr lang="en-US" sz="1400" b="0" i="0" u="none" strike="noStrike" dirty="0" err="1">
                          <a:solidFill>
                            <a:schemeClr val="tx1"/>
                          </a:solidFill>
                          <a:effectLst/>
                          <a:latin typeface="Times New Roman" panose="02020603050405020304" pitchFamily="18" charset="0"/>
                          <a:cs typeface="Times New Roman" panose="02020603050405020304" pitchFamily="18" charset="0"/>
                        </a:rPr>
                        <a:t>doi:https</a:t>
                      </a:r>
                      <a:r>
                        <a:rPr lang="en-US" sz="1400" b="0" i="0" u="none" strike="noStrike" dirty="0">
                          <a:solidFill>
                            <a:schemeClr val="tx1"/>
                          </a:solidFill>
                          <a:effectLst/>
                          <a:latin typeface="Times New Roman" panose="02020603050405020304" pitchFamily="18" charset="0"/>
                          <a:cs typeface="Times New Roman" panose="02020603050405020304" pitchFamily="18" charset="0"/>
                        </a:rPr>
                        <a:t>://</a:t>
                      </a:r>
                      <a:r>
                        <a:rPr lang="en-US" sz="1400" b="0" i="0" u="none" strike="noStrike" dirty="0" err="1">
                          <a:solidFill>
                            <a:schemeClr val="tx1"/>
                          </a:solidFill>
                          <a:effectLst/>
                          <a:latin typeface="Times New Roman" panose="02020603050405020304" pitchFamily="18" charset="0"/>
                          <a:cs typeface="Times New Roman" panose="02020603050405020304" pitchFamily="18" charset="0"/>
                        </a:rPr>
                        <a:t>doi.org</a:t>
                      </a:r>
                      <a:r>
                        <a:rPr lang="en-US" sz="1400" b="0" i="0" u="none" strike="noStrike" dirty="0">
                          <a:solidFill>
                            <a:schemeClr val="tx1"/>
                          </a:solidFill>
                          <a:effectLst/>
                          <a:latin typeface="Times New Roman" panose="02020603050405020304" pitchFamily="18" charset="0"/>
                          <a:cs typeface="Times New Roman" panose="02020603050405020304" pitchFamily="18" charset="0"/>
                        </a:rPr>
                        <a:t>/10.6084/m9.figshare.5279932</a:t>
                      </a:r>
                      <a:endParaRPr lang="en-US" sz="1400" b="0" i="0" dirty="0">
                        <a:solidFill>
                          <a:schemeClr val="tx1"/>
                        </a:solidFill>
                        <a:effectLst/>
                        <a:latin typeface="Times New Roman" panose="02020603050405020304" pitchFamily="18" charset="0"/>
                        <a:cs typeface="Times New Roman" panose="02020603050405020304" pitchFamily="18" charset="0"/>
                      </a:endParaRPr>
                    </a:p>
                  </a:txBody>
                  <a:tcPr>
                    <a:solidFill>
                      <a:schemeClr val="bg1">
                        <a:lumMod val="95000"/>
                      </a:schemeClr>
                    </a:solidFill>
                  </a:tcPr>
                </a:tc>
                <a:extLst>
                  <a:ext uri="{0D108BD9-81ED-4DB2-BD59-A6C34878D82A}">
                    <a16:rowId xmlns:a16="http://schemas.microsoft.com/office/drawing/2014/main" val="1678900782"/>
                  </a:ext>
                </a:extLst>
              </a:tr>
            </a:tbl>
          </a:graphicData>
        </a:graphic>
      </p:graphicFrame>
    </p:spTree>
    <p:extLst>
      <p:ext uri="{BB962C8B-B14F-4D97-AF65-F5344CB8AC3E}">
        <p14:creationId xmlns:p14="http://schemas.microsoft.com/office/powerpoint/2010/main" val="79030339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9259AF2F-52C6-9B46-B8B2-0579234AE62E}" type="slidenum">
              <a:rPr lang="en-US" smtClean="0"/>
              <a:t>32</a:t>
            </a:fld>
            <a:endParaRPr lang="en-US"/>
          </a:p>
        </p:txBody>
      </p:sp>
      <p:sp>
        <p:nvSpPr>
          <p:cNvPr id="6" name="Rectangle 5">
            <a:extLst>
              <a:ext uri="{FF2B5EF4-FFF2-40B4-BE49-F238E27FC236}">
                <a16:creationId xmlns:a16="http://schemas.microsoft.com/office/drawing/2014/main" id="{D7060079-0D03-4942-8171-01FB179F7626}"/>
              </a:ext>
            </a:extLst>
          </p:cNvPr>
          <p:cNvSpPr/>
          <p:nvPr/>
        </p:nvSpPr>
        <p:spPr>
          <a:xfrm>
            <a:off x="5529991" y="5882203"/>
            <a:ext cx="3000117" cy="338554"/>
          </a:xfrm>
          <a:prstGeom prst="rect">
            <a:avLst/>
          </a:prstGeom>
        </p:spPr>
        <p:txBody>
          <a:bodyPr wrap="none">
            <a:spAutoFit/>
          </a:bodyPr>
          <a:lstStyle/>
          <a:p>
            <a:r>
              <a:rPr lang="en-US" sz="1600">
                <a:solidFill>
                  <a:schemeClr val="bg1">
                    <a:lumMod val="50000"/>
                  </a:schemeClr>
                </a:solidFill>
              </a:rPr>
              <a:t>(</a:t>
            </a:r>
            <a:r>
              <a:rPr lang="en-US" sz="1600" b="1">
                <a:solidFill>
                  <a:srgbClr val="C00000"/>
                </a:solidFill>
              </a:rPr>
              <a:t>Peng </a:t>
            </a:r>
            <a:r>
              <a:rPr lang="en-US" sz="1600">
                <a:solidFill>
                  <a:schemeClr val="bg1">
                    <a:lumMod val="50000"/>
                  </a:schemeClr>
                </a:solidFill>
              </a:rPr>
              <a:t>2018, </a:t>
            </a:r>
            <a:r>
              <a:rPr lang="en-US" sz="1600" i="1">
                <a:solidFill>
                  <a:schemeClr val="bg1">
                    <a:lumMod val="50000"/>
                  </a:schemeClr>
                </a:solidFill>
              </a:rPr>
              <a:t>Data Science Journal</a:t>
            </a:r>
            <a:r>
              <a:rPr lang="en-US" sz="1600" i="1">
                <a:solidFill>
                  <a:schemeClr val="tx2">
                    <a:lumMod val="50000"/>
                  </a:schemeClr>
                </a:solidFill>
              </a:rPr>
              <a:t>)</a:t>
            </a:r>
            <a:endParaRPr lang="en-US" sz="1600" i="1"/>
          </a:p>
        </p:txBody>
      </p:sp>
      <p:pic>
        <p:nvPicPr>
          <p:cNvPr id="7" name="Picture 6">
            <a:extLst>
              <a:ext uri="{FF2B5EF4-FFF2-40B4-BE49-F238E27FC236}">
                <a16:creationId xmlns:a16="http://schemas.microsoft.com/office/drawing/2014/main" id="{94A20160-993E-B449-9F5B-F6820BE5F19D}"/>
              </a:ext>
            </a:extLst>
          </p:cNvPr>
          <p:cNvPicPr>
            <a:picLocks noChangeAspect="1"/>
          </p:cNvPicPr>
          <p:nvPr/>
        </p:nvPicPr>
        <p:blipFill rotWithShape="1">
          <a:blip r:embed="rId3"/>
          <a:srcRect t="9150" b="5360"/>
          <a:stretch/>
        </p:blipFill>
        <p:spPr>
          <a:xfrm>
            <a:off x="0" y="53788"/>
            <a:ext cx="9144000" cy="5862919"/>
          </a:xfrm>
          <a:prstGeom prst="rect">
            <a:avLst/>
          </a:prstGeom>
        </p:spPr>
      </p:pic>
    </p:spTree>
    <p:extLst>
      <p:ext uri="{BB962C8B-B14F-4D97-AF65-F5344CB8AC3E}">
        <p14:creationId xmlns:p14="http://schemas.microsoft.com/office/powerpoint/2010/main" val="341344387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F61E782A-E0B3-AC4E-B75C-32E3DC431F13}"/>
              </a:ext>
            </a:extLst>
          </p:cNvPr>
          <p:cNvPicPr>
            <a:picLocks noChangeAspect="1"/>
          </p:cNvPicPr>
          <p:nvPr/>
        </p:nvPicPr>
        <p:blipFill rotWithShape="1">
          <a:blip r:embed="rId3"/>
          <a:srcRect l="12375" t="7963" r="12615" b="34630"/>
          <a:stretch/>
        </p:blipFill>
        <p:spPr>
          <a:xfrm>
            <a:off x="1773402" y="812800"/>
            <a:ext cx="5597197" cy="5543550"/>
          </a:xfrm>
          <a:prstGeom prst="rect">
            <a:avLst/>
          </a:prstGeom>
        </p:spPr>
      </p:pic>
      <p:sp>
        <p:nvSpPr>
          <p:cNvPr id="2" name="Slide Number Placeholder 1"/>
          <p:cNvSpPr>
            <a:spLocks noGrp="1"/>
          </p:cNvSpPr>
          <p:nvPr>
            <p:ph type="sldNum" sz="quarter" idx="12"/>
          </p:nvPr>
        </p:nvSpPr>
        <p:spPr/>
        <p:txBody>
          <a:bodyPr/>
          <a:lstStyle/>
          <a:p>
            <a:fld id="{9259AF2F-52C6-9B46-B8B2-0579234AE62E}" type="slidenum">
              <a:rPr lang="en-US" smtClean="0"/>
              <a:t>33</a:t>
            </a:fld>
            <a:endParaRPr lang="en-US"/>
          </a:p>
        </p:txBody>
      </p:sp>
      <p:sp>
        <p:nvSpPr>
          <p:cNvPr id="3" name="TextBox 2">
            <a:extLst>
              <a:ext uri="{FF2B5EF4-FFF2-40B4-BE49-F238E27FC236}">
                <a16:creationId xmlns:a16="http://schemas.microsoft.com/office/drawing/2014/main" id="{E08F06C9-0E00-F24C-92D4-4EADE0A6E428}"/>
              </a:ext>
            </a:extLst>
          </p:cNvPr>
          <p:cNvSpPr txBox="1"/>
          <p:nvPr/>
        </p:nvSpPr>
        <p:spPr>
          <a:xfrm>
            <a:off x="1342206" y="209376"/>
            <a:ext cx="6459589" cy="523220"/>
          </a:xfrm>
          <a:prstGeom prst="rect">
            <a:avLst/>
          </a:prstGeom>
          <a:noFill/>
        </p:spPr>
        <p:txBody>
          <a:bodyPr wrap="none" rtlCol="0">
            <a:spAutoFit/>
          </a:bodyPr>
          <a:lstStyle/>
          <a:p>
            <a:r>
              <a:rPr lang="en-US" sz="2800" b="1">
                <a:solidFill>
                  <a:schemeClr val="tx2">
                    <a:lumMod val="50000"/>
                  </a:schemeClr>
                </a:solidFill>
              </a:rPr>
              <a:t>11 Knowledge Areas of Data Management</a:t>
            </a:r>
          </a:p>
        </p:txBody>
      </p:sp>
      <p:sp>
        <p:nvSpPr>
          <p:cNvPr id="6" name="Rectangle 5">
            <a:extLst>
              <a:ext uri="{FF2B5EF4-FFF2-40B4-BE49-F238E27FC236}">
                <a16:creationId xmlns:a16="http://schemas.microsoft.com/office/drawing/2014/main" id="{D7060079-0D03-4942-8171-01FB179F7626}"/>
              </a:ext>
            </a:extLst>
          </p:cNvPr>
          <p:cNvSpPr/>
          <p:nvPr/>
        </p:nvSpPr>
        <p:spPr>
          <a:xfrm>
            <a:off x="3019878" y="6330434"/>
            <a:ext cx="3195170" cy="338554"/>
          </a:xfrm>
          <a:prstGeom prst="rect">
            <a:avLst/>
          </a:prstGeom>
        </p:spPr>
        <p:txBody>
          <a:bodyPr wrap="none">
            <a:spAutoFit/>
          </a:bodyPr>
          <a:lstStyle/>
          <a:p>
            <a:r>
              <a:rPr lang="en-US" sz="1600">
                <a:solidFill>
                  <a:schemeClr val="bg1">
                    <a:lumMod val="50000"/>
                  </a:schemeClr>
                </a:solidFill>
              </a:rPr>
              <a:t>(</a:t>
            </a:r>
            <a:r>
              <a:rPr lang="en-US" sz="1600" b="1">
                <a:solidFill>
                  <a:srgbClr val="C00000"/>
                </a:solidFill>
              </a:rPr>
              <a:t>DAMA International </a:t>
            </a:r>
            <a:r>
              <a:rPr lang="en-US" sz="1600" b="1">
                <a:solidFill>
                  <a:schemeClr val="bg1">
                    <a:lumMod val="50000"/>
                  </a:schemeClr>
                </a:solidFill>
              </a:rPr>
              <a:t>DM</a:t>
            </a:r>
            <a:r>
              <a:rPr lang="en-US" sz="1600">
                <a:solidFill>
                  <a:schemeClr val="bg1">
                    <a:lumMod val="50000"/>
                  </a:schemeClr>
                </a:solidFill>
              </a:rPr>
              <a:t>BOK 2014</a:t>
            </a:r>
            <a:r>
              <a:rPr lang="en-US" sz="1600">
                <a:solidFill>
                  <a:schemeClr val="tx2">
                    <a:lumMod val="50000"/>
                  </a:schemeClr>
                </a:solidFill>
              </a:rPr>
              <a:t>)</a:t>
            </a:r>
            <a:endParaRPr lang="en-US" sz="1600"/>
          </a:p>
        </p:txBody>
      </p:sp>
    </p:spTree>
    <p:extLst>
      <p:ext uri="{BB962C8B-B14F-4D97-AF65-F5344CB8AC3E}">
        <p14:creationId xmlns:p14="http://schemas.microsoft.com/office/powerpoint/2010/main" val="276757455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9259AF2F-52C6-9B46-B8B2-0579234AE62E}" type="slidenum">
              <a:rPr lang="en-US" smtClean="0"/>
              <a:t>34</a:t>
            </a:fld>
            <a:endParaRPr lang="en-US"/>
          </a:p>
        </p:txBody>
      </p:sp>
      <p:sp>
        <p:nvSpPr>
          <p:cNvPr id="3" name="TextBox 2">
            <a:extLst>
              <a:ext uri="{FF2B5EF4-FFF2-40B4-BE49-F238E27FC236}">
                <a16:creationId xmlns:a16="http://schemas.microsoft.com/office/drawing/2014/main" id="{E08F06C9-0E00-F24C-92D4-4EADE0A6E428}"/>
              </a:ext>
            </a:extLst>
          </p:cNvPr>
          <p:cNvSpPr txBox="1"/>
          <p:nvPr/>
        </p:nvSpPr>
        <p:spPr>
          <a:xfrm>
            <a:off x="1342206" y="209376"/>
            <a:ext cx="6459589" cy="523220"/>
          </a:xfrm>
          <a:prstGeom prst="rect">
            <a:avLst/>
          </a:prstGeom>
          <a:noFill/>
        </p:spPr>
        <p:txBody>
          <a:bodyPr wrap="none" rtlCol="0">
            <a:spAutoFit/>
          </a:bodyPr>
          <a:lstStyle/>
          <a:p>
            <a:r>
              <a:rPr lang="en-US" sz="2800" b="1">
                <a:solidFill>
                  <a:schemeClr val="tx2">
                    <a:lumMod val="50000"/>
                  </a:schemeClr>
                </a:solidFill>
              </a:rPr>
              <a:t>11 Knowledge Areas of Data Management</a:t>
            </a:r>
          </a:p>
        </p:txBody>
      </p:sp>
      <p:sp>
        <p:nvSpPr>
          <p:cNvPr id="6" name="Rectangle 5">
            <a:extLst>
              <a:ext uri="{FF2B5EF4-FFF2-40B4-BE49-F238E27FC236}">
                <a16:creationId xmlns:a16="http://schemas.microsoft.com/office/drawing/2014/main" id="{D7060079-0D03-4942-8171-01FB179F7626}"/>
              </a:ext>
            </a:extLst>
          </p:cNvPr>
          <p:cNvSpPr/>
          <p:nvPr/>
        </p:nvSpPr>
        <p:spPr>
          <a:xfrm>
            <a:off x="5242214" y="6330434"/>
            <a:ext cx="2885790" cy="338554"/>
          </a:xfrm>
          <a:prstGeom prst="rect">
            <a:avLst/>
          </a:prstGeom>
        </p:spPr>
        <p:txBody>
          <a:bodyPr wrap="none">
            <a:spAutoFit/>
          </a:bodyPr>
          <a:lstStyle/>
          <a:p>
            <a:r>
              <a:rPr lang="en-US" sz="1600">
                <a:solidFill>
                  <a:schemeClr val="tx2">
                    <a:lumMod val="50000"/>
                  </a:schemeClr>
                </a:solidFill>
              </a:rPr>
              <a:t>(</a:t>
            </a:r>
            <a:r>
              <a:rPr lang="en-US" sz="1600" b="1">
                <a:solidFill>
                  <a:srgbClr val="C00000"/>
                </a:solidFill>
              </a:rPr>
              <a:t>DAMA International </a:t>
            </a:r>
            <a:r>
              <a:rPr lang="en-US" sz="1600">
                <a:solidFill>
                  <a:schemeClr val="tx2">
                    <a:lumMod val="50000"/>
                  </a:schemeClr>
                </a:solidFill>
              </a:rPr>
              <a:t>BOK 2014)</a:t>
            </a:r>
            <a:endParaRPr lang="en-US" sz="1600"/>
          </a:p>
        </p:txBody>
      </p:sp>
      <p:pic>
        <p:nvPicPr>
          <p:cNvPr id="7" name="Picture 6">
            <a:extLst>
              <a:ext uri="{FF2B5EF4-FFF2-40B4-BE49-F238E27FC236}">
                <a16:creationId xmlns:a16="http://schemas.microsoft.com/office/drawing/2014/main" id="{C1DC644C-27ED-CE4A-ACCF-7D00EC1D8C02}"/>
              </a:ext>
            </a:extLst>
          </p:cNvPr>
          <p:cNvPicPr>
            <a:picLocks noChangeAspect="1"/>
          </p:cNvPicPr>
          <p:nvPr/>
        </p:nvPicPr>
        <p:blipFill rotWithShape="1">
          <a:blip r:embed="rId3"/>
          <a:srcRect l="9259" t="8704" r="10697" b="38704"/>
          <a:stretch/>
        </p:blipFill>
        <p:spPr>
          <a:xfrm>
            <a:off x="1244600" y="723899"/>
            <a:ext cx="6565900" cy="5582981"/>
          </a:xfrm>
          <a:prstGeom prst="rect">
            <a:avLst/>
          </a:prstGeom>
        </p:spPr>
      </p:pic>
    </p:spTree>
    <p:extLst>
      <p:ext uri="{BB962C8B-B14F-4D97-AF65-F5344CB8AC3E}">
        <p14:creationId xmlns:p14="http://schemas.microsoft.com/office/powerpoint/2010/main" val="195579383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9259AF2F-52C6-9B46-B8B2-0579234AE62E}" type="slidenum">
              <a:rPr lang="en-US" smtClean="0"/>
              <a:t>35</a:t>
            </a:fld>
            <a:endParaRPr lang="en-US"/>
          </a:p>
        </p:txBody>
      </p:sp>
      <p:sp>
        <p:nvSpPr>
          <p:cNvPr id="3" name="TextBox 2">
            <a:extLst>
              <a:ext uri="{FF2B5EF4-FFF2-40B4-BE49-F238E27FC236}">
                <a16:creationId xmlns:a16="http://schemas.microsoft.com/office/drawing/2014/main" id="{E08F06C9-0E00-F24C-92D4-4EADE0A6E428}"/>
              </a:ext>
            </a:extLst>
          </p:cNvPr>
          <p:cNvSpPr txBox="1"/>
          <p:nvPr/>
        </p:nvSpPr>
        <p:spPr>
          <a:xfrm>
            <a:off x="408248" y="107776"/>
            <a:ext cx="8445197" cy="523220"/>
          </a:xfrm>
          <a:prstGeom prst="rect">
            <a:avLst/>
          </a:prstGeom>
          <a:noFill/>
        </p:spPr>
        <p:txBody>
          <a:bodyPr wrap="none" rtlCol="0">
            <a:spAutoFit/>
          </a:bodyPr>
          <a:lstStyle/>
          <a:p>
            <a:r>
              <a:rPr lang="en-US" sz="2800" b="1">
                <a:solidFill>
                  <a:schemeClr val="tx2">
                    <a:lumMod val="50000"/>
                  </a:schemeClr>
                </a:solidFill>
              </a:rPr>
              <a:t>Categories of CMMI Data Management Maturity Model</a:t>
            </a:r>
          </a:p>
        </p:txBody>
      </p:sp>
      <p:pic>
        <p:nvPicPr>
          <p:cNvPr id="5" name="Picture 4">
            <a:extLst>
              <a:ext uri="{FF2B5EF4-FFF2-40B4-BE49-F238E27FC236}">
                <a16:creationId xmlns:a16="http://schemas.microsoft.com/office/drawing/2014/main" id="{A098DA13-D0BF-A049-9F60-5272BC5FBE5C}"/>
              </a:ext>
            </a:extLst>
          </p:cNvPr>
          <p:cNvPicPr>
            <a:picLocks noChangeAspect="1"/>
          </p:cNvPicPr>
          <p:nvPr/>
        </p:nvPicPr>
        <p:blipFill rotWithShape="1">
          <a:blip r:embed="rId3"/>
          <a:srcRect l="6934" t="5371" r="6934" b="41111"/>
          <a:stretch/>
        </p:blipFill>
        <p:spPr>
          <a:xfrm>
            <a:off x="800100" y="609600"/>
            <a:ext cx="7632700" cy="6060028"/>
          </a:xfrm>
          <a:prstGeom prst="rect">
            <a:avLst/>
          </a:prstGeom>
        </p:spPr>
      </p:pic>
      <p:sp>
        <p:nvSpPr>
          <p:cNvPr id="6" name="Rectangle 5">
            <a:extLst>
              <a:ext uri="{FF2B5EF4-FFF2-40B4-BE49-F238E27FC236}">
                <a16:creationId xmlns:a16="http://schemas.microsoft.com/office/drawing/2014/main" id="{F12A51D6-27F8-E642-BE07-88EBA5715D34}"/>
              </a:ext>
            </a:extLst>
          </p:cNvPr>
          <p:cNvSpPr/>
          <p:nvPr/>
        </p:nvSpPr>
        <p:spPr>
          <a:xfrm>
            <a:off x="5153314" y="6368534"/>
            <a:ext cx="1295547" cy="338554"/>
          </a:xfrm>
          <a:prstGeom prst="rect">
            <a:avLst/>
          </a:prstGeom>
        </p:spPr>
        <p:txBody>
          <a:bodyPr wrap="none">
            <a:spAutoFit/>
          </a:bodyPr>
          <a:lstStyle/>
          <a:p>
            <a:r>
              <a:rPr lang="en-US" sz="1600">
                <a:solidFill>
                  <a:schemeClr val="bg1">
                    <a:lumMod val="50000"/>
                  </a:schemeClr>
                </a:solidFill>
              </a:rPr>
              <a:t>(</a:t>
            </a:r>
            <a:r>
              <a:rPr lang="en-US" sz="1600" b="1">
                <a:solidFill>
                  <a:srgbClr val="C00000"/>
                </a:solidFill>
              </a:rPr>
              <a:t>CMMI</a:t>
            </a:r>
            <a:r>
              <a:rPr lang="en-US" sz="1600" b="1">
                <a:solidFill>
                  <a:schemeClr val="bg1">
                    <a:lumMod val="50000"/>
                  </a:schemeClr>
                </a:solidFill>
              </a:rPr>
              <a:t> </a:t>
            </a:r>
            <a:r>
              <a:rPr lang="en-US" sz="1600">
                <a:solidFill>
                  <a:schemeClr val="bg1">
                    <a:lumMod val="50000"/>
                  </a:schemeClr>
                </a:solidFill>
              </a:rPr>
              <a:t>2015)</a:t>
            </a:r>
          </a:p>
        </p:txBody>
      </p:sp>
    </p:spTree>
    <p:extLst>
      <p:ext uri="{BB962C8B-B14F-4D97-AF65-F5344CB8AC3E}">
        <p14:creationId xmlns:p14="http://schemas.microsoft.com/office/powerpoint/2010/main" val="393492823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9259AF2F-52C6-9B46-B8B2-0579234AE62E}" type="slidenum">
              <a:rPr lang="en-US" smtClean="0"/>
              <a:t>36</a:t>
            </a:fld>
            <a:endParaRPr lang="en-US"/>
          </a:p>
        </p:txBody>
      </p:sp>
      <p:sp>
        <p:nvSpPr>
          <p:cNvPr id="3" name="TextBox 2">
            <a:extLst>
              <a:ext uri="{FF2B5EF4-FFF2-40B4-BE49-F238E27FC236}">
                <a16:creationId xmlns:a16="http://schemas.microsoft.com/office/drawing/2014/main" id="{E08F06C9-0E00-F24C-92D4-4EADE0A6E428}"/>
              </a:ext>
            </a:extLst>
          </p:cNvPr>
          <p:cNvSpPr txBox="1"/>
          <p:nvPr/>
        </p:nvSpPr>
        <p:spPr>
          <a:xfrm>
            <a:off x="812990" y="272876"/>
            <a:ext cx="7518020" cy="523220"/>
          </a:xfrm>
          <a:prstGeom prst="rect">
            <a:avLst/>
          </a:prstGeom>
          <a:noFill/>
        </p:spPr>
        <p:txBody>
          <a:bodyPr wrap="none" rtlCol="0">
            <a:spAutoFit/>
          </a:bodyPr>
          <a:lstStyle/>
          <a:p>
            <a:r>
              <a:rPr lang="en-US" sz="2800" b="1">
                <a:solidFill>
                  <a:schemeClr val="tx2">
                    <a:lumMod val="50000"/>
                  </a:schemeClr>
                </a:solidFill>
              </a:rPr>
              <a:t>Maturity Ratings of Sea Ice Concentration CDR v2</a:t>
            </a:r>
          </a:p>
        </p:txBody>
      </p:sp>
      <p:pic>
        <p:nvPicPr>
          <p:cNvPr id="5" name="Picture 4">
            <a:extLst>
              <a:ext uri="{FF2B5EF4-FFF2-40B4-BE49-F238E27FC236}">
                <a16:creationId xmlns:a16="http://schemas.microsoft.com/office/drawing/2014/main" id="{A4C844D4-8A4D-F44F-84E6-57D34812EBA6}"/>
              </a:ext>
            </a:extLst>
          </p:cNvPr>
          <p:cNvPicPr>
            <a:picLocks noChangeAspect="1"/>
          </p:cNvPicPr>
          <p:nvPr/>
        </p:nvPicPr>
        <p:blipFill rotWithShape="1">
          <a:blip r:embed="rId3"/>
          <a:srcRect l="4798" t="9063" r="6728" b="8889"/>
          <a:stretch/>
        </p:blipFill>
        <p:spPr>
          <a:xfrm>
            <a:off x="152400" y="1116771"/>
            <a:ext cx="4572000" cy="3275130"/>
          </a:xfrm>
          <a:prstGeom prst="rect">
            <a:avLst/>
          </a:prstGeom>
        </p:spPr>
      </p:pic>
      <p:pic>
        <p:nvPicPr>
          <p:cNvPr id="6" name="Picture" descr="GHRSST_L4_AVHRR_AMSR_OI_GBSSTA_MM-Stew_v02r05_201684_FIG2.png">
            <a:extLst>
              <a:ext uri="{FF2B5EF4-FFF2-40B4-BE49-F238E27FC236}">
                <a16:creationId xmlns:a16="http://schemas.microsoft.com/office/drawing/2014/main" id="{336E4522-3A8F-5549-A73A-EF879B3CAB41}"/>
              </a:ext>
            </a:extLst>
          </p:cNvPr>
          <p:cNvPicPr/>
          <p:nvPr/>
        </p:nvPicPr>
        <p:blipFill>
          <a:blip r:embed="rId4"/>
          <a:srcRect l="17308" r="12112" b="4273"/>
          <a:stretch>
            <a:fillRect/>
          </a:stretch>
        </p:blipFill>
        <p:spPr bwMode="auto">
          <a:xfrm>
            <a:off x="4772025" y="3054350"/>
            <a:ext cx="4324350" cy="3695700"/>
          </a:xfrm>
          <a:prstGeom prst="rect">
            <a:avLst/>
          </a:prstGeom>
          <a:noFill/>
          <a:ln w="9525">
            <a:noFill/>
            <a:miter lim="800000"/>
            <a:headEnd/>
            <a:tailEnd/>
          </a:ln>
        </p:spPr>
      </p:pic>
      <p:sp>
        <p:nvSpPr>
          <p:cNvPr id="7" name="Rectangle 6">
            <a:extLst>
              <a:ext uri="{FF2B5EF4-FFF2-40B4-BE49-F238E27FC236}">
                <a16:creationId xmlns:a16="http://schemas.microsoft.com/office/drawing/2014/main" id="{D1D46508-7047-C04B-8F28-6EAEF42BC97F}"/>
              </a:ext>
            </a:extLst>
          </p:cNvPr>
          <p:cNvSpPr/>
          <p:nvPr/>
        </p:nvSpPr>
        <p:spPr>
          <a:xfrm>
            <a:off x="6368564" y="2685534"/>
            <a:ext cx="1131272" cy="369332"/>
          </a:xfrm>
          <a:prstGeom prst="rect">
            <a:avLst/>
          </a:prstGeom>
        </p:spPr>
        <p:txBody>
          <a:bodyPr wrap="none">
            <a:spAutoFit/>
          </a:bodyPr>
          <a:lstStyle/>
          <a:p>
            <a:r>
              <a:rPr lang="en-US" b="1">
                <a:solidFill>
                  <a:schemeClr val="tx2">
                    <a:lumMod val="50000"/>
                  </a:schemeClr>
                </a:solidFill>
              </a:rPr>
              <a:t>MM-Stew</a:t>
            </a:r>
            <a:endParaRPr lang="en-US"/>
          </a:p>
        </p:txBody>
      </p:sp>
      <p:sp>
        <p:nvSpPr>
          <p:cNvPr id="8" name="Rectangle 7">
            <a:extLst>
              <a:ext uri="{FF2B5EF4-FFF2-40B4-BE49-F238E27FC236}">
                <a16:creationId xmlns:a16="http://schemas.microsoft.com/office/drawing/2014/main" id="{1ACD32CC-799A-9949-8024-C7EF04A901B5}"/>
              </a:ext>
            </a:extLst>
          </p:cNvPr>
          <p:cNvSpPr/>
          <p:nvPr/>
        </p:nvSpPr>
        <p:spPr>
          <a:xfrm>
            <a:off x="1606089" y="4336534"/>
            <a:ext cx="1664623" cy="369332"/>
          </a:xfrm>
          <a:prstGeom prst="rect">
            <a:avLst/>
          </a:prstGeom>
        </p:spPr>
        <p:txBody>
          <a:bodyPr wrap="none">
            <a:spAutoFit/>
          </a:bodyPr>
          <a:lstStyle/>
          <a:p>
            <a:r>
              <a:rPr lang="en-US" b="1">
                <a:solidFill>
                  <a:schemeClr val="tx2">
                    <a:lumMod val="50000"/>
                  </a:schemeClr>
                </a:solidFill>
              </a:rPr>
              <a:t>CDR MM-Prod </a:t>
            </a:r>
            <a:endParaRPr lang="en-US"/>
          </a:p>
        </p:txBody>
      </p:sp>
    </p:spTree>
    <p:extLst>
      <p:ext uri="{BB962C8B-B14F-4D97-AF65-F5344CB8AC3E}">
        <p14:creationId xmlns:p14="http://schemas.microsoft.com/office/powerpoint/2010/main" val="346085778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9259AF2F-52C6-9B46-B8B2-0579234AE62E}" type="slidenum">
              <a:rPr lang="en-US" smtClean="0"/>
              <a:t>37</a:t>
            </a:fld>
            <a:endParaRPr lang="en-US"/>
          </a:p>
        </p:txBody>
      </p:sp>
      <p:pic>
        <p:nvPicPr>
          <p:cNvPr id="10" name="Picture 9">
            <a:extLst>
              <a:ext uri="{FF2B5EF4-FFF2-40B4-BE49-F238E27FC236}">
                <a16:creationId xmlns:a16="http://schemas.microsoft.com/office/drawing/2014/main" id="{5A9DF0A0-6090-2E4B-A6E2-284586AF65DB}"/>
              </a:ext>
            </a:extLst>
          </p:cNvPr>
          <p:cNvPicPr>
            <a:picLocks noChangeAspect="1"/>
          </p:cNvPicPr>
          <p:nvPr/>
        </p:nvPicPr>
        <p:blipFill rotWithShape="1">
          <a:blip r:embed="rId3">
            <a:extLst>
              <a:ext uri="{28A0092B-C50C-407E-A947-70E740481C1C}">
                <a14:useLocalDpi xmlns:a14="http://schemas.microsoft.com/office/drawing/2010/main" val="0"/>
              </a:ext>
            </a:extLst>
          </a:blip>
          <a:srcRect l="7215" t="28692" r="6457" b="15781"/>
          <a:stretch/>
        </p:blipFill>
        <p:spPr>
          <a:xfrm>
            <a:off x="694482" y="1835933"/>
            <a:ext cx="7893934" cy="4089379"/>
          </a:xfrm>
          <a:prstGeom prst="rect">
            <a:avLst/>
          </a:prstGeom>
        </p:spPr>
      </p:pic>
      <p:sp>
        <p:nvSpPr>
          <p:cNvPr id="11" name="Rectangle 10">
            <a:extLst>
              <a:ext uri="{FF2B5EF4-FFF2-40B4-BE49-F238E27FC236}">
                <a16:creationId xmlns:a16="http://schemas.microsoft.com/office/drawing/2014/main" id="{5C1D2184-56D9-8E4E-B87D-47F28DCC8DEC}"/>
              </a:ext>
            </a:extLst>
          </p:cNvPr>
          <p:cNvSpPr/>
          <p:nvPr/>
        </p:nvSpPr>
        <p:spPr>
          <a:xfrm>
            <a:off x="0" y="967129"/>
            <a:ext cx="9143999" cy="830997"/>
          </a:xfrm>
          <a:prstGeom prst="rect">
            <a:avLst/>
          </a:prstGeom>
        </p:spPr>
        <p:txBody>
          <a:bodyPr wrap="square">
            <a:spAutoFit/>
          </a:bodyPr>
          <a:lstStyle/>
          <a:p>
            <a:pPr marL="86868" algn="ctr" defTabSz="914400"/>
            <a:r>
              <a:rPr lang="en-US" sz="2400" b="1" kern="0">
                <a:solidFill>
                  <a:srgbClr val="1F497D">
                    <a:lumMod val="50000"/>
                  </a:srgbClr>
                </a:solidFill>
                <a:ea typeface="Calibri" charset="0"/>
                <a:cs typeface="Calibri" charset="0"/>
                <a:sym typeface="Arial"/>
                <a:rtl val="0"/>
              </a:rPr>
              <a:t>Within Functional Entities of </a:t>
            </a:r>
          </a:p>
          <a:p>
            <a:pPr marL="86868" algn="ctr" defTabSz="914400"/>
            <a:r>
              <a:rPr lang="en-US" sz="2400" b="1" kern="0">
                <a:solidFill>
                  <a:srgbClr val="1F497D">
                    <a:lumMod val="50000"/>
                  </a:srgbClr>
                </a:solidFill>
                <a:ea typeface="Calibri" charset="0"/>
                <a:cs typeface="Calibri" charset="0"/>
                <a:sym typeface="Arial"/>
                <a:rtl val="0"/>
              </a:rPr>
              <a:t>the Open Archival Information System (OAIS) RM</a:t>
            </a:r>
          </a:p>
        </p:txBody>
      </p:sp>
      <p:sp>
        <p:nvSpPr>
          <p:cNvPr id="12" name="Title 1">
            <a:extLst>
              <a:ext uri="{FF2B5EF4-FFF2-40B4-BE49-F238E27FC236}">
                <a16:creationId xmlns:a16="http://schemas.microsoft.com/office/drawing/2014/main" id="{9F5455D6-66DC-8E45-9F0D-C3F96B835FFA}"/>
              </a:ext>
            </a:extLst>
          </p:cNvPr>
          <p:cNvSpPr>
            <a:spLocks noGrp="1"/>
          </p:cNvSpPr>
          <p:nvPr>
            <p:ph type="title"/>
          </p:nvPr>
        </p:nvSpPr>
        <p:spPr>
          <a:xfrm>
            <a:off x="457200" y="36132"/>
            <a:ext cx="8229600" cy="995605"/>
          </a:xfrm>
        </p:spPr>
        <p:txBody>
          <a:bodyPr>
            <a:normAutofit/>
          </a:bodyPr>
          <a:lstStyle/>
          <a:p>
            <a:pPr algn="ctr"/>
            <a:r>
              <a:rPr lang="en-US" sz="4000" b="1">
                <a:solidFill>
                  <a:schemeClr val="tx2">
                    <a:lumMod val="50000"/>
                  </a:schemeClr>
                </a:solidFill>
                <a:latin typeface="+mn-lt"/>
                <a:ea typeface="Arial Narrow" charset="0"/>
                <a:cs typeface="Arial Narrow" charset="0"/>
              </a:rPr>
              <a:t>Scope of DSMM </a:t>
            </a:r>
            <a:endParaRPr lang="en-US" sz="4000">
              <a:solidFill>
                <a:schemeClr val="tx2">
                  <a:lumMod val="50000"/>
                </a:schemeClr>
              </a:solidFill>
              <a:latin typeface="+mn-lt"/>
            </a:endParaRPr>
          </a:p>
        </p:txBody>
      </p:sp>
    </p:spTree>
    <p:extLst>
      <p:ext uri="{BB962C8B-B14F-4D97-AF65-F5344CB8AC3E}">
        <p14:creationId xmlns:p14="http://schemas.microsoft.com/office/powerpoint/2010/main" val="33303487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9259AF2F-52C6-9B46-B8B2-0579234AE62E}" type="slidenum">
              <a:rPr lang="en-US" smtClean="0"/>
              <a:t>38</a:t>
            </a:fld>
            <a:endParaRPr lang="en-US"/>
          </a:p>
        </p:txBody>
      </p:sp>
      <p:sp>
        <p:nvSpPr>
          <p:cNvPr id="3" name="TextBox 2">
            <a:extLst>
              <a:ext uri="{FF2B5EF4-FFF2-40B4-BE49-F238E27FC236}">
                <a16:creationId xmlns:a16="http://schemas.microsoft.com/office/drawing/2014/main" id="{0AC796AD-3286-5548-ACA4-2B31AB9C39AE}"/>
              </a:ext>
            </a:extLst>
          </p:cNvPr>
          <p:cNvSpPr txBox="1"/>
          <p:nvPr/>
        </p:nvSpPr>
        <p:spPr>
          <a:xfrm>
            <a:off x="2628904" y="6073043"/>
            <a:ext cx="5637505" cy="276999"/>
          </a:xfrm>
          <a:prstGeom prst="rect">
            <a:avLst/>
          </a:prstGeom>
          <a:noFill/>
        </p:spPr>
        <p:txBody>
          <a:bodyPr wrap="none" rtlCol="0">
            <a:spAutoFit/>
          </a:bodyPr>
          <a:lstStyle/>
          <a:p>
            <a:r>
              <a:rPr lang="en-US" sz="1200"/>
              <a:t>(https://</a:t>
            </a:r>
            <a:r>
              <a:rPr lang="en-US" sz="1200" err="1"/>
              <a:t>www.slideshare.net</a:t>
            </a:r>
            <a:r>
              <a:rPr lang="en-US" sz="1200"/>
              <a:t>/gepeng86/long-term-scientificdatastewardship20140226) </a:t>
            </a:r>
          </a:p>
        </p:txBody>
      </p:sp>
      <p:pic>
        <p:nvPicPr>
          <p:cNvPr id="7" name="Picture 6">
            <a:extLst>
              <a:ext uri="{FF2B5EF4-FFF2-40B4-BE49-F238E27FC236}">
                <a16:creationId xmlns:a16="http://schemas.microsoft.com/office/drawing/2014/main" id="{7AF0A519-8050-2846-8580-A0F1A38E8253}"/>
              </a:ext>
            </a:extLst>
          </p:cNvPr>
          <p:cNvPicPr>
            <a:picLocks noChangeAspect="1"/>
          </p:cNvPicPr>
          <p:nvPr/>
        </p:nvPicPr>
        <p:blipFill rotWithShape="1">
          <a:blip r:embed="rId3"/>
          <a:srcRect l="1633" t="9259" r="2206" b="8286"/>
          <a:stretch/>
        </p:blipFill>
        <p:spPr>
          <a:xfrm>
            <a:off x="279398" y="292100"/>
            <a:ext cx="8686800" cy="5755693"/>
          </a:xfrm>
          <a:prstGeom prst="rect">
            <a:avLst/>
          </a:prstGeom>
        </p:spPr>
      </p:pic>
    </p:spTree>
    <p:extLst>
      <p:ext uri="{BB962C8B-B14F-4D97-AF65-F5344CB8AC3E}">
        <p14:creationId xmlns:p14="http://schemas.microsoft.com/office/powerpoint/2010/main" val="393691118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9259AF2F-52C6-9B46-B8B2-0579234AE62E}" type="slidenum">
              <a:rPr lang="en-US" smtClean="0"/>
              <a:t>39</a:t>
            </a:fld>
            <a:endParaRPr lang="en-US"/>
          </a:p>
        </p:txBody>
      </p:sp>
      <p:pic>
        <p:nvPicPr>
          <p:cNvPr id="17" name="Picture 16">
            <a:extLst>
              <a:ext uri="{FF2B5EF4-FFF2-40B4-BE49-F238E27FC236}">
                <a16:creationId xmlns:a16="http://schemas.microsoft.com/office/drawing/2014/main" id="{BDFCC808-9A4A-DC4D-BF1C-4A92EA140A9C}"/>
              </a:ext>
            </a:extLst>
          </p:cNvPr>
          <p:cNvPicPr>
            <a:picLocks noChangeAspect="1"/>
          </p:cNvPicPr>
          <p:nvPr/>
        </p:nvPicPr>
        <p:blipFill rotWithShape="1">
          <a:blip r:embed="rId3">
            <a:extLst>
              <a:ext uri="{28A0092B-C50C-407E-A947-70E740481C1C}">
                <a14:useLocalDpi xmlns:a14="http://schemas.microsoft.com/office/drawing/2010/main" val="0"/>
              </a:ext>
            </a:extLst>
          </a:blip>
          <a:srcRect l="1893" t="25249" b="20389"/>
          <a:stretch/>
        </p:blipFill>
        <p:spPr>
          <a:xfrm>
            <a:off x="2487561" y="1536939"/>
            <a:ext cx="5875906" cy="2441965"/>
          </a:xfrm>
          <a:prstGeom prst="rect">
            <a:avLst/>
          </a:prstGeom>
        </p:spPr>
      </p:pic>
      <p:pic>
        <p:nvPicPr>
          <p:cNvPr id="18" name="Picture 17">
            <a:extLst>
              <a:ext uri="{FF2B5EF4-FFF2-40B4-BE49-F238E27FC236}">
                <a16:creationId xmlns:a16="http://schemas.microsoft.com/office/drawing/2014/main" id="{2951C519-B4E7-1549-A185-314F85933BA0}"/>
              </a:ext>
            </a:extLst>
          </p:cNvPr>
          <p:cNvPicPr>
            <a:picLocks noChangeAspect="1"/>
          </p:cNvPicPr>
          <p:nvPr/>
        </p:nvPicPr>
        <p:blipFill rotWithShape="1">
          <a:blip r:embed="rId4"/>
          <a:srcRect r="4314"/>
          <a:stretch/>
        </p:blipFill>
        <p:spPr>
          <a:xfrm>
            <a:off x="315490" y="2248586"/>
            <a:ext cx="1968651" cy="1541065"/>
          </a:xfrm>
          <a:prstGeom prst="rect">
            <a:avLst/>
          </a:prstGeom>
        </p:spPr>
      </p:pic>
      <p:sp>
        <p:nvSpPr>
          <p:cNvPr id="19" name="TextBox 18">
            <a:extLst>
              <a:ext uri="{FF2B5EF4-FFF2-40B4-BE49-F238E27FC236}">
                <a16:creationId xmlns:a16="http://schemas.microsoft.com/office/drawing/2014/main" id="{525459BB-0494-604F-A62B-C873F20B304E}"/>
              </a:ext>
            </a:extLst>
          </p:cNvPr>
          <p:cNvSpPr txBox="1"/>
          <p:nvPr/>
        </p:nvSpPr>
        <p:spPr>
          <a:xfrm>
            <a:off x="135721" y="1581323"/>
            <a:ext cx="2627809" cy="523220"/>
          </a:xfrm>
          <a:prstGeom prst="rect">
            <a:avLst/>
          </a:prstGeom>
          <a:noFill/>
        </p:spPr>
        <p:txBody>
          <a:bodyPr wrap="square" rtlCol="0">
            <a:spAutoFit/>
          </a:bodyPr>
          <a:lstStyle/>
          <a:p>
            <a:pPr defTabSz="914400"/>
            <a:r>
              <a:rPr lang="en-US" sz="1400" b="1" kern="0">
                <a:solidFill>
                  <a:srgbClr val="000000"/>
                </a:solidFill>
                <a:latin typeface="Arial"/>
                <a:ea typeface="Calibri" charset="0"/>
                <a:cs typeface="Calibri" charset="0"/>
                <a:sym typeface="Arial"/>
                <a:rtl val="0"/>
              </a:rPr>
              <a:t>NOAA: 2000+ parameters</a:t>
            </a:r>
          </a:p>
          <a:p>
            <a:pPr defTabSz="914400"/>
            <a:r>
              <a:rPr lang="en-US" sz="1400" b="1" kern="0">
                <a:solidFill>
                  <a:srgbClr val="000000"/>
                </a:solidFill>
                <a:latin typeface="Arial"/>
                <a:ea typeface="Calibri" charset="0"/>
                <a:cs typeface="Calibri" charset="0"/>
                <a:sym typeface="Arial"/>
                <a:rtl val="0"/>
              </a:rPr>
              <a:t>NCEI: 800+ collections</a:t>
            </a:r>
          </a:p>
        </p:txBody>
      </p:sp>
      <p:sp>
        <p:nvSpPr>
          <p:cNvPr id="20" name="Title 1">
            <a:extLst>
              <a:ext uri="{FF2B5EF4-FFF2-40B4-BE49-F238E27FC236}">
                <a16:creationId xmlns:a16="http://schemas.microsoft.com/office/drawing/2014/main" id="{1A87C22E-9F32-4F47-8303-34F0B2A2CCCE}"/>
              </a:ext>
            </a:extLst>
          </p:cNvPr>
          <p:cNvSpPr txBox="1">
            <a:spLocks/>
          </p:cNvSpPr>
          <p:nvPr/>
        </p:nvSpPr>
        <p:spPr>
          <a:xfrm>
            <a:off x="457200" y="319306"/>
            <a:ext cx="8229600" cy="995605"/>
          </a:xfrm>
          <a:prstGeom prst="rect">
            <a:avLst/>
          </a:prstGeom>
          <a:noFill/>
          <a:ln>
            <a:noFill/>
          </a:ln>
        </p:spPr>
        <p:txBody>
          <a:bodyPr lIns="91425" tIns="91425" rIns="91425" bIns="91425" anchor="ctr" anchorCtr="0"/>
          <a:lstStyle>
            <a:defPPr marR="0" algn="l" rtl="0">
              <a:lnSpc>
                <a:spcPct val="100000"/>
              </a:lnSpc>
              <a:spcBef>
                <a:spcPts val="0"/>
              </a:spcBef>
              <a:spcAft>
                <a:spcPts val="0"/>
              </a:spcAft>
            </a:defPPr>
            <a:lvl1pPr marL="0" marR="0" indent="0" algn="ctr" rtl="0">
              <a:lnSpc>
                <a:spcPct val="100000"/>
              </a:lnSpc>
              <a:spcBef>
                <a:spcPts val="0"/>
              </a:spcBef>
              <a:spcAft>
                <a:spcPts val="0"/>
              </a:spcAft>
              <a:buNone/>
              <a:defRPr sz="4000" b="0" i="0" u="none" strike="noStrike" cap="none" baseline="0">
                <a:solidFill>
                  <a:schemeClr val="accent5">
                    <a:lumMod val="50000"/>
                  </a:schemeClr>
                </a:solidFill>
                <a:latin typeface="Arial Narrow" panose="020B0606020202030204" pitchFamily="34" charset="0"/>
                <a:ea typeface="Arial Narrow" panose="020B0606020202030204" pitchFamily="34" charset="0"/>
                <a:cs typeface="Arial"/>
                <a:sym typeface="Arial"/>
                <a:rtl val="0"/>
              </a:defRPr>
            </a:lvl1pPr>
            <a:lvl2pPr marL="0" marR="0" indent="0" algn="ctr"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2pPr>
            <a:lvl3pPr marL="0" marR="0" indent="0" algn="ctr" rtl="0">
              <a:spcBef>
                <a:spcPts val="0"/>
              </a:spcBef>
              <a:spcAft>
                <a:spcPts val="0"/>
              </a:spcAft>
              <a:defRPr/>
            </a:lvl3pPr>
            <a:lvl4pPr marL="0" marR="0" indent="0" algn="ctr" rtl="0">
              <a:spcBef>
                <a:spcPts val="0"/>
              </a:spcBef>
              <a:spcAft>
                <a:spcPts val="0"/>
              </a:spcAft>
              <a:defRPr/>
            </a:lvl4pPr>
            <a:lvl5pPr marL="0" marR="0" indent="0" algn="ctr" rtl="0">
              <a:spcBef>
                <a:spcPts val="0"/>
              </a:spcBef>
              <a:spcAft>
                <a:spcPts val="0"/>
              </a:spcAft>
              <a:defRPr/>
            </a:lvl5pPr>
            <a:lvl6pPr marL="457200" marR="0" indent="0" algn="ctr" rtl="0">
              <a:spcBef>
                <a:spcPts val="0"/>
              </a:spcBef>
              <a:spcAft>
                <a:spcPts val="0"/>
              </a:spcAft>
              <a:defRPr/>
            </a:lvl6pPr>
            <a:lvl7pPr marL="914400" marR="0" indent="0" algn="ctr" rtl="0">
              <a:spcBef>
                <a:spcPts val="0"/>
              </a:spcBef>
              <a:spcAft>
                <a:spcPts val="0"/>
              </a:spcAft>
              <a:defRPr/>
            </a:lvl7pPr>
            <a:lvl8pPr marL="1371600" marR="0" indent="0" algn="ctr" rtl="0">
              <a:spcBef>
                <a:spcPts val="0"/>
              </a:spcBef>
              <a:spcAft>
                <a:spcPts val="0"/>
              </a:spcAft>
              <a:defRPr/>
            </a:lvl8pPr>
            <a:lvl9pPr marL="1828800" marR="0" indent="0" algn="ctr" rtl="0">
              <a:spcBef>
                <a:spcPts val="0"/>
              </a:spcBef>
              <a:spcAft>
                <a:spcPts val="0"/>
              </a:spcAft>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0" cap="none" spc="0" normalizeH="0" baseline="0" noProof="0">
                <a:ln>
                  <a:noFill/>
                </a:ln>
                <a:solidFill>
                  <a:srgbClr val="4BACC6">
                    <a:lumMod val="50000"/>
                  </a:srgbClr>
                </a:solidFill>
                <a:effectLst/>
                <a:uLnTx/>
                <a:uFillTx/>
                <a:latin typeface="Arial Narrow" charset="0"/>
                <a:ea typeface="Arial Narrow" charset="0"/>
                <a:cs typeface="Arial Narrow" charset="0"/>
                <a:sym typeface="Arial"/>
                <a:rtl val="0"/>
              </a:rPr>
              <a:t>Why Do We Need a DSMM?</a:t>
            </a:r>
            <a:endParaRPr kumimoji="0" lang="en-US" sz="4000" b="0" i="0" u="none" strike="noStrike" kern="0" cap="none" spc="0" normalizeH="0" baseline="0" noProof="0">
              <a:ln>
                <a:noFill/>
              </a:ln>
              <a:solidFill>
                <a:srgbClr val="4BACC6">
                  <a:lumMod val="50000"/>
                </a:srgbClr>
              </a:solidFill>
              <a:effectLst/>
              <a:uLnTx/>
              <a:uFillTx/>
              <a:latin typeface="Arial Narrow" panose="020B0606020202030204" pitchFamily="34" charset="0"/>
              <a:cs typeface="Arial"/>
              <a:sym typeface="Arial"/>
              <a:rtl val="0"/>
            </a:endParaRPr>
          </a:p>
        </p:txBody>
      </p:sp>
      <p:sp>
        <p:nvSpPr>
          <p:cNvPr id="21" name="TextBox 20">
            <a:extLst>
              <a:ext uri="{FF2B5EF4-FFF2-40B4-BE49-F238E27FC236}">
                <a16:creationId xmlns:a16="http://schemas.microsoft.com/office/drawing/2014/main" id="{DF54415D-E293-2C4C-8201-0F9DB9DD9783}"/>
              </a:ext>
            </a:extLst>
          </p:cNvPr>
          <p:cNvSpPr txBox="1"/>
          <p:nvPr/>
        </p:nvSpPr>
        <p:spPr>
          <a:xfrm>
            <a:off x="1901019" y="4004146"/>
            <a:ext cx="5278402" cy="2200602"/>
          </a:xfrm>
          <a:prstGeom prst="rect">
            <a:avLst/>
          </a:prstGeom>
          <a:noFill/>
        </p:spPr>
        <p:txBody>
          <a:bodyPr wrap="square" rtlCol="0">
            <a:spAutoFit/>
          </a:bodyPr>
          <a:lstStyle/>
          <a:p>
            <a:pPr marL="0" marR="0" lvl="0" indent="0" defTabSz="914186" eaLnBrk="1" fontAlgn="auto" latinLnBrk="0" hangingPunct="1">
              <a:lnSpc>
                <a:spcPct val="100000"/>
              </a:lnSpc>
              <a:spcBef>
                <a:spcPts val="0"/>
              </a:spcBef>
              <a:spcAft>
                <a:spcPts val="0"/>
              </a:spcAft>
              <a:buClrTx/>
              <a:buSzTx/>
              <a:buFontTx/>
              <a:buNone/>
              <a:tabLst/>
              <a:defRPr/>
            </a:pPr>
            <a:r>
              <a:rPr kumimoji="0" lang="en-US" sz="2400" b="1" i="1" u="sng" strike="noStrike" kern="0" cap="none" spc="0" normalizeH="0" baseline="0" noProof="0">
                <a:ln>
                  <a:noFill/>
                </a:ln>
                <a:solidFill>
                  <a:srgbClr val="1F497D">
                    <a:lumMod val="50000"/>
                  </a:srgbClr>
                </a:solidFill>
                <a:effectLst/>
                <a:uLnTx/>
                <a:uFillTx/>
                <a:sym typeface="Arial"/>
                <a:rtl val="0"/>
              </a:rPr>
              <a:t>Ensure the federally funded data are  </a:t>
            </a:r>
          </a:p>
          <a:p>
            <a:pPr marL="0" marR="0" lvl="1" indent="-320040" defTabSz="914186" eaLnBrk="1" fontAlgn="auto" latinLnBrk="0" hangingPunct="1">
              <a:lnSpc>
                <a:spcPct val="100000"/>
              </a:lnSpc>
              <a:spcBef>
                <a:spcPts val="600"/>
              </a:spcBef>
              <a:spcAft>
                <a:spcPts val="0"/>
              </a:spcAft>
              <a:buClrTx/>
              <a:buSzTx/>
              <a:buFont typeface="Wingdings" panose="05000000000000000000" pitchFamily="2" charset="2"/>
              <a:buChar char="Ø"/>
              <a:tabLst/>
              <a:defRPr/>
            </a:pPr>
            <a:r>
              <a:rPr kumimoji="0" lang="en-US" sz="1800" b="1" i="0" u="none" strike="noStrike" kern="0" cap="none" spc="0" normalizeH="0" baseline="0" noProof="0">
                <a:ln>
                  <a:noFill/>
                </a:ln>
                <a:solidFill>
                  <a:srgbClr val="000000"/>
                </a:solidFill>
                <a:effectLst/>
                <a:uLnTx/>
                <a:uFillTx/>
                <a:sym typeface="Arial"/>
                <a:rtl val="0"/>
              </a:rPr>
              <a:t>preserved and secure</a:t>
            </a:r>
          </a:p>
          <a:p>
            <a:pPr marL="0" marR="0" lvl="1" indent="-320040" defTabSz="914186"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1800" b="1" i="0" u="none" strike="noStrike" kern="0" cap="none" spc="0" normalizeH="0" baseline="0" noProof="0">
                <a:ln>
                  <a:noFill/>
                </a:ln>
                <a:solidFill>
                  <a:srgbClr val="000000"/>
                </a:solidFill>
                <a:effectLst/>
                <a:uLnTx/>
                <a:uFillTx/>
                <a:sym typeface="Arial"/>
                <a:rtl val="0"/>
              </a:rPr>
              <a:t>available, discoverable, and accessible</a:t>
            </a:r>
          </a:p>
          <a:p>
            <a:pPr marL="0" marR="0" lvl="1" indent="-320040" defTabSz="914186"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1800" b="1" i="0" u="none" strike="noStrike" kern="0" cap="none" spc="0" normalizeH="0" baseline="0" noProof="0">
                <a:ln>
                  <a:noFill/>
                </a:ln>
                <a:solidFill>
                  <a:srgbClr val="000000"/>
                </a:solidFill>
                <a:effectLst/>
                <a:uLnTx/>
                <a:uFillTx/>
                <a:sym typeface="Arial"/>
                <a:rtl val="0"/>
              </a:rPr>
              <a:t>credible and understandable</a:t>
            </a:r>
          </a:p>
          <a:p>
            <a:pPr marL="0" marR="0" lvl="1" indent="-320040" defTabSz="914186"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1800" b="1" i="0" u="none" strike="noStrike" kern="0" cap="none" spc="0" normalizeH="0" baseline="0" noProof="0">
                <a:ln>
                  <a:noFill/>
                </a:ln>
                <a:solidFill>
                  <a:srgbClr val="000000"/>
                </a:solidFill>
                <a:effectLst/>
                <a:uLnTx/>
                <a:uFillTx/>
                <a:sym typeface="Arial"/>
                <a:rtl val="0"/>
              </a:rPr>
              <a:t>usable and useful</a:t>
            </a:r>
          </a:p>
          <a:p>
            <a:pPr marL="0" marR="0" lvl="1" indent="-320040" defTabSz="914186"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1800" b="1" i="0" u="none" strike="noStrike" kern="0" cap="none" spc="0" normalizeH="0" baseline="0" noProof="0">
                <a:ln>
                  <a:noFill/>
                </a:ln>
                <a:solidFill>
                  <a:srgbClr val="000000"/>
                </a:solidFill>
                <a:effectLst/>
                <a:uLnTx/>
                <a:uFillTx/>
                <a:sym typeface="Arial"/>
                <a:rtl val="0"/>
              </a:rPr>
              <a:t>sustainable and extendable</a:t>
            </a:r>
          </a:p>
          <a:p>
            <a:pPr marL="0" marR="0" lvl="1" indent="-320040" defTabSz="914186"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1800" b="1" i="0" u="none" strike="noStrike" kern="0" cap="none" spc="0" normalizeH="0" baseline="0" noProof="0">
                <a:ln>
                  <a:noFill/>
                </a:ln>
                <a:solidFill>
                  <a:srgbClr val="000000"/>
                </a:solidFill>
                <a:effectLst/>
                <a:uLnTx/>
                <a:uFillTx/>
                <a:sym typeface="Arial"/>
                <a:rtl val="0"/>
              </a:rPr>
              <a:t>citable, traceable, reproducible</a:t>
            </a:r>
          </a:p>
        </p:txBody>
      </p:sp>
      <p:sp>
        <p:nvSpPr>
          <p:cNvPr id="22" name="Striped Right Arrow 21">
            <a:extLst>
              <a:ext uri="{FF2B5EF4-FFF2-40B4-BE49-F238E27FC236}">
                <a16:creationId xmlns:a16="http://schemas.microsoft.com/office/drawing/2014/main" id="{B884D6B7-564B-4F45-B171-86AA737AD6BC}"/>
              </a:ext>
            </a:extLst>
          </p:cNvPr>
          <p:cNvSpPr/>
          <p:nvPr/>
        </p:nvSpPr>
        <p:spPr>
          <a:xfrm>
            <a:off x="442194" y="4192389"/>
            <a:ext cx="1371600" cy="312634"/>
          </a:xfrm>
          <a:prstGeom prst="stripedRightArrow">
            <a:avLst/>
          </a:prstGeom>
          <a:solidFill>
            <a:srgbClr val="4F81BD">
              <a:lumMod val="75000"/>
            </a:srgbClr>
          </a:solidFill>
          <a:ln w="25400" cap="flat" cmpd="sng" algn="ctr">
            <a:solidFill>
              <a:srgbClr val="4F81BD">
                <a:shade val="50000"/>
              </a:srgbClr>
            </a:solidFill>
            <a:prstDash val="solid"/>
          </a:ln>
          <a:effectLst/>
        </p:spPr>
        <p:txBody>
          <a:bodyPr lIns="82058" tIns="41029" rIns="82058" bIns="41029" rtlCol="0" anchor="ctr"/>
          <a:lstStyle/>
          <a:p>
            <a:pPr marL="0" marR="0" lvl="0" indent="0" algn="ctr" defTabSz="914186"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sym typeface="Arial"/>
              <a:rtl val="0"/>
            </a:endParaRPr>
          </a:p>
        </p:txBody>
      </p:sp>
      <p:sp>
        <p:nvSpPr>
          <p:cNvPr id="23" name="TextBox 22">
            <a:extLst>
              <a:ext uri="{FF2B5EF4-FFF2-40B4-BE49-F238E27FC236}">
                <a16:creationId xmlns:a16="http://schemas.microsoft.com/office/drawing/2014/main" id="{ECD2BD03-2E35-5940-9AC2-0C283930E35D}"/>
              </a:ext>
            </a:extLst>
          </p:cNvPr>
          <p:cNvSpPr txBox="1"/>
          <p:nvPr/>
        </p:nvSpPr>
        <p:spPr>
          <a:xfrm>
            <a:off x="3746376" y="3077847"/>
            <a:ext cx="657552" cy="276999"/>
          </a:xfrm>
          <a:prstGeom prst="rect">
            <a:avLst/>
          </a:prstGeom>
          <a:noFill/>
        </p:spPr>
        <p:txBody>
          <a:bodyPr wrap="none" rtlCol="0">
            <a:spAutoFit/>
          </a:bodyPr>
          <a:lstStyle/>
          <a:p>
            <a:pPr defTabSz="914400"/>
            <a:r>
              <a:rPr lang="en-US" sz="1200" b="1" kern="0">
                <a:solidFill>
                  <a:srgbClr val="000000"/>
                </a:solidFill>
                <a:latin typeface="Arial"/>
                <a:cs typeface="Arial"/>
                <a:sym typeface="Arial"/>
                <a:rtl val="0"/>
              </a:rPr>
              <a:t>~25PB</a:t>
            </a:r>
          </a:p>
        </p:txBody>
      </p:sp>
      <p:sp>
        <p:nvSpPr>
          <p:cNvPr id="24" name="TextBox 23">
            <a:extLst>
              <a:ext uri="{FF2B5EF4-FFF2-40B4-BE49-F238E27FC236}">
                <a16:creationId xmlns:a16="http://schemas.microsoft.com/office/drawing/2014/main" id="{F79AA0BC-F85D-1C42-BAF7-376CBAADA6D1}"/>
              </a:ext>
            </a:extLst>
          </p:cNvPr>
          <p:cNvSpPr txBox="1"/>
          <p:nvPr/>
        </p:nvSpPr>
        <p:spPr>
          <a:xfrm>
            <a:off x="5834112" y="1760363"/>
            <a:ext cx="742511" cy="276999"/>
          </a:xfrm>
          <a:prstGeom prst="rect">
            <a:avLst/>
          </a:prstGeom>
          <a:noFill/>
        </p:spPr>
        <p:txBody>
          <a:bodyPr wrap="none" rtlCol="0">
            <a:spAutoFit/>
          </a:bodyPr>
          <a:lstStyle/>
          <a:p>
            <a:pPr defTabSz="914400"/>
            <a:r>
              <a:rPr lang="en-US" sz="1200" b="1" kern="0">
                <a:solidFill>
                  <a:srgbClr val="000000"/>
                </a:solidFill>
                <a:latin typeface="Arial"/>
                <a:cs typeface="Arial"/>
                <a:sym typeface="Arial"/>
                <a:rtl val="0"/>
              </a:rPr>
              <a:t>~145PB</a:t>
            </a:r>
          </a:p>
        </p:txBody>
      </p:sp>
      <p:sp>
        <p:nvSpPr>
          <p:cNvPr id="25" name="Right Brace 24">
            <a:extLst>
              <a:ext uri="{FF2B5EF4-FFF2-40B4-BE49-F238E27FC236}">
                <a16:creationId xmlns:a16="http://schemas.microsoft.com/office/drawing/2014/main" id="{366F138F-8252-C845-981B-F7B93525C407}"/>
              </a:ext>
            </a:extLst>
          </p:cNvPr>
          <p:cNvSpPr/>
          <p:nvPr/>
        </p:nvSpPr>
        <p:spPr>
          <a:xfrm>
            <a:off x="6717325" y="4192389"/>
            <a:ext cx="222739" cy="2012359"/>
          </a:xfrm>
          <a:prstGeom prst="rightBrace">
            <a:avLst/>
          </a:prstGeom>
          <a:noFill/>
          <a:ln w="38100" cap="flat" cmpd="sng" algn="ctr">
            <a:solidFill>
              <a:srgbClr val="1F497D">
                <a:lumMod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a:ln>
                <a:noFill/>
              </a:ln>
              <a:solidFill>
                <a:srgbClr val="000000"/>
              </a:solidFill>
              <a:effectLst/>
              <a:uLnTx/>
              <a:uFillTx/>
              <a:latin typeface="Arial"/>
              <a:ea typeface="+mn-ea"/>
              <a:cs typeface="+mn-cs"/>
              <a:sym typeface="Arial"/>
              <a:rtl val="0"/>
            </a:endParaRPr>
          </a:p>
        </p:txBody>
      </p:sp>
      <p:sp>
        <p:nvSpPr>
          <p:cNvPr id="26" name="TextBox 25">
            <a:extLst>
              <a:ext uri="{FF2B5EF4-FFF2-40B4-BE49-F238E27FC236}">
                <a16:creationId xmlns:a16="http://schemas.microsoft.com/office/drawing/2014/main" id="{1D1FF140-84B3-5942-A555-B3E05B22DD1D}"/>
              </a:ext>
            </a:extLst>
          </p:cNvPr>
          <p:cNvSpPr txBox="1"/>
          <p:nvPr/>
        </p:nvSpPr>
        <p:spPr>
          <a:xfrm>
            <a:off x="6956684" y="4352198"/>
            <a:ext cx="2073003" cy="1785104"/>
          </a:xfrm>
          <a:prstGeom prst="rect">
            <a:avLst/>
          </a:prstGeom>
          <a:noFill/>
        </p:spPr>
        <p:txBody>
          <a:bodyPr wrap="none" rtlCol="0">
            <a:spAutoFit/>
          </a:bodyPr>
          <a:lstStyle/>
          <a:p>
            <a:pPr defTabSz="914400"/>
            <a:r>
              <a:rPr lang="en-US" sz="2000" b="1" kern="0">
                <a:solidFill>
                  <a:srgbClr val="1F497D">
                    <a:lumMod val="50000"/>
                  </a:srgbClr>
                </a:solidFill>
                <a:ea typeface="Calibri" charset="0"/>
                <a:cs typeface="Calibri" charset="0"/>
                <a:sym typeface="Arial"/>
                <a:rtl val="0"/>
              </a:rPr>
              <a:t>Data Stewardship</a:t>
            </a:r>
          </a:p>
          <a:p>
            <a:pPr marL="274320" indent="-182880" defTabSz="914400">
              <a:buFont typeface="Wingdings" charset="2"/>
              <a:buChar char="§"/>
            </a:pPr>
            <a:r>
              <a:rPr lang="en-US" kern="0">
                <a:solidFill>
                  <a:srgbClr val="000000"/>
                </a:solidFill>
                <a:ea typeface="Calibri" charset="0"/>
                <a:cs typeface="Calibri" charset="0"/>
                <a:sym typeface="Arial"/>
                <a:rtl val="0"/>
              </a:rPr>
              <a:t>Scalable</a:t>
            </a:r>
          </a:p>
          <a:p>
            <a:pPr marL="274320" indent="-182880" defTabSz="914400">
              <a:buFont typeface="Wingdings" charset="2"/>
              <a:buChar char="§"/>
            </a:pPr>
            <a:r>
              <a:rPr lang="en-US" kern="0">
                <a:solidFill>
                  <a:srgbClr val="000000"/>
                </a:solidFill>
                <a:ea typeface="Calibri" charset="0"/>
                <a:cs typeface="Calibri" charset="0"/>
                <a:sym typeface="Arial"/>
                <a:rtl val="0"/>
              </a:rPr>
              <a:t>Transparent</a:t>
            </a:r>
          </a:p>
          <a:p>
            <a:pPr marL="274320" indent="-182880" defTabSz="914400">
              <a:buFont typeface="Wingdings" charset="2"/>
              <a:buChar char="§"/>
            </a:pPr>
            <a:r>
              <a:rPr lang="en-US" kern="0">
                <a:solidFill>
                  <a:srgbClr val="000000"/>
                </a:solidFill>
                <a:ea typeface="Calibri" charset="0"/>
                <a:cs typeface="Calibri" charset="0"/>
                <a:sym typeface="Arial"/>
                <a:rtl val="0"/>
              </a:rPr>
              <a:t>Content-rich</a:t>
            </a:r>
          </a:p>
          <a:p>
            <a:pPr marL="274320" indent="-182880" defTabSz="914400">
              <a:buFont typeface="Wingdings" charset="2"/>
              <a:buChar char="§"/>
            </a:pPr>
            <a:r>
              <a:rPr lang="en-US" kern="0">
                <a:solidFill>
                  <a:srgbClr val="000000"/>
                </a:solidFill>
                <a:ea typeface="Calibri" charset="0"/>
                <a:cs typeface="Calibri" charset="0"/>
                <a:sym typeface="Arial"/>
                <a:rtl val="0"/>
              </a:rPr>
              <a:t>Interoperable</a:t>
            </a:r>
          </a:p>
          <a:p>
            <a:pPr marL="274320" indent="-182880" defTabSz="914400">
              <a:buFont typeface="Wingdings" charset="2"/>
              <a:buChar char="§"/>
            </a:pPr>
            <a:r>
              <a:rPr lang="en-US" kern="0">
                <a:solidFill>
                  <a:srgbClr val="000000"/>
                </a:solidFill>
                <a:ea typeface="Calibri" charset="0"/>
                <a:cs typeface="Calibri" charset="0"/>
                <a:sym typeface="Arial"/>
                <a:rtl val="0"/>
              </a:rPr>
              <a:t>Timely</a:t>
            </a:r>
          </a:p>
        </p:txBody>
      </p:sp>
      <p:sp>
        <p:nvSpPr>
          <p:cNvPr id="27" name="Striped Right Arrow 26">
            <a:extLst>
              <a:ext uri="{FF2B5EF4-FFF2-40B4-BE49-F238E27FC236}">
                <a16:creationId xmlns:a16="http://schemas.microsoft.com/office/drawing/2014/main" id="{6E5506C0-CB3A-7D42-8AA7-407F16519357}"/>
              </a:ext>
            </a:extLst>
          </p:cNvPr>
          <p:cNvSpPr/>
          <p:nvPr/>
        </p:nvSpPr>
        <p:spPr>
          <a:xfrm rot="19681931">
            <a:off x="4044770" y="2344679"/>
            <a:ext cx="1712582" cy="168662"/>
          </a:xfrm>
          <a:prstGeom prst="stripedRightArrow">
            <a:avLst/>
          </a:prstGeom>
          <a:solidFill>
            <a:srgbClr val="C00000"/>
          </a:solidFill>
          <a:ln w="25400" cap="flat" cmpd="sng" algn="ctr">
            <a:solidFill>
              <a:srgbClr val="C0504D"/>
            </a:solidFill>
            <a:prstDash val="solid"/>
          </a:ln>
          <a:effectLst/>
        </p:spPr>
        <p:txBody>
          <a:bodyPr lIns="82058" tIns="41029" rIns="82058" bIns="41029" rtlCol="0" anchor="ctr"/>
          <a:lstStyle/>
          <a:p>
            <a:pPr marL="0" marR="0" lvl="0" indent="0" algn="ctr" defTabSz="914186"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sym typeface="Arial"/>
              <a:rtl val="0"/>
            </a:endParaRPr>
          </a:p>
        </p:txBody>
      </p:sp>
    </p:spTree>
    <p:extLst>
      <p:ext uri="{BB962C8B-B14F-4D97-AF65-F5344CB8AC3E}">
        <p14:creationId xmlns:p14="http://schemas.microsoft.com/office/powerpoint/2010/main" val="2218239407"/>
      </p:ext>
    </p:extLst>
  </p:cSld>
  <p:clrMapOvr>
    <a:masterClrMapping/>
  </p:clrMapOvr>
</p:sld>
</file>

<file path=ppt/theme/theme1.xml><?xml version="1.0" encoding="utf-8"?>
<a:theme xmlns:a="http://schemas.openxmlformats.org/drawingml/2006/main" name="blank">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blank</Template>
  <TotalTime>15816</TotalTime>
  <Words>3040</Words>
  <Application>Microsoft Macintosh PowerPoint</Application>
  <PresentationFormat>On-screen Show (4:3)</PresentationFormat>
  <Paragraphs>417</Paragraphs>
  <Slides>39</Slides>
  <Notes>35</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39</vt:i4>
      </vt:variant>
    </vt:vector>
  </HeadingPairs>
  <TitlesOfParts>
    <vt:vector size="45" baseType="lpstr">
      <vt:lpstr>Arial</vt:lpstr>
      <vt:lpstr>Arial Narrow</vt:lpstr>
      <vt:lpstr>Calibri</vt:lpstr>
      <vt:lpstr>Times New Roman</vt:lpstr>
      <vt:lpstr>Wingdings</vt:lpstr>
      <vt:lpstr>blank</vt:lpstr>
      <vt:lpstr>PowerPoint Presentation</vt:lpstr>
      <vt:lpstr>Quality –  i) A distinctive attribute or characteristic           possessed by something or someone;     ii) How good or bad a thing is;     iii) The degree of excellence of something.</vt:lpstr>
      <vt:lpstr>PowerPoint Presentation</vt:lpstr>
      <vt:lpstr>PowerPoint Presentation</vt:lpstr>
      <vt:lpstr>Support Compliance Verification and Reporting – Consistent and quantitative measures.</vt:lpstr>
      <vt:lpstr>Data and Information Quality Are Multi-Dimensional (Vast number of ways to define data quality attributes)</vt:lpstr>
      <vt:lpstr>Data and Information Quality Are Multi-Dimensional (Vast number of ways to define data quality attributes)</vt:lpstr>
      <vt:lpstr>Data and Information Quality Are Multi-Dimensional (Vast number of ways to define data quality attributes)</vt:lpstr>
      <vt:lpstr>Data Product Lifecycle-Stage-Based MMs</vt:lpstr>
      <vt:lpstr>Data Product Lifecycle-Stage-Based MMs</vt:lpstr>
      <vt:lpstr>Data Product Lifecycle-Stage-Based MMs</vt:lpstr>
      <vt:lpstr>Data Product Lifecycle-Stage-Based MMs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Scope of DSMM </vt:lpstr>
      <vt:lpstr>PowerPoint Presentation</vt:lpstr>
      <vt:lpstr>PowerPoint Presentation</vt:lpstr>
    </vt:vector>
  </TitlesOfParts>
  <Company>World Meteorological Organization</Company>
  <LinksUpToDate>false</LinksUpToDate>
  <SharedDoc>false</SharedDoc>
  <HyperlinksChanged>false</HyperlinksChanged>
  <AppVersion>16.0011</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Steve Foreman</dc:creator>
  <cp:lastModifiedBy>Ge Peng</cp:lastModifiedBy>
  <cp:revision>448</cp:revision>
  <dcterms:created xsi:type="dcterms:W3CDTF">2017-08-23T09:47:05Z</dcterms:created>
  <dcterms:modified xsi:type="dcterms:W3CDTF">2018-04-15T18:57:56Z</dcterms:modified>
</cp:coreProperties>
</file>