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744" r:id="rId2"/>
    <p:sldMasterId id="2147483748" r:id="rId3"/>
  </p:sldMasterIdLst>
  <p:notesMasterIdLst>
    <p:notesMasterId r:id="rId23"/>
  </p:notesMasterIdLst>
  <p:handoutMasterIdLst>
    <p:handoutMasterId r:id="rId24"/>
  </p:handoutMasterIdLst>
  <p:sldIdLst>
    <p:sldId id="306" r:id="rId4"/>
    <p:sldId id="307" r:id="rId5"/>
    <p:sldId id="308" r:id="rId6"/>
    <p:sldId id="309" r:id="rId7"/>
    <p:sldId id="310" r:id="rId8"/>
    <p:sldId id="312" r:id="rId9"/>
    <p:sldId id="313" r:id="rId10"/>
    <p:sldId id="314" r:id="rId11"/>
    <p:sldId id="322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3" r:id="rId20"/>
    <p:sldId id="324" r:id="rId21"/>
    <p:sldId id="325" r:id="rId22"/>
  </p:sldIdLst>
  <p:sldSz cx="9144000" cy="6858000" type="screen4x3"/>
  <p:notesSz cx="6858000" cy="987266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C0C0C0"/>
    <a:srgbClr val="5A5A5A"/>
    <a:srgbClr val="D2E1F5"/>
    <a:srgbClr val="96B9DC"/>
    <a:srgbClr val="2D4B9B"/>
    <a:srgbClr val="FF0000"/>
    <a:srgbClr val="090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3" autoAdjust="0"/>
    <p:restoredTop sz="93322" autoAdjust="0"/>
  </p:normalViewPr>
  <p:slideViewPr>
    <p:cSldViewPr>
      <p:cViewPr>
        <p:scale>
          <a:sx n="110" d="100"/>
          <a:sy n="110" d="100"/>
        </p:scale>
        <p:origin x="-1566" y="-354"/>
      </p:cViewPr>
      <p:guideLst>
        <p:guide orient="horz" pos="119"/>
        <p:guide orient="horz" pos="3929"/>
        <p:guide orient="horz" pos="4292"/>
        <p:guide orient="horz" pos="981"/>
        <p:guide orient="horz" pos="4065"/>
        <p:guide orient="horz" pos="1344"/>
        <p:guide orient="horz" pos="572"/>
        <p:guide orient="horz" pos="799"/>
        <p:guide pos="2880"/>
        <p:guide pos="249"/>
        <p:guide pos="5602"/>
        <p:guide pos="158"/>
        <p:guide pos="55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731" y="-96"/>
      </p:cViewPr>
      <p:guideLst>
        <p:guide orient="horz" pos="3110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025" y="0"/>
            <a:ext cx="2973388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0538"/>
            <a:ext cx="2973388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025" y="9380538"/>
            <a:ext cx="2973388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/>
            </a:lvl1pPr>
          </a:lstStyle>
          <a:p>
            <a:pPr>
              <a:defRPr/>
            </a:pPr>
            <a:fld id="{01F59159-FC1E-49DA-997B-6F115BC6F5E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43116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4515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5364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6475" y="774700"/>
            <a:ext cx="4846638" cy="3635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517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988" y="4719638"/>
            <a:ext cx="5026025" cy="441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Klicken Sie, um die Formate des Vorlagentextes zu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4518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1488"/>
            <a:ext cx="2973388" cy="54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4519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361488"/>
            <a:ext cx="2973387" cy="54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FF4CBD82-F7A1-40D7-86AB-C38467A2A4B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27522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README: http://climate.geog.udel.edu/~climate/html_pages/Global2014/README.GlobalTsP2014.html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4CBD82-F7A1-40D7-86AB-C38467A2A4BC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8975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682847612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8D9F2-CF9E-4CCF-B4D9-A9884A5F102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5808908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54C02-8945-4E24-9E14-471F5E84B70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4681961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7A3BD-071E-4B80-9EAE-BAD33668355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435715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37302-111D-4E26-A255-C63091AFE9A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64963474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8FEB4-9BA2-42EE-BC35-4C9E9F614A3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849406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lang="de-DE" smtClean="0"/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1D285-EB4D-4842-B418-02AD2C11B59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531780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A49E28BC-C4BD-4B7A-A0E9-DC030DC8D8F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67" r:id="rId2"/>
    <p:sldLayoutId id="2147483868" r:id="rId3"/>
    <p:sldLayoutId id="2147483869" r:id="rId4"/>
    <p:sldLayoutId id="2147483870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2052" name="Picture 28" descr="Bundesadler_klein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054" name="Picture 28" descr="Bundesadler_kleiner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042F9032-97A3-4A42-AB86-B8E69062D22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3076" name="Picture 28" descr="Bundesadler_klein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3078" name="Picture 28" descr="Bundesadler_kleiner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BDAD258E-9A20-4FE3-8E5B-DBCD068CAE0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limate.geog.udel.edu/~climate/html_pages/download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srl.noaa.gov/psd/data/gridded/data.cpc.globalprecip.html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srl.noaa.gov/psd/data/gridded/data.gpcp.html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pc.ncep.noaa.gov/products/janowiak/cmorph_description.html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pmm.nasa.gov/data-access/downloads/trmm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sa.gov/mission_pages/GPM/main/index.html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eca.knmi.nl/icad.php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hikyu.ac.jp/precip/english/index.html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pc.ncep.noaa.gov/products/janowiak/cmorph_description.html" TargetMode="External"/><Relationship Id="rId3" Type="http://schemas.openxmlformats.org/officeDocument/2006/relationships/hyperlink" Target="http://www.cru.uea.ac.uk/" TargetMode="External"/><Relationship Id="rId7" Type="http://schemas.openxmlformats.org/officeDocument/2006/relationships/hyperlink" Target="https://www.esrl.noaa.gov/psd/data/gridded/data.gpcp.html" TargetMode="External"/><Relationship Id="rId12" Type="http://schemas.openxmlformats.org/officeDocument/2006/relationships/hyperlink" Target="http://www.chikyu.ac.jp/precip/english/index.html" TargetMode="External"/><Relationship Id="rId2" Type="http://schemas.openxmlformats.org/officeDocument/2006/relationships/hyperlink" Target="https://data.nodc.noaa.gov/cgi-bin/iso?id=gov.noaa.ncdc:C00861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esrl.noaa.gov/psd/data/gridded/data.cpc.globalprecip.html" TargetMode="External"/><Relationship Id="rId11" Type="http://schemas.openxmlformats.org/officeDocument/2006/relationships/hyperlink" Target="https://eca.knmi.nl/icad.php" TargetMode="External"/><Relationship Id="rId5" Type="http://schemas.openxmlformats.org/officeDocument/2006/relationships/hyperlink" Target="ftp://ftp-anon.dwd.de/pub/data/gpcc/html/download_gate.html" TargetMode="External"/><Relationship Id="rId10" Type="http://schemas.openxmlformats.org/officeDocument/2006/relationships/hyperlink" Target="https://www.nasa.gov/mission_pages/GPM/main/index.html" TargetMode="External"/><Relationship Id="rId4" Type="http://schemas.openxmlformats.org/officeDocument/2006/relationships/hyperlink" Target="http://climate.geog.udel.edu/~climate/" TargetMode="External"/><Relationship Id="rId9" Type="http://schemas.openxmlformats.org/officeDocument/2006/relationships/hyperlink" Target="https://pmm.nasa.gov/TRM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1738387"/>
            <a:ext cx="8207375" cy="898525"/>
          </a:xfrm>
        </p:spPr>
        <p:txBody>
          <a:bodyPr/>
          <a:lstStyle/>
          <a:p>
            <a:r>
              <a:rPr lang="en-US" altLang="de-DE" dirty="0" smtClean="0"/>
              <a:t>Precipitation Data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0" y="4941168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Markus Ziese, Global Precipitation Climatology </a:t>
            </a:r>
            <a:r>
              <a:rPr lang="en-US" sz="1400" dirty="0" smtClean="0"/>
              <a:t>Centre (GPCC), </a:t>
            </a:r>
            <a:r>
              <a:rPr lang="en-US" sz="1400" dirty="0" err="1" smtClean="0"/>
              <a:t>Deutscher</a:t>
            </a:r>
            <a:r>
              <a:rPr lang="en-US" sz="1400" dirty="0" smtClean="0"/>
              <a:t> </a:t>
            </a:r>
            <a:r>
              <a:rPr lang="en-US" sz="1400" dirty="0" err="1" smtClean="0"/>
              <a:t>Wetterdienst</a:t>
            </a:r>
            <a:endParaRPr lang="en-US" sz="14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 to produce a precipitation data set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policy -&gt; some countries very restricted</a:t>
            </a:r>
          </a:p>
          <a:p>
            <a:r>
              <a:rPr lang="en-US" dirty="0" smtClean="0"/>
              <a:t>Data availability -&gt; not </a:t>
            </a:r>
            <a:r>
              <a:rPr lang="en-US" dirty="0" smtClean="0"/>
              <a:t>digitized </a:t>
            </a:r>
            <a:r>
              <a:rPr lang="en-US" dirty="0" smtClean="0"/>
              <a:t>historical data, voluntary observations, accessible storage, user-friendly format</a:t>
            </a:r>
          </a:p>
          <a:p>
            <a:r>
              <a:rPr lang="en-US" dirty="0" smtClean="0"/>
              <a:t>Observation network maintenance -&gt; failures cause gaps in time series (instrument and data transmission)</a:t>
            </a:r>
          </a:p>
          <a:p>
            <a:r>
              <a:rPr lang="en-US" dirty="0" smtClean="0"/>
              <a:t>Quality control of data -&gt; meta data, local events/short correlation length, orographic effects (relief rain vs. rain shadow), real extremes over thresholds, time stamps of aggregation interval</a:t>
            </a:r>
          </a:p>
          <a:p>
            <a:r>
              <a:rPr lang="en-US" dirty="0" smtClean="0"/>
              <a:t>Interpolation/grid creation</a:t>
            </a:r>
          </a:p>
          <a:p>
            <a:endParaRPr lang="en-US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668254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Characteristics of data sets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Spatial and temporal resolution</a:t>
            </a:r>
          </a:p>
          <a:p>
            <a:r>
              <a:rPr lang="en-US" dirty="0" smtClean="0"/>
              <a:t>Station density, station distribution</a:t>
            </a:r>
          </a:p>
          <a:p>
            <a:r>
              <a:rPr lang="en-US" dirty="0" smtClean="0"/>
              <a:t>Quality control</a:t>
            </a:r>
          </a:p>
          <a:p>
            <a:r>
              <a:rPr lang="en-US" dirty="0" smtClean="0"/>
              <a:t>Online availability</a:t>
            </a:r>
          </a:p>
          <a:p>
            <a:r>
              <a:rPr lang="en-US" dirty="0" smtClean="0"/>
              <a:t>Reference (DOI, etc.)</a:t>
            </a:r>
          </a:p>
          <a:p>
            <a:r>
              <a:rPr lang="en-US" dirty="0" smtClean="0"/>
              <a:t>Uncertainty estimation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0615274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</a:t>
            </a:r>
            <a:r>
              <a:rPr lang="en-US" dirty="0"/>
              <a:t>of </a:t>
            </a:r>
            <a:r>
              <a:rPr lang="en-US" dirty="0" smtClean="0"/>
              <a:t>precipitation </a:t>
            </a:r>
            <a:r>
              <a:rPr lang="en-US" dirty="0"/>
              <a:t>data </a:t>
            </a:r>
            <a:r>
              <a:rPr lang="en-US" dirty="0" smtClean="0"/>
              <a:t>sets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700" dirty="0" smtClean="0"/>
              <a:t>GHCN-Daily (station based)</a:t>
            </a:r>
          </a:p>
          <a:p>
            <a:r>
              <a:rPr lang="en-US" sz="1700" dirty="0" smtClean="0"/>
              <a:t>CRU (</a:t>
            </a:r>
            <a:r>
              <a:rPr lang="en-US" sz="1700" dirty="0" smtClean="0"/>
              <a:t>in situ</a:t>
            </a:r>
            <a:r>
              <a:rPr lang="en-US" sz="1700" dirty="0" smtClean="0"/>
              <a:t>, station based, gridded)</a:t>
            </a:r>
          </a:p>
          <a:p>
            <a:r>
              <a:rPr lang="en-US" sz="1700" dirty="0" smtClean="0"/>
              <a:t>Willmott et al. (in situ, gridded)</a:t>
            </a:r>
          </a:p>
          <a:p>
            <a:r>
              <a:rPr lang="en-US" sz="1700" dirty="0" smtClean="0"/>
              <a:t>GPCC (</a:t>
            </a:r>
            <a:r>
              <a:rPr lang="en-US" sz="1700" dirty="0" smtClean="0"/>
              <a:t>in situ</a:t>
            </a:r>
            <a:r>
              <a:rPr lang="en-US" sz="1700" dirty="0" smtClean="0"/>
              <a:t>, gridded)</a:t>
            </a:r>
          </a:p>
          <a:p>
            <a:r>
              <a:rPr lang="en-US" sz="1700" dirty="0"/>
              <a:t>CPC Global Unified Gauge-Based </a:t>
            </a:r>
            <a:r>
              <a:rPr lang="en-US" sz="1700" dirty="0" smtClean="0"/>
              <a:t>Analysis (</a:t>
            </a:r>
            <a:r>
              <a:rPr lang="en-US" sz="1700" dirty="0" smtClean="0"/>
              <a:t>in situ</a:t>
            </a:r>
            <a:r>
              <a:rPr lang="en-US" sz="1700" dirty="0" smtClean="0"/>
              <a:t>, gridded)</a:t>
            </a:r>
          </a:p>
          <a:p>
            <a:r>
              <a:rPr lang="en-US" sz="1700" dirty="0" smtClean="0"/>
              <a:t>GPCP (</a:t>
            </a:r>
            <a:r>
              <a:rPr lang="en-US" sz="1700" dirty="0" smtClean="0"/>
              <a:t>in situ</a:t>
            </a:r>
            <a:r>
              <a:rPr lang="en-US" sz="1700" dirty="0" smtClean="0"/>
              <a:t>, remote, gridded)</a:t>
            </a:r>
          </a:p>
          <a:p>
            <a:r>
              <a:rPr lang="en-US" sz="1700" dirty="0" smtClean="0"/>
              <a:t>GPCC/HOAPS (</a:t>
            </a:r>
            <a:r>
              <a:rPr lang="en-US" sz="1700" dirty="0" smtClean="0"/>
              <a:t>in situ</a:t>
            </a:r>
            <a:r>
              <a:rPr lang="en-US" sz="1700" dirty="0" smtClean="0"/>
              <a:t>, remote, gridded)</a:t>
            </a:r>
          </a:p>
          <a:p>
            <a:r>
              <a:rPr lang="en-US" sz="1700" dirty="0" smtClean="0"/>
              <a:t>CMORPH (</a:t>
            </a:r>
            <a:r>
              <a:rPr lang="en-US" sz="1700" dirty="0" smtClean="0"/>
              <a:t>in situ</a:t>
            </a:r>
            <a:r>
              <a:rPr lang="en-US" sz="1700" dirty="0" smtClean="0"/>
              <a:t>, remote, gridded)</a:t>
            </a:r>
          </a:p>
          <a:p>
            <a:r>
              <a:rPr lang="en-US" sz="1700" dirty="0" smtClean="0"/>
              <a:t>TRMM (remote, gridded)</a:t>
            </a:r>
          </a:p>
          <a:p>
            <a:r>
              <a:rPr lang="en-US" sz="1700" dirty="0" smtClean="0"/>
              <a:t>GPM (remote, gridded)</a:t>
            </a:r>
          </a:p>
          <a:p>
            <a:r>
              <a:rPr lang="en-US" sz="1700" dirty="0" smtClean="0"/>
              <a:t>ICA&amp;D – ECA&amp;D, SACA&amp;D, WACA&amp;D, LACA&amp;D (</a:t>
            </a:r>
            <a:r>
              <a:rPr lang="en-US" sz="1700" dirty="0" smtClean="0"/>
              <a:t>in situ</a:t>
            </a:r>
            <a:r>
              <a:rPr lang="en-US" sz="1700" dirty="0" smtClean="0"/>
              <a:t>, station based, gridded)</a:t>
            </a:r>
          </a:p>
          <a:p>
            <a:r>
              <a:rPr lang="en-US" sz="1700" dirty="0" smtClean="0"/>
              <a:t>APHRODITE </a:t>
            </a:r>
            <a:r>
              <a:rPr lang="en-US" sz="1700" dirty="0" smtClean="0"/>
              <a:t>(in situ, station </a:t>
            </a:r>
            <a:r>
              <a:rPr lang="en-US" sz="1700" dirty="0" smtClean="0"/>
              <a:t>based)</a:t>
            </a:r>
            <a:endParaRPr lang="en-US" sz="17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286953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of data sets: GHCN-Daily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station based data set</a:t>
            </a:r>
          </a:p>
          <a:p>
            <a:r>
              <a:rPr lang="en-US" dirty="0" smtClean="0"/>
              <a:t>Precipitation and other parameters</a:t>
            </a:r>
          </a:p>
          <a:p>
            <a:r>
              <a:rPr lang="en-US" dirty="0" smtClean="0"/>
              <a:t>Daily totals</a:t>
            </a:r>
          </a:p>
          <a:p>
            <a:r>
              <a:rPr lang="en-US" dirty="0" smtClean="0"/>
              <a:t>Regularly updated</a:t>
            </a:r>
          </a:p>
          <a:p>
            <a:r>
              <a:rPr lang="en-US" dirty="0" smtClean="0"/>
              <a:t>Quality controlled data</a:t>
            </a:r>
          </a:p>
          <a:p>
            <a:r>
              <a:rPr lang="en-US" dirty="0" smtClean="0"/>
              <a:t>1880 to present</a:t>
            </a:r>
          </a:p>
          <a:p>
            <a:r>
              <a:rPr lang="en-US" dirty="0" smtClean="0"/>
              <a:t>Over </a:t>
            </a:r>
            <a:r>
              <a:rPr lang="en-US" dirty="0"/>
              <a:t>90,000 land-based stations worldwide, </a:t>
            </a:r>
            <a:r>
              <a:rPr lang="en-US" dirty="0" smtClean="0"/>
              <a:t>over </a:t>
            </a:r>
            <a:r>
              <a:rPr lang="en-US" dirty="0"/>
              <a:t>25,000 stations are regularly </a:t>
            </a:r>
            <a:r>
              <a:rPr lang="en-US" dirty="0" smtClean="0"/>
              <a:t>updated</a:t>
            </a:r>
          </a:p>
          <a:p>
            <a:r>
              <a:rPr lang="en-US" dirty="0"/>
              <a:t>DOI: </a:t>
            </a:r>
            <a:r>
              <a:rPr lang="en-US" dirty="0" smtClean="0"/>
              <a:t>10.7289/V5D21VHZ</a:t>
            </a:r>
          </a:p>
          <a:p>
            <a:r>
              <a:rPr lang="en-US" dirty="0" smtClean="0"/>
              <a:t>Current version 3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482277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CRU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</a:t>
            </a:r>
            <a:r>
              <a:rPr lang="en-US" dirty="0" smtClean="0"/>
              <a:t>in situ </a:t>
            </a:r>
            <a:r>
              <a:rPr lang="en-US" dirty="0" smtClean="0"/>
              <a:t>gridded data set</a:t>
            </a:r>
          </a:p>
          <a:p>
            <a:r>
              <a:rPr lang="en-US" dirty="0" smtClean="0"/>
              <a:t>Precipitation and other parameters</a:t>
            </a:r>
          </a:p>
          <a:p>
            <a:r>
              <a:rPr lang="en-US" dirty="0" smtClean="0"/>
              <a:t>Monthly totals</a:t>
            </a:r>
          </a:p>
          <a:p>
            <a:r>
              <a:rPr lang="en-US" dirty="0" smtClean="0"/>
              <a:t>Regularly updated</a:t>
            </a:r>
          </a:p>
          <a:p>
            <a:r>
              <a:rPr lang="en-US" dirty="0" smtClean="0"/>
              <a:t>Quality controlled data</a:t>
            </a:r>
          </a:p>
          <a:p>
            <a:r>
              <a:rPr lang="en-US" dirty="0" smtClean="0"/>
              <a:t>1901 to 2016</a:t>
            </a:r>
          </a:p>
          <a:p>
            <a:r>
              <a:rPr lang="en-US" dirty="0"/>
              <a:t>DOI: </a:t>
            </a:r>
            <a:r>
              <a:rPr lang="en-US" dirty="0" smtClean="0"/>
              <a:t>10.5285/58a8802721c94c66ae45c3baa4d814d0</a:t>
            </a:r>
          </a:p>
          <a:p>
            <a:r>
              <a:rPr lang="en-US" dirty="0"/>
              <a:t>Current version CRU TS4.01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Willmott el al.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</a:t>
            </a:r>
            <a:r>
              <a:rPr lang="en-US" dirty="0" smtClean="0"/>
              <a:t>in situ </a:t>
            </a:r>
            <a:r>
              <a:rPr lang="en-US" dirty="0" smtClean="0"/>
              <a:t>gridded data set</a:t>
            </a:r>
          </a:p>
          <a:p>
            <a:r>
              <a:rPr lang="en-US" dirty="0" smtClean="0"/>
              <a:t>Precipitation and other parameters</a:t>
            </a:r>
          </a:p>
          <a:p>
            <a:r>
              <a:rPr lang="en-US" dirty="0" smtClean="0"/>
              <a:t>Monthly totals</a:t>
            </a:r>
          </a:p>
          <a:p>
            <a:r>
              <a:rPr lang="en-US" dirty="0" smtClean="0"/>
              <a:t>Variable update cycle</a:t>
            </a:r>
          </a:p>
          <a:p>
            <a:r>
              <a:rPr lang="en-US" dirty="0" smtClean="0"/>
              <a:t>Based </a:t>
            </a:r>
            <a:r>
              <a:rPr lang="en-US" dirty="0"/>
              <a:t>on GHCN-Daily and ‘Global Surface Summary of </a:t>
            </a:r>
            <a:r>
              <a:rPr lang="en-US" dirty="0" smtClean="0"/>
              <a:t>Day’</a:t>
            </a:r>
          </a:p>
          <a:p>
            <a:r>
              <a:rPr lang="en-US" dirty="0" smtClean="0"/>
              <a:t>1900 to 2014</a:t>
            </a:r>
          </a:p>
          <a:p>
            <a:r>
              <a:rPr lang="en-US" dirty="0"/>
              <a:t>URL: </a:t>
            </a:r>
            <a:r>
              <a:rPr lang="en-US" dirty="0">
                <a:hlinkClick r:id="rId3"/>
              </a:rPr>
              <a:t>http://climate.geog.udel.edu/~</a:t>
            </a:r>
            <a:r>
              <a:rPr lang="en-US" dirty="0" smtClean="0">
                <a:hlinkClick r:id="rId3"/>
              </a:rPr>
              <a:t>climate/html_pages/download.html</a:t>
            </a:r>
            <a:endParaRPr lang="en-US" dirty="0" smtClean="0"/>
          </a:p>
          <a:p>
            <a:r>
              <a:rPr lang="en-US" dirty="0"/>
              <a:t>Current version Terrestrial Precipitation: 1900-2014 Gridded Monthly Time Series (V 4.01)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GPCC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</a:t>
            </a:r>
            <a:r>
              <a:rPr lang="en-US" dirty="0" smtClean="0"/>
              <a:t>in situ </a:t>
            </a:r>
            <a:r>
              <a:rPr lang="en-US" dirty="0" smtClean="0"/>
              <a:t>gridded data sets</a:t>
            </a:r>
          </a:p>
          <a:p>
            <a:r>
              <a:rPr lang="en-US" dirty="0" smtClean="0"/>
              <a:t>Precipitation and drought index</a:t>
            </a:r>
          </a:p>
          <a:p>
            <a:r>
              <a:rPr lang="en-US" dirty="0" smtClean="0"/>
              <a:t>Daily and monthly totals</a:t>
            </a:r>
          </a:p>
          <a:p>
            <a:r>
              <a:rPr lang="en-US" dirty="0" smtClean="0"/>
              <a:t>Regularly updated</a:t>
            </a:r>
          </a:p>
          <a:p>
            <a:r>
              <a:rPr lang="en-US" dirty="0" smtClean="0"/>
              <a:t>Quality controlled data</a:t>
            </a:r>
          </a:p>
          <a:p>
            <a:r>
              <a:rPr lang="en-US" dirty="0" smtClean="0"/>
              <a:t>Based on up to 80,000 stations (depends on data set)</a:t>
            </a:r>
          </a:p>
          <a:p>
            <a:r>
              <a:rPr lang="en-US" dirty="0" smtClean="0"/>
              <a:t>1901 to present (depends on data set)</a:t>
            </a:r>
          </a:p>
          <a:p>
            <a:r>
              <a:rPr lang="en-US" dirty="0"/>
              <a:t>DOI: </a:t>
            </a:r>
            <a:r>
              <a:rPr lang="en-US" dirty="0" smtClean="0"/>
              <a:t>10.5676/DWD_GPCC/CLIM_M_V2015_025 or</a:t>
            </a:r>
          </a:p>
          <a:p>
            <a:pPr marL="0" indent="0">
              <a:buNone/>
            </a:pPr>
            <a:r>
              <a:rPr lang="en-US" dirty="0" smtClean="0"/>
              <a:t>              10.5676/DWD_GPCC/FD_D_V1_100 (depends on data set)</a:t>
            </a:r>
          </a:p>
          <a:p>
            <a:r>
              <a:rPr lang="en-US" dirty="0" smtClean="0"/>
              <a:t>Currently producing updates for Climatology, Full Data products (back to 1891) and Monitoring Product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CPC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</a:t>
            </a:r>
            <a:r>
              <a:rPr lang="en-US" dirty="0" smtClean="0"/>
              <a:t>in situ </a:t>
            </a:r>
            <a:r>
              <a:rPr lang="en-US" dirty="0" smtClean="0"/>
              <a:t>gridded data sets</a:t>
            </a:r>
          </a:p>
          <a:p>
            <a:r>
              <a:rPr lang="en-US" dirty="0" smtClean="0"/>
              <a:t>Precipitation</a:t>
            </a:r>
          </a:p>
          <a:p>
            <a:r>
              <a:rPr lang="en-US" dirty="0" smtClean="0"/>
              <a:t>Daily totals</a:t>
            </a:r>
          </a:p>
          <a:p>
            <a:r>
              <a:rPr lang="en-US" dirty="0" smtClean="0"/>
              <a:t>Regularly updated</a:t>
            </a:r>
          </a:p>
          <a:p>
            <a:r>
              <a:rPr lang="en-US" dirty="0" smtClean="0"/>
              <a:t>Quality controlled data</a:t>
            </a:r>
          </a:p>
          <a:p>
            <a:r>
              <a:rPr lang="en-US" dirty="0" smtClean="0"/>
              <a:t>Based on ~5,000 GTS stations and ~12,000 real-time stations (mainly Americas and Australia)</a:t>
            </a:r>
          </a:p>
          <a:p>
            <a:r>
              <a:rPr lang="en-US" dirty="0" smtClean="0"/>
              <a:t>1979 to present</a:t>
            </a:r>
          </a:p>
          <a:p>
            <a:r>
              <a:rPr lang="en-US" dirty="0"/>
              <a:t>URL: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www.esrl.noaa.gov/psd/data/gridded/data.cpc.globalprecip.html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3487487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GPCP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combined satellite and </a:t>
            </a:r>
            <a:r>
              <a:rPr lang="en-US" dirty="0" smtClean="0"/>
              <a:t>in situ </a:t>
            </a:r>
            <a:r>
              <a:rPr lang="en-US" dirty="0" smtClean="0"/>
              <a:t>data set</a:t>
            </a:r>
          </a:p>
          <a:p>
            <a:r>
              <a:rPr lang="en-US" dirty="0" smtClean="0"/>
              <a:t>Precipitation</a:t>
            </a:r>
          </a:p>
          <a:p>
            <a:r>
              <a:rPr lang="en-US" dirty="0" smtClean="0"/>
              <a:t>Monthly totals</a:t>
            </a:r>
          </a:p>
          <a:p>
            <a:r>
              <a:rPr lang="en-US" dirty="0" smtClean="0"/>
              <a:t>Regularly updated</a:t>
            </a:r>
          </a:p>
          <a:p>
            <a:r>
              <a:rPr lang="en-US" dirty="0" smtClean="0"/>
              <a:t>1979 to present</a:t>
            </a:r>
          </a:p>
          <a:p>
            <a:r>
              <a:rPr lang="en-US" dirty="0"/>
              <a:t>URL: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www.esrl.noaa.gov/psd/data/gridded/data.gpcp.html</a:t>
            </a:r>
            <a:endParaRPr lang="en-US" dirty="0" smtClean="0"/>
          </a:p>
          <a:p>
            <a:r>
              <a:rPr lang="en-US" dirty="0" smtClean="0"/>
              <a:t>Current version 2.3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GPCC/HOAPS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combined satellite and </a:t>
            </a:r>
            <a:r>
              <a:rPr lang="en-US" dirty="0" smtClean="0"/>
              <a:t>in situ </a:t>
            </a:r>
            <a:r>
              <a:rPr lang="en-US" dirty="0" smtClean="0"/>
              <a:t>data set</a:t>
            </a:r>
          </a:p>
          <a:p>
            <a:r>
              <a:rPr lang="en-US" dirty="0" smtClean="0"/>
              <a:t>Precipitation</a:t>
            </a:r>
          </a:p>
          <a:p>
            <a:r>
              <a:rPr lang="en-US" dirty="0" smtClean="0"/>
              <a:t>Daily totals</a:t>
            </a:r>
          </a:p>
          <a:p>
            <a:r>
              <a:rPr lang="en-US" dirty="0" smtClean="0"/>
              <a:t>Variable update cycle</a:t>
            </a:r>
          </a:p>
          <a:p>
            <a:r>
              <a:rPr lang="en-US" dirty="0" smtClean="0"/>
              <a:t>1988 to 2008</a:t>
            </a:r>
          </a:p>
          <a:p>
            <a:r>
              <a:rPr lang="en-US" dirty="0"/>
              <a:t>DOI: </a:t>
            </a:r>
            <a:r>
              <a:rPr lang="en-US" dirty="0" smtClean="0"/>
              <a:t>10.5676/DWD_CDC/HOGP_100/V001</a:t>
            </a:r>
          </a:p>
          <a:p>
            <a:r>
              <a:rPr lang="en-US" dirty="0" smtClean="0"/>
              <a:t>Current version 1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CMORPH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satellite based data set</a:t>
            </a:r>
          </a:p>
          <a:p>
            <a:r>
              <a:rPr lang="en-US" dirty="0" smtClean="0"/>
              <a:t>Precipitation</a:t>
            </a:r>
          </a:p>
          <a:p>
            <a:r>
              <a:rPr lang="en-US" dirty="0" smtClean="0"/>
              <a:t>Sub-daily to daily totals</a:t>
            </a:r>
          </a:p>
          <a:p>
            <a:r>
              <a:rPr lang="en-US" dirty="0" smtClean="0"/>
              <a:t>Regularly updated</a:t>
            </a:r>
          </a:p>
          <a:p>
            <a:r>
              <a:rPr lang="en-US" dirty="0" smtClean="0"/>
              <a:t>2002 to present</a:t>
            </a:r>
          </a:p>
          <a:p>
            <a:r>
              <a:rPr lang="en-US" dirty="0"/>
              <a:t>URL: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www.cpc.ncep.noaa.gov/products/janowiak/cmorph_description.html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TRMM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Satellite based data set (</a:t>
            </a:r>
            <a:r>
              <a:rPr lang="en-US" dirty="0" smtClean="0"/>
              <a:t>60°N – 60°S</a:t>
            </a:r>
            <a:r>
              <a:rPr lang="en-US" dirty="0" smtClean="0"/>
              <a:t>)</a:t>
            </a:r>
          </a:p>
          <a:p>
            <a:r>
              <a:rPr lang="en-US" dirty="0" smtClean="0"/>
              <a:t>Precipitation</a:t>
            </a:r>
          </a:p>
          <a:p>
            <a:r>
              <a:rPr lang="en-US" dirty="0" smtClean="0"/>
              <a:t>Sub-daily totals and aggregated</a:t>
            </a:r>
          </a:p>
          <a:p>
            <a:r>
              <a:rPr lang="en-US" dirty="0" smtClean="0"/>
              <a:t>2000 to 2015</a:t>
            </a:r>
          </a:p>
          <a:p>
            <a:r>
              <a:rPr lang="en-US" dirty="0"/>
              <a:t>URL: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pmm.nasa.gov/data-access/downloads/trmm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GPM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satellite </a:t>
            </a:r>
            <a:r>
              <a:rPr lang="en-US" dirty="0"/>
              <a:t>based data </a:t>
            </a:r>
            <a:r>
              <a:rPr lang="en-US" dirty="0" smtClean="0"/>
              <a:t>set</a:t>
            </a:r>
            <a:endParaRPr lang="en-US" dirty="0"/>
          </a:p>
          <a:p>
            <a:r>
              <a:rPr lang="en-US" dirty="0"/>
              <a:t>Precipitation</a:t>
            </a:r>
          </a:p>
          <a:p>
            <a:r>
              <a:rPr lang="en-US" dirty="0" smtClean="0"/>
              <a:t>Sub-daily </a:t>
            </a:r>
            <a:r>
              <a:rPr lang="en-US" dirty="0"/>
              <a:t>totals and aggregated</a:t>
            </a:r>
          </a:p>
          <a:p>
            <a:r>
              <a:rPr lang="en-US" dirty="0" smtClean="0"/>
              <a:t>2014 to present</a:t>
            </a:r>
          </a:p>
          <a:p>
            <a:r>
              <a:rPr lang="en-US" dirty="0"/>
              <a:t>URL: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www.nasa.gov/mission_pages/GPM/main/index.html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286622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ICA&amp;D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Regional </a:t>
            </a:r>
            <a:r>
              <a:rPr lang="en-US" dirty="0" smtClean="0"/>
              <a:t>in situ </a:t>
            </a:r>
            <a:r>
              <a:rPr lang="en-US" dirty="0" smtClean="0"/>
              <a:t>data collections:</a:t>
            </a:r>
          </a:p>
          <a:p>
            <a:pPr lvl="1"/>
            <a:r>
              <a:rPr lang="en-US" dirty="0" smtClean="0"/>
              <a:t>ECA&amp;D (Europe), EOBS gridded data set</a:t>
            </a:r>
          </a:p>
          <a:p>
            <a:pPr lvl="1"/>
            <a:r>
              <a:rPr lang="en-US" dirty="0" smtClean="0"/>
              <a:t>SACA&amp;D (Southeast Asia)</a:t>
            </a:r>
          </a:p>
          <a:p>
            <a:pPr lvl="1"/>
            <a:r>
              <a:rPr lang="en-US" dirty="0" smtClean="0"/>
              <a:t>LACA&amp;D (Latin America)</a:t>
            </a:r>
          </a:p>
          <a:p>
            <a:pPr lvl="1"/>
            <a:r>
              <a:rPr lang="en-US" dirty="0" smtClean="0"/>
              <a:t>WACA&amp;D (West Africa)</a:t>
            </a:r>
          </a:p>
          <a:p>
            <a:r>
              <a:rPr lang="en-US" dirty="0" smtClean="0"/>
              <a:t>Precipitation and other parameters</a:t>
            </a:r>
          </a:p>
          <a:p>
            <a:r>
              <a:rPr lang="en-US" dirty="0" smtClean="0"/>
              <a:t>Daily </a:t>
            </a:r>
            <a:r>
              <a:rPr lang="en-US" dirty="0"/>
              <a:t>totals</a:t>
            </a:r>
          </a:p>
          <a:p>
            <a:r>
              <a:rPr lang="en-US" dirty="0"/>
              <a:t>Regularly updated</a:t>
            </a:r>
          </a:p>
          <a:p>
            <a:r>
              <a:rPr lang="en-US" dirty="0"/>
              <a:t>Quality controlled data</a:t>
            </a:r>
          </a:p>
          <a:p>
            <a:r>
              <a:rPr lang="en-US" dirty="0" smtClean="0"/>
              <a:t>Temporal coverage depends on subset</a:t>
            </a:r>
          </a:p>
          <a:p>
            <a:r>
              <a:rPr lang="en-US" dirty="0"/>
              <a:t>URL: </a:t>
            </a:r>
            <a:r>
              <a:rPr lang="en-US" dirty="0">
                <a:hlinkClick r:id="rId2"/>
              </a:rPr>
              <a:t>https://eca.knmi.nl//</a:t>
            </a:r>
            <a:r>
              <a:rPr lang="en-US" dirty="0" smtClean="0">
                <a:hlinkClick r:id="rId2"/>
              </a:rPr>
              <a:t>icad.php</a:t>
            </a:r>
            <a:endParaRPr lang="en-US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8038956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data sets: APHRODITE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Regional gridded </a:t>
            </a:r>
            <a:r>
              <a:rPr lang="en-US" dirty="0" smtClean="0"/>
              <a:t>in situ </a:t>
            </a:r>
            <a:r>
              <a:rPr lang="en-US" dirty="0" smtClean="0"/>
              <a:t>data set</a:t>
            </a:r>
          </a:p>
          <a:p>
            <a:r>
              <a:rPr lang="en-US" dirty="0" smtClean="0"/>
              <a:t>Precipitation and temperature</a:t>
            </a:r>
          </a:p>
          <a:p>
            <a:r>
              <a:rPr lang="en-US" dirty="0" smtClean="0"/>
              <a:t>Daily totals</a:t>
            </a:r>
          </a:p>
          <a:p>
            <a:r>
              <a:rPr lang="en-US" dirty="0" smtClean="0"/>
              <a:t>Update </a:t>
            </a:r>
            <a:r>
              <a:rPr lang="en-US" dirty="0" smtClean="0"/>
              <a:t>cycle</a:t>
            </a:r>
            <a:r>
              <a:rPr lang="en-US" dirty="0" smtClean="0"/>
              <a:t>?</a:t>
            </a:r>
          </a:p>
          <a:p>
            <a:r>
              <a:rPr lang="en-US" dirty="0" smtClean="0"/>
              <a:t>Quality controlled data</a:t>
            </a:r>
          </a:p>
          <a:p>
            <a:r>
              <a:rPr lang="en-US" dirty="0" smtClean="0"/>
              <a:t>1951 to 2007</a:t>
            </a:r>
          </a:p>
          <a:p>
            <a:r>
              <a:rPr lang="en-US" dirty="0" smtClean="0"/>
              <a:t>Up to 12,000 stations</a:t>
            </a:r>
          </a:p>
          <a:p>
            <a:r>
              <a:rPr lang="en-US" dirty="0"/>
              <a:t>URL: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www.chikyu.ac.jp/precip/english/index.html</a:t>
            </a:r>
            <a:endParaRPr lang="en-US" dirty="0" smtClean="0"/>
          </a:p>
          <a:p>
            <a:r>
              <a:rPr lang="en-US" dirty="0"/>
              <a:t>Current version V1101R1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8038956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precipitation data sets exists, even more than the presented, e.g. national data sets</a:t>
            </a:r>
          </a:p>
          <a:p>
            <a:r>
              <a:rPr lang="en-US" dirty="0" smtClean="0"/>
              <a:t>Differ in: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ata base; data source (</a:t>
            </a:r>
            <a:r>
              <a:rPr lang="en-US" dirty="0" smtClean="0"/>
              <a:t>in situ</a:t>
            </a:r>
            <a:r>
              <a:rPr lang="en-US" dirty="0" smtClean="0"/>
              <a:t>, satellite, combined)</a:t>
            </a:r>
          </a:p>
          <a:p>
            <a:pPr lvl="1"/>
            <a:r>
              <a:rPr lang="en-US" dirty="0"/>
              <a:t>Q</a:t>
            </a:r>
            <a:r>
              <a:rPr lang="en-US" dirty="0" smtClean="0"/>
              <a:t>uality control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ridding scheme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emporal and spatial resolution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pdate cycle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eference (DOI, URL)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2253434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 challenges are:</a:t>
            </a:r>
          </a:p>
          <a:p>
            <a:pPr lvl="1"/>
            <a:r>
              <a:rPr lang="en-US" dirty="0" smtClean="0"/>
              <a:t>Access to data (policy and availability)</a:t>
            </a:r>
          </a:p>
          <a:p>
            <a:pPr lvl="1"/>
            <a:r>
              <a:rPr lang="en-US" dirty="0" smtClean="0"/>
              <a:t>Quality control (meta data and observations)</a:t>
            </a:r>
          </a:p>
          <a:p>
            <a:pPr lvl="1"/>
            <a:r>
              <a:rPr lang="en-US" dirty="0" smtClean="0"/>
              <a:t>Reliable data base (enough and </a:t>
            </a:r>
            <a:r>
              <a:rPr lang="en-US" dirty="0" smtClean="0"/>
              <a:t>evenly </a:t>
            </a:r>
            <a:r>
              <a:rPr lang="en-US" dirty="0" smtClean="0"/>
              <a:t>distributed stations)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2996360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URLs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/>
              <a:t>GHCN-Daily: </a:t>
            </a:r>
            <a:r>
              <a:rPr lang="en-US" sz="1600" dirty="0">
                <a:hlinkClick r:id="rId2"/>
              </a:rPr>
              <a:t>https://</a:t>
            </a:r>
            <a:r>
              <a:rPr lang="en-US" sz="1600" dirty="0" smtClean="0">
                <a:hlinkClick r:id="rId2"/>
              </a:rPr>
              <a:t>data.nodc.noaa.gov/cgi-bin/iso?id=gov.noaa.ncdc:C00861</a:t>
            </a:r>
            <a:endParaRPr lang="en-US" sz="1600" dirty="0"/>
          </a:p>
          <a:p>
            <a:r>
              <a:rPr lang="en-US" sz="1600" dirty="0"/>
              <a:t>CRU: </a:t>
            </a:r>
            <a:r>
              <a:rPr lang="en-US" sz="1600" dirty="0">
                <a:hlinkClick r:id="rId3"/>
              </a:rPr>
              <a:t>http://www.cru.uea.ac.uk</a:t>
            </a:r>
            <a:r>
              <a:rPr lang="en-US" sz="1600" dirty="0" smtClean="0">
                <a:hlinkClick r:id="rId3"/>
              </a:rPr>
              <a:t>/</a:t>
            </a:r>
            <a:endParaRPr lang="en-US" sz="1600" dirty="0" smtClean="0"/>
          </a:p>
          <a:p>
            <a:r>
              <a:rPr lang="en-US" sz="1600" dirty="0" smtClean="0"/>
              <a:t>Willmott et al</a:t>
            </a:r>
            <a:r>
              <a:rPr lang="en-US" sz="1600" dirty="0"/>
              <a:t>.: </a:t>
            </a:r>
            <a:r>
              <a:rPr lang="en-US" sz="1600" dirty="0">
                <a:hlinkClick r:id="rId4"/>
              </a:rPr>
              <a:t>http://climate.geog.udel.edu/~climate</a:t>
            </a:r>
            <a:r>
              <a:rPr lang="en-US" sz="1600" dirty="0" smtClean="0">
                <a:hlinkClick r:id="rId4"/>
              </a:rPr>
              <a:t>/</a:t>
            </a:r>
            <a:endParaRPr lang="en-US" sz="1600" dirty="0" smtClean="0"/>
          </a:p>
          <a:p>
            <a:r>
              <a:rPr lang="en-US" sz="1600" dirty="0"/>
              <a:t>GPCC: </a:t>
            </a:r>
            <a:r>
              <a:rPr lang="en-US" sz="1600" dirty="0">
                <a:hlinkClick r:id="rId5"/>
              </a:rPr>
              <a:t>ftp://</a:t>
            </a:r>
            <a:r>
              <a:rPr lang="en-US" sz="1600" dirty="0" smtClean="0">
                <a:hlinkClick r:id="rId5"/>
              </a:rPr>
              <a:t>ftp-anon.dwd.de/pub/data/gpcc/html/download_gate.html</a:t>
            </a:r>
            <a:endParaRPr lang="en-US" sz="1600" dirty="0" smtClean="0"/>
          </a:p>
          <a:p>
            <a:r>
              <a:rPr lang="en-US" sz="1600" dirty="0"/>
              <a:t>CPC Global Unified Gauge-Based Analysis: </a:t>
            </a:r>
            <a:r>
              <a:rPr lang="en-US" sz="1600" dirty="0">
                <a:hlinkClick r:id="rId6"/>
              </a:rPr>
              <a:t>https://</a:t>
            </a:r>
            <a:r>
              <a:rPr lang="en-US" sz="1600" dirty="0" smtClean="0">
                <a:hlinkClick r:id="rId6"/>
              </a:rPr>
              <a:t>www.esrl.noaa.gov/psd/data/gridded/data.cpc.globalprecip.html</a:t>
            </a:r>
            <a:endParaRPr lang="en-US" sz="1600" dirty="0" smtClean="0"/>
          </a:p>
          <a:p>
            <a:r>
              <a:rPr lang="en-US" sz="1600" dirty="0"/>
              <a:t>GPCP: </a:t>
            </a:r>
            <a:r>
              <a:rPr lang="en-US" sz="1600" dirty="0">
                <a:hlinkClick r:id="rId7"/>
              </a:rPr>
              <a:t>https://</a:t>
            </a:r>
            <a:r>
              <a:rPr lang="en-US" sz="1600" dirty="0" smtClean="0">
                <a:hlinkClick r:id="rId7"/>
              </a:rPr>
              <a:t>www.esrl.noaa.gov/psd/data/gridded/data.gpcp.html</a:t>
            </a:r>
            <a:endParaRPr lang="en-US" sz="1600" dirty="0" smtClean="0"/>
          </a:p>
          <a:p>
            <a:r>
              <a:rPr lang="en-US" sz="1600" dirty="0"/>
              <a:t>GPCC/HOAPS: </a:t>
            </a:r>
            <a:r>
              <a:rPr lang="en-US" sz="1600" dirty="0">
                <a:hlinkClick r:id="rId5"/>
              </a:rPr>
              <a:t>ftp://</a:t>
            </a:r>
            <a:r>
              <a:rPr lang="en-US" sz="1600" dirty="0" smtClean="0">
                <a:hlinkClick r:id="rId5"/>
              </a:rPr>
              <a:t>ftp-anon.dwd.de/pub/data/gpcc/html/download_gate.html</a:t>
            </a:r>
            <a:endParaRPr lang="en-US" sz="1600" dirty="0"/>
          </a:p>
          <a:p>
            <a:r>
              <a:rPr lang="en-US" sz="1600" dirty="0"/>
              <a:t>CMORPH: </a:t>
            </a:r>
            <a:r>
              <a:rPr lang="en-US" sz="1600" dirty="0">
                <a:hlinkClick r:id="rId8"/>
              </a:rPr>
              <a:t>http://</a:t>
            </a:r>
            <a:r>
              <a:rPr lang="en-US" sz="1600" dirty="0" smtClean="0">
                <a:hlinkClick r:id="rId8"/>
              </a:rPr>
              <a:t>www.cpc.ncep.noaa.gov/products/janowiak/cmorph_description.html</a:t>
            </a:r>
            <a:endParaRPr lang="en-US" sz="1600" dirty="0" smtClean="0"/>
          </a:p>
          <a:p>
            <a:r>
              <a:rPr lang="en-US" sz="1600" dirty="0"/>
              <a:t>TRMM: </a:t>
            </a:r>
            <a:r>
              <a:rPr lang="en-US" sz="1600" dirty="0">
                <a:hlinkClick r:id="rId9"/>
              </a:rPr>
              <a:t>https://</a:t>
            </a:r>
            <a:r>
              <a:rPr lang="en-US" sz="1600" dirty="0" smtClean="0">
                <a:hlinkClick r:id="rId9"/>
              </a:rPr>
              <a:t>pmm.nasa.gov/TRMM</a:t>
            </a:r>
            <a:endParaRPr lang="en-US" sz="1600" dirty="0" smtClean="0"/>
          </a:p>
          <a:p>
            <a:r>
              <a:rPr lang="en-US" sz="1600" dirty="0"/>
              <a:t>GPM: </a:t>
            </a:r>
            <a:r>
              <a:rPr lang="en-US" sz="1600" dirty="0">
                <a:hlinkClick r:id="rId10"/>
              </a:rPr>
              <a:t>https://</a:t>
            </a:r>
            <a:r>
              <a:rPr lang="en-US" sz="1600" dirty="0" smtClean="0">
                <a:hlinkClick r:id="rId10"/>
              </a:rPr>
              <a:t>www.nasa.gov/mission_pages/GPM/main/index.html</a:t>
            </a:r>
            <a:endParaRPr lang="en-US" sz="1600" dirty="0" smtClean="0"/>
          </a:p>
          <a:p>
            <a:r>
              <a:rPr lang="en-US" sz="1600" dirty="0"/>
              <a:t>ICA&amp;D: </a:t>
            </a:r>
            <a:r>
              <a:rPr lang="en-US" sz="1600" dirty="0">
                <a:hlinkClick r:id="rId11"/>
              </a:rPr>
              <a:t>https://eca.knmi.nl//</a:t>
            </a:r>
            <a:r>
              <a:rPr lang="en-US" sz="1600" dirty="0" smtClean="0">
                <a:hlinkClick r:id="rId11"/>
              </a:rPr>
              <a:t>icad.php</a:t>
            </a:r>
            <a:endParaRPr lang="en-US" sz="1600" dirty="0" smtClean="0"/>
          </a:p>
          <a:p>
            <a:r>
              <a:rPr lang="en-US" sz="1600" dirty="0"/>
              <a:t>APHRODITE: </a:t>
            </a:r>
            <a:r>
              <a:rPr lang="en-US" sz="1600" dirty="0">
                <a:hlinkClick r:id="rId12"/>
              </a:rPr>
              <a:t>http://</a:t>
            </a:r>
            <a:r>
              <a:rPr lang="en-US" sz="1600" dirty="0" smtClean="0">
                <a:hlinkClick r:id="rId12"/>
              </a:rPr>
              <a:t>www.chikyu.ac.jp/precip/english/index.html</a:t>
            </a:r>
            <a:endParaRPr lang="en-US" sz="160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67A3BD-071E-4B80-9EAE-BAD33668355A}" type="slidenum">
              <a:rPr lang="de-DE" smtClean="0"/>
              <a:pPr>
                <a:defRPr/>
              </a:pPr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346150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olienmaster Quadrate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Folienmaster Punkte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2D4B9B"/>
    </a:dk2>
    <a:lt2>
      <a:srgbClr val="D2E1F5"/>
    </a:lt2>
    <a:accent1>
      <a:srgbClr val="96B9DC"/>
    </a:accent1>
    <a:accent2>
      <a:srgbClr val="E10019"/>
    </a:accent2>
    <a:accent3>
      <a:srgbClr val="FFFFFF"/>
    </a:accent3>
    <a:accent4>
      <a:srgbClr val="000000"/>
    </a:accent4>
    <a:accent5>
      <a:srgbClr val="C9D9EB"/>
    </a:accent5>
    <a:accent6>
      <a:srgbClr val="CC0016"/>
    </a:accent6>
    <a:hlink>
      <a:srgbClr val="2D4B9B"/>
    </a:hlink>
    <a:folHlink>
      <a:srgbClr val="96B9D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901</Words>
  <Application>Microsoft Office PowerPoint</Application>
  <PresentationFormat>Bildschirmpräsentation (4:3)</PresentationFormat>
  <Paragraphs>180</Paragraphs>
  <Slides>19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3</vt:i4>
      </vt:variant>
      <vt:variant>
        <vt:lpstr>Folientitel</vt:lpstr>
      </vt:variant>
      <vt:variant>
        <vt:i4>19</vt:i4>
      </vt:variant>
    </vt:vector>
  </HeadingPairs>
  <TitlesOfParts>
    <vt:vector size="22" baseType="lpstr">
      <vt:lpstr>DWD Standard Master</vt:lpstr>
      <vt:lpstr>Folienmaster Quadrate</vt:lpstr>
      <vt:lpstr>Folienmaster Punkte</vt:lpstr>
      <vt:lpstr>Precipitation Data</vt:lpstr>
      <vt:lpstr>Challenges to produce a precipitation data set</vt:lpstr>
      <vt:lpstr>Characteristics of data sets</vt:lpstr>
      <vt:lpstr>Examples of precipitation data sets</vt:lpstr>
      <vt:lpstr>Examples of data sets: GHCN-Daily</vt:lpstr>
      <vt:lpstr>Example of data sets: CRU</vt:lpstr>
      <vt:lpstr>Example of data sets: Willmott el al.</vt:lpstr>
      <vt:lpstr>Example of data sets: GPCC</vt:lpstr>
      <vt:lpstr>Example of data sets: CPC</vt:lpstr>
      <vt:lpstr>Example of data sets: GPCP</vt:lpstr>
      <vt:lpstr>Example of data sets: GPCC/HOAPS</vt:lpstr>
      <vt:lpstr>Example of data sets: CMORPH</vt:lpstr>
      <vt:lpstr>Example of data sets: TRMM</vt:lpstr>
      <vt:lpstr>Example of data sets: GPM</vt:lpstr>
      <vt:lpstr>Example of data sets: ICA&amp;D</vt:lpstr>
      <vt:lpstr>Example of data sets: APHRODITE</vt:lpstr>
      <vt:lpstr>Summary</vt:lpstr>
      <vt:lpstr>Summary</vt:lpstr>
      <vt:lpstr>URLs</vt:lpstr>
    </vt:vector>
  </TitlesOfParts>
  <Company>mpm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Administrator</dc:creator>
  <cp:lastModifiedBy>Ziese Markus</cp:lastModifiedBy>
  <cp:revision>291</cp:revision>
  <cp:lastPrinted>2013-10-11T08:57:47Z</cp:lastPrinted>
  <dcterms:created xsi:type="dcterms:W3CDTF">2006-12-01T09:57:45Z</dcterms:created>
  <dcterms:modified xsi:type="dcterms:W3CDTF">2018-04-13T08:53:17Z</dcterms:modified>
</cp:coreProperties>
</file>