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handoutMasterIdLst>
    <p:handoutMasterId r:id="rId17"/>
  </p:handoutMasterIdLst>
  <p:sldIdLst>
    <p:sldId id="256" r:id="rId5"/>
    <p:sldId id="340" r:id="rId6"/>
    <p:sldId id="337" r:id="rId7"/>
    <p:sldId id="315" r:id="rId8"/>
    <p:sldId id="318" r:id="rId9"/>
    <p:sldId id="317" r:id="rId10"/>
    <p:sldId id="349" r:id="rId11"/>
    <p:sldId id="346" r:id="rId12"/>
    <p:sldId id="350" r:id="rId13"/>
    <p:sldId id="339" r:id="rId14"/>
    <p:sldId id="258" r:id="rId1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231" autoAdjust="0"/>
  </p:normalViewPr>
  <p:slideViewPr>
    <p:cSldViewPr snapToGrid="0" snapToObjects="1">
      <p:cViewPr>
        <p:scale>
          <a:sx n="80" d="100"/>
          <a:sy n="80" d="100"/>
        </p:scale>
        <p:origin x="-1086" y="4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5EE0585-8A01-44F3-852C-00714F1F2F19}" type="datetimeFigureOut">
              <a:rPr lang="en-US" smtClean="0"/>
              <a:t>16/04/2018</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r>
              <a:rPr lang="en-US" smtClean="0"/>
              <a:t>D. Berod, WMO</a:t>
            </a:r>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AC09CA3-A9E5-4B36-A38C-921A1518DCC4}" type="slidenum">
              <a:rPr lang="en-US" smtClean="0"/>
              <a:t>‹#›</a:t>
            </a:fld>
            <a:endParaRPr lang="en-US"/>
          </a:p>
        </p:txBody>
      </p:sp>
    </p:spTree>
    <p:extLst>
      <p:ext uri="{BB962C8B-B14F-4D97-AF65-F5344CB8AC3E}">
        <p14:creationId xmlns:p14="http://schemas.microsoft.com/office/powerpoint/2010/main" val="742907068"/>
      </p:ext>
    </p:extLst>
  </p:cSld>
  <p:clrMap bg1="lt1" tx1="dk1" bg2="lt2" tx2="dk2" accent1="accent1" accent2="accent2" accent3="accent3" accent4="accent4" accent5="accent5" accent6="accent6" hlink="hlink" folHlink="folHlink"/>
  <p:hf sldNum="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087FDAF-F9D7-4B23-A591-C01991A560A2}" type="datetimeFigureOut">
              <a:rPr lang="en-US" smtClean="0"/>
              <a:t>16/04/2018</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r>
              <a:rPr lang="en-US" smtClean="0"/>
              <a:t>D. Berod, WMO</a:t>
            </a:r>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ABC7FE5-3E39-48C5-B563-198D87015814}" type="slidenum">
              <a:rPr lang="en-US" smtClean="0"/>
              <a:t>‹#›</a:t>
            </a:fld>
            <a:endParaRPr lang="en-US"/>
          </a:p>
        </p:txBody>
      </p:sp>
    </p:spTree>
    <p:extLst>
      <p:ext uri="{BB962C8B-B14F-4D97-AF65-F5344CB8AC3E}">
        <p14:creationId xmlns:p14="http://schemas.microsoft.com/office/powerpoint/2010/main" val="426011619"/>
      </p:ext>
    </p:extLst>
  </p:cSld>
  <p:clrMap bg1="lt1" tx1="dk1" bg2="lt2" tx2="dk2" accent1="accent1" accent2="accent2" accent3="accent3" accent4="accent4" accent5="accent5" accent6="accent6" hlink="hlink" folHlink="folHlink"/>
  <p:hf sldNum="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1"/>
          </p:nvPr>
        </p:nvSpPr>
        <p:spPr/>
        <p:txBody>
          <a:bodyPr/>
          <a:lstStyle/>
          <a:p>
            <a:fld id="{6A6453C8-5E4D-4926-994F-CC8BF9E56A81}" type="datetime1">
              <a:rPr lang="en-US" smtClean="0"/>
              <a:t>16/04/2018</a:t>
            </a:fld>
            <a:endParaRPr lang="en-US"/>
          </a:p>
        </p:txBody>
      </p:sp>
      <p:sp>
        <p:nvSpPr>
          <p:cNvPr id="6" name="Footer Placeholder 5"/>
          <p:cNvSpPr>
            <a:spLocks noGrp="1"/>
          </p:cNvSpPr>
          <p:nvPr>
            <p:ph type="ftr" sz="quarter" idx="12"/>
          </p:nvPr>
        </p:nvSpPr>
        <p:spPr/>
        <p:txBody>
          <a:bodyPr/>
          <a:lstStyle/>
          <a:p>
            <a:r>
              <a:rPr lang="en-US" smtClean="0"/>
              <a:t>D. Berod, WMO</a:t>
            </a:r>
            <a:endParaRPr lang="en-US"/>
          </a:p>
        </p:txBody>
      </p:sp>
      <p:sp>
        <p:nvSpPr>
          <p:cNvPr id="7" name="Header Placeholder 6"/>
          <p:cNvSpPr>
            <a:spLocks noGrp="1"/>
          </p:cNvSpPr>
          <p:nvPr>
            <p:ph type="hdr" sz="quarter" idx="13"/>
          </p:nvPr>
        </p:nvSpPr>
        <p:spPr/>
        <p:txBody>
          <a:bodyPr/>
          <a:lstStyle/>
          <a:p>
            <a:endParaRPr lang="en-US"/>
          </a:p>
        </p:txBody>
      </p:sp>
    </p:spTree>
    <p:extLst>
      <p:ext uri="{BB962C8B-B14F-4D97-AF65-F5344CB8AC3E}">
        <p14:creationId xmlns:p14="http://schemas.microsoft.com/office/powerpoint/2010/main" val="1277380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982D58-9E76-4AD4-A3F7-C793247AE041}" type="slidenum">
              <a:rPr lang="en-US" smtClean="0"/>
              <a:t>3</a:t>
            </a:fld>
            <a:endParaRPr lang="en-US"/>
          </a:p>
        </p:txBody>
      </p:sp>
    </p:spTree>
    <p:extLst>
      <p:ext uri="{BB962C8B-B14F-4D97-AF65-F5344CB8AC3E}">
        <p14:creationId xmlns:p14="http://schemas.microsoft.com/office/powerpoint/2010/main" val="3573951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b="1" dirty="0" smtClean="0"/>
              <a:t>Med- </a:t>
            </a:r>
            <a:r>
              <a:rPr lang="fr-CH" b="1" dirty="0" err="1" smtClean="0"/>
              <a:t>Hycos</a:t>
            </a:r>
            <a:r>
              <a:rPr lang="fr-CH" b="1" dirty="0" smtClean="0"/>
              <a:t>: </a:t>
            </a:r>
            <a:r>
              <a:rPr lang="fr-CH" b="0" dirty="0" smtClean="0">
                <a:solidFill>
                  <a:srgbClr val="FF0000"/>
                </a:solidFill>
              </a:rPr>
              <a:t>1997</a:t>
            </a:r>
            <a:r>
              <a:rPr lang="fr-CH" b="0" dirty="0" smtClean="0"/>
              <a:t> – 2001 </a:t>
            </a:r>
            <a:r>
              <a:rPr lang="en-US" dirty="0" smtClean="0"/>
              <a:t>Eighteen countries from the Mediterranean rim participated in the project implementation (1997-2001) (Albania, Algeria, Bosnia and Herzegovina, Bulgaria, Croatia, Cyprus, France, Greece, Italy, Malta, Macedonia (FYR), Morocco, Romania, Serbia and Montenegro, Slovenia, Spain, Tunisia, Turkey)</a:t>
            </a:r>
          </a:p>
          <a:p>
            <a:endParaRPr lang="fr-CH"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SADC-HYCOS Phase I </a:t>
            </a:r>
            <a:r>
              <a:rPr lang="en-US" dirty="0" smtClean="0"/>
              <a:t>June 1998 to August 2001. Eleven countries from the Southern African Development Community (Angola, Botswana, Lesotho, Malawi, Mozambique, Namibia, South Africa, Swaziland, Tanzania, Zambia, and Zimbabwe) participated in the project.</a:t>
            </a:r>
            <a:endParaRPr lang="en-US" b="1" dirty="0" smtClean="0"/>
          </a:p>
          <a:p>
            <a:endParaRPr lang="fr-CH" dirty="0" smtClean="0"/>
          </a:p>
          <a:p>
            <a:r>
              <a:rPr lang="en-US" b="1" dirty="0" smtClean="0"/>
              <a:t>AOC-HYCOS </a:t>
            </a:r>
            <a:r>
              <a:rPr lang="en-US" b="0" dirty="0" smtClean="0"/>
              <a:t>2000</a:t>
            </a:r>
            <a:r>
              <a:rPr lang="en-US" b="1" dirty="0" smtClean="0"/>
              <a:t> – </a:t>
            </a:r>
            <a:r>
              <a:rPr lang="en-US" b="0" dirty="0" smtClean="0"/>
              <a:t>2002 </a:t>
            </a:r>
            <a:r>
              <a:rPr lang="en-US" dirty="0" smtClean="0"/>
              <a:t>covering twenty-two countries of Western and Central Africa, Between 2000 and 2002 WMO implemented a Pilot Phase in cooperation with eleven countries from the region (Burkina Faso, Cape Verde, Chad, Gambia, Ghana, Guinea, Mali, Mauritania, Niger, Nigeria, and Senegal)</a:t>
            </a:r>
          </a:p>
          <a:p>
            <a:endParaRPr lang="fr-CH" dirty="0" smtClean="0"/>
          </a:p>
          <a:p>
            <a:r>
              <a:rPr lang="fr-CH" b="1" dirty="0" smtClean="0"/>
              <a:t>Niger-</a:t>
            </a:r>
            <a:r>
              <a:rPr lang="fr-CH" b="1" dirty="0" err="1" smtClean="0"/>
              <a:t>Hycos</a:t>
            </a:r>
            <a:r>
              <a:rPr lang="fr-CH" b="1" dirty="0" smtClean="0"/>
              <a:t> (</a:t>
            </a:r>
            <a:r>
              <a:rPr lang="fr-CH" b="0" dirty="0" smtClean="0"/>
              <a:t>2005-on </a:t>
            </a:r>
            <a:r>
              <a:rPr lang="fr-CH" b="0" dirty="0" err="1" smtClean="0"/>
              <a:t>going</a:t>
            </a:r>
            <a:r>
              <a:rPr lang="fr-CH" b="0" dirty="0" smtClean="0"/>
              <a:t>)The active </a:t>
            </a:r>
            <a:r>
              <a:rPr lang="fr-CH" b="0" dirty="0" err="1" smtClean="0"/>
              <a:t>watershed</a:t>
            </a:r>
            <a:r>
              <a:rPr lang="fr-CH" b="0" dirty="0" smtClean="0"/>
              <a:t> of the Niger River </a:t>
            </a:r>
            <a:r>
              <a:rPr lang="fr-CH" b="0" dirty="0" err="1" smtClean="0"/>
              <a:t>is</a:t>
            </a:r>
            <a:r>
              <a:rPr lang="fr-CH" b="0" dirty="0" smtClean="0"/>
              <a:t> </a:t>
            </a:r>
            <a:r>
              <a:rPr lang="fr-CH" b="0" dirty="0" err="1" smtClean="0"/>
              <a:t>shared</a:t>
            </a:r>
            <a:r>
              <a:rPr lang="fr-CH" b="0" dirty="0" smtClean="0"/>
              <a:t> </a:t>
            </a:r>
            <a:r>
              <a:rPr lang="fr-CH" b="0" dirty="0" err="1" smtClean="0"/>
              <a:t>between</a:t>
            </a:r>
            <a:r>
              <a:rPr lang="fr-CH" b="0" dirty="0" smtClean="0"/>
              <a:t> </a:t>
            </a:r>
            <a:r>
              <a:rPr lang="fr-CH" b="0" dirty="0" err="1" smtClean="0"/>
              <a:t>nine</a:t>
            </a:r>
            <a:r>
              <a:rPr lang="fr-CH" b="0" dirty="0" smtClean="0"/>
              <a:t> West and Central </a:t>
            </a:r>
            <a:r>
              <a:rPr lang="fr-CH" b="0" dirty="0" err="1" smtClean="0"/>
              <a:t>African</a:t>
            </a:r>
            <a:r>
              <a:rPr lang="fr-CH" b="0" dirty="0" smtClean="0"/>
              <a:t> countries, </a:t>
            </a:r>
            <a:r>
              <a:rPr lang="fr-CH" b="0" dirty="0" err="1" smtClean="0"/>
              <a:t>namely</a:t>
            </a:r>
            <a:r>
              <a:rPr lang="fr-CH" b="0" dirty="0" smtClean="0"/>
              <a:t> Benin, Burkina Faso, </a:t>
            </a:r>
            <a:r>
              <a:rPr lang="fr-CH" b="0" dirty="0" err="1" smtClean="0"/>
              <a:t>Cameroon</a:t>
            </a:r>
            <a:r>
              <a:rPr lang="fr-CH" b="0" dirty="0" smtClean="0"/>
              <a:t>, </a:t>
            </a:r>
            <a:r>
              <a:rPr lang="fr-CH" b="0" dirty="0" err="1" smtClean="0"/>
              <a:t>Chad</a:t>
            </a:r>
            <a:r>
              <a:rPr lang="fr-CH" b="0" dirty="0" smtClean="0"/>
              <a:t>, Côte d’Ivoire, </a:t>
            </a:r>
            <a:r>
              <a:rPr lang="fr-CH" b="0" dirty="0" err="1" smtClean="0"/>
              <a:t>Guinea</a:t>
            </a:r>
            <a:r>
              <a:rPr lang="fr-CH" b="0" dirty="0" smtClean="0"/>
              <a:t>, Mali, Niger and Nigeria. The inactive basin </a:t>
            </a:r>
            <a:r>
              <a:rPr lang="fr-CH" b="0" dirty="0" err="1" smtClean="0"/>
              <a:t>essentially</a:t>
            </a:r>
            <a:r>
              <a:rPr lang="fr-CH" b="0" dirty="0" smtClean="0"/>
              <a:t> </a:t>
            </a:r>
            <a:r>
              <a:rPr lang="fr-CH" b="0" dirty="0" err="1" smtClean="0"/>
              <a:t>concerns</a:t>
            </a:r>
            <a:r>
              <a:rPr lang="fr-CH" b="0" dirty="0" smtClean="0"/>
              <a:t> </a:t>
            </a:r>
            <a:r>
              <a:rPr lang="fr-CH" b="0" dirty="0" err="1" smtClean="0"/>
              <a:t>Algeria</a:t>
            </a:r>
            <a:r>
              <a:rPr lang="fr-CH" b="0" dirty="0" smtClean="0"/>
              <a:t>, Mali and Niger.</a:t>
            </a:r>
          </a:p>
          <a:p>
            <a:endParaRPr lang="fr-CH" b="0" dirty="0" smtClean="0"/>
          </a:p>
          <a:p>
            <a:r>
              <a:rPr lang="fr-CH" b="1" dirty="0" smtClean="0"/>
              <a:t>Volta-</a:t>
            </a:r>
            <a:r>
              <a:rPr lang="fr-CH" b="1" dirty="0" err="1" smtClean="0"/>
              <a:t>Hycos</a:t>
            </a:r>
            <a:r>
              <a:rPr lang="fr-CH" b="1" dirty="0" smtClean="0"/>
              <a:t> </a:t>
            </a:r>
            <a:r>
              <a:rPr lang="fr-CH" b="0" dirty="0" smtClean="0"/>
              <a:t>(2006 – on </a:t>
            </a:r>
            <a:r>
              <a:rPr lang="fr-CH" b="0" dirty="0" err="1" smtClean="0"/>
              <a:t>going</a:t>
            </a:r>
            <a:r>
              <a:rPr lang="fr-CH" b="0" dirty="0" smtClean="0"/>
              <a:t>) </a:t>
            </a:r>
            <a:r>
              <a:rPr lang="it-IT" dirty="0" smtClean="0"/>
              <a:t>Benin, Burkina Faso, Côte d'Ivoire, Ghana, Mali, Togo</a:t>
            </a:r>
            <a:endParaRPr lang="en-US" b="0" dirty="0" smtClean="0"/>
          </a:p>
          <a:p>
            <a:endParaRPr lang="fr-CH"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H" b="1" dirty="0" err="1" smtClean="0"/>
              <a:t>Mekong-Hycos</a:t>
            </a:r>
            <a:r>
              <a:rPr lang="fr-CH" b="1" baseline="0" dirty="0" smtClean="0"/>
              <a:t> </a:t>
            </a:r>
            <a:r>
              <a:rPr lang="fr-CH" baseline="0" dirty="0" smtClean="0"/>
              <a:t>2006-2012, </a:t>
            </a:r>
            <a:r>
              <a:rPr lang="en-US" dirty="0" smtClean="0"/>
              <a:t>he objective of Mekong-HYCOS is to establish and operate a real-time flood information system in the Mekong basin with Cambodia, Lao, Thailand and Vietnam as participating countries.</a:t>
            </a:r>
          </a:p>
          <a:p>
            <a:pPr marL="0" marR="0" indent="0" algn="l" defTabSz="914400" rtl="0" eaLnBrk="1" fontAlgn="auto" latinLnBrk="0" hangingPunct="1">
              <a:lnSpc>
                <a:spcPct val="100000"/>
              </a:lnSpc>
              <a:spcBef>
                <a:spcPts val="0"/>
              </a:spcBef>
              <a:spcAft>
                <a:spcPts val="0"/>
              </a:spcAft>
              <a:buClrTx/>
              <a:buSzTx/>
              <a:buFontTx/>
              <a:buNone/>
              <a:tabLst/>
              <a:defRPr/>
            </a:pPr>
            <a:endParaRPr lang="fr-CH"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Pacific-HYCOS </a:t>
            </a:r>
            <a:r>
              <a:rPr lang="fr-CH" dirty="0" smtClean="0"/>
              <a:t>2006  </a:t>
            </a:r>
            <a:r>
              <a:rPr lang="en-US" dirty="0" smtClean="0"/>
              <a:t>participating countries were Cook Islands, Federated States of Micronesia, Fiji Islands, Kiribati, Marshall Islands, Nauru, Niue, Palau, Papua New Guinea, Samoa, Solomon Islands, Tonga, Tuvalu and Vanuatu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H" b="1" dirty="0" smtClean="0"/>
              <a:t>Aral – </a:t>
            </a:r>
            <a:r>
              <a:rPr lang="fr-CH" b="1" dirty="0" err="1" smtClean="0"/>
              <a:t>Hycos</a:t>
            </a:r>
            <a:r>
              <a:rPr lang="fr-CH" b="1" dirty="0" smtClean="0"/>
              <a:t> </a:t>
            </a:r>
            <a:r>
              <a:rPr lang="fr-CH" b="0" dirty="0" smtClean="0"/>
              <a:t>2006</a:t>
            </a:r>
            <a:r>
              <a:rPr lang="fr-CH" b="1" dirty="0" smtClean="0"/>
              <a:t>  -</a:t>
            </a:r>
            <a:r>
              <a:rPr lang="fr-CH" b="0" dirty="0" err="1" smtClean="0"/>
              <a:t>now</a:t>
            </a:r>
            <a:r>
              <a:rPr lang="fr-CH" b="0" dirty="0" smtClean="0"/>
              <a:t> :</a:t>
            </a:r>
            <a:r>
              <a:rPr lang="en-US" dirty="0" smtClean="0"/>
              <a:t>Kazakhstan, Kyrgyz Republic, Tajikistan, Turkmenistan, Uzbekistan</a:t>
            </a:r>
          </a:p>
          <a:p>
            <a:endParaRPr lang="fr-CH" b="0" dirty="0" smtClean="0"/>
          </a:p>
          <a:p>
            <a:r>
              <a:rPr lang="en-US" b="1" dirty="0" smtClean="0"/>
              <a:t>SADC-HYCOS Phase II </a:t>
            </a:r>
            <a:r>
              <a:rPr lang="en-US" b="0" dirty="0" smtClean="0"/>
              <a:t>2005-2009</a:t>
            </a:r>
          </a:p>
          <a:p>
            <a:endParaRPr lang="fr-CH" dirty="0" smtClean="0"/>
          </a:p>
          <a:p>
            <a:endParaRPr lang="fr-CH"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err="1" smtClean="0"/>
              <a:t>Carib</a:t>
            </a:r>
            <a:r>
              <a:rPr lang="en-US" b="1" dirty="0" smtClean="0"/>
              <a:t>-HYCOS </a:t>
            </a:r>
            <a:r>
              <a:rPr lang="en-US" b="0" dirty="0" smtClean="0"/>
              <a:t>2007</a:t>
            </a:r>
            <a:r>
              <a:rPr lang="en-US" b="1" dirty="0" smtClean="0"/>
              <a:t>- </a:t>
            </a:r>
            <a:r>
              <a:rPr lang="en-US" dirty="0" smtClean="0"/>
              <a:t>eight countries concerned (Barbados, Cuba, Dominican Republic, Guadeloupe, </a:t>
            </a:r>
            <a:r>
              <a:rPr lang="en-US" dirty="0" err="1" smtClean="0"/>
              <a:t>Hait</a:t>
            </a:r>
            <a:r>
              <a:rPr lang="en-US" dirty="0" smtClean="0"/>
              <a:t>, Jamaica, Martinique, Trinidad and Tobago)</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Senegal-HYCOS</a:t>
            </a:r>
            <a:r>
              <a:rPr lang="en-US" dirty="0" smtClean="0"/>
              <a:t>  2007 – on going: </a:t>
            </a:r>
            <a:r>
              <a:rPr lang="fr-FR" dirty="0" smtClean="0"/>
              <a:t>la Guinée, le Mali, la Mauritanie et le Sénégal</a:t>
            </a:r>
            <a:endParaRPr lang="fr-CH" b="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fr-CH"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fr-CH"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Hindu Kush Himalaya-HYCOS (HKH) </a:t>
            </a:r>
            <a:r>
              <a:rPr lang="en-US" b="0" dirty="0" smtClean="0"/>
              <a:t>2009 – on</a:t>
            </a:r>
            <a:r>
              <a:rPr lang="en-US" b="0" baseline="0" dirty="0" smtClean="0"/>
              <a:t> going </a:t>
            </a:r>
            <a:r>
              <a:rPr lang="en-US" dirty="0" smtClean="0"/>
              <a:t>Bangladesh, Bhutan, Nepal and Pakistan</a:t>
            </a:r>
          </a:p>
          <a:p>
            <a:pPr marL="0" marR="0" indent="0" algn="l" defTabSz="914400" rtl="0" eaLnBrk="1" fontAlgn="auto" latinLnBrk="0" hangingPunct="1">
              <a:lnSpc>
                <a:spcPct val="100000"/>
              </a:lnSpc>
              <a:spcBef>
                <a:spcPts val="0"/>
              </a:spcBef>
              <a:spcAft>
                <a:spcPts val="0"/>
              </a:spcAft>
              <a:buClrTx/>
              <a:buSzTx/>
              <a:buFontTx/>
              <a:buNone/>
              <a:tabLst/>
              <a:defRPr/>
            </a:pPr>
            <a:r>
              <a:rPr lang="fr-CH" b="1" dirty="0" smtClean="0"/>
              <a:t>Congo-</a:t>
            </a:r>
            <a:r>
              <a:rPr lang="fr-CH" b="1" dirty="0" err="1" smtClean="0"/>
              <a:t>Hycos</a:t>
            </a:r>
            <a:r>
              <a:rPr lang="fr-CH" b="0" dirty="0" smtClean="0"/>
              <a:t> 2010 – on </a:t>
            </a:r>
            <a:r>
              <a:rPr lang="fr-CH" b="0" dirty="0" err="1" smtClean="0"/>
              <a:t>going</a:t>
            </a:r>
            <a:r>
              <a:rPr lang="fr-CH" b="0" dirty="0" smtClean="0"/>
              <a:t>: </a:t>
            </a:r>
            <a:r>
              <a:rPr lang="en-US" dirty="0" smtClean="0"/>
              <a:t>Cameroon, Central African Republic, Congo and the Democratic Republic of Congo,</a:t>
            </a:r>
          </a:p>
          <a:p>
            <a:pPr marL="0" marR="0" indent="0" algn="l" defTabSz="914400" rtl="0" eaLnBrk="1" fontAlgn="auto" latinLnBrk="0" hangingPunct="1">
              <a:lnSpc>
                <a:spcPct val="100000"/>
              </a:lnSpc>
              <a:spcBef>
                <a:spcPts val="0"/>
              </a:spcBef>
              <a:spcAft>
                <a:spcPts val="0"/>
              </a:spcAft>
              <a:buClrTx/>
              <a:buSzTx/>
              <a:buFontTx/>
              <a:buNone/>
              <a:tabLst/>
              <a:defRPr/>
            </a:pPr>
            <a:r>
              <a:rPr lang="fr-CH" b="1" dirty="0" smtClean="0"/>
              <a:t>IGAD-</a:t>
            </a:r>
            <a:r>
              <a:rPr lang="fr-CH" b="1" dirty="0" err="1" smtClean="0"/>
              <a:t>Hycos</a:t>
            </a:r>
            <a:r>
              <a:rPr lang="fr-CH" b="1" baseline="0" dirty="0" smtClean="0"/>
              <a:t> : </a:t>
            </a:r>
            <a:r>
              <a:rPr lang="fr-CH" b="0" baseline="0" dirty="0" smtClean="0"/>
              <a:t>2011 – on </a:t>
            </a:r>
            <a:r>
              <a:rPr lang="fr-CH" b="0" baseline="0" dirty="0" err="1" smtClean="0"/>
              <a:t>going</a:t>
            </a:r>
            <a:r>
              <a:rPr lang="fr-CH" b="0" baseline="0" dirty="0" smtClean="0"/>
              <a:t> : </a:t>
            </a:r>
            <a:r>
              <a:rPr lang="en-US" dirty="0" smtClean="0"/>
              <a:t>Burundi, Djibouti, Ethiopia, Kenya, Rwanda, Somalia, South Sudan, Sudan and Uganda</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H" b="1" dirty="0" err="1" smtClean="0"/>
              <a:t>Artic-Hycos</a:t>
            </a:r>
            <a:r>
              <a:rPr lang="fr-CH" b="1" dirty="0" smtClean="0"/>
              <a:t>: 2014 – on </a:t>
            </a:r>
            <a:r>
              <a:rPr lang="fr-CH" b="1" dirty="0" err="1" smtClean="0"/>
              <a:t>going</a:t>
            </a:r>
            <a:r>
              <a:rPr lang="fr-CH" b="1" baseline="0" dirty="0" smtClean="0"/>
              <a:t> </a:t>
            </a:r>
            <a:r>
              <a:rPr lang="en-US" dirty="0" smtClean="0"/>
              <a:t>Canada, Denmark, Finland, Iceland, Norway, Russian Federation, Sweden and United States of America</a:t>
            </a:r>
          </a:p>
          <a:p>
            <a:pPr marL="0" marR="0" indent="0" algn="l" defTabSz="914400" rtl="0" eaLnBrk="1" fontAlgn="auto" latinLnBrk="0" hangingPunct="1">
              <a:lnSpc>
                <a:spcPct val="100000"/>
              </a:lnSpc>
              <a:spcBef>
                <a:spcPts val="0"/>
              </a:spcBef>
              <a:spcAft>
                <a:spcPts val="0"/>
              </a:spcAft>
              <a:buClrTx/>
              <a:buSzTx/>
              <a:buFontTx/>
              <a:buNone/>
              <a:tabLst/>
              <a:defRPr/>
            </a:pPr>
            <a:endParaRPr lang="fr-CH" b="1" dirty="0" smtClean="0"/>
          </a:p>
        </p:txBody>
      </p:sp>
      <p:sp>
        <p:nvSpPr>
          <p:cNvPr id="4" name="Slide Number Placeholder 3"/>
          <p:cNvSpPr>
            <a:spLocks noGrp="1"/>
          </p:cNvSpPr>
          <p:nvPr>
            <p:ph type="sldNum" sz="quarter" idx="10"/>
          </p:nvPr>
        </p:nvSpPr>
        <p:spPr/>
        <p:txBody>
          <a:bodyPr/>
          <a:lstStyle/>
          <a:p>
            <a:fld id="{A2B511CF-CAB4-4F17-8618-27FF72CB0B0F}" type="slidenum">
              <a:rPr lang="en-US" smtClean="0"/>
              <a:t>4</a:t>
            </a:fld>
            <a:endParaRPr lang="en-US"/>
          </a:p>
        </p:txBody>
      </p:sp>
    </p:spTree>
    <p:extLst>
      <p:ext uri="{BB962C8B-B14F-4D97-AF65-F5344CB8AC3E}">
        <p14:creationId xmlns:p14="http://schemas.microsoft.com/office/powerpoint/2010/main" val="1518063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413B47-B965-4DF5-BA0A-B11096B600D6}" type="slidenum">
              <a:rPr lang="en-US" smtClean="0"/>
              <a:t>7</a:t>
            </a:fld>
            <a:endParaRPr lang="en-US"/>
          </a:p>
        </p:txBody>
      </p:sp>
    </p:spTree>
    <p:extLst>
      <p:ext uri="{BB962C8B-B14F-4D97-AF65-F5344CB8AC3E}">
        <p14:creationId xmlns:p14="http://schemas.microsoft.com/office/powerpoint/2010/main" val="4150673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Bef>
                <a:spcPts val="1200"/>
              </a:spcBef>
              <a:spcAft>
                <a:spcPts val="0"/>
              </a:spcAft>
              <a:buClr>
                <a:srgbClr val="008000"/>
              </a:buClr>
              <a:buSzPct val="125000"/>
              <a:buFont typeface="Wingdings" charset="2"/>
              <a:buChar char="Ø"/>
            </a:pPr>
            <a:r>
              <a:rPr lang="en-US" i="1" dirty="0" err="1" smtClean="0">
                <a:solidFill>
                  <a:srgbClr val="0000FF"/>
                </a:solidFill>
              </a:rPr>
              <a:t>WaterML</a:t>
            </a:r>
            <a:r>
              <a:rPr lang="en-US" i="1" dirty="0" smtClean="0">
                <a:solidFill>
                  <a:srgbClr val="0000FF"/>
                </a:solidFill>
              </a:rPr>
              <a:t> 2.0, Part 1 </a:t>
            </a:r>
            <a:r>
              <a:rPr lang="en-US" dirty="0" smtClean="0">
                <a:solidFill>
                  <a:srgbClr val="0000FF"/>
                </a:solidFill>
              </a:rPr>
              <a:t>– </a:t>
            </a:r>
            <a:r>
              <a:rPr lang="en-US" dirty="0" err="1" smtClean="0">
                <a:solidFill>
                  <a:srgbClr val="0000FF"/>
                </a:solidFill>
              </a:rPr>
              <a:t>Timeseries</a:t>
            </a:r>
            <a:endParaRPr lang="en-US" dirty="0" smtClean="0">
              <a:solidFill>
                <a:srgbClr val="0000FF"/>
              </a:solidFill>
            </a:endParaRPr>
          </a:p>
          <a:p>
            <a:pPr>
              <a:lnSpc>
                <a:spcPct val="150000"/>
              </a:lnSpc>
              <a:spcBef>
                <a:spcPts val="1200"/>
              </a:spcBef>
              <a:spcAft>
                <a:spcPts val="0"/>
              </a:spcAft>
              <a:buClr>
                <a:srgbClr val="008000"/>
              </a:buClr>
              <a:buSzPct val="125000"/>
              <a:buFont typeface="Wingdings" charset="2"/>
              <a:buChar char="Ø"/>
            </a:pPr>
            <a:r>
              <a:rPr lang="en-US" dirty="0" smtClean="0">
                <a:solidFill>
                  <a:srgbClr val="0000FF"/>
                </a:solidFill>
              </a:rPr>
              <a:t>  </a:t>
            </a:r>
            <a:r>
              <a:rPr lang="en-US" i="1" dirty="0" err="1" smtClean="0">
                <a:solidFill>
                  <a:srgbClr val="0000FF"/>
                </a:solidFill>
              </a:rPr>
              <a:t>WaterML</a:t>
            </a:r>
            <a:r>
              <a:rPr lang="en-US" i="1" dirty="0" smtClean="0">
                <a:solidFill>
                  <a:srgbClr val="0000FF"/>
                </a:solidFill>
              </a:rPr>
              <a:t> 2.0, Part 2 </a:t>
            </a:r>
            <a:r>
              <a:rPr lang="en-US" dirty="0" smtClean="0">
                <a:solidFill>
                  <a:srgbClr val="0000FF"/>
                </a:solidFill>
              </a:rPr>
              <a:t>– Ratings, </a:t>
            </a:r>
            <a:r>
              <a:rPr lang="en-US" dirty="0" err="1" smtClean="0">
                <a:solidFill>
                  <a:srgbClr val="0000FF"/>
                </a:solidFill>
              </a:rPr>
              <a:t>Gaugings</a:t>
            </a:r>
            <a:r>
              <a:rPr lang="en-US" dirty="0" smtClean="0">
                <a:solidFill>
                  <a:srgbClr val="0000FF"/>
                </a:solidFill>
              </a:rPr>
              <a:t>, and Sections </a:t>
            </a:r>
          </a:p>
          <a:p>
            <a:endParaRPr lang="en-US" altLang="en-US" sz="1200" dirty="0" smtClean="0"/>
          </a:p>
          <a:p>
            <a:endParaRPr lang="en-US" altLang="en-US" sz="1200" dirty="0" smtClean="0"/>
          </a:p>
          <a:p>
            <a:endParaRPr lang="en-US" altLang="en-US" sz="1200" dirty="0" smtClean="0"/>
          </a:p>
          <a:p>
            <a:r>
              <a:rPr lang="en-US" altLang="en-US" sz="1200" dirty="0" smtClean="0"/>
              <a:t>Given the complexity intrinsic to hydrological processes and the impracticality of completely eliminating uncertainty in observed data and derived products, it is useful to make users aware of the various uncertainties. Further, many research activities require the sharing and use of data among numerous countries.   To support such analyses, it is essential that the data be compatible, comparable and of known quality.</a:t>
            </a:r>
          </a:p>
          <a:p>
            <a:r>
              <a:rPr lang="en-US" altLang="en-US" sz="1200" dirty="0" smtClean="0"/>
              <a:t>Implementation of quality management systems will assist NHSs in the provision of good management practices and ultimately will enhance confidence in the quality of their data, products and services. </a:t>
            </a:r>
          </a:p>
          <a:p>
            <a:r>
              <a:rPr lang="en-US" altLang="en-US" sz="1200" dirty="0" smtClean="0"/>
              <a:t>It is worth noting that quality management is useful to an NHS even if there is no intention by the Service to enter into a formal certification process, as the adoption of quality management principles, approaches and practices facilitates the efficient and effective management and operation of a Service. </a:t>
            </a:r>
          </a:p>
          <a:p>
            <a:r>
              <a:rPr lang="en-US" altLang="en-US" sz="1200" dirty="0" smtClean="0"/>
              <a:t>Commonly in hydrology multiple organizations perform similar activities with different objectives or at different scales within a country. Overall responsibility for maintaining and improving the quality of hydrological observations, products and services may rest with a central authority, e.g. the NHS.  Such a central authority should strive to establish and support the quality-related structures and processes of the various other hydrological organizations operating within the country, including the private sector when possible.</a:t>
            </a:r>
          </a:p>
          <a:p>
            <a:endParaRPr lang="en-US" dirty="0" smtClean="0"/>
          </a:p>
          <a:p>
            <a:r>
              <a:rPr lang="en-US" dirty="0" smtClean="0"/>
              <a:t>Importance </a:t>
            </a:r>
            <a:r>
              <a:rPr lang="en-US" dirty="0" err="1" smtClean="0"/>
              <a:t>dans</a:t>
            </a:r>
            <a:r>
              <a:rPr lang="en-US" dirty="0" smtClean="0"/>
              <a:t> le </a:t>
            </a:r>
            <a:r>
              <a:rPr lang="en-US" dirty="0" err="1" smtClean="0"/>
              <a:t>contexte</a:t>
            </a:r>
            <a:r>
              <a:rPr lang="en-US" dirty="0" smtClean="0"/>
              <a:t> </a:t>
            </a:r>
            <a:r>
              <a:rPr lang="en-US" dirty="0" err="1" smtClean="0"/>
              <a:t>transfrontalier</a:t>
            </a:r>
            <a:endParaRPr lang="en-US" dirty="0"/>
          </a:p>
        </p:txBody>
      </p:sp>
      <p:sp>
        <p:nvSpPr>
          <p:cNvPr id="4" name="Slide Number Placeholder 3"/>
          <p:cNvSpPr>
            <a:spLocks noGrp="1"/>
          </p:cNvSpPr>
          <p:nvPr>
            <p:ph type="sldNum" sz="quarter" idx="10"/>
          </p:nvPr>
        </p:nvSpPr>
        <p:spPr/>
        <p:txBody>
          <a:bodyPr/>
          <a:lstStyle/>
          <a:p>
            <a:fld id="{21C20F3B-0A4C-411C-BE66-FA0E95F75344}" type="slidenum">
              <a:rPr lang="en-US" smtClean="0"/>
              <a:pPr/>
              <a:t>8</a:t>
            </a:fld>
            <a:endParaRPr lang="en-US"/>
          </a:p>
        </p:txBody>
      </p:sp>
    </p:spTree>
    <p:extLst>
      <p:ext uri="{BB962C8B-B14F-4D97-AF65-F5344CB8AC3E}">
        <p14:creationId xmlns:p14="http://schemas.microsoft.com/office/powerpoint/2010/main" val="2474664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4.jpg"/><Relationship Id="rId7"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5.gif"/><Relationship Id="rId9"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80000" cy="6887123"/>
          </a:xfrm>
          <a:prstGeom prst="rect">
            <a:avLst/>
          </a:prstGeom>
        </p:spPr>
      </p:pic>
      <p:sp>
        <p:nvSpPr>
          <p:cNvPr id="6" name="Title 1"/>
          <p:cNvSpPr txBox="1">
            <a:spLocks/>
          </p:cNvSpPr>
          <p:nvPr/>
        </p:nvSpPr>
        <p:spPr>
          <a:xfrm>
            <a:off x="736270" y="128235"/>
            <a:ext cx="8443730" cy="4028133"/>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900" dirty="0">
                <a:solidFill>
                  <a:schemeClr val="bg1"/>
                </a:solidFill>
              </a:rPr>
              <a:t>Expert Meeting on Climate Data </a:t>
            </a:r>
            <a:r>
              <a:rPr lang="en-US" sz="2900" dirty="0" err="1" smtClean="0">
                <a:solidFill>
                  <a:schemeClr val="bg1"/>
                </a:solidFill>
              </a:rPr>
              <a:t>Modernisation</a:t>
            </a:r>
            <a:endParaRPr lang="en-US" sz="2900" dirty="0" smtClean="0">
              <a:solidFill>
                <a:schemeClr val="bg1"/>
              </a:solidFill>
            </a:endParaRPr>
          </a:p>
          <a:p>
            <a:r>
              <a:rPr lang="fr-CH" sz="2900" dirty="0" smtClean="0">
                <a:solidFill>
                  <a:schemeClr val="bg1"/>
                </a:solidFill>
              </a:rPr>
              <a:t>Utrecht, April 16-18 2018</a:t>
            </a:r>
            <a:endParaRPr lang="en-US" sz="2900" dirty="0" smtClean="0">
              <a:solidFill>
                <a:schemeClr val="bg1"/>
              </a:solidFill>
            </a:endParaRPr>
          </a:p>
          <a:p>
            <a:r>
              <a:rPr lang="en-US" sz="5200" dirty="0" smtClean="0">
                <a:solidFill>
                  <a:schemeClr val="bg1"/>
                </a:solidFill>
              </a:rPr>
              <a:t>Hydrological </a:t>
            </a:r>
            <a:r>
              <a:rPr lang="en-US" sz="5200" dirty="0">
                <a:solidFill>
                  <a:schemeClr val="bg1"/>
                </a:solidFill>
              </a:rPr>
              <a:t>observations and</a:t>
            </a:r>
          </a:p>
          <a:p>
            <a:r>
              <a:rPr lang="en-US" sz="5200" dirty="0" smtClean="0">
                <a:solidFill>
                  <a:schemeClr val="bg1"/>
                </a:solidFill>
              </a:rPr>
              <a:t>Data management: WMO activities</a:t>
            </a:r>
          </a:p>
          <a:p>
            <a:endParaRPr lang="en-US" sz="4300" dirty="0">
              <a:solidFill>
                <a:schemeClr val="bg1"/>
              </a:solidFill>
            </a:endParaRPr>
          </a:p>
          <a:p>
            <a:pPr algn="l"/>
            <a:r>
              <a:rPr lang="en-US" sz="2900" dirty="0">
                <a:solidFill>
                  <a:schemeClr val="bg1"/>
                </a:solidFill>
              </a:rPr>
              <a:t>Dominique </a:t>
            </a:r>
            <a:r>
              <a:rPr lang="en-US" sz="2900" dirty="0" err="1" smtClean="0">
                <a:solidFill>
                  <a:schemeClr val="bg1"/>
                </a:solidFill>
              </a:rPr>
              <a:t>Berod</a:t>
            </a:r>
            <a:endParaRPr lang="en-US" sz="2900" dirty="0" smtClean="0">
              <a:solidFill>
                <a:schemeClr val="bg1"/>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169" y="1434737"/>
            <a:ext cx="6732046" cy="4680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
          <p:cNvSpPr>
            <a:spLocks noGrp="1"/>
          </p:cNvSpPr>
          <p:nvPr>
            <p:ph type="title"/>
          </p:nvPr>
        </p:nvSpPr>
        <p:spPr/>
        <p:txBody>
          <a:bodyPr>
            <a:normAutofit/>
          </a:bodyPr>
          <a:lstStyle/>
          <a:p>
            <a:r>
              <a:rPr lang="en-US" sz="3200" dirty="0" smtClean="0"/>
              <a:t>Hydrology at WMO</a:t>
            </a:r>
            <a:endParaRPr lang="en-US" sz="3200" dirty="0"/>
          </a:p>
        </p:txBody>
      </p:sp>
    </p:spTree>
    <p:extLst>
      <p:ext uri="{BB962C8B-B14F-4D97-AF65-F5344CB8AC3E}">
        <p14:creationId xmlns:p14="http://schemas.microsoft.com/office/powerpoint/2010/main" val="4109222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0075" y="211138"/>
            <a:ext cx="8229600" cy="1143000"/>
          </a:xfrm>
        </p:spPr>
        <p:txBody>
          <a:bodyPr>
            <a:normAutofit/>
          </a:bodyPr>
          <a:lstStyle/>
          <a:p>
            <a:r>
              <a:rPr lang="fr-CH" sz="3200" dirty="0" smtClean="0">
                <a:solidFill>
                  <a:schemeClr val="accent1">
                    <a:lumMod val="75000"/>
                  </a:schemeClr>
                </a:solidFill>
              </a:rPr>
              <a:t>                 </a:t>
            </a:r>
            <a:r>
              <a:rPr lang="fr-CH" sz="3200" dirty="0" err="1" smtClean="0">
                <a:solidFill>
                  <a:schemeClr val="accent1">
                    <a:lumMod val="75000"/>
                  </a:schemeClr>
                </a:solidFill>
              </a:rPr>
              <a:t>Activities</a:t>
            </a:r>
            <a:r>
              <a:rPr lang="fr-CH" sz="3200" dirty="0" smtClean="0">
                <a:solidFill>
                  <a:schemeClr val="accent1">
                    <a:lumMod val="75000"/>
                  </a:schemeClr>
                </a:solidFill>
              </a:rPr>
              <a:t> in Basic </a:t>
            </a:r>
            <a:r>
              <a:rPr lang="fr-CH" sz="3200" dirty="0" err="1" smtClean="0">
                <a:solidFill>
                  <a:schemeClr val="accent1">
                    <a:lumMod val="75000"/>
                  </a:schemeClr>
                </a:solidFill>
              </a:rPr>
              <a:t>systems</a:t>
            </a:r>
            <a:r>
              <a:rPr lang="fr-CH" sz="3200" dirty="0" smtClean="0">
                <a:solidFill>
                  <a:schemeClr val="accent1">
                    <a:lumMod val="75000"/>
                  </a:schemeClr>
                </a:solidFill>
              </a:rPr>
              <a:t> in </a:t>
            </a:r>
            <a:r>
              <a:rPr lang="fr-CH" sz="3200" dirty="0" err="1" smtClean="0">
                <a:solidFill>
                  <a:schemeClr val="accent1">
                    <a:lumMod val="75000"/>
                  </a:schemeClr>
                </a:solidFill>
              </a:rPr>
              <a:t>Hydrology</a:t>
            </a:r>
            <a:endParaRPr lang="en-US" sz="3200" dirty="0">
              <a:solidFill>
                <a:schemeClr val="accent1">
                  <a:lumMod val="75000"/>
                </a:schemeClr>
              </a:solidFill>
            </a:endParaRPr>
          </a:p>
        </p:txBody>
      </p:sp>
      <p:pic>
        <p:nvPicPr>
          <p:cNvPr id="26" name="Pictur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930" y="485974"/>
            <a:ext cx="1799844" cy="606552"/>
          </a:xfrm>
          <a:prstGeom prst="rect">
            <a:avLst/>
          </a:prstGeom>
        </p:spPr>
      </p:pic>
      <p:grpSp>
        <p:nvGrpSpPr>
          <p:cNvPr id="2" name="Group 1"/>
          <p:cNvGrpSpPr/>
          <p:nvPr/>
        </p:nvGrpSpPr>
        <p:grpSpPr>
          <a:xfrm>
            <a:off x="457200" y="1753455"/>
            <a:ext cx="8115299" cy="1212850"/>
            <a:chOff x="457200" y="2370955"/>
            <a:chExt cx="8115299" cy="1212850"/>
          </a:xfrm>
        </p:grpSpPr>
        <p:sp>
          <p:nvSpPr>
            <p:cNvPr id="30" name="Left-Right Arrow 29"/>
            <p:cNvSpPr/>
            <p:nvPr/>
          </p:nvSpPr>
          <p:spPr>
            <a:xfrm>
              <a:off x="457200" y="2841952"/>
              <a:ext cx="8115299" cy="247650"/>
            </a:xfrm>
            <a:prstGeom prst="leftRightArrow">
              <a:avLst/>
            </a:prstGeom>
            <a:solidFill>
              <a:srgbClr val="00B5D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31" name="Group 30"/>
            <p:cNvGrpSpPr/>
            <p:nvPr/>
          </p:nvGrpSpPr>
          <p:grpSpPr>
            <a:xfrm>
              <a:off x="3019425" y="2506506"/>
              <a:ext cx="988097" cy="891926"/>
              <a:chOff x="0" y="0"/>
              <a:chExt cx="818112" cy="738834"/>
            </a:xfrm>
          </p:grpSpPr>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811987" cy="570585"/>
              </a:xfrm>
              <a:prstGeom prst="rect">
                <a:avLst/>
              </a:prstGeom>
            </p:spPr>
          </p:pic>
          <p:grpSp>
            <p:nvGrpSpPr>
              <p:cNvPr id="43" name="Group 42"/>
              <p:cNvGrpSpPr/>
              <p:nvPr/>
            </p:nvGrpSpPr>
            <p:grpSpPr>
              <a:xfrm>
                <a:off x="526694" y="329184"/>
                <a:ext cx="291418" cy="409650"/>
                <a:chOff x="0" y="0"/>
                <a:chExt cx="333375" cy="468629"/>
              </a:xfrm>
            </p:grpSpPr>
            <p:sp>
              <p:nvSpPr>
                <p:cNvPr id="44" name="Flowchart: Magnetic Disk 43"/>
                <p:cNvSpPr/>
                <p:nvPr/>
              </p:nvSpPr>
              <p:spPr>
                <a:xfrm>
                  <a:off x="7315" y="0"/>
                  <a:ext cx="323850" cy="467995"/>
                </a:xfrm>
                <a:prstGeom prst="flowChartMagneticDis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45" name="Group 44"/>
                <p:cNvGrpSpPr/>
                <p:nvPr/>
              </p:nvGrpSpPr>
              <p:grpSpPr>
                <a:xfrm>
                  <a:off x="0" y="0"/>
                  <a:ext cx="333375" cy="468629"/>
                  <a:chOff x="0" y="0"/>
                  <a:chExt cx="495300" cy="695325"/>
                </a:xfrm>
              </p:grpSpPr>
              <p:sp>
                <p:nvSpPr>
                  <p:cNvPr id="46" name="Rectangle 45"/>
                  <p:cNvSpPr/>
                  <p:nvPr/>
                </p:nvSpPr>
                <p:spPr>
                  <a:xfrm>
                    <a:off x="0" y="219075"/>
                    <a:ext cx="486000" cy="247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47" name="Picture 4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495300" cy="695325"/>
                  </a:xfrm>
                  <a:prstGeom prst="rect">
                    <a:avLst/>
                  </a:prstGeom>
                </p:spPr>
              </p:pic>
            </p:grpSp>
          </p:grpSp>
        </p:grpSp>
        <p:pic>
          <p:nvPicPr>
            <p:cNvPr id="32" name="Picture 31"/>
            <p:cNvPicPr/>
            <p:nvPr/>
          </p:nvPicPr>
          <p:blipFill>
            <a:blip r:embed="rId6" cstate="print">
              <a:extLst>
                <a:ext uri="{28A0092B-C50C-407E-A947-70E740481C1C}">
                  <a14:useLocalDpi xmlns:a14="http://schemas.microsoft.com/office/drawing/2010/main" val="0"/>
                </a:ext>
              </a:extLst>
            </a:blip>
            <a:stretch>
              <a:fillRect/>
            </a:stretch>
          </p:blipFill>
          <p:spPr>
            <a:xfrm>
              <a:off x="974090" y="2463973"/>
              <a:ext cx="1007110" cy="1013069"/>
            </a:xfrm>
            <a:prstGeom prst="rect">
              <a:avLst/>
            </a:prstGeom>
          </p:spPr>
        </p:pic>
        <p:grpSp>
          <p:nvGrpSpPr>
            <p:cNvPr id="33" name="Group 32"/>
            <p:cNvGrpSpPr/>
            <p:nvPr/>
          </p:nvGrpSpPr>
          <p:grpSpPr>
            <a:xfrm>
              <a:off x="4987925" y="2370955"/>
              <a:ext cx="1212850" cy="1212850"/>
              <a:chOff x="0" y="0"/>
              <a:chExt cx="781050" cy="781050"/>
            </a:xfrm>
          </p:grpSpPr>
          <p:pic>
            <p:nvPicPr>
              <p:cNvPr id="38" name="Picture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781050" cy="781050"/>
              </a:xfrm>
              <a:prstGeom prst="rect">
                <a:avLst/>
              </a:prstGeom>
            </p:spPr>
          </p:pic>
          <p:grpSp>
            <p:nvGrpSpPr>
              <p:cNvPr id="39" name="Group 38"/>
              <p:cNvGrpSpPr/>
              <p:nvPr/>
            </p:nvGrpSpPr>
            <p:grpSpPr>
              <a:xfrm>
                <a:off x="0" y="352425"/>
                <a:ext cx="294611" cy="294611"/>
                <a:chOff x="0" y="0"/>
                <a:chExt cx="314554" cy="314554"/>
              </a:xfrm>
            </p:grpSpPr>
            <p:sp>
              <p:nvSpPr>
                <p:cNvPr id="40" name="Oval 39"/>
                <p:cNvSpPr/>
                <p:nvPr/>
              </p:nvSpPr>
              <p:spPr>
                <a:xfrm>
                  <a:off x="0" y="0"/>
                  <a:ext cx="314554" cy="314554"/>
                </a:xfrm>
                <a:prstGeom prst="ellipse">
                  <a:avLst/>
                </a:prstGeom>
                <a:solidFill>
                  <a:srgbClr val="005BAA"/>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41" name="Picture 40"/>
                <p:cNvPicPr>
                  <a:picLocks noChangeAspect="1"/>
                </p:cNvPicPr>
                <p:nvPr/>
              </p:nvPicPr>
              <p:blipFill rotWithShape="1">
                <a:blip r:embed="rId8" cstate="print">
                  <a:extLst>
                    <a:ext uri="{28A0092B-C50C-407E-A947-70E740481C1C}">
                      <a14:useLocalDpi xmlns:a14="http://schemas.microsoft.com/office/drawing/2010/main" val="0"/>
                    </a:ext>
                  </a:extLst>
                </a:blip>
                <a:srcRect l="13333"/>
                <a:stretch/>
              </p:blipFill>
              <p:spPr bwMode="auto">
                <a:xfrm>
                  <a:off x="36576" y="0"/>
                  <a:ext cx="270663" cy="314554"/>
                </a:xfrm>
                <a:prstGeom prst="rect">
                  <a:avLst/>
                </a:prstGeom>
                <a:ln>
                  <a:noFill/>
                </a:ln>
                <a:extLst>
                  <a:ext uri="{53640926-AAD7-44D8-BBD7-CCE9431645EC}">
                    <a14:shadowObscured xmlns:a14="http://schemas.microsoft.com/office/drawing/2010/main"/>
                  </a:ext>
                </a:extLst>
              </p:spPr>
            </p:pic>
          </p:grpSp>
        </p:grpSp>
        <p:grpSp>
          <p:nvGrpSpPr>
            <p:cNvPr id="2048" name="Group 2047"/>
            <p:cNvGrpSpPr/>
            <p:nvPr/>
          </p:nvGrpSpPr>
          <p:grpSpPr>
            <a:xfrm>
              <a:off x="7226299" y="2549790"/>
              <a:ext cx="687865" cy="747457"/>
              <a:chOff x="6464300" y="3151823"/>
              <a:chExt cx="513080" cy="557530"/>
            </a:xfrm>
          </p:grpSpPr>
          <p:grpSp>
            <p:nvGrpSpPr>
              <p:cNvPr id="34" name="Group 33"/>
              <p:cNvGrpSpPr/>
              <p:nvPr/>
            </p:nvGrpSpPr>
            <p:grpSpPr>
              <a:xfrm>
                <a:off x="6464300" y="3151823"/>
                <a:ext cx="356870" cy="499745"/>
                <a:chOff x="0" y="0"/>
                <a:chExt cx="357187" cy="500063"/>
              </a:xfrm>
            </p:grpSpPr>
            <p:sp>
              <p:nvSpPr>
                <p:cNvPr id="36" name="Flowchart: Magnetic Disk 35"/>
                <p:cNvSpPr/>
                <p:nvPr/>
              </p:nvSpPr>
              <p:spPr>
                <a:xfrm>
                  <a:off x="0" y="0"/>
                  <a:ext cx="352425" cy="452755"/>
                </a:xfrm>
                <a:prstGeom prst="flowChartMagneticDisk">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357187" cy="500063"/>
                </a:xfrm>
                <a:prstGeom prst="rect">
                  <a:avLst/>
                </a:prstGeom>
              </p:spPr>
            </p:pic>
          </p:grpSp>
          <p:pic>
            <p:nvPicPr>
              <p:cNvPr id="35" name="Picture 34"/>
              <p:cNvPicPr/>
              <p:nvPr/>
            </p:nvPicPr>
            <p:blipFill>
              <a:blip r:embed="rId9" cstate="print">
                <a:extLst>
                  <a:ext uri="{28A0092B-C50C-407E-A947-70E740481C1C}">
                    <a14:useLocalDpi xmlns:a14="http://schemas.microsoft.com/office/drawing/2010/main" val="0"/>
                  </a:ext>
                </a:extLst>
              </a:blip>
              <a:stretch>
                <a:fillRect/>
              </a:stretch>
            </p:blipFill>
            <p:spPr>
              <a:xfrm>
                <a:off x="6683375" y="3415348"/>
                <a:ext cx="294005" cy="294005"/>
              </a:xfrm>
              <a:prstGeom prst="rect">
                <a:avLst/>
              </a:prstGeom>
            </p:spPr>
          </p:pic>
        </p:grpSp>
      </p:grpSp>
      <p:graphicFrame>
        <p:nvGraphicFramePr>
          <p:cNvPr id="28" name="Table 27"/>
          <p:cNvGraphicFramePr>
            <a:graphicFrameLocks noGrp="1"/>
          </p:cNvGraphicFramePr>
          <p:nvPr>
            <p:extLst>
              <p:ext uri="{D42A27DB-BD31-4B8C-83A1-F6EECF244321}">
                <p14:modId xmlns:p14="http://schemas.microsoft.com/office/powerpoint/2010/main" val="890797349"/>
              </p:ext>
            </p:extLst>
          </p:nvPr>
        </p:nvGraphicFramePr>
        <p:xfrm>
          <a:off x="457200" y="2844702"/>
          <a:ext cx="8115300" cy="2598631"/>
        </p:xfrm>
        <a:graphic>
          <a:graphicData uri="http://schemas.openxmlformats.org/drawingml/2006/table">
            <a:tbl>
              <a:tblPr bandRow="1">
                <a:tableStyleId>{5C22544A-7EE6-4342-B048-85BDC9FD1C3A}</a:tableStyleId>
              </a:tblPr>
              <a:tblGrid>
                <a:gridCol w="2028825"/>
                <a:gridCol w="2028825"/>
                <a:gridCol w="2028825"/>
                <a:gridCol w="2028825"/>
              </a:tblGrid>
              <a:tr h="501779">
                <a:tc>
                  <a:txBody>
                    <a:bodyPr/>
                    <a:lstStyle/>
                    <a:p>
                      <a:pPr algn="ctr"/>
                      <a:r>
                        <a:rPr lang="en-US" sz="1400" b="1" dirty="0" smtClean="0">
                          <a:solidFill>
                            <a:schemeClr val="bg1"/>
                          </a:solidFill>
                        </a:rPr>
                        <a:t>DATA PRODUCTION</a:t>
                      </a:r>
                    </a:p>
                    <a:p>
                      <a:pPr algn="ctr"/>
                      <a:r>
                        <a:rPr lang="en-US" sz="1400" b="1" dirty="0" smtClean="0">
                          <a:solidFill>
                            <a:schemeClr val="bg1"/>
                          </a:solidFill>
                        </a:rPr>
                        <a:t>&amp; COLLECTION</a:t>
                      </a:r>
                    </a:p>
                  </a:txBody>
                  <a:tcPr>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5BAA"/>
                    </a:solidFill>
                  </a:tcPr>
                </a:tc>
                <a:tc>
                  <a:txBody>
                    <a:bodyPr/>
                    <a:lstStyle/>
                    <a:p>
                      <a:pPr algn="ctr"/>
                      <a:r>
                        <a:rPr lang="en-US" sz="1400" b="1" kern="1200" dirty="0" smtClean="0">
                          <a:solidFill>
                            <a:schemeClr val="lt1"/>
                          </a:solidFill>
                          <a:effectLst/>
                          <a:latin typeface="+mn-lt"/>
                          <a:ea typeface="+mn-ea"/>
                          <a:cs typeface="+mn-cs"/>
                        </a:rPr>
                        <a:t>DATA PROCESSING &amp; STORAGE</a:t>
                      </a:r>
                      <a:endParaRPr lang="en-US" sz="1050" b="1" dirty="0">
                        <a:solidFill>
                          <a:schemeClr val="bg1"/>
                        </a:solidFill>
                      </a:endParaRP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5BAA"/>
                    </a:solidFill>
                  </a:tcPr>
                </a:tc>
                <a:tc>
                  <a:txBody>
                    <a:bodyPr/>
                    <a:lstStyle/>
                    <a:p>
                      <a:pPr algn="ctr"/>
                      <a:r>
                        <a:rPr lang="en-US" sz="1400" b="1" dirty="0" smtClean="0">
                          <a:solidFill>
                            <a:schemeClr val="bg1"/>
                          </a:solidFill>
                        </a:rPr>
                        <a:t>DATA VISIBILITY &amp; AVAILABILITY</a:t>
                      </a:r>
                      <a:endParaRPr lang="en-US" sz="1050" b="1" dirty="0">
                        <a:solidFill>
                          <a:schemeClr val="bg1"/>
                        </a:solidFill>
                      </a:endParaRP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5BAA"/>
                    </a:solidFill>
                  </a:tcPr>
                </a:tc>
                <a:tc>
                  <a:txBody>
                    <a:bodyPr/>
                    <a:lstStyle/>
                    <a:p>
                      <a:pPr algn="ctr"/>
                      <a:r>
                        <a:rPr lang="en-US" sz="1400" b="1" dirty="0" smtClean="0">
                          <a:solidFill>
                            <a:schemeClr val="bg1"/>
                          </a:solidFill>
                        </a:rPr>
                        <a:t>DATA </a:t>
                      </a:r>
                      <a:br>
                        <a:rPr lang="en-US" sz="1400" b="1" dirty="0" smtClean="0">
                          <a:solidFill>
                            <a:schemeClr val="bg1"/>
                          </a:solidFill>
                        </a:rPr>
                      </a:br>
                      <a:r>
                        <a:rPr lang="en-US" sz="1400" b="1" dirty="0" smtClean="0">
                          <a:solidFill>
                            <a:schemeClr val="bg1"/>
                          </a:solidFill>
                        </a:rPr>
                        <a:t>RESCUE </a:t>
                      </a:r>
                      <a:r>
                        <a:rPr lang="en-US" sz="1400" b="1" baseline="0" dirty="0" smtClean="0">
                          <a:solidFill>
                            <a:schemeClr val="bg1"/>
                          </a:solidFill>
                        </a:rPr>
                        <a:t> &amp; SERVICES</a:t>
                      </a:r>
                      <a:endParaRPr lang="en-US" sz="1050" b="1" dirty="0">
                        <a:solidFill>
                          <a:schemeClr val="bg1"/>
                        </a:solidFill>
                      </a:endParaRPr>
                    </a:p>
                  </a:txBody>
                  <a:tcPr>
                    <a:lnL w="28575" cap="flat" cmpd="sng" algn="ctr">
                      <a:solidFill>
                        <a:schemeClr val="bg1"/>
                      </a:solidFill>
                      <a:prstDash val="solid"/>
                      <a:round/>
                      <a:headEnd type="none" w="med" len="med"/>
                      <a:tailEnd type="none" w="med" len="med"/>
                    </a:lnL>
                    <a:lnB w="28575" cap="flat" cmpd="sng" algn="ctr">
                      <a:solidFill>
                        <a:schemeClr val="bg1"/>
                      </a:solidFill>
                      <a:prstDash val="solid"/>
                      <a:round/>
                      <a:headEnd type="none" w="med" len="med"/>
                      <a:tailEnd type="none" w="med" len="med"/>
                    </a:lnB>
                    <a:solidFill>
                      <a:srgbClr val="005BAA"/>
                    </a:solidFill>
                  </a:tcPr>
                </a:tc>
              </a:tr>
              <a:tr h="343111">
                <a:tc>
                  <a:txBody>
                    <a:bodyPr/>
                    <a:lstStyle/>
                    <a:p>
                      <a:pPr algn="ctr"/>
                      <a:r>
                        <a:rPr lang="en-US" sz="1200" dirty="0" smtClean="0"/>
                        <a:t>World Hydrological Cycle Observing System (WHYCOS)</a:t>
                      </a:r>
                    </a:p>
                    <a:p>
                      <a:pPr algn="ctr"/>
                      <a:endParaRPr lang="en-US" sz="1200" dirty="0" smtClean="0"/>
                    </a:p>
                    <a:p>
                      <a:pPr algn="ctr"/>
                      <a:r>
                        <a:rPr lang="en-US" sz="1200" dirty="0" err="1" smtClean="0"/>
                        <a:t>Standardisation</a:t>
                      </a:r>
                      <a:r>
                        <a:rPr lang="en-US" sz="1200" dirty="0" smtClean="0"/>
                        <a:t> and quality management QMF</a:t>
                      </a:r>
                    </a:p>
                  </a:txBody>
                  <a:tcPr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en-US" sz="1200" dirty="0" smtClean="0"/>
                        <a:t>Meteorological, Climatological and Hydrological (MCH) Database Management System</a:t>
                      </a:r>
                      <a:endParaRPr lang="en-US" sz="1200" dirty="0"/>
                    </a:p>
                  </a:txBody>
                  <a:tcPr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en-US" sz="1200" dirty="0" smtClean="0"/>
                        <a:t>WMO Hydrological Observing System (WHOS)</a:t>
                      </a:r>
                    </a:p>
                    <a:p>
                      <a:pPr algn="ctr"/>
                      <a:r>
                        <a:rPr lang="fr-CH" sz="1200" dirty="0" smtClean="0"/>
                        <a:t>Global Data </a:t>
                      </a:r>
                      <a:r>
                        <a:rPr lang="fr-CH" sz="1200" smtClean="0"/>
                        <a:t>Centers</a:t>
                      </a:r>
                      <a:endParaRPr lang="en-US" sz="1200" dirty="0" smtClean="0"/>
                    </a:p>
                    <a:p>
                      <a:pPr algn="ctr"/>
                      <a:endParaRPr lang="en-US" sz="1200" dirty="0" smtClean="0"/>
                    </a:p>
                    <a:p>
                      <a:pPr algn="ctr"/>
                      <a:r>
                        <a:rPr lang="en-US" sz="1200" dirty="0" err="1" smtClean="0"/>
                        <a:t>WaterML</a:t>
                      </a:r>
                      <a:r>
                        <a:rPr lang="en-US" sz="1200" dirty="0" smtClean="0"/>
                        <a:t> 2.0</a:t>
                      </a:r>
                    </a:p>
                  </a:txBody>
                  <a:tcPr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en-US" sz="1200" dirty="0" smtClean="0"/>
                        <a:t>Global Data Centers: </a:t>
                      </a:r>
                    </a:p>
                    <a:p>
                      <a:pPr algn="ctr"/>
                      <a:r>
                        <a:rPr lang="en-US" sz="1200" dirty="0" smtClean="0"/>
                        <a:t>Global Runoff Data Centre (GRDC), International Data Centre On Hydrology Of Lakes And Reservoirs (HYDROLARE)  </a:t>
                      </a:r>
                      <a:br>
                        <a:rPr lang="en-US" sz="1200" dirty="0" smtClean="0"/>
                      </a:br>
                      <a:r>
                        <a:rPr lang="en-US" sz="1200" dirty="0" smtClean="0"/>
                        <a:t>&amp; International Groundwater Resources Assessment </a:t>
                      </a:r>
                      <a:br>
                        <a:rPr lang="en-US" sz="1200" dirty="0" smtClean="0"/>
                      </a:br>
                      <a:r>
                        <a:rPr lang="en-US" sz="1200" dirty="0" smtClean="0"/>
                        <a:t>Centre (IGRAC)</a:t>
                      </a:r>
                    </a:p>
                  </a:txBody>
                  <a:tcPr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r>
              <a:tr h="343111">
                <a:tc gridSpan="4">
                  <a:txBody>
                    <a:bodyPr/>
                    <a:lstStyle/>
                    <a:p>
                      <a:pPr algn="ctr"/>
                      <a:r>
                        <a:rPr lang="en-US" sz="1600" dirty="0" smtClean="0">
                          <a:solidFill>
                            <a:schemeClr val="bg1"/>
                          </a:solidFill>
                        </a:rPr>
                        <a:t>HYDROHUB, the WMO GLOBAL HYDROMETRY SUPPORT FACILITY</a:t>
                      </a:r>
                      <a:endParaRPr lang="en-US" sz="1600" dirty="0">
                        <a:solidFill>
                          <a:schemeClr val="bg1"/>
                        </a:solidFill>
                      </a:endParaRPr>
                    </a:p>
                  </a:txBody>
                  <a:tcPr>
                    <a:lnT w="28575" cap="flat" cmpd="sng" algn="ctr">
                      <a:solidFill>
                        <a:schemeClr val="bg1"/>
                      </a:solidFill>
                      <a:prstDash val="solid"/>
                      <a:round/>
                      <a:headEnd type="none" w="med" len="med"/>
                      <a:tailEnd type="none" w="med" len="med"/>
                    </a:lnT>
                    <a:solidFill>
                      <a:srgbClr val="00B5D5"/>
                    </a:solidFill>
                  </a:tcPr>
                </a:tc>
                <a:tc hMerge="1">
                  <a:txBody>
                    <a:bodyPr/>
                    <a:lstStyle/>
                    <a:p>
                      <a:endParaRPr lang="en-US" sz="1050" dirty="0"/>
                    </a:p>
                  </a:txBody>
                  <a:tcPr>
                    <a:solidFill>
                      <a:srgbClr val="00B5D5"/>
                    </a:solidFill>
                  </a:tcPr>
                </a:tc>
                <a:tc hMerge="1">
                  <a:txBody>
                    <a:bodyPr/>
                    <a:lstStyle/>
                    <a:p>
                      <a:endParaRPr lang="en-US" sz="1050" dirty="0"/>
                    </a:p>
                  </a:txBody>
                  <a:tcPr>
                    <a:solidFill>
                      <a:srgbClr val="00B5D5"/>
                    </a:solidFill>
                  </a:tcPr>
                </a:tc>
                <a:tc hMerge="1">
                  <a:txBody>
                    <a:bodyPr/>
                    <a:lstStyle/>
                    <a:p>
                      <a:endParaRPr lang="en-US" sz="1050" dirty="0"/>
                    </a:p>
                  </a:txBody>
                  <a:tcPr>
                    <a:solidFill>
                      <a:srgbClr val="00B5D5"/>
                    </a:solidFill>
                  </a:tcPr>
                </a:tc>
              </a:tr>
            </a:tbl>
          </a:graphicData>
        </a:graphic>
      </p:graphicFrame>
      <p:sp>
        <p:nvSpPr>
          <p:cNvPr id="3" name="TextBox 2"/>
          <p:cNvSpPr txBox="1"/>
          <p:nvPr/>
        </p:nvSpPr>
        <p:spPr>
          <a:xfrm>
            <a:off x="2196935" y="5783283"/>
            <a:ext cx="4392036" cy="369332"/>
          </a:xfrm>
          <a:prstGeom prst="rect">
            <a:avLst/>
          </a:prstGeom>
          <a:solidFill>
            <a:srgbClr val="00B0F0"/>
          </a:solidFill>
        </p:spPr>
        <p:txBody>
          <a:bodyPr wrap="none" rtlCol="0">
            <a:spAutoFit/>
          </a:bodyPr>
          <a:lstStyle/>
          <a:p>
            <a:r>
              <a:rPr lang="fr-CH" dirty="0" smtClean="0">
                <a:solidFill>
                  <a:schemeClr val="bg1"/>
                </a:solidFill>
              </a:rPr>
              <a:t>HydroSOS, Global </a:t>
            </a:r>
            <a:r>
              <a:rPr lang="fr-CH" dirty="0" err="1" smtClean="0">
                <a:solidFill>
                  <a:schemeClr val="bg1"/>
                </a:solidFill>
              </a:rPr>
              <a:t>Status</a:t>
            </a:r>
            <a:r>
              <a:rPr lang="fr-CH" dirty="0" smtClean="0">
                <a:solidFill>
                  <a:schemeClr val="bg1"/>
                </a:solidFill>
              </a:rPr>
              <a:t> and Outlook System</a:t>
            </a:r>
            <a:endParaRPr lang="en-US" dirty="0">
              <a:solidFill>
                <a:schemeClr val="bg1"/>
              </a:solidFill>
            </a:endParaRPr>
          </a:p>
        </p:txBody>
      </p:sp>
    </p:spTree>
    <p:extLst>
      <p:ext uri="{BB962C8B-B14F-4D97-AF65-F5344CB8AC3E}">
        <p14:creationId xmlns:p14="http://schemas.microsoft.com/office/powerpoint/2010/main" val="16632299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070610"/>
            <a:ext cx="9144000" cy="4716780"/>
          </a:xfrm>
          <a:prstGeom prst="rect">
            <a:avLst/>
          </a:prstGeom>
          <a:ln>
            <a:noFill/>
          </a:ln>
        </p:spPr>
      </p:pic>
      <p:sp>
        <p:nvSpPr>
          <p:cNvPr id="5" name="Oval 4"/>
          <p:cNvSpPr/>
          <p:nvPr/>
        </p:nvSpPr>
        <p:spPr>
          <a:xfrm>
            <a:off x="4139952" y="1988840"/>
            <a:ext cx="1224136" cy="576064"/>
          </a:xfrm>
          <a:prstGeom prst="ellipse">
            <a:avLst/>
          </a:prstGeom>
          <a:noFill/>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6" name="TextBox 5"/>
          <p:cNvSpPr txBox="1"/>
          <p:nvPr/>
        </p:nvSpPr>
        <p:spPr>
          <a:xfrm>
            <a:off x="3131840" y="1630541"/>
            <a:ext cx="1242584" cy="646331"/>
          </a:xfrm>
          <a:prstGeom prst="rect">
            <a:avLst/>
          </a:prstGeom>
          <a:noFill/>
        </p:spPr>
        <p:txBody>
          <a:bodyPr wrap="none" rtlCol="0">
            <a:spAutoFit/>
          </a:bodyPr>
          <a:lstStyle/>
          <a:p>
            <a:r>
              <a:rPr lang="fr-CH" dirty="0" smtClean="0">
                <a:solidFill>
                  <a:srgbClr val="C00000"/>
                </a:solidFill>
              </a:rPr>
              <a:t>Med-</a:t>
            </a:r>
            <a:r>
              <a:rPr lang="fr-CH" dirty="0" err="1" smtClean="0">
                <a:solidFill>
                  <a:srgbClr val="C00000"/>
                </a:solidFill>
              </a:rPr>
              <a:t>Hycos</a:t>
            </a:r>
            <a:endParaRPr lang="fr-CH" dirty="0" smtClean="0">
              <a:solidFill>
                <a:srgbClr val="C00000"/>
              </a:solidFill>
            </a:endParaRPr>
          </a:p>
          <a:p>
            <a:r>
              <a:rPr lang="fr-CH" dirty="0" smtClean="0">
                <a:solidFill>
                  <a:srgbClr val="C00000"/>
                </a:solidFill>
              </a:rPr>
              <a:t>1997-2001</a:t>
            </a:r>
            <a:endParaRPr lang="en-US" dirty="0">
              <a:solidFill>
                <a:srgbClr val="C00000"/>
              </a:solidFill>
            </a:endParaRPr>
          </a:p>
        </p:txBody>
      </p:sp>
      <p:sp>
        <p:nvSpPr>
          <p:cNvPr id="7" name="Oval 6"/>
          <p:cNvSpPr/>
          <p:nvPr/>
        </p:nvSpPr>
        <p:spPr>
          <a:xfrm>
            <a:off x="3851921" y="2670346"/>
            <a:ext cx="1162492" cy="817714"/>
          </a:xfrm>
          <a:prstGeom prst="ellipse">
            <a:avLst/>
          </a:prstGeom>
          <a:noFill/>
          <a:ln w="38100">
            <a:solidFill>
              <a:srgbClr val="00B05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TextBox 7"/>
          <p:cNvSpPr txBox="1"/>
          <p:nvPr/>
        </p:nvSpPr>
        <p:spPr>
          <a:xfrm>
            <a:off x="2658608" y="2582508"/>
            <a:ext cx="1481344" cy="646331"/>
          </a:xfrm>
          <a:prstGeom prst="rect">
            <a:avLst/>
          </a:prstGeom>
          <a:noFill/>
        </p:spPr>
        <p:txBody>
          <a:bodyPr wrap="square" rtlCol="0">
            <a:spAutoFit/>
          </a:bodyPr>
          <a:lstStyle/>
          <a:p>
            <a:r>
              <a:rPr lang="en-US" dirty="0" smtClean="0">
                <a:solidFill>
                  <a:srgbClr val="00B050"/>
                </a:solidFill>
              </a:rPr>
              <a:t>AOC-HYCOS </a:t>
            </a:r>
            <a:r>
              <a:rPr lang="fr-CH" dirty="0" smtClean="0">
                <a:solidFill>
                  <a:srgbClr val="00B050"/>
                </a:solidFill>
              </a:rPr>
              <a:t>2000-2002</a:t>
            </a:r>
            <a:endParaRPr lang="en-US" dirty="0">
              <a:solidFill>
                <a:srgbClr val="00B050"/>
              </a:solidFill>
            </a:endParaRPr>
          </a:p>
        </p:txBody>
      </p:sp>
      <p:sp>
        <p:nvSpPr>
          <p:cNvPr id="9" name="Oval 8"/>
          <p:cNvSpPr/>
          <p:nvPr/>
        </p:nvSpPr>
        <p:spPr>
          <a:xfrm>
            <a:off x="4446432" y="3501008"/>
            <a:ext cx="989664" cy="1152128"/>
          </a:xfrm>
          <a:prstGeom prst="ellipse">
            <a:avLst/>
          </a:prstGeom>
          <a:noFill/>
          <a:ln w="38100">
            <a:solidFill>
              <a:schemeClr val="accent6"/>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0" name="TextBox 9"/>
          <p:cNvSpPr txBox="1"/>
          <p:nvPr/>
        </p:nvSpPr>
        <p:spPr>
          <a:xfrm>
            <a:off x="3459920" y="4318222"/>
            <a:ext cx="1481344" cy="923330"/>
          </a:xfrm>
          <a:prstGeom prst="rect">
            <a:avLst/>
          </a:prstGeom>
          <a:noFill/>
        </p:spPr>
        <p:txBody>
          <a:bodyPr wrap="square" rtlCol="0">
            <a:spAutoFit/>
          </a:bodyPr>
          <a:lstStyle/>
          <a:p>
            <a:r>
              <a:rPr lang="en-US" b="1" dirty="0" smtClean="0">
                <a:solidFill>
                  <a:schemeClr val="accent6">
                    <a:lumMod val="75000"/>
                  </a:schemeClr>
                </a:solidFill>
              </a:rPr>
              <a:t>SADC-HYCOS Phase I </a:t>
            </a:r>
            <a:r>
              <a:rPr lang="fr-CH" dirty="0" smtClean="0">
                <a:solidFill>
                  <a:schemeClr val="accent6">
                    <a:lumMod val="75000"/>
                  </a:schemeClr>
                </a:solidFill>
              </a:rPr>
              <a:t>1998-2001</a:t>
            </a:r>
            <a:endParaRPr lang="en-US" dirty="0">
              <a:solidFill>
                <a:schemeClr val="accent6">
                  <a:lumMod val="75000"/>
                </a:schemeClr>
              </a:solidFill>
            </a:endParaRPr>
          </a:p>
        </p:txBody>
      </p:sp>
      <p:sp>
        <p:nvSpPr>
          <p:cNvPr id="11" name="Oval 10"/>
          <p:cNvSpPr/>
          <p:nvPr/>
        </p:nvSpPr>
        <p:spPr>
          <a:xfrm>
            <a:off x="6732240" y="2695972"/>
            <a:ext cx="422824" cy="628248"/>
          </a:xfrm>
          <a:prstGeom prst="ellipse">
            <a:avLst/>
          </a:prstGeom>
          <a:noFill/>
          <a:ln w="38100">
            <a:solidFill>
              <a:schemeClr val="tx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2" name="TextBox 11"/>
          <p:cNvSpPr txBox="1"/>
          <p:nvPr/>
        </p:nvSpPr>
        <p:spPr>
          <a:xfrm>
            <a:off x="7155064" y="2234307"/>
            <a:ext cx="1481344" cy="923330"/>
          </a:xfrm>
          <a:prstGeom prst="rect">
            <a:avLst/>
          </a:prstGeom>
          <a:noFill/>
        </p:spPr>
        <p:txBody>
          <a:bodyPr wrap="square" rtlCol="0">
            <a:spAutoFit/>
          </a:bodyPr>
          <a:lstStyle/>
          <a:p>
            <a:r>
              <a:rPr lang="en-US" b="1" dirty="0" smtClean="0">
                <a:solidFill>
                  <a:schemeClr val="tx2">
                    <a:lumMod val="75000"/>
                  </a:schemeClr>
                </a:solidFill>
              </a:rPr>
              <a:t>Mekong-</a:t>
            </a:r>
            <a:r>
              <a:rPr lang="en-US" b="1" dirty="0" err="1" smtClean="0">
                <a:solidFill>
                  <a:schemeClr val="tx2">
                    <a:lumMod val="75000"/>
                  </a:schemeClr>
                </a:solidFill>
              </a:rPr>
              <a:t>Hycos</a:t>
            </a:r>
            <a:r>
              <a:rPr lang="en-US" b="1" dirty="0" smtClean="0">
                <a:solidFill>
                  <a:schemeClr val="tx2">
                    <a:lumMod val="75000"/>
                  </a:schemeClr>
                </a:solidFill>
              </a:rPr>
              <a:t> 2006-2012</a:t>
            </a:r>
            <a:endParaRPr lang="en-US" dirty="0">
              <a:solidFill>
                <a:schemeClr val="tx2">
                  <a:lumMod val="75000"/>
                </a:schemeClr>
              </a:solidFill>
            </a:endParaRPr>
          </a:p>
        </p:txBody>
      </p:sp>
      <p:sp>
        <p:nvSpPr>
          <p:cNvPr id="13" name="Oval 12"/>
          <p:cNvSpPr/>
          <p:nvPr/>
        </p:nvSpPr>
        <p:spPr>
          <a:xfrm>
            <a:off x="2123728" y="2618008"/>
            <a:ext cx="534880" cy="474008"/>
          </a:xfrm>
          <a:prstGeom prst="ellipse">
            <a:avLst/>
          </a:prstGeom>
          <a:noFill/>
          <a:ln w="38100">
            <a:solidFill>
              <a:schemeClr val="tx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4" name="TextBox 13"/>
          <p:cNvSpPr txBox="1"/>
          <p:nvPr/>
        </p:nvSpPr>
        <p:spPr>
          <a:xfrm>
            <a:off x="809395" y="1946477"/>
            <a:ext cx="1748784" cy="646331"/>
          </a:xfrm>
          <a:prstGeom prst="rect">
            <a:avLst/>
          </a:prstGeom>
          <a:noFill/>
        </p:spPr>
        <p:txBody>
          <a:bodyPr wrap="square" rtlCol="0">
            <a:spAutoFit/>
          </a:bodyPr>
          <a:lstStyle/>
          <a:p>
            <a:r>
              <a:rPr lang="en-US" b="1" dirty="0" err="1" smtClean="0">
                <a:solidFill>
                  <a:schemeClr val="tx2">
                    <a:lumMod val="75000"/>
                  </a:schemeClr>
                </a:solidFill>
              </a:rPr>
              <a:t>Carib</a:t>
            </a:r>
            <a:r>
              <a:rPr lang="en-US" b="1" dirty="0" smtClean="0">
                <a:solidFill>
                  <a:schemeClr val="tx2">
                    <a:lumMod val="75000"/>
                  </a:schemeClr>
                </a:solidFill>
              </a:rPr>
              <a:t>-HYCOS</a:t>
            </a:r>
          </a:p>
          <a:p>
            <a:r>
              <a:rPr lang="fr-CH" b="1" dirty="0" smtClean="0">
                <a:solidFill>
                  <a:schemeClr val="tx2">
                    <a:lumMod val="75000"/>
                  </a:schemeClr>
                </a:solidFill>
              </a:rPr>
              <a:t>2007 – on </a:t>
            </a:r>
            <a:r>
              <a:rPr lang="fr-CH" b="1" dirty="0" err="1" smtClean="0">
                <a:solidFill>
                  <a:schemeClr val="tx2">
                    <a:lumMod val="75000"/>
                  </a:schemeClr>
                </a:solidFill>
              </a:rPr>
              <a:t>going</a:t>
            </a:r>
            <a:endParaRPr lang="en-US" dirty="0">
              <a:solidFill>
                <a:schemeClr val="tx2">
                  <a:lumMod val="75000"/>
                </a:schemeClr>
              </a:solidFill>
            </a:endParaRPr>
          </a:p>
        </p:txBody>
      </p:sp>
      <p:sp>
        <p:nvSpPr>
          <p:cNvPr id="15" name="Oval 14"/>
          <p:cNvSpPr/>
          <p:nvPr/>
        </p:nvSpPr>
        <p:spPr>
          <a:xfrm rot="1420351">
            <a:off x="3996621" y="2763218"/>
            <a:ext cx="756268" cy="574415"/>
          </a:xfrm>
          <a:prstGeom prst="ellipse">
            <a:avLst/>
          </a:prstGeom>
          <a:noFill/>
          <a:ln w="38100">
            <a:solidFill>
              <a:schemeClr val="tx2">
                <a:lumMod val="60000"/>
                <a:lumOff val="4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6" name="TextBox 15"/>
          <p:cNvSpPr txBox="1"/>
          <p:nvPr/>
        </p:nvSpPr>
        <p:spPr>
          <a:xfrm>
            <a:off x="2658608" y="2154179"/>
            <a:ext cx="1678920" cy="646331"/>
          </a:xfrm>
          <a:prstGeom prst="rect">
            <a:avLst/>
          </a:prstGeom>
          <a:noFill/>
        </p:spPr>
        <p:txBody>
          <a:bodyPr wrap="square" rtlCol="0">
            <a:spAutoFit/>
          </a:bodyPr>
          <a:lstStyle/>
          <a:p>
            <a:r>
              <a:rPr lang="en-US" b="1" dirty="0" smtClean="0">
                <a:solidFill>
                  <a:schemeClr val="tx2">
                    <a:lumMod val="60000"/>
                    <a:lumOff val="40000"/>
                  </a:schemeClr>
                </a:solidFill>
              </a:rPr>
              <a:t>Niger-</a:t>
            </a:r>
            <a:r>
              <a:rPr lang="en-US" b="1" dirty="0" err="1" smtClean="0">
                <a:solidFill>
                  <a:schemeClr val="tx2">
                    <a:lumMod val="60000"/>
                    <a:lumOff val="40000"/>
                  </a:schemeClr>
                </a:solidFill>
              </a:rPr>
              <a:t>Hycos</a:t>
            </a:r>
            <a:r>
              <a:rPr lang="en-US" b="1" dirty="0" smtClean="0">
                <a:solidFill>
                  <a:schemeClr val="tx2">
                    <a:lumMod val="60000"/>
                    <a:lumOff val="40000"/>
                  </a:schemeClr>
                </a:solidFill>
              </a:rPr>
              <a:t> 2005 – on going</a:t>
            </a:r>
            <a:endParaRPr lang="en-US" b="1" dirty="0">
              <a:solidFill>
                <a:schemeClr val="tx2">
                  <a:lumMod val="60000"/>
                  <a:lumOff val="40000"/>
                </a:schemeClr>
              </a:solidFill>
            </a:endParaRPr>
          </a:p>
        </p:txBody>
      </p:sp>
      <p:sp>
        <p:nvSpPr>
          <p:cNvPr id="17" name="Oval 16"/>
          <p:cNvSpPr/>
          <p:nvPr/>
        </p:nvSpPr>
        <p:spPr>
          <a:xfrm rot="16488720">
            <a:off x="4130729" y="2966540"/>
            <a:ext cx="504699" cy="300960"/>
          </a:xfrm>
          <a:prstGeom prst="ellipse">
            <a:avLst/>
          </a:prstGeom>
          <a:noFill/>
          <a:ln w="38100">
            <a:solidFill>
              <a:schemeClr val="accent2">
                <a:lumMod val="60000"/>
                <a:lumOff val="4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9" name="TextBox 18"/>
          <p:cNvSpPr txBox="1"/>
          <p:nvPr/>
        </p:nvSpPr>
        <p:spPr>
          <a:xfrm>
            <a:off x="3048160" y="3228839"/>
            <a:ext cx="1729924" cy="646331"/>
          </a:xfrm>
          <a:prstGeom prst="rect">
            <a:avLst/>
          </a:prstGeom>
          <a:noFill/>
        </p:spPr>
        <p:txBody>
          <a:bodyPr wrap="square" rtlCol="0">
            <a:spAutoFit/>
          </a:bodyPr>
          <a:lstStyle/>
          <a:p>
            <a:r>
              <a:rPr lang="en-US" b="1" dirty="0" smtClean="0">
                <a:solidFill>
                  <a:schemeClr val="accent2">
                    <a:lumMod val="60000"/>
                    <a:lumOff val="40000"/>
                  </a:schemeClr>
                </a:solidFill>
              </a:rPr>
              <a:t>Volta-</a:t>
            </a:r>
            <a:r>
              <a:rPr lang="en-US" b="1" dirty="0" err="1" smtClean="0">
                <a:solidFill>
                  <a:schemeClr val="accent2">
                    <a:lumMod val="60000"/>
                    <a:lumOff val="40000"/>
                  </a:schemeClr>
                </a:solidFill>
              </a:rPr>
              <a:t>Hycos</a:t>
            </a:r>
            <a:r>
              <a:rPr lang="en-US" b="1" dirty="0" smtClean="0">
                <a:solidFill>
                  <a:schemeClr val="accent2">
                    <a:lumMod val="60000"/>
                    <a:lumOff val="40000"/>
                  </a:schemeClr>
                </a:solidFill>
              </a:rPr>
              <a:t> </a:t>
            </a:r>
            <a:r>
              <a:rPr lang="fr-CH" b="1" dirty="0" smtClean="0">
                <a:solidFill>
                  <a:schemeClr val="accent2">
                    <a:lumMod val="60000"/>
                    <a:lumOff val="40000"/>
                  </a:schemeClr>
                </a:solidFill>
              </a:rPr>
              <a:t>2006 – on </a:t>
            </a:r>
            <a:r>
              <a:rPr lang="fr-CH" b="1" dirty="0" err="1" smtClean="0">
                <a:solidFill>
                  <a:schemeClr val="accent2">
                    <a:lumMod val="60000"/>
                    <a:lumOff val="40000"/>
                  </a:schemeClr>
                </a:solidFill>
              </a:rPr>
              <a:t>going</a:t>
            </a:r>
            <a:endParaRPr lang="en-US" b="1" dirty="0">
              <a:solidFill>
                <a:schemeClr val="accent2">
                  <a:lumMod val="60000"/>
                  <a:lumOff val="40000"/>
                </a:schemeClr>
              </a:solidFill>
            </a:endParaRPr>
          </a:p>
        </p:txBody>
      </p:sp>
      <p:sp>
        <p:nvSpPr>
          <p:cNvPr id="20" name="Oval 19"/>
          <p:cNvSpPr/>
          <p:nvPr/>
        </p:nvSpPr>
        <p:spPr>
          <a:xfrm>
            <a:off x="5678416" y="3801944"/>
            <a:ext cx="207790" cy="241901"/>
          </a:xfrm>
          <a:prstGeom prst="ellipse">
            <a:avLst/>
          </a:prstGeom>
          <a:noFill/>
          <a:ln w="38100">
            <a:solidFill>
              <a:schemeClr val="accent2"/>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1" name="TextBox 20"/>
          <p:cNvSpPr txBox="1"/>
          <p:nvPr/>
        </p:nvSpPr>
        <p:spPr>
          <a:xfrm>
            <a:off x="5673720" y="4077072"/>
            <a:ext cx="1481344" cy="923330"/>
          </a:xfrm>
          <a:prstGeom prst="rect">
            <a:avLst/>
          </a:prstGeom>
          <a:noFill/>
        </p:spPr>
        <p:txBody>
          <a:bodyPr wrap="square" rtlCol="0">
            <a:spAutoFit/>
          </a:bodyPr>
          <a:lstStyle/>
          <a:p>
            <a:r>
              <a:rPr lang="en-US" b="1" dirty="0" smtClean="0">
                <a:solidFill>
                  <a:schemeClr val="accent2"/>
                </a:solidFill>
              </a:rPr>
              <a:t>SADC-HYCOS Phase II </a:t>
            </a:r>
            <a:r>
              <a:rPr lang="fr-CH" dirty="0" smtClean="0">
                <a:solidFill>
                  <a:schemeClr val="accent2"/>
                </a:solidFill>
              </a:rPr>
              <a:t>2005-2009</a:t>
            </a:r>
            <a:endParaRPr lang="en-US" dirty="0">
              <a:solidFill>
                <a:schemeClr val="accent2"/>
              </a:solidFill>
            </a:endParaRPr>
          </a:p>
        </p:txBody>
      </p:sp>
      <p:sp>
        <p:nvSpPr>
          <p:cNvPr id="22" name="Oval 21"/>
          <p:cNvSpPr/>
          <p:nvPr/>
        </p:nvSpPr>
        <p:spPr>
          <a:xfrm>
            <a:off x="6146952" y="2378928"/>
            <a:ext cx="534880" cy="474008"/>
          </a:xfrm>
          <a:prstGeom prst="ellipse">
            <a:avLst/>
          </a:prstGeom>
          <a:noFill/>
          <a:ln w="38100">
            <a:solidFill>
              <a:srgbClr val="FF000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3" name="TextBox 22"/>
          <p:cNvSpPr txBox="1"/>
          <p:nvPr/>
        </p:nvSpPr>
        <p:spPr>
          <a:xfrm>
            <a:off x="5886206" y="1587976"/>
            <a:ext cx="1904168" cy="646331"/>
          </a:xfrm>
          <a:prstGeom prst="rect">
            <a:avLst/>
          </a:prstGeom>
          <a:noFill/>
        </p:spPr>
        <p:txBody>
          <a:bodyPr wrap="square" rtlCol="0">
            <a:spAutoFit/>
          </a:bodyPr>
          <a:lstStyle/>
          <a:p>
            <a:r>
              <a:rPr lang="en-US" b="1" dirty="0" smtClean="0">
                <a:solidFill>
                  <a:srgbClr val="FF0000"/>
                </a:solidFill>
              </a:rPr>
              <a:t>HKH-</a:t>
            </a:r>
            <a:r>
              <a:rPr lang="en-US" b="1" dirty="0" err="1" smtClean="0">
                <a:solidFill>
                  <a:srgbClr val="FF0000"/>
                </a:solidFill>
              </a:rPr>
              <a:t>Hycos</a:t>
            </a:r>
            <a:r>
              <a:rPr lang="en-US" b="1" dirty="0" smtClean="0">
                <a:solidFill>
                  <a:srgbClr val="FF0000"/>
                </a:solidFill>
              </a:rPr>
              <a:t> 2009-on going</a:t>
            </a:r>
            <a:endParaRPr lang="en-US" dirty="0">
              <a:solidFill>
                <a:srgbClr val="FF0000"/>
              </a:solidFill>
            </a:endParaRPr>
          </a:p>
        </p:txBody>
      </p:sp>
      <p:sp>
        <p:nvSpPr>
          <p:cNvPr id="24" name="Oval 23"/>
          <p:cNvSpPr/>
          <p:nvPr/>
        </p:nvSpPr>
        <p:spPr>
          <a:xfrm>
            <a:off x="1475656" y="1052736"/>
            <a:ext cx="5904656" cy="576064"/>
          </a:xfrm>
          <a:prstGeom prst="ellipse">
            <a:avLst/>
          </a:prstGeom>
          <a:noFill/>
          <a:ln w="38100">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5" name="TextBox 24"/>
          <p:cNvSpPr txBox="1"/>
          <p:nvPr/>
        </p:nvSpPr>
        <p:spPr>
          <a:xfrm>
            <a:off x="3693532" y="1088826"/>
            <a:ext cx="1532792" cy="646331"/>
          </a:xfrm>
          <a:prstGeom prst="rect">
            <a:avLst/>
          </a:prstGeom>
          <a:noFill/>
        </p:spPr>
        <p:txBody>
          <a:bodyPr wrap="none" rtlCol="0">
            <a:spAutoFit/>
          </a:bodyPr>
          <a:lstStyle/>
          <a:p>
            <a:r>
              <a:rPr lang="fr-CH" dirty="0" err="1" smtClean="0">
                <a:solidFill>
                  <a:srgbClr val="00B0F0"/>
                </a:solidFill>
              </a:rPr>
              <a:t>Artic-Hycos</a:t>
            </a:r>
            <a:endParaRPr lang="fr-CH" dirty="0" smtClean="0">
              <a:solidFill>
                <a:srgbClr val="00B0F0"/>
              </a:solidFill>
            </a:endParaRPr>
          </a:p>
          <a:p>
            <a:r>
              <a:rPr lang="fr-CH" dirty="0" smtClean="0">
                <a:solidFill>
                  <a:srgbClr val="00B0F0"/>
                </a:solidFill>
              </a:rPr>
              <a:t>2014- </a:t>
            </a:r>
            <a:r>
              <a:rPr lang="fr-CH" dirty="0" err="1" smtClean="0">
                <a:solidFill>
                  <a:srgbClr val="00B0F0"/>
                </a:solidFill>
              </a:rPr>
              <a:t>ongoing</a:t>
            </a:r>
            <a:endParaRPr lang="en-US" dirty="0">
              <a:solidFill>
                <a:srgbClr val="00B0F0"/>
              </a:solidFill>
            </a:endParaRPr>
          </a:p>
        </p:txBody>
      </p:sp>
      <p:sp>
        <p:nvSpPr>
          <p:cNvPr id="27" name="Freeform 26"/>
          <p:cNvSpPr/>
          <p:nvPr/>
        </p:nvSpPr>
        <p:spPr>
          <a:xfrm>
            <a:off x="0" y="2351314"/>
            <a:ext cx="1120710" cy="1450630"/>
          </a:xfrm>
          <a:custGeom>
            <a:avLst/>
            <a:gdLst>
              <a:gd name="connsiteX0" fmla="*/ 358585 w 1159982"/>
              <a:gd name="connsiteY0" fmla="*/ 0 h 1525374"/>
              <a:gd name="connsiteX1" fmla="*/ 1156871 w 1159982"/>
              <a:gd name="connsiteY1" fmla="*/ 899886 h 1525374"/>
              <a:gd name="connsiteX2" fmla="*/ 97328 w 1159982"/>
              <a:gd name="connsiteY2" fmla="*/ 1465943 h 1525374"/>
              <a:gd name="connsiteX3" fmla="*/ 111842 w 1159982"/>
              <a:gd name="connsiteY3" fmla="*/ 1480457 h 1525374"/>
            </a:gdLst>
            <a:ahLst/>
            <a:cxnLst>
              <a:cxn ang="0">
                <a:pos x="connsiteX0" y="connsiteY0"/>
              </a:cxn>
              <a:cxn ang="0">
                <a:pos x="connsiteX1" y="connsiteY1"/>
              </a:cxn>
              <a:cxn ang="0">
                <a:pos x="connsiteX2" y="connsiteY2"/>
              </a:cxn>
              <a:cxn ang="0">
                <a:pos x="connsiteX3" y="connsiteY3"/>
              </a:cxn>
            </a:cxnLst>
            <a:rect l="l" t="t" r="r" b="b"/>
            <a:pathLst>
              <a:path w="1159982" h="1525374">
                <a:moveTo>
                  <a:pt x="358585" y="0"/>
                </a:moveTo>
                <a:cubicBezTo>
                  <a:pt x="779499" y="327781"/>
                  <a:pt x="1200414" y="655562"/>
                  <a:pt x="1156871" y="899886"/>
                </a:cubicBezTo>
                <a:cubicBezTo>
                  <a:pt x="1113328" y="1144210"/>
                  <a:pt x="271499" y="1369181"/>
                  <a:pt x="97328" y="1465943"/>
                </a:cubicBezTo>
                <a:cubicBezTo>
                  <a:pt x="-76843" y="1562705"/>
                  <a:pt x="17499" y="1521581"/>
                  <a:pt x="111842" y="1480457"/>
                </a:cubicBezTo>
              </a:path>
            </a:pathLst>
          </a:cu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p:cNvSpPr/>
          <p:nvPr/>
        </p:nvSpPr>
        <p:spPr>
          <a:xfrm>
            <a:off x="7895736" y="2804033"/>
            <a:ext cx="1045064" cy="1633079"/>
          </a:xfrm>
          <a:custGeom>
            <a:avLst/>
            <a:gdLst>
              <a:gd name="connsiteX0" fmla="*/ 1393374 w 1393374"/>
              <a:gd name="connsiteY0" fmla="*/ 0 h 1640114"/>
              <a:gd name="connsiteX1" fmla="*/ 3 w 1393374"/>
              <a:gd name="connsiteY1" fmla="*/ 769257 h 1640114"/>
              <a:gd name="connsiteX2" fmla="*/ 1378860 w 1393374"/>
              <a:gd name="connsiteY2" fmla="*/ 1640114 h 1640114"/>
              <a:gd name="connsiteX3" fmla="*/ 1378860 w 1393374"/>
              <a:gd name="connsiteY3" fmla="*/ 1640114 h 1640114"/>
            </a:gdLst>
            <a:ahLst/>
            <a:cxnLst>
              <a:cxn ang="0">
                <a:pos x="connsiteX0" y="connsiteY0"/>
              </a:cxn>
              <a:cxn ang="0">
                <a:pos x="connsiteX1" y="connsiteY1"/>
              </a:cxn>
              <a:cxn ang="0">
                <a:pos x="connsiteX2" y="connsiteY2"/>
              </a:cxn>
              <a:cxn ang="0">
                <a:pos x="connsiteX3" y="connsiteY3"/>
              </a:cxn>
            </a:cxnLst>
            <a:rect l="l" t="t" r="r" b="b"/>
            <a:pathLst>
              <a:path w="1393374" h="1640114">
                <a:moveTo>
                  <a:pt x="1393374" y="0"/>
                </a:moveTo>
                <a:cubicBezTo>
                  <a:pt x="697898" y="247952"/>
                  <a:pt x="2422" y="495905"/>
                  <a:pt x="3" y="769257"/>
                </a:cubicBezTo>
                <a:cubicBezTo>
                  <a:pt x="-2416" y="1042609"/>
                  <a:pt x="1378860" y="1640114"/>
                  <a:pt x="1378860" y="1640114"/>
                </a:cubicBezTo>
                <a:lnTo>
                  <a:pt x="1378860" y="1640114"/>
                </a:lnTo>
              </a:path>
            </a:pathLst>
          </a:cu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347335" y="3615407"/>
            <a:ext cx="1481344" cy="923330"/>
          </a:xfrm>
          <a:prstGeom prst="rect">
            <a:avLst/>
          </a:prstGeom>
          <a:noFill/>
        </p:spPr>
        <p:txBody>
          <a:bodyPr wrap="square" rtlCol="0">
            <a:spAutoFit/>
          </a:bodyPr>
          <a:lstStyle/>
          <a:p>
            <a:r>
              <a:rPr lang="en-US" b="1" dirty="0" smtClean="0">
                <a:solidFill>
                  <a:schemeClr val="accent2">
                    <a:lumMod val="75000"/>
                  </a:schemeClr>
                </a:solidFill>
              </a:rPr>
              <a:t>Pacific-HYCOS </a:t>
            </a:r>
            <a:r>
              <a:rPr lang="fr-CH" b="1" dirty="0" smtClean="0">
                <a:solidFill>
                  <a:schemeClr val="accent2">
                    <a:lumMod val="75000"/>
                  </a:schemeClr>
                </a:solidFill>
              </a:rPr>
              <a:t>2006 – on </a:t>
            </a:r>
            <a:r>
              <a:rPr lang="fr-CH" b="1" dirty="0" err="1" smtClean="0">
                <a:solidFill>
                  <a:schemeClr val="accent2">
                    <a:lumMod val="75000"/>
                  </a:schemeClr>
                </a:solidFill>
              </a:rPr>
              <a:t>going</a:t>
            </a:r>
            <a:endParaRPr lang="en-US" dirty="0">
              <a:solidFill>
                <a:schemeClr val="accent2">
                  <a:lumMod val="75000"/>
                </a:schemeClr>
              </a:solidFill>
            </a:endParaRPr>
          </a:p>
        </p:txBody>
      </p:sp>
      <p:sp>
        <p:nvSpPr>
          <p:cNvPr id="30" name="Oval 29"/>
          <p:cNvSpPr/>
          <p:nvPr/>
        </p:nvSpPr>
        <p:spPr>
          <a:xfrm>
            <a:off x="5045232" y="3010096"/>
            <a:ext cx="534880" cy="610475"/>
          </a:xfrm>
          <a:prstGeom prst="ellipse">
            <a:avLst/>
          </a:prstGeom>
          <a:noFill/>
          <a:ln w="38100">
            <a:solidFill>
              <a:schemeClr val="accent3">
                <a:lumMod val="60000"/>
                <a:lumOff val="4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1" name="TextBox 30"/>
          <p:cNvSpPr txBox="1"/>
          <p:nvPr/>
        </p:nvSpPr>
        <p:spPr>
          <a:xfrm>
            <a:off x="5568928" y="2951840"/>
            <a:ext cx="1481344" cy="923330"/>
          </a:xfrm>
          <a:prstGeom prst="rect">
            <a:avLst/>
          </a:prstGeom>
          <a:noFill/>
        </p:spPr>
        <p:txBody>
          <a:bodyPr wrap="square" rtlCol="0">
            <a:spAutoFit/>
          </a:bodyPr>
          <a:lstStyle/>
          <a:p>
            <a:r>
              <a:rPr lang="fr-CH" b="1" dirty="0" smtClean="0">
                <a:solidFill>
                  <a:schemeClr val="accent3">
                    <a:lumMod val="60000"/>
                    <a:lumOff val="40000"/>
                  </a:schemeClr>
                </a:solidFill>
              </a:rPr>
              <a:t>IGAD – </a:t>
            </a:r>
            <a:r>
              <a:rPr lang="fr-CH" b="1" dirty="0" err="1" smtClean="0">
                <a:solidFill>
                  <a:schemeClr val="accent3">
                    <a:lumMod val="60000"/>
                    <a:lumOff val="40000"/>
                  </a:schemeClr>
                </a:solidFill>
              </a:rPr>
              <a:t>Hycos</a:t>
            </a:r>
            <a:endParaRPr lang="fr-CH" b="1" dirty="0" smtClean="0">
              <a:solidFill>
                <a:schemeClr val="accent3">
                  <a:lumMod val="60000"/>
                  <a:lumOff val="40000"/>
                </a:schemeClr>
              </a:solidFill>
            </a:endParaRPr>
          </a:p>
          <a:p>
            <a:r>
              <a:rPr lang="fr-CH" b="1" dirty="0" smtClean="0">
                <a:solidFill>
                  <a:schemeClr val="accent3">
                    <a:lumMod val="60000"/>
                    <a:lumOff val="40000"/>
                  </a:schemeClr>
                </a:solidFill>
              </a:rPr>
              <a:t>2011 – on </a:t>
            </a:r>
            <a:r>
              <a:rPr lang="fr-CH" b="1" dirty="0" err="1" smtClean="0">
                <a:solidFill>
                  <a:schemeClr val="accent3">
                    <a:lumMod val="60000"/>
                    <a:lumOff val="40000"/>
                  </a:schemeClr>
                </a:solidFill>
              </a:rPr>
              <a:t>going</a:t>
            </a:r>
            <a:endParaRPr lang="en-US" dirty="0">
              <a:solidFill>
                <a:schemeClr val="accent3">
                  <a:lumMod val="60000"/>
                  <a:lumOff val="40000"/>
                </a:schemeClr>
              </a:solidFill>
            </a:endParaRPr>
          </a:p>
        </p:txBody>
      </p:sp>
      <p:sp>
        <p:nvSpPr>
          <p:cNvPr id="32" name="Oval 31"/>
          <p:cNvSpPr/>
          <p:nvPr/>
        </p:nvSpPr>
        <p:spPr>
          <a:xfrm rot="20533706">
            <a:off x="4493950" y="3296946"/>
            <a:ext cx="840974" cy="1156447"/>
          </a:xfrm>
          <a:prstGeom prst="ellipse">
            <a:avLst/>
          </a:prstGeom>
          <a:noFill/>
          <a:ln w="38100">
            <a:solidFill>
              <a:schemeClr val="accent2"/>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3" name="Oval 32"/>
          <p:cNvSpPr/>
          <p:nvPr/>
        </p:nvSpPr>
        <p:spPr>
          <a:xfrm>
            <a:off x="5410976" y="1875806"/>
            <a:ext cx="534880" cy="358501"/>
          </a:xfrm>
          <a:prstGeom prst="ellipse">
            <a:avLst/>
          </a:prstGeom>
          <a:noFill/>
          <a:ln w="38100">
            <a:solidFill>
              <a:schemeClr val="accent2">
                <a:lumMod val="60000"/>
                <a:lumOff val="4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4" name="TextBox 33"/>
          <p:cNvSpPr txBox="1"/>
          <p:nvPr/>
        </p:nvSpPr>
        <p:spPr>
          <a:xfrm>
            <a:off x="5068356" y="1052336"/>
            <a:ext cx="1481344" cy="923330"/>
          </a:xfrm>
          <a:prstGeom prst="rect">
            <a:avLst/>
          </a:prstGeom>
          <a:noFill/>
        </p:spPr>
        <p:txBody>
          <a:bodyPr wrap="square" rtlCol="0">
            <a:spAutoFit/>
          </a:bodyPr>
          <a:lstStyle/>
          <a:p>
            <a:r>
              <a:rPr lang="fr-CH" b="1" dirty="0" smtClean="0">
                <a:solidFill>
                  <a:schemeClr val="accent2"/>
                </a:solidFill>
              </a:rPr>
              <a:t>Aral – </a:t>
            </a:r>
            <a:r>
              <a:rPr lang="fr-CH" b="1" dirty="0" err="1" smtClean="0">
                <a:solidFill>
                  <a:schemeClr val="accent2"/>
                </a:solidFill>
              </a:rPr>
              <a:t>Hycos</a:t>
            </a:r>
            <a:endParaRPr lang="fr-CH" b="1" dirty="0" smtClean="0">
              <a:solidFill>
                <a:schemeClr val="accent2"/>
              </a:solidFill>
            </a:endParaRPr>
          </a:p>
          <a:p>
            <a:r>
              <a:rPr lang="fr-CH" b="1" dirty="0" smtClean="0">
                <a:solidFill>
                  <a:schemeClr val="accent2"/>
                </a:solidFill>
              </a:rPr>
              <a:t>2006– on </a:t>
            </a:r>
            <a:r>
              <a:rPr lang="fr-CH" b="1" dirty="0" err="1" smtClean="0">
                <a:solidFill>
                  <a:schemeClr val="accent2"/>
                </a:solidFill>
              </a:rPr>
              <a:t>going</a:t>
            </a:r>
            <a:endParaRPr lang="en-US" dirty="0">
              <a:solidFill>
                <a:schemeClr val="accent2"/>
              </a:solidFill>
            </a:endParaRPr>
          </a:p>
        </p:txBody>
      </p:sp>
      <p:sp>
        <p:nvSpPr>
          <p:cNvPr id="35" name="Oval 34"/>
          <p:cNvSpPr/>
          <p:nvPr/>
        </p:nvSpPr>
        <p:spPr>
          <a:xfrm>
            <a:off x="4459928" y="3013149"/>
            <a:ext cx="870260" cy="788795"/>
          </a:xfrm>
          <a:prstGeom prst="ellipse">
            <a:avLst/>
          </a:prstGeom>
          <a:noFill/>
          <a:ln w="38100">
            <a:solidFill>
              <a:srgbClr val="FF000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6" name="TextBox 35"/>
          <p:cNvSpPr txBox="1"/>
          <p:nvPr/>
        </p:nvSpPr>
        <p:spPr>
          <a:xfrm>
            <a:off x="2628410" y="3671891"/>
            <a:ext cx="1904168" cy="646331"/>
          </a:xfrm>
          <a:prstGeom prst="rect">
            <a:avLst/>
          </a:prstGeom>
          <a:noFill/>
        </p:spPr>
        <p:txBody>
          <a:bodyPr wrap="square" rtlCol="0">
            <a:spAutoFit/>
          </a:bodyPr>
          <a:lstStyle/>
          <a:p>
            <a:r>
              <a:rPr lang="en-US" b="1" dirty="0" smtClean="0">
                <a:solidFill>
                  <a:srgbClr val="FF0000"/>
                </a:solidFill>
              </a:rPr>
              <a:t>Congo-</a:t>
            </a:r>
            <a:r>
              <a:rPr lang="en-US" b="1" dirty="0" err="1" smtClean="0">
                <a:solidFill>
                  <a:srgbClr val="FF0000"/>
                </a:solidFill>
              </a:rPr>
              <a:t>Hycos</a:t>
            </a:r>
            <a:r>
              <a:rPr lang="en-US" b="1" dirty="0" smtClean="0">
                <a:solidFill>
                  <a:srgbClr val="FF0000"/>
                </a:solidFill>
              </a:rPr>
              <a:t> 2010-on going</a:t>
            </a:r>
            <a:endParaRPr lang="en-US" dirty="0">
              <a:solidFill>
                <a:srgbClr val="FF0000"/>
              </a:solidFill>
            </a:endParaRPr>
          </a:p>
        </p:txBody>
      </p:sp>
      <p:sp>
        <p:nvSpPr>
          <p:cNvPr id="37" name="Oval 36"/>
          <p:cNvSpPr/>
          <p:nvPr/>
        </p:nvSpPr>
        <p:spPr>
          <a:xfrm>
            <a:off x="3872738" y="2832439"/>
            <a:ext cx="502017" cy="361420"/>
          </a:xfrm>
          <a:prstGeom prst="ellipse">
            <a:avLst/>
          </a:prstGeom>
          <a:noFill/>
          <a:ln w="38100">
            <a:solidFill>
              <a:srgbClr val="FF000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8" name="TextBox 37"/>
          <p:cNvSpPr txBox="1"/>
          <p:nvPr/>
        </p:nvSpPr>
        <p:spPr>
          <a:xfrm>
            <a:off x="3884304" y="2276872"/>
            <a:ext cx="1904168" cy="646331"/>
          </a:xfrm>
          <a:prstGeom prst="rect">
            <a:avLst/>
          </a:prstGeom>
          <a:noFill/>
        </p:spPr>
        <p:txBody>
          <a:bodyPr wrap="square" rtlCol="0">
            <a:spAutoFit/>
          </a:bodyPr>
          <a:lstStyle/>
          <a:p>
            <a:r>
              <a:rPr lang="en-US" b="1" dirty="0" smtClean="0">
                <a:solidFill>
                  <a:srgbClr val="FF0000"/>
                </a:solidFill>
              </a:rPr>
              <a:t>Senegal-</a:t>
            </a:r>
            <a:r>
              <a:rPr lang="en-US" b="1" dirty="0" err="1" smtClean="0">
                <a:solidFill>
                  <a:srgbClr val="FF0000"/>
                </a:solidFill>
              </a:rPr>
              <a:t>Hycos</a:t>
            </a:r>
            <a:r>
              <a:rPr lang="en-US" b="1" dirty="0" smtClean="0">
                <a:solidFill>
                  <a:srgbClr val="FF0000"/>
                </a:solidFill>
              </a:rPr>
              <a:t> 2007-on going</a:t>
            </a:r>
            <a:endParaRPr lang="en-US" dirty="0">
              <a:solidFill>
                <a:srgbClr val="FF0000"/>
              </a:solidFill>
            </a:endParaRPr>
          </a:p>
        </p:txBody>
      </p:sp>
      <p:sp>
        <p:nvSpPr>
          <p:cNvPr id="39" name="Title 1"/>
          <p:cNvSpPr txBox="1">
            <a:spLocks/>
          </p:cNvSpPr>
          <p:nvPr/>
        </p:nvSpPr>
        <p:spPr>
          <a:xfrm>
            <a:off x="45720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t>The World Hydrological Cycle Observing System (WHYCOS)</a:t>
            </a:r>
            <a:endParaRPr lang="en-US" sz="3200" dirty="0"/>
          </a:p>
        </p:txBody>
      </p:sp>
    </p:spTree>
    <p:extLst>
      <p:ext uri="{BB962C8B-B14F-4D97-AF65-F5344CB8AC3E}">
        <p14:creationId xmlns:p14="http://schemas.microsoft.com/office/powerpoint/2010/main" val="3814366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5888"/>
            <a:ext cx="8229600" cy="984146"/>
          </a:xfrm>
        </p:spPr>
        <p:txBody>
          <a:bodyPr>
            <a:normAutofit fontScale="90000"/>
          </a:bodyPr>
          <a:lstStyle/>
          <a:p>
            <a:r>
              <a:rPr lang="fr-CH" dirty="0" smtClean="0"/>
              <a:t>WMO </a:t>
            </a:r>
            <a:r>
              <a:rPr lang="fr-CH" dirty="0" err="1" smtClean="0"/>
              <a:t>Hydrological</a:t>
            </a:r>
            <a:r>
              <a:rPr lang="fr-CH" dirty="0" smtClean="0"/>
              <a:t> </a:t>
            </a:r>
            <a:r>
              <a:rPr lang="fr-CH" dirty="0" err="1" smtClean="0"/>
              <a:t>Observing</a:t>
            </a:r>
            <a:r>
              <a:rPr lang="fr-CH" dirty="0" smtClean="0"/>
              <a:t> System</a:t>
            </a:r>
            <a:endParaRPr lang="en-US"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336430" y="2148008"/>
            <a:ext cx="3146506" cy="2536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Group 4"/>
          <p:cNvGrpSpPr>
            <a:grpSpLocks noChangeAspect="1"/>
          </p:cNvGrpSpPr>
          <p:nvPr/>
        </p:nvGrpSpPr>
        <p:grpSpPr>
          <a:xfrm>
            <a:off x="4120695" y="2849088"/>
            <a:ext cx="1075878" cy="1554480"/>
            <a:chOff x="457200" y="895353"/>
            <a:chExt cx="3073936" cy="3652897"/>
          </a:xfrm>
        </p:grpSpPr>
        <p:pic>
          <p:nvPicPr>
            <p:cNvPr id="6"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457200" y="1332244"/>
              <a:ext cx="1536968" cy="3216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994168" y="895353"/>
              <a:ext cx="1536968" cy="3216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7"/>
          <p:cNvGrpSpPr>
            <a:grpSpLocks noChangeAspect="1"/>
          </p:cNvGrpSpPr>
          <p:nvPr/>
        </p:nvGrpSpPr>
        <p:grpSpPr>
          <a:xfrm>
            <a:off x="5195241" y="3779218"/>
            <a:ext cx="2704595" cy="2172940"/>
            <a:chOff x="3264011" y="1494845"/>
            <a:chExt cx="4507658" cy="3621567"/>
          </a:xfrm>
        </p:grpSpPr>
        <p:grpSp>
          <p:nvGrpSpPr>
            <p:cNvPr id="9" name="Group 8"/>
            <p:cNvGrpSpPr/>
            <p:nvPr/>
          </p:nvGrpSpPr>
          <p:grpSpPr>
            <a:xfrm>
              <a:off x="3264011" y="1494845"/>
              <a:ext cx="4507658" cy="3586038"/>
              <a:chOff x="3228230" y="1582310"/>
              <a:chExt cx="4507658" cy="3586038"/>
            </a:xfrm>
          </p:grpSpPr>
          <p:pic>
            <p:nvPicPr>
              <p:cNvPr id="11" name="Picture 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275937" y="1622066"/>
                <a:ext cx="4459951" cy="3546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Freeform 11"/>
              <p:cNvSpPr/>
              <p:nvPr/>
            </p:nvSpPr>
            <p:spPr>
              <a:xfrm>
                <a:off x="3228230" y="1582310"/>
                <a:ext cx="723568" cy="1256306"/>
              </a:xfrm>
              <a:custGeom>
                <a:avLst/>
                <a:gdLst>
                  <a:gd name="connsiteX0" fmla="*/ 723568 w 723568"/>
                  <a:gd name="connsiteY0" fmla="*/ 1256306 h 1256306"/>
                  <a:gd name="connsiteX1" fmla="*/ 723568 w 723568"/>
                  <a:gd name="connsiteY1" fmla="*/ 0 h 1256306"/>
                  <a:gd name="connsiteX2" fmla="*/ 0 w 723568"/>
                  <a:gd name="connsiteY2" fmla="*/ 7951 h 1256306"/>
                  <a:gd name="connsiteX3" fmla="*/ 7951 w 723568"/>
                  <a:gd name="connsiteY3" fmla="*/ 1240403 h 1256306"/>
                  <a:gd name="connsiteX4" fmla="*/ 723568 w 723568"/>
                  <a:gd name="connsiteY4" fmla="*/ 1256306 h 1256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68" h="1256306">
                    <a:moveTo>
                      <a:pt x="723568" y="1256306"/>
                    </a:moveTo>
                    <a:lnTo>
                      <a:pt x="723568" y="0"/>
                    </a:lnTo>
                    <a:lnTo>
                      <a:pt x="0" y="7951"/>
                    </a:lnTo>
                    <a:cubicBezTo>
                      <a:pt x="2650" y="418768"/>
                      <a:pt x="5301" y="829586"/>
                      <a:pt x="7951" y="1240403"/>
                    </a:cubicBezTo>
                    <a:lnTo>
                      <a:pt x="723568" y="1256306"/>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0" name="Freeform 9"/>
            <p:cNvSpPr/>
            <p:nvPr/>
          </p:nvSpPr>
          <p:spPr>
            <a:xfrm>
              <a:off x="5428259" y="4143871"/>
              <a:ext cx="1627949" cy="972541"/>
            </a:xfrm>
            <a:custGeom>
              <a:avLst/>
              <a:gdLst>
                <a:gd name="connsiteX0" fmla="*/ 0 w 1627949"/>
                <a:gd name="connsiteY0" fmla="*/ 0 h 972541"/>
                <a:gd name="connsiteX1" fmla="*/ 1527524 w 1627949"/>
                <a:gd name="connsiteY1" fmla="*/ 21142 h 972541"/>
                <a:gd name="connsiteX2" fmla="*/ 1627949 w 1627949"/>
                <a:gd name="connsiteY2" fmla="*/ 438700 h 972541"/>
                <a:gd name="connsiteX3" fmla="*/ 639551 w 1627949"/>
                <a:gd name="connsiteY3" fmla="*/ 972541 h 972541"/>
                <a:gd name="connsiteX4" fmla="*/ 42284 w 1627949"/>
                <a:gd name="connsiteY4" fmla="*/ 903828 h 972541"/>
                <a:gd name="connsiteX5" fmla="*/ 0 w 1627949"/>
                <a:gd name="connsiteY5" fmla="*/ 0 h 972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27949" h="972541">
                  <a:moveTo>
                    <a:pt x="0" y="0"/>
                  </a:moveTo>
                  <a:lnTo>
                    <a:pt x="1527524" y="21142"/>
                  </a:lnTo>
                  <a:lnTo>
                    <a:pt x="1627949" y="438700"/>
                  </a:lnTo>
                  <a:lnTo>
                    <a:pt x="639551" y="972541"/>
                  </a:lnTo>
                  <a:lnTo>
                    <a:pt x="42284" y="903828"/>
                  </a:lnTo>
                  <a:lnTo>
                    <a:pt x="0" y="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 name="Group 12"/>
          <p:cNvGrpSpPr>
            <a:grpSpLocks noChangeAspect="1"/>
          </p:cNvGrpSpPr>
          <p:nvPr/>
        </p:nvGrpSpPr>
        <p:grpSpPr>
          <a:xfrm>
            <a:off x="5526905" y="1387988"/>
            <a:ext cx="2025186" cy="2373791"/>
            <a:chOff x="4360578" y="1626919"/>
            <a:chExt cx="3375310" cy="3956319"/>
          </a:xfrm>
        </p:grpSpPr>
        <p:pic>
          <p:nvPicPr>
            <p:cNvPr id="14" name="Picture 2"/>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405745" y="1626919"/>
              <a:ext cx="3330143" cy="3956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Freeform 14"/>
            <p:cNvSpPr/>
            <p:nvPr/>
          </p:nvSpPr>
          <p:spPr>
            <a:xfrm>
              <a:off x="4360578" y="3673457"/>
              <a:ext cx="433415" cy="523269"/>
            </a:xfrm>
            <a:custGeom>
              <a:avLst/>
              <a:gdLst>
                <a:gd name="connsiteX0" fmla="*/ 42284 w 433415"/>
                <a:gd name="connsiteY0" fmla="*/ 0 h 523269"/>
                <a:gd name="connsiteX1" fmla="*/ 433415 w 433415"/>
                <a:gd name="connsiteY1" fmla="*/ 5285 h 523269"/>
                <a:gd name="connsiteX2" fmla="*/ 332990 w 433415"/>
                <a:gd name="connsiteY2" fmla="*/ 523269 h 523269"/>
                <a:gd name="connsiteX3" fmla="*/ 0 w 433415"/>
                <a:gd name="connsiteY3" fmla="*/ 512698 h 523269"/>
                <a:gd name="connsiteX4" fmla="*/ 42284 w 433415"/>
                <a:gd name="connsiteY4" fmla="*/ 0 h 523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415" h="523269">
                  <a:moveTo>
                    <a:pt x="42284" y="0"/>
                  </a:moveTo>
                  <a:lnTo>
                    <a:pt x="433415" y="5285"/>
                  </a:lnTo>
                  <a:lnTo>
                    <a:pt x="332990" y="523269"/>
                  </a:lnTo>
                  <a:lnTo>
                    <a:pt x="0" y="512698"/>
                  </a:lnTo>
                  <a:lnTo>
                    <a:pt x="42284" y="0"/>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 name="Oval 2"/>
          <p:cNvSpPr/>
          <p:nvPr/>
        </p:nvSpPr>
        <p:spPr>
          <a:xfrm>
            <a:off x="3482936" y="947327"/>
            <a:ext cx="5545777" cy="5628903"/>
          </a:xfrm>
          <a:prstGeom prst="ellipse">
            <a:avLst/>
          </a:prstGeom>
          <a:noFill/>
          <a:ln w="1270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549754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a:grpSpLocks noChangeAspect="1"/>
          </p:cNvGrpSpPr>
          <p:nvPr/>
        </p:nvGrpSpPr>
        <p:grpSpPr>
          <a:xfrm>
            <a:off x="1254442" y="1153346"/>
            <a:ext cx="7432358" cy="5186363"/>
            <a:chOff x="457200" y="1095375"/>
            <a:chExt cx="8258175" cy="5762625"/>
          </a:xfrm>
        </p:grpSpPr>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095375"/>
              <a:ext cx="8258175" cy="576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57200" y="1095375"/>
              <a:ext cx="1894114" cy="6502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433" y="99712"/>
            <a:ext cx="3152918" cy="1512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pPr algn="r"/>
            <a:r>
              <a:rPr lang="en-US" sz="2400" dirty="0" smtClean="0"/>
              <a:t>A new paradigm</a:t>
            </a:r>
            <a:br>
              <a:rPr lang="en-US" sz="2400" dirty="0" smtClean="0"/>
            </a:br>
            <a:r>
              <a:rPr lang="en-US" sz="2400" dirty="0" smtClean="0"/>
              <a:t>for Hydrometry</a:t>
            </a:r>
            <a:endParaRPr lang="en-US" sz="2400" dirty="0"/>
          </a:p>
        </p:txBody>
      </p:sp>
    </p:spTree>
    <p:extLst>
      <p:ext uri="{BB962C8B-B14F-4D97-AF65-F5344CB8AC3E}">
        <p14:creationId xmlns:p14="http://schemas.microsoft.com/office/powerpoint/2010/main" val="7803419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accent1">
                    <a:lumMod val="75000"/>
                  </a:schemeClr>
                </a:solidFill>
                <a:effectLst>
                  <a:outerShdw blurRad="38100" dist="38100" dir="2700000" algn="tl">
                    <a:srgbClr val="000000">
                      <a:alpha val="43137"/>
                    </a:srgbClr>
                  </a:outerShdw>
                </a:effectLst>
              </a:rPr>
              <a:t>WMO regulatory framework</a:t>
            </a:r>
          </a:p>
        </p:txBody>
      </p:sp>
      <p:sp>
        <p:nvSpPr>
          <p:cNvPr id="3" name="Content Placeholder 2"/>
          <p:cNvSpPr>
            <a:spLocks noGrp="1"/>
          </p:cNvSpPr>
          <p:nvPr>
            <p:ph idx="1"/>
          </p:nvPr>
        </p:nvSpPr>
        <p:spPr>
          <a:xfrm>
            <a:off x="457200" y="2268335"/>
            <a:ext cx="8229600" cy="3010931"/>
          </a:xfrm>
        </p:spPr>
        <p:txBody>
          <a:bodyPr/>
          <a:lstStyle/>
          <a:p>
            <a:r>
              <a:rPr lang="en-US" dirty="0" smtClean="0"/>
              <a:t>Technical Regulation</a:t>
            </a:r>
          </a:p>
          <a:p>
            <a:r>
              <a:rPr lang="en-US" dirty="0" smtClean="0"/>
              <a:t>Manual</a:t>
            </a:r>
          </a:p>
          <a:p>
            <a:r>
              <a:rPr lang="en-US" dirty="0" smtClean="0"/>
              <a:t>Guides</a:t>
            </a:r>
            <a:endParaRPr lang="en-US" dirty="0"/>
          </a:p>
        </p:txBody>
      </p:sp>
      <p:grpSp>
        <p:nvGrpSpPr>
          <p:cNvPr id="4" name="Group 3"/>
          <p:cNvGrpSpPr/>
          <p:nvPr/>
        </p:nvGrpSpPr>
        <p:grpSpPr>
          <a:xfrm>
            <a:off x="5436096" y="1700808"/>
            <a:ext cx="3130170" cy="4596511"/>
            <a:chOff x="5580112" y="1340768"/>
            <a:chExt cx="3130170" cy="4596511"/>
          </a:xfrm>
        </p:grpSpPr>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8088" y="1340768"/>
              <a:ext cx="1952194" cy="27674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276872"/>
              <a:ext cx="1898056" cy="2660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3284984"/>
              <a:ext cx="1872208" cy="2652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6246199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b="1" dirty="0">
                <a:solidFill>
                  <a:schemeClr val="tx2">
                    <a:lumMod val="60000"/>
                    <a:lumOff val="40000"/>
                  </a:schemeClr>
                </a:solidFill>
                <a:effectLst>
                  <a:outerShdw blurRad="38100" dist="38100" dir="2700000" algn="tl">
                    <a:srgbClr val="000000">
                      <a:alpha val="43137"/>
                    </a:srgbClr>
                  </a:outerShdw>
                </a:effectLst>
              </a:rPr>
              <a:t>Standards</a:t>
            </a:r>
          </a:p>
        </p:txBody>
      </p:sp>
      <p:sp>
        <p:nvSpPr>
          <p:cNvPr id="2" name="Content Placeholder 1"/>
          <p:cNvSpPr>
            <a:spLocks noGrp="1"/>
          </p:cNvSpPr>
          <p:nvPr>
            <p:ph idx="1"/>
          </p:nvPr>
        </p:nvSpPr>
        <p:spPr/>
        <p:txBody>
          <a:bodyPr>
            <a:normAutofit/>
          </a:bodyPr>
          <a:lstStyle/>
          <a:p>
            <a:r>
              <a:rPr lang="fr-FR" altLang="en-US" dirty="0" err="1" smtClean="0"/>
              <a:t>Quality</a:t>
            </a:r>
            <a:r>
              <a:rPr lang="fr-FR" altLang="en-US" dirty="0" smtClean="0"/>
              <a:t> Management Framework – </a:t>
            </a:r>
            <a:r>
              <a:rPr lang="fr-FR" altLang="en-US" dirty="0" err="1" smtClean="0"/>
              <a:t>Hydrology</a:t>
            </a:r>
            <a:endParaRPr lang="fr-FR" altLang="en-US" dirty="0" smtClean="0"/>
          </a:p>
          <a:p>
            <a:r>
              <a:rPr lang="fr-FR" altLang="en-US" dirty="0" err="1" smtClean="0"/>
              <a:t>WaterML</a:t>
            </a:r>
            <a:r>
              <a:rPr lang="fr-FR" altLang="en-US" dirty="0" smtClean="0"/>
              <a:t> 2.0</a:t>
            </a:r>
          </a:p>
          <a:p>
            <a:r>
              <a:rPr lang="fr-FR" altLang="en-US" dirty="0" err="1" smtClean="0"/>
              <a:t>Strengthen</a:t>
            </a:r>
            <a:r>
              <a:rPr lang="fr-FR" altLang="en-US" dirty="0" smtClean="0"/>
              <a:t> </a:t>
            </a:r>
            <a:r>
              <a:rPr lang="fr-FR" altLang="en-US" dirty="0" err="1" smtClean="0"/>
              <a:t>users’s</a:t>
            </a:r>
            <a:r>
              <a:rPr lang="fr-FR" altLang="en-US" dirty="0" smtClean="0"/>
              <a:t> confidence in data, </a:t>
            </a:r>
            <a:r>
              <a:rPr lang="fr-FR" altLang="en-US" dirty="0" err="1" smtClean="0"/>
              <a:t>products</a:t>
            </a:r>
            <a:r>
              <a:rPr lang="fr-FR" altLang="en-US" dirty="0" smtClean="0"/>
              <a:t> and services </a:t>
            </a:r>
            <a:r>
              <a:rPr lang="fr-FR" altLang="en-US" dirty="0" err="1" smtClean="0"/>
              <a:t>quality</a:t>
            </a:r>
            <a:endParaRPr lang="fr-FR" altLang="en-US" dirty="0" smtClean="0"/>
          </a:p>
          <a:p>
            <a:r>
              <a:rPr lang="en-US" altLang="en-US" dirty="0" smtClean="0"/>
              <a:t>Make users aware of inherent uncertainty</a:t>
            </a:r>
            <a:endParaRPr lang="en-US" altLang="en-US" dirty="0"/>
          </a:p>
          <a:p>
            <a:r>
              <a:rPr lang="en-US" altLang="en-US" dirty="0" smtClean="0"/>
              <a:t>No need for formal certification</a:t>
            </a:r>
            <a:endParaRPr lang="en-US" altLang="en-US" dirty="0"/>
          </a:p>
          <a:p>
            <a:r>
              <a:rPr lang="en-US" altLang="en-US" dirty="0" smtClean="0"/>
              <a:t>National implementation</a:t>
            </a:r>
            <a:endParaRPr lang="en-US" altLang="en-US" dirty="0"/>
          </a:p>
          <a:p>
            <a:endParaRPr lang="en-US" dirty="0"/>
          </a:p>
        </p:txBody>
      </p:sp>
    </p:spTree>
    <p:extLst>
      <p:ext uri="{BB962C8B-B14F-4D97-AF65-F5344CB8AC3E}">
        <p14:creationId xmlns:p14="http://schemas.microsoft.com/office/powerpoint/2010/main" val="691709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10" y="160338"/>
            <a:ext cx="8891752" cy="781652"/>
          </a:xfrm>
        </p:spPr>
        <p:txBody>
          <a:bodyPr>
            <a:normAutofit/>
          </a:bodyPr>
          <a:lstStyle/>
          <a:p>
            <a:r>
              <a:rPr lang="en-US" sz="4000" b="1" dirty="0" smtClean="0">
                <a:latin typeface="+mn-lt"/>
              </a:rPr>
              <a:t>A flagship under construction: </a:t>
            </a:r>
            <a:r>
              <a:rPr lang="en-US" sz="4000" b="1" dirty="0" err="1" smtClean="0">
                <a:latin typeface="+mn-lt"/>
              </a:rPr>
              <a:t>HydroSOS</a:t>
            </a:r>
            <a:endParaRPr lang="en-US" sz="2800" dirty="0"/>
          </a:p>
        </p:txBody>
      </p:sp>
      <p:sp>
        <p:nvSpPr>
          <p:cNvPr id="29" name="TextBox 28"/>
          <p:cNvSpPr txBox="1"/>
          <p:nvPr/>
        </p:nvSpPr>
        <p:spPr>
          <a:xfrm>
            <a:off x="3967837" y="941990"/>
            <a:ext cx="816249" cy="369332"/>
          </a:xfrm>
          <a:prstGeom prst="rect">
            <a:avLst/>
          </a:prstGeom>
          <a:noFill/>
        </p:spPr>
        <p:txBody>
          <a:bodyPr wrap="none" rtlCol="0">
            <a:spAutoFit/>
          </a:bodyPr>
          <a:lstStyle/>
          <a:p>
            <a:r>
              <a:rPr lang="fr-CH" b="1" dirty="0" smtClean="0">
                <a:solidFill>
                  <a:schemeClr val="bg1"/>
                </a:solidFill>
              </a:rPr>
              <a:t>NEEDS</a:t>
            </a:r>
            <a:endParaRPr lang="en-US" b="1" dirty="0">
              <a:solidFill>
                <a:schemeClr val="bg1"/>
              </a:solidFill>
            </a:endParaRPr>
          </a:p>
        </p:txBody>
      </p:sp>
      <p:sp>
        <p:nvSpPr>
          <p:cNvPr id="4" name="AutoShape 5" descr="Résultat de recherche d'images pour &quot;graduate hat&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p:cNvSpPr txBox="1"/>
          <p:nvPr/>
        </p:nvSpPr>
        <p:spPr>
          <a:xfrm>
            <a:off x="3745865" y="878767"/>
            <a:ext cx="1008068" cy="369332"/>
          </a:xfrm>
          <a:prstGeom prst="rect">
            <a:avLst/>
          </a:prstGeom>
          <a:noFill/>
        </p:spPr>
        <p:txBody>
          <a:bodyPr wrap="square" rtlCol="0">
            <a:spAutoFit/>
          </a:bodyPr>
          <a:lstStyle/>
          <a:p>
            <a:r>
              <a:rPr lang="fr-CH" b="1" dirty="0" smtClean="0">
                <a:solidFill>
                  <a:schemeClr val="bg1"/>
                </a:solidFill>
              </a:rPr>
              <a:t>NEEDS</a:t>
            </a:r>
            <a:endParaRPr lang="en-US" b="1" dirty="0">
              <a:solidFill>
                <a:schemeClr val="bg1"/>
              </a:solidFill>
            </a:endParaRPr>
          </a:p>
        </p:txBody>
      </p:sp>
      <p:pic>
        <p:nvPicPr>
          <p:cNvPr id="3" name="Image 2" descr="HydroSOS-Infographic.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00" y="941989"/>
            <a:ext cx="8614962" cy="5253715"/>
          </a:xfrm>
          <a:prstGeom prst="rect">
            <a:avLst/>
          </a:prstGeom>
        </p:spPr>
      </p:pic>
    </p:spTree>
    <p:extLst>
      <p:ext uri="{BB962C8B-B14F-4D97-AF65-F5344CB8AC3E}">
        <p14:creationId xmlns:p14="http://schemas.microsoft.com/office/powerpoint/2010/main" val="11162585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34765"/>
          </a:xfrm>
        </p:spPr>
        <p:txBody>
          <a:bodyPr>
            <a:normAutofit fontScale="90000"/>
          </a:bodyPr>
          <a:lstStyle/>
          <a:p>
            <a:r>
              <a:rPr lang="fr-CH" b="1" dirty="0" smtClean="0">
                <a:solidFill>
                  <a:srgbClr val="0070C0"/>
                </a:solidFill>
              </a:rPr>
              <a:t>Conclusions</a:t>
            </a:r>
            <a:endParaRPr lang="en-US" b="1" dirty="0">
              <a:solidFill>
                <a:srgbClr val="0070C0"/>
              </a:solidFill>
            </a:endParaRPr>
          </a:p>
        </p:txBody>
      </p:sp>
      <p:sp>
        <p:nvSpPr>
          <p:cNvPr id="3" name="Content Placeholder 2"/>
          <p:cNvSpPr>
            <a:spLocks noGrp="1"/>
          </p:cNvSpPr>
          <p:nvPr>
            <p:ph idx="1"/>
          </p:nvPr>
        </p:nvSpPr>
        <p:spPr>
          <a:xfrm>
            <a:off x="457200" y="1425029"/>
            <a:ext cx="8229600" cy="4714514"/>
          </a:xfrm>
        </p:spPr>
        <p:txBody>
          <a:bodyPr vert="horz" lIns="91440" tIns="45720" rIns="91440" bIns="45720" rtlCol="0">
            <a:noAutofit/>
          </a:bodyPr>
          <a:lstStyle/>
          <a:p>
            <a:pPr>
              <a:lnSpc>
                <a:spcPct val="80000"/>
              </a:lnSpc>
              <a:buClr>
                <a:srgbClr val="005FAA"/>
              </a:buClr>
            </a:pPr>
            <a:r>
              <a:rPr lang="en-US"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Hydrological observations and data management: challenge accepted</a:t>
            </a:r>
          </a:p>
          <a:p>
            <a:pPr>
              <a:lnSpc>
                <a:spcPct val="80000"/>
              </a:lnSpc>
              <a:buClr>
                <a:srgbClr val="005FAA"/>
              </a:buClr>
            </a:pPr>
            <a:endParaRPr lang="en-US"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a:lnSpc>
                <a:spcPct val="80000"/>
              </a:lnSpc>
              <a:buClr>
                <a:srgbClr val="005FAA"/>
              </a:buClr>
            </a:pPr>
            <a:r>
              <a:rPr lang="en-US"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Used for all societal, economical and environmental water challenges</a:t>
            </a:r>
          </a:p>
          <a:p>
            <a:pPr>
              <a:lnSpc>
                <a:spcPct val="80000"/>
              </a:lnSpc>
              <a:buClr>
                <a:srgbClr val="005FAA"/>
              </a:buClr>
            </a:pPr>
            <a:endParaRPr lang="en-US"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a:lnSpc>
                <a:spcPct val="80000"/>
              </a:lnSpc>
              <a:buClr>
                <a:srgbClr val="005FAA"/>
              </a:buClr>
            </a:pPr>
            <a:r>
              <a:rPr lang="fr-CH"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Links to </a:t>
            </a:r>
            <a:r>
              <a:rPr lang="fr-CH" sz="28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climate</a:t>
            </a:r>
            <a:r>
              <a:rPr lang="fr-CH"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 data </a:t>
            </a:r>
            <a:r>
              <a:rPr lang="fr-CH" sz="28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obvious</a:t>
            </a:r>
            <a:r>
              <a:rPr lang="fr-CH" sz="28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 </a:t>
            </a:r>
          </a:p>
          <a:p>
            <a:pPr lvl="1">
              <a:lnSpc>
                <a:spcPct val="80000"/>
              </a:lnSpc>
              <a:buClr>
                <a:srgbClr val="005FAA"/>
              </a:buClr>
            </a:pPr>
            <a:r>
              <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WHYCOS and HydroHub: monitoring </a:t>
            </a:r>
            <a:r>
              <a:rPr lang="fr-CH" sz="20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requirement</a:t>
            </a:r>
            <a:endPar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lvl="1">
              <a:lnSpc>
                <a:spcPct val="80000"/>
              </a:lnSpc>
              <a:buClr>
                <a:srgbClr val="005FAA"/>
              </a:buClr>
            </a:pPr>
            <a:r>
              <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WHOS and WMO Global Data </a:t>
            </a:r>
            <a:r>
              <a:rPr lang="fr-CH" sz="20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Centers</a:t>
            </a:r>
            <a:r>
              <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 data </a:t>
            </a:r>
            <a:r>
              <a:rPr lang="fr-CH" sz="20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access</a:t>
            </a:r>
            <a:endPar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lvl="1">
              <a:lnSpc>
                <a:spcPct val="80000"/>
              </a:lnSpc>
              <a:buClr>
                <a:srgbClr val="005FAA"/>
              </a:buClr>
            </a:pPr>
            <a:r>
              <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HydroSOS: ICT infrastructure, </a:t>
            </a:r>
            <a:r>
              <a:rPr lang="fr-CH" sz="2000" b="1" dirty="0" err="1" smtClean="0">
                <a:solidFill>
                  <a:srgbClr val="005FAA"/>
                </a:solidFill>
                <a:latin typeface="Verdana" panose="020B0604030504040204" pitchFamily="34" charset="0"/>
                <a:ea typeface="Verdana" panose="020B0604030504040204" pitchFamily="34" charset="0"/>
                <a:cs typeface="Verdana" panose="020B0604030504040204" pitchFamily="34" charset="0"/>
              </a:rPr>
              <a:t>products</a:t>
            </a:r>
            <a:endPar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lvl="1">
              <a:lnSpc>
                <a:spcPct val="80000"/>
              </a:lnSpc>
              <a:buClr>
                <a:srgbClr val="005FAA"/>
              </a:buClr>
            </a:pPr>
            <a:endParaRPr lang="fr-CH"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a:p>
            <a:pPr>
              <a:lnSpc>
                <a:spcPct val="80000"/>
              </a:lnSpc>
              <a:buClr>
                <a:srgbClr val="005FAA"/>
              </a:buClr>
            </a:pPr>
            <a:r>
              <a:rPr lang="fr-CH" sz="2400" b="1" dirty="0" smtClean="0">
                <a:solidFill>
                  <a:srgbClr val="005FAA"/>
                </a:solidFill>
                <a:latin typeface="Verdana" panose="020B0604030504040204" pitchFamily="34" charset="0"/>
                <a:ea typeface="Verdana" panose="020B0604030504040204" pitchFamily="34" charset="0"/>
                <a:cs typeface="Verdana" panose="020B0604030504040204" pitchFamily="34" charset="0"/>
              </a:rPr>
              <a:t>WIS	WIN</a:t>
            </a:r>
            <a:endParaRPr lang="fr-CH" sz="2400" b="1" dirty="0">
              <a:solidFill>
                <a:srgbClr val="005FAA"/>
              </a:solidFill>
              <a:latin typeface="Verdana" panose="020B0604030504040204" pitchFamily="34" charset="0"/>
              <a:ea typeface="Verdana" panose="020B0604030504040204" pitchFamily="34" charset="0"/>
              <a:cs typeface="Verdana" panose="020B0604030504040204" pitchFamily="34" charset="0"/>
            </a:endParaRPr>
          </a:p>
          <a:p>
            <a:pPr lvl="1">
              <a:lnSpc>
                <a:spcPct val="80000"/>
              </a:lnSpc>
              <a:buClr>
                <a:srgbClr val="005FAA"/>
              </a:buClr>
            </a:pPr>
            <a:endParaRPr lang="en-US" sz="2000" b="1" dirty="0" smtClean="0">
              <a:solidFill>
                <a:srgbClr val="005FAA"/>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extBox 3"/>
          <p:cNvSpPr txBox="1"/>
          <p:nvPr/>
        </p:nvSpPr>
        <p:spPr>
          <a:xfrm>
            <a:off x="1425039" y="5379521"/>
            <a:ext cx="581891" cy="461665"/>
          </a:xfrm>
          <a:prstGeom prst="rect">
            <a:avLst/>
          </a:prstGeom>
          <a:noFill/>
        </p:spPr>
        <p:txBody>
          <a:bodyPr wrap="square" rtlCol="0">
            <a:spAutoFit/>
          </a:bodyPr>
          <a:lstStyle/>
          <a:p>
            <a:pPr algn="ctr"/>
            <a:r>
              <a:rPr lang="fr-CH" sz="2400" b="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E</a:t>
            </a:r>
            <a:endParaRPr lang="en-US" sz="2400" dirty="0">
              <a:solidFill>
                <a:srgbClr val="FF0000"/>
              </a:solidFill>
            </a:endParaRPr>
          </a:p>
        </p:txBody>
      </p:sp>
      <p:sp>
        <p:nvSpPr>
          <p:cNvPr id="5" name="TextBox 4"/>
          <p:cNvSpPr txBox="1"/>
          <p:nvPr/>
        </p:nvSpPr>
        <p:spPr>
          <a:xfrm>
            <a:off x="2491840" y="5379521"/>
            <a:ext cx="581891" cy="461665"/>
          </a:xfrm>
          <a:prstGeom prst="rect">
            <a:avLst/>
          </a:prstGeom>
          <a:noFill/>
        </p:spPr>
        <p:txBody>
          <a:bodyPr wrap="square" rtlCol="0">
            <a:spAutoFit/>
          </a:bodyPr>
          <a:lstStyle/>
          <a:p>
            <a:pPr algn="ctr"/>
            <a:r>
              <a:rPr lang="fr-CH" sz="2400" b="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E</a:t>
            </a:r>
            <a:endParaRPr lang="en-US" sz="2400" dirty="0">
              <a:solidFill>
                <a:srgbClr val="FF0000"/>
              </a:solidFill>
            </a:endParaRPr>
          </a:p>
        </p:txBody>
      </p:sp>
    </p:spTree>
    <p:extLst>
      <p:ext uri="{BB962C8B-B14F-4D97-AF65-F5344CB8AC3E}">
        <p14:creationId xmlns:p14="http://schemas.microsoft.com/office/powerpoint/2010/main" val="732968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Thank you</a:t>
            </a:r>
          </a:p>
          <a:p>
            <a:r>
              <a:rPr lang="en-US" sz="4800" dirty="0" smtClean="0">
                <a:solidFill>
                  <a:schemeClr val="bg1"/>
                </a:solidFill>
              </a:rPr>
              <a:t>Merci</a:t>
            </a:r>
            <a:endParaRPr lang="en-US" sz="4800" dirty="0">
              <a:solidFill>
                <a:schemeClr val="bg1"/>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ountry xmlns="0e656187-b300-4fb0-8bf4-3a50f872073c" xsi:nil="true"/>
    <Department xmlns="0e656187-b300-4fb0-8bf4-3a50f872073c">CLW/BSH</Department>
    <Subject_x0020_ xmlns="0e656187-b300-4fb0-8bf4-3a50f872073c">HydroHub and HydroSOS</Subject_x0020_>
    <Project_x0020_Identification_x0020__x002f__x0020_Reference xmlns="0e656187-b300-4fb0-8bf4-3a50f872073c">Presentation</Project_x0020_Identification_x0020__x002f__x0020_Refere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Miscellaneous" ma:contentTypeID="0x010100BFEA434A42BD4EA6903C68B335656DF0" ma:contentTypeVersion="1" ma:contentTypeDescription="" ma:contentTypeScope="" ma:versionID="84a7f6b9a9324c93f7c429fe637c4145">
  <xsd:schema xmlns:xsd="http://www.w3.org/2001/XMLSchema" xmlns:p="http://schemas.microsoft.com/office/2006/metadata/properties" xmlns:ns2="0e656187-b300-4fb0-8bf4-3a50f872073c" targetNamespace="http://schemas.microsoft.com/office/2006/metadata/properties" ma:root="true" ma:fieldsID="d82bb511108d8e269345fc9bd5c1ab5b" ns2:_="">
    <xsd:import namespace="0e656187-b300-4fb0-8bf4-3a50f872073c"/>
    <xsd:element name="properties">
      <xsd:complexType>
        <xsd:sequence>
          <xsd:element name="documentManagement">
            <xsd:complexType>
              <xsd:all>
                <xsd:element ref="ns2:Country" minOccurs="0"/>
                <xsd:element ref="ns2:Department"/>
                <xsd:element ref="ns2:Subject_x0020_"/>
                <xsd:element ref="ns2:Project_x0020_Identification_x0020__x002f__x0020_Reference"/>
              </xsd:all>
            </xsd:complexType>
          </xsd:element>
        </xsd:sequence>
      </xsd:complexType>
    </xsd:element>
  </xsd:schema>
  <xsd:schema xmlns:xsd="http://www.w3.org/2001/XMLSchema" xmlns:dms="http://schemas.microsoft.com/office/2006/documentManagement/types" targetNamespace="0e656187-b300-4fb0-8bf4-3a50f872073c" elementFormDefault="qualified">
    <xsd:import namespace="http://schemas.microsoft.com/office/2006/documentManagement/types"/>
    <xsd:element name="Country" ma:index="8" nillable="true" ma:displayName="Country" ma:format="Dropdown" ma:internalName="Country">
      <xsd:simpleType>
        <xsd:restriction base="dms:Choice">
          <xsd:enumeration value=""/>
          <xsd:enumeration value="Afghanistan"/>
          <xsd:enumeration value="Albania"/>
          <xsd:enumeration value="Algeria"/>
          <xsd:enumeration value="Angola"/>
          <xsd:enumeration value="Antigua and Barbuda"/>
          <xsd:enumeration value="Argentina"/>
          <xsd:enumeration value="Armenia"/>
          <xsd:enumeration value="Australia"/>
          <xsd:enumeration value="Austria"/>
          <xsd:enumeration value="Azerbaijan"/>
          <xsd:enumeration value="Bahamas"/>
          <xsd:enumeration value="Bahrain"/>
          <xsd:enumeration value="Bangladesh"/>
          <xsd:enumeration value="Barbados"/>
          <xsd:enumeration value="Belarus"/>
          <xsd:enumeration value="Belgium"/>
          <xsd:enumeration value="Belize"/>
          <xsd:enumeration value="Benin"/>
          <xsd:enumeration value="Bhutan"/>
          <xsd:enumeration value="Bolivia, Plurinational State of"/>
          <xsd:enumeration value="Bosnia and Herzegovina"/>
          <xsd:enumeration value="Botswana"/>
          <xsd:enumeration value="Brazil"/>
          <xsd:enumeration value="British Caribbean Territories"/>
          <xsd:enumeration value="Brunei Darussalam"/>
          <xsd:enumeration value="Bulgaria"/>
          <xsd:enumeration value="Burkina Faso"/>
          <xsd:enumeration value="Burundi"/>
          <xsd:enumeration value="Cabo Verde"/>
          <xsd:enumeration value="Cambodia"/>
          <xsd:enumeration value="Cameroon"/>
          <xsd:enumeration value="Canada"/>
          <xsd:enumeration value="Central African Republic"/>
          <xsd:enumeration value="Chad"/>
          <xsd:enumeration value="Chile"/>
          <xsd:enumeration value="China"/>
          <xsd:enumeration value="Colombia"/>
          <xsd:enumeration value="Comoros"/>
          <xsd:enumeration value="Congo"/>
          <xsd:enumeration value="Cook Islands"/>
          <xsd:enumeration value="Costa Rica"/>
          <xsd:enumeration value="Ivory Coast"/>
          <xsd:enumeration value="Croatia"/>
          <xsd:enumeration value="Cuba"/>
          <xsd:enumeration value="Curaçao and Sint Maarten"/>
          <xsd:enumeration value="Cyprus"/>
          <xsd:enumeration value="Czech Republic"/>
          <xsd:enumeration value="Democratic People's Republic of Korea"/>
          <xsd:enumeration value="Democratic Republic of the Congo"/>
          <xsd:enumeration value="Denmark"/>
          <xsd:enumeration value="Djibouti"/>
          <xsd:enumeration value="Dominica"/>
          <xsd:enumeration value="Dominican Republic"/>
          <xsd:enumeration value="Ecuador"/>
          <xsd:enumeration value="Egypt"/>
          <xsd:enumeration value="El Salvador"/>
          <xsd:enumeration value="Eritrea"/>
          <xsd:enumeration value="Estonia"/>
          <xsd:enumeration value="Ethiopia"/>
          <xsd:enumeration value="Fiji"/>
          <xsd:enumeration value="Finland"/>
          <xsd:enumeration value="France"/>
          <xsd:enumeration value="French Polynesia"/>
          <xsd:enumeration value="Gabon"/>
          <xsd:enumeration value="Gambia"/>
          <xsd:enumeration value="Georgia"/>
          <xsd:enumeration value="Germany"/>
          <xsd:enumeration value="Ghana"/>
          <xsd:enumeration value="Greece"/>
          <xsd:enumeration value="Guatemala"/>
          <xsd:enumeration value="Guinea"/>
          <xsd:enumeration value="Guinea-Bissau"/>
          <xsd:enumeration value="Guyana"/>
          <xsd:enumeration value="Haiti"/>
          <xsd:enumeration value="Honduras"/>
          <xsd:enumeration value="Hong Kong, China"/>
          <xsd:enumeration value="Hungary"/>
          <xsd:enumeration value="Iceland"/>
          <xsd:enumeration value="India"/>
          <xsd:enumeration value="Indonesia"/>
          <xsd:enumeration value="Iran, Islamic Republic of"/>
          <xsd:enumeration value="Iraq"/>
          <xsd:enumeration value="Ireland"/>
          <xsd:enumeration value="Israel"/>
          <xsd:enumeration value="Italy"/>
          <xsd:enumeration value="Jamaica"/>
          <xsd:enumeration value="Japan"/>
          <xsd:enumeration value="Jordan"/>
          <xsd:enumeration value="Kazakhstan"/>
          <xsd:enumeration value="Kenya"/>
          <xsd:enumeration value="Kiribati"/>
          <xsd:enumeration value="Kuwait"/>
          <xsd:enumeration value="Kyrgyzstan"/>
          <xsd:enumeration value="Lao People's Democratic Republic"/>
          <xsd:enumeration value="Latvia"/>
          <xsd:enumeration value="Lebanon"/>
          <xsd:enumeration value="Lesotho"/>
          <xsd:enumeration value="Liberia"/>
          <xsd:enumeration value="Libya"/>
          <xsd:enumeration value="Lithuania"/>
          <xsd:enumeration value="Luxembourg"/>
          <xsd:enumeration value="Macao, China"/>
          <xsd:enumeration value="Madagascar"/>
          <xsd:enumeration value="Malawi"/>
          <xsd:enumeration value="Malaysia"/>
          <xsd:enumeration value="Maldives"/>
          <xsd:enumeration value="Mali"/>
          <xsd:enumeration value="Malta"/>
          <xsd:enumeration value="Mauritania"/>
          <xsd:enumeration value="Mauritius"/>
          <xsd:enumeration value="Mexico"/>
          <xsd:enumeration value="Micronesia, Federated States of"/>
          <xsd:enumeration value="Monaco"/>
          <xsd:enumeration value="Mongolia"/>
          <xsd:enumeration value="Montenegro"/>
          <xsd:enumeration value="Morocco"/>
          <xsd:enumeration value="Mozambique"/>
          <xsd:enumeration value="Myanmar"/>
          <xsd:enumeration value="Namibia"/>
          <xsd:enumeration value="Nepal"/>
          <xsd:enumeration value="Netherlands"/>
          <xsd:enumeration value="New Caledonia"/>
          <xsd:enumeration value="New Zealand"/>
          <xsd:enumeration value="Nicaragua"/>
          <xsd:enumeration value="Niger"/>
          <xsd:enumeration value="Nigeria"/>
          <xsd:enumeration value="Niue"/>
          <xsd:enumeration value="Norway"/>
          <xsd:enumeration value="Oman"/>
          <xsd:enumeration value="Pakistan"/>
          <xsd:enumeration value="Panama"/>
          <xsd:enumeration value="Papua New Guinea"/>
          <xsd:enumeration value="Paraguay"/>
          <xsd:enumeration value="Peru"/>
          <xsd:enumeration value="Philippines"/>
          <xsd:enumeration value="Poland"/>
          <xsd:enumeration value="Portugal"/>
          <xsd:enumeration value="Qatar"/>
          <xsd:enumeration value="Republic of Korea"/>
          <xsd:enumeration value="Republic of Moldova"/>
          <xsd:enumeration value="Romania"/>
          <xsd:enumeration value="Russian Federation"/>
          <xsd:enumeration value="Rwanda"/>
          <xsd:enumeration value="Saint Lucia"/>
          <xsd:enumeration value="Samoa"/>
          <xsd:enumeration value="Sao Tome and Principe"/>
          <xsd:enumeration value="Saudi Arabia"/>
          <xsd:enumeration value="Senegal"/>
          <xsd:enumeration value="Serbia"/>
          <xsd:enumeration value="Seychelles"/>
          <xsd:enumeration value="Sierra Leone"/>
          <xsd:enumeration value="Singapore"/>
          <xsd:enumeration value="Slovakia"/>
          <xsd:enumeration value="Slovenia"/>
          <xsd:enumeration value="Solomon Islands"/>
          <xsd:enumeration value="Somalia"/>
          <xsd:enumeration value="South Africa"/>
          <xsd:enumeration value="South Sudan"/>
          <xsd:enumeration value="Spain"/>
          <xsd:enumeration value="Sri Lanka"/>
          <xsd:enumeration value="Sudan"/>
          <xsd:enumeration value="Suriname"/>
          <xsd:enumeration value="Swaziland"/>
          <xsd:enumeration value="Sweden"/>
          <xsd:enumeration value="Switzerland"/>
          <xsd:enumeration value="Syrian Arab Republic"/>
          <xsd:enumeration value="Tajikistan"/>
          <xsd:enumeration value="Thailand"/>
          <xsd:enumeration value="The former Yugoslav Republic of Macedonia"/>
          <xsd:enumeration value="Timor-Leste"/>
          <xsd:enumeration value="Togo"/>
          <xsd:enumeration value="Tonga"/>
          <xsd:enumeration value="Trinidad and Tobago"/>
          <xsd:enumeration value="Tunisia"/>
          <xsd:enumeration value="Turkey"/>
          <xsd:enumeration value="Turkmenistan"/>
          <xsd:enumeration value="Tuvalu"/>
          <xsd:enumeration value="Uganda"/>
          <xsd:enumeration value="Ukraine"/>
          <xsd:enumeration value="United Arab Emirates"/>
          <xsd:enumeration value="United Kingdom of Great Britain and Northern Ireland"/>
          <xsd:enumeration value="United Republic of Tanzania"/>
          <xsd:enumeration value="United States of America"/>
          <xsd:enumeration value="Uruguay"/>
          <xsd:enumeration value="Uzbekistan"/>
          <xsd:enumeration value="Vanuatu"/>
          <xsd:enumeration value="Venezuela, Bolivarian Republic of"/>
          <xsd:enumeration value="Viet Nam"/>
          <xsd:enumeration value="Yemen"/>
          <xsd:enumeration value="Zambia"/>
          <xsd:enumeration value="Zimbabwe"/>
        </xsd:restriction>
      </xsd:simpleType>
    </xsd:element>
    <xsd:element name="Department" ma:index="9" ma:displayName="Department" ma:format="Dropdown" ma:internalName="Department">
      <xsd:simpleType>
        <xsd:restriction base="dms:Choice">
          <xsd:enumeration value="ASGO"/>
          <xsd:enumeration value="CER"/>
          <xsd:enumeration value="CER/COMM"/>
          <xsd:enumeration value="CER/EXT"/>
          <xsd:enumeration value="CLW"/>
          <xsd:enumeration value="CLW/AGM"/>
          <xsd:enumeration value="CLW/BSH"/>
          <xsd:enumeration value="CLW/CBHWR"/>
          <xsd:enumeration value="CLW/CCA"/>
          <xsd:enumeration value="CLW/CLPA"/>
          <xsd:enumeration value="CLW/DMA"/>
          <xsd:enumeration value="CLW/GCOS"/>
          <xsd:enumeration value="CLW/GFCS"/>
          <xsd:enumeration value="CLW/HFWR"/>
          <xsd:enumeration value="CLW/HWR"/>
          <xsd:enumeration value="CLW/WCAS"/>
          <xsd:enumeration value="DRA"/>
          <xsd:enumeration value="DRA/AFLDC"/>
          <xsd:enumeration value="DRA/ETR"/>
          <xsd:enumeration value="DRA/PCU"/>
          <xsd:enumeration value="DRA/RAM"/>
          <xsd:enumeration value="DRA/RAP"/>
          <xsd:enumeration value="DRA/RMDP"/>
          <xsd:enumeration value="DRA/ROE"/>
          <xsd:enumeration value="DSGO"/>
          <xsd:enumeration value="IOO"/>
          <xsd:enumeration value="LCP"/>
          <xsd:enumeration value="LCP/CNF"/>
          <xsd:enumeration value="LCP/DPM"/>
          <xsd:enumeration value="LCP/LSU"/>
          <xsd:enumeration value="OBS-WIGOS"/>
          <xsd:enumeration value="OBS-WIGOS/OSD"/>
          <xsd:enumeration value="OBS-WIGOS/SAT"/>
          <xsd:enumeration value="OBS-WIGOS/WIGOS"/>
          <xsd:enumeration value="OBS-WIS"/>
          <xsd:enumeration value="OBS-WIS/DRMM"/>
          <xsd:enumeration value="OBS-WIS/IMO"/>
          <xsd:enumeration value="REM"/>
          <xsd:enumeration value="REM/BO"/>
          <xsd:enumeration value="REM/FIN"/>
          <xsd:enumeration value="REM/HRD"/>
          <xsd:enumeration value="REM/ITCSD"/>
          <xsd:enumeration value="REM/PCTD"/>
          <xsd:enumeration value="RES-ARE"/>
          <xsd:enumeration value="RES-WCRP"/>
          <xsd:enumeration value="SGO"/>
          <xsd:enumeration value="SGO/ADM"/>
          <xsd:enumeration value="SGO/EASG"/>
          <xsd:enumeration value="SGO/LC"/>
          <xsd:enumeration value="SPO"/>
          <xsd:enumeration value="WDS"/>
          <xsd:enumeration value="WDS/AEM"/>
          <xsd:enumeration value="WDS/DPFS"/>
          <xsd:enumeration value="WDS/DRR"/>
          <xsd:enumeration value="WDS/MMO"/>
          <xsd:enumeration value="WDS/PWS"/>
          <xsd:enumeration value="WDS/TCP"/>
        </xsd:restriction>
      </xsd:simpleType>
    </xsd:element>
    <xsd:element name="Subject_x0020_" ma:index="10" ma:displayName="Subject " ma:internalName="Subject_x0020_">
      <xsd:simpleType>
        <xsd:restriction base="dms:Text">
          <xsd:minLength value="1"/>
          <xsd:maxLength value="128"/>
        </xsd:restriction>
      </xsd:simpleType>
    </xsd:element>
    <xsd:element name="Project_x0020_Identification_x0020__x002f__x0020_Reference" ma:index="11" ma:displayName="Project Identification / Reference" ma:internalName="Project_x0020_Identification_x0020__x002f__x0020_Reference">
      <xsd:simpleType>
        <xsd:restriction base="dms:Text">
          <xsd:minLength value="1"/>
          <xsd:maxLength value="128"/>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68BC1A6A-B8F8-4AA0-A0D6-84EDF23CDFC1}">
  <ds:schemaRefs>
    <ds:schemaRef ds:uri="http://purl.org/dc/dcmityp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 ds:uri="0e656187-b300-4fb0-8bf4-3a50f872073c"/>
  </ds:schemaRefs>
</ds:datastoreItem>
</file>

<file path=customXml/itemProps2.xml><?xml version="1.0" encoding="utf-8"?>
<ds:datastoreItem xmlns:ds="http://schemas.openxmlformats.org/officeDocument/2006/customXml" ds:itemID="{50351C19-A1A8-4BF7-9BD6-1B94246F9AA7}">
  <ds:schemaRefs>
    <ds:schemaRef ds:uri="http://schemas.microsoft.com/sharepoint/v3/contenttype/forms"/>
  </ds:schemaRefs>
</ds:datastoreItem>
</file>

<file path=customXml/itemProps3.xml><?xml version="1.0" encoding="utf-8"?>
<ds:datastoreItem xmlns:ds="http://schemas.openxmlformats.org/officeDocument/2006/customXml" ds:itemID="{9D87EE5E-AE8F-4D4C-A51F-8AE070D423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656187-b300-4fb0-8bf4-3a50f872073c"/>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WMO_BLUE_Powerpoint_en_fr</Template>
  <TotalTime>6252</TotalTime>
  <Words>1020</Words>
  <Application>Microsoft Office PowerPoint</Application>
  <PresentationFormat>On-screen Show (4:3)</PresentationFormat>
  <Paragraphs>123</Paragraphs>
  <Slides>11</Slides>
  <Notes>5</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WMO_BLUE_Powerpoint_en_fr</vt:lpstr>
      <vt:lpstr>PowerPoint Presentation</vt:lpstr>
      <vt:lpstr>Hydrology at WMO</vt:lpstr>
      <vt:lpstr>                 Activities in Basic systems in Hydrology</vt:lpstr>
      <vt:lpstr>PowerPoint Presentation</vt:lpstr>
      <vt:lpstr>WMO Hydrological Observing System</vt:lpstr>
      <vt:lpstr>A new paradigm for Hydrometry</vt:lpstr>
      <vt:lpstr>WMO regulatory framework</vt:lpstr>
      <vt:lpstr>Standards</vt:lpstr>
      <vt:lpstr>A flagship under construction: HydroSOS</vt:lpstr>
      <vt:lpstr>Conclusions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Natacha Baverel</dc:creator>
  <cp:lastModifiedBy>Dominique Berod</cp:lastModifiedBy>
  <cp:revision>168</cp:revision>
  <cp:lastPrinted>2017-06-02T07:18:04Z</cp:lastPrinted>
  <dcterms:created xsi:type="dcterms:W3CDTF">2016-05-30T12:17:58Z</dcterms:created>
  <dcterms:modified xsi:type="dcterms:W3CDTF">2018-04-16T07:11:49Z</dcterms:modified>
</cp:coreProperties>
</file>