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62" r:id="rId4"/>
    <p:sldId id="263" r:id="rId5"/>
    <p:sldId id="267" r:id="rId6"/>
    <p:sldId id="264" r:id="rId7"/>
    <p:sldId id="265" r:id="rId8"/>
    <p:sldId id="266" r:id="rId9"/>
    <p:sldId id="268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22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10/04/2018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2511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400" dirty="0" smtClean="0">
                <a:solidFill>
                  <a:srgbClr val="000090"/>
                </a:solidFill>
              </a:rPr>
              <a:t>Dataset issues</a:t>
            </a:r>
          </a:p>
          <a:p>
            <a:r>
              <a:rPr lang="en-GB" sz="6400" dirty="0" smtClean="0">
                <a:solidFill>
                  <a:srgbClr val="000090"/>
                </a:solidFill>
              </a:rPr>
              <a:t>(Or, what we learnt last time)</a:t>
            </a:r>
            <a:endParaRPr lang="en-US" sz="6400" dirty="0" smtClean="0">
              <a:solidFill>
                <a:srgbClr val="000090"/>
              </a:solidFill>
            </a:endParaRPr>
          </a:p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600" i="1" dirty="0" smtClean="0">
                <a:solidFill>
                  <a:srgbClr val="000090"/>
                </a:solidFill>
              </a:rPr>
              <a:t>Robert Dunn</a:t>
            </a:r>
          </a:p>
          <a:p>
            <a:r>
              <a:rPr lang="en-US" sz="4600" i="1" dirty="0" smtClean="0">
                <a:solidFill>
                  <a:srgbClr val="000090"/>
                </a:solidFill>
              </a:rPr>
              <a:t>(Met Office Hadley Centre)</a:t>
            </a:r>
          </a:p>
          <a:p>
            <a:endParaRPr lang="en-US" sz="3000" dirty="0" smtClean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we want to know?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1800" dirty="0" smtClean="0"/>
              <a:t>What are datasets for?</a:t>
            </a:r>
          </a:p>
          <a:p>
            <a:pPr lvl="1"/>
            <a:r>
              <a:rPr lang="en-GB" sz="1400" dirty="0" smtClean="0"/>
              <a:t>As a user, datasets are a tool for analysing the behaviour of a given ECV</a:t>
            </a:r>
          </a:p>
          <a:p>
            <a:pPr lvl="1"/>
            <a:r>
              <a:rPr lang="en-GB" sz="1400" dirty="0" smtClean="0"/>
              <a:t>In space, over time, specific statistics</a:t>
            </a:r>
          </a:p>
          <a:p>
            <a:r>
              <a:rPr lang="en-GB" sz="1800" dirty="0" smtClean="0"/>
              <a:t>Users are likely to want to know “the truth”</a:t>
            </a:r>
          </a:p>
          <a:p>
            <a:pPr lvl="1"/>
            <a:r>
              <a:rPr lang="en-GB" sz="1400" dirty="0" smtClean="0"/>
              <a:t>Can the truth be defined?</a:t>
            </a:r>
          </a:p>
          <a:p>
            <a:pPr lvl="1"/>
            <a:r>
              <a:rPr lang="en-GB" sz="1400" dirty="0" smtClean="0"/>
              <a:t>Can we/they even define the question?</a:t>
            </a:r>
          </a:p>
          <a:p>
            <a:r>
              <a:rPr lang="en-GB" sz="1800" dirty="0" smtClean="0"/>
              <a:t>Making </a:t>
            </a:r>
            <a:r>
              <a:rPr lang="en-GB" sz="1800" dirty="0" smtClean="0"/>
              <a:t>a transparent assessment </a:t>
            </a:r>
            <a:r>
              <a:rPr lang="en-GB" sz="1800" dirty="0" smtClean="0"/>
              <a:t>of dataset qualities </a:t>
            </a:r>
            <a:r>
              <a:rPr lang="en-GB" sz="1800" dirty="0" smtClean="0"/>
              <a:t>is </a:t>
            </a:r>
            <a:r>
              <a:rPr lang="en-GB" sz="1800" dirty="0" smtClean="0"/>
              <a:t>very important</a:t>
            </a:r>
          </a:p>
          <a:p>
            <a:pPr lvl="1"/>
            <a:r>
              <a:rPr lang="en-GB" sz="1400" dirty="0" smtClean="0"/>
              <a:t>Includes documentation, </a:t>
            </a:r>
            <a:r>
              <a:rPr lang="en-GB" sz="1400" dirty="0" err="1" smtClean="0"/>
              <a:t>intercomparison</a:t>
            </a:r>
            <a:r>
              <a:rPr lang="en-GB" sz="1400" dirty="0" smtClean="0"/>
              <a:t> activities</a:t>
            </a:r>
            <a:endParaRPr lang="en-GB" sz="1400" dirty="0" smtClean="0"/>
          </a:p>
          <a:p>
            <a:pPr lvl="1"/>
            <a:r>
              <a:rPr lang="en-GB" sz="1400" dirty="0" smtClean="0"/>
              <a:t>Maturity matrices have their part to play in summarising these qualities</a:t>
            </a:r>
            <a:endParaRPr lang="en-GB" sz="1600" dirty="0" smtClean="0"/>
          </a:p>
          <a:p>
            <a:r>
              <a:rPr lang="en-GB" sz="1800" dirty="0" smtClean="0"/>
              <a:t>Give suitable information in allowing users to make an informed and appropriate choice.</a:t>
            </a:r>
          </a:p>
          <a:p>
            <a:pPr lvl="1"/>
            <a:r>
              <a:rPr lang="en-GB" sz="1400" dirty="0" smtClean="0"/>
              <a:t>Cannot make the decision for them</a:t>
            </a:r>
          </a:p>
          <a:p>
            <a:pPr lvl="1"/>
            <a:r>
              <a:rPr lang="en-GB" sz="1400" dirty="0" smtClean="0"/>
              <a:t>We aren’t the experts for their use-case</a:t>
            </a:r>
          </a:p>
          <a:p>
            <a:pPr lvl="1"/>
            <a:r>
              <a:rPr lang="en-GB" sz="1400" dirty="0" smtClean="0"/>
              <a:t>Can we force them to think about the data they want to use, and what aspects should be important?</a:t>
            </a: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50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Dataset types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Autofit/>
          </a:bodyPr>
          <a:lstStyle/>
          <a:p>
            <a:r>
              <a:rPr lang="en-GB" sz="1800" dirty="0" smtClean="0"/>
              <a:t>In situ observations</a:t>
            </a:r>
          </a:p>
          <a:p>
            <a:pPr lvl="1"/>
            <a:r>
              <a:rPr lang="en-GB" sz="1400" dirty="0" smtClean="0"/>
              <a:t>From stations/buoys/drifters/ships </a:t>
            </a:r>
            <a:r>
              <a:rPr lang="en-GB" sz="1400" dirty="0" err="1" smtClean="0"/>
              <a:t>etc</a:t>
            </a:r>
            <a:endParaRPr lang="en-GB" sz="1400" dirty="0" smtClean="0"/>
          </a:p>
          <a:p>
            <a:pPr lvl="1"/>
            <a:r>
              <a:rPr lang="en-GB" sz="1400" dirty="0" smtClean="0"/>
              <a:t>Often processed to get from points to grids</a:t>
            </a:r>
            <a:endParaRPr lang="en-GB" sz="1400" dirty="0" smtClean="0"/>
          </a:p>
          <a:p>
            <a:r>
              <a:rPr lang="en-GB" sz="1800" dirty="0" smtClean="0"/>
              <a:t>Reanalyses</a:t>
            </a:r>
          </a:p>
          <a:p>
            <a:pPr lvl="1"/>
            <a:r>
              <a:rPr lang="en-GB" sz="1400" dirty="0" smtClean="0"/>
              <a:t>Observations assimilated into a physical model</a:t>
            </a:r>
          </a:p>
          <a:p>
            <a:pPr lvl="1"/>
            <a:r>
              <a:rPr lang="en-GB" sz="1400" dirty="0" smtClean="0"/>
              <a:t>Model has further settings</a:t>
            </a:r>
          </a:p>
          <a:p>
            <a:r>
              <a:rPr lang="en-GB" sz="1800" dirty="0" smtClean="0"/>
              <a:t>Remote Sensing</a:t>
            </a:r>
          </a:p>
          <a:p>
            <a:pPr lvl="1"/>
            <a:r>
              <a:rPr lang="en-GB" sz="1400" dirty="0" smtClean="0"/>
              <a:t>Radiances/brightness temperatures converted to physical parameter</a:t>
            </a:r>
          </a:p>
          <a:p>
            <a:r>
              <a:rPr lang="en-GB" sz="1800" dirty="0" smtClean="0"/>
              <a:t>(Models)</a:t>
            </a:r>
          </a:p>
          <a:p>
            <a:pPr lvl="1"/>
            <a:r>
              <a:rPr lang="en-GB" sz="1400" dirty="0" smtClean="0"/>
              <a:t>Not really </a:t>
            </a:r>
            <a:r>
              <a:rPr lang="en-GB" sz="1400" dirty="0" smtClean="0"/>
              <a:t>covering these </a:t>
            </a:r>
            <a:r>
              <a:rPr lang="en-GB" sz="1400" dirty="0" smtClean="0"/>
              <a:t>here</a:t>
            </a:r>
          </a:p>
          <a:p>
            <a:pPr lvl="1"/>
            <a:r>
              <a:rPr lang="en-GB" sz="1400" dirty="0" smtClean="0"/>
              <a:t>Important differences to real world data (30d months, 360d years </a:t>
            </a:r>
            <a:r>
              <a:rPr lang="en-GB" sz="1400" dirty="0" err="1" smtClean="0"/>
              <a:t>etc</a:t>
            </a:r>
            <a:r>
              <a:rPr lang="en-GB" sz="1400" dirty="0" smtClean="0"/>
              <a:t>)</a:t>
            </a:r>
            <a:endParaRPr lang="en-GB" sz="1400" dirty="0" smtClean="0"/>
          </a:p>
          <a:p>
            <a:pPr marL="457200" lvl="1" indent="0">
              <a:buNone/>
            </a:pPr>
            <a:endParaRPr lang="en-GB" sz="1400" dirty="0" smtClean="0"/>
          </a:p>
          <a:p>
            <a:endParaRPr lang="en-GB" sz="18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13" y="1287517"/>
            <a:ext cx="2713704" cy="17639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37" y="3087422"/>
            <a:ext cx="2713704" cy="17639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13" y="4871878"/>
            <a:ext cx="2661152" cy="199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89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allelogram 2"/>
          <p:cNvSpPr/>
          <p:nvPr/>
        </p:nvSpPr>
        <p:spPr>
          <a:xfrm>
            <a:off x="5414482" y="2442904"/>
            <a:ext cx="3041150" cy="645929"/>
          </a:xfrm>
          <a:prstGeom prst="parallelogram">
            <a:avLst>
              <a:gd name="adj" fmla="val 137933"/>
            </a:avLst>
          </a:prstGeom>
          <a:solidFill>
            <a:schemeClr val="accent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u="sng"/>
          </a:p>
        </p:txBody>
      </p:sp>
      <p:grpSp>
        <p:nvGrpSpPr>
          <p:cNvPr id="54" name="Group 53"/>
          <p:cNvGrpSpPr/>
          <p:nvPr/>
        </p:nvGrpSpPr>
        <p:grpSpPr>
          <a:xfrm>
            <a:off x="6319218" y="1058238"/>
            <a:ext cx="2136414" cy="2030595"/>
            <a:chOff x="6319218" y="1058238"/>
            <a:chExt cx="2136414" cy="2030595"/>
          </a:xfrm>
        </p:grpSpPr>
        <p:cxnSp>
          <p:nvCxnSpPr>
            <p:cNvPr id="26" name="Straight Connector 25"/>
            <p:cNvCxnSpPr>
              <a:endCxn id="18" idx="2"/>
            </p:cNvCxnSpPr>
            <p:nvPr/>
          </p:nvCxnSpPr>
          <p:spPr>
            <a:xfrm flipH="1" flipV="1">
              <a:off x="8096036" y="1058238"/>
              <a:ext cx="359596" cy="138466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6319218" y="1058238"/>
              <a:ext cx="1807943" cy="138466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endCxn id="18" idx="2"/>
            </p:cNvCxnSpPr>
            <p:nvPr/>
          </p:nvCxnSpPr>
          <p:spPr>
            <a:xfrm flipV="1">
              <a:off x="7537506" y="1058238"/>
              <a:ext cx="558530" cy="2030595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differences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Autofit/>
          </a:bodyPr>
          <a:lstStyle/>
          <a:p>
            <a:r>
              <a:rPr lang="en-GB" sz="1800" dirty="0" smtClean="0"/>
              <a:t>Spatial</a:t>
            </a:r>
          </a:p>
          <a:p>
            <a:pPr lvl="1"/>
            <a:r>
              <a:rPr lang="en-GB" sz="1400" dirty="0" smtClean="0"/>
              <a:t>Measured at stations (in-situ)</a:t>
            </a:r>
          </a:p>
          <a:p>
            <a:pPr lvl="1"/>
            <a:r>
              <a:rPr lang="en-GB" sz="1400" dirty="0" smtClean="0"/>
              <a:t>Measured as areal average (satellite)</a:t>
            </a:r>
          </a:p>
          <a:p>
            <a:r>
              <a:rPr lang="en-GB" sz="1800" dirty="0" smtClean="0"/>
              <a:t>Gridding</a:t>
            </a:r>
          </a:p>
          <a:p>
            <a:pPr lvl="1"/>
            <a:r>
              <a:rPr lang="en-GB" sz="1400" dirty="0" smtClean="0"/>
              <a:t>How to go from point to space filling?</a:t>
            </a:r>
          </a:p>
          <a:p>
            <a:pPr lvl="1"/>
            <a:r>
              <a:rPr lang="en-GB" sz="1400" dirty="0" smtClean="0"/>
              <a:t>What about infilling gaps</a:t>
            </a:r>
          </a:p>
          <a:p>
            <a:pPr lvl="1"/>
            <a:r>
              <a:rPr lang="en-GB" sz="1400" dirty="0" smtClean="0"/>
              <a:t>Blending at coastlines</a:t>
            </a:r>
          </a:p>
          <a:p>
            <a:r>
              <a:rPr lang="en-GB" sz="1800" dirty="0" smtClean="0"/>
              <a:t>Timescale</a:t>
            </a:r>
          </a:p>
          <a:p>
            <a:pPr lvl="1"/>
            <a:r>
              <a:rPr lang="en-GB" sz="1400" dirty="0" smtClean="0"/>
              <a:t>Instantaneous (hourly in-situ, satellite)</a:t>
            </a:r>
          </a:p>
          <a:p>
            <a:pPr lvl="1"/>
            <a:r>
              <a:rPr lang="en-GB" sz="1400" dirty="0" smtClean="0"/>
              <a:t>Derived time average (daily, monthly)</a:t>
            </a:r>
          </a:p>
          <a:p>
            <a:pPr lvl="1"/>
            <a:r>
              <a:rPr lang="en-GB" sz="1400" dirty="0" smtClean="0"/>
              <a:t>Accumulation</a:t>
            </a:r>
            <a:endParaRPr lang="en-GB" sz="1000" dirty="0" smtClean="0"/>
          </a:p>
          <a:p>
            <a:r>
              <a:rPr lang="en-GB" sz="1800" dirty="0" smtClean="0"/>
              <a:t>Exact type</a:t>
            </a:r>
          </a:p>
          <a:p>
            <a:pPr lvl="1"/>
            <a:r>
              <a:rPr lang="en-GB" sz="1400" dirty="0" smtClean="0"/>
              <a:t>2m air temperature vs skin temperature</a:t>
            </a:r>
          </a:p>
          <a:p>
            <a:pPr lvl="1"/>
            <a:r>
              <a:rPr lang="en-GB" sz="1400" dirty="0" smtClean="0"/>
              <a:t>09-09 vs 12-12 accumulations</a:t>
            </a:r>
          </a:p>
          <a:p>
            <a:pPr lvl="1"/>
            <a:r>
              <a:rPr lang="en-GB" sz="1400" dirty="0" smtClean="0"/>
              <a:t>Time of observation for </a:t>
            </a:r>
            <a:r>
              <a:rPr lang="en-GB" sz="1400" dirty="0" err="1" smtClean="0"/>
              <a:t>Tmax</a:t>
            </a:r>
            <a:r>
              <a:rPr lang="en-GB" sz="1400" dirty="0" smtClean="0"/>
              <a:t>/</a:t>
            </a:r>
            <a:r>
              <a:rPr lang="en-GB" sz="1400" dirty="0" err="1" smtClean="0"/>
              <a:t>Tmin</a:t>
            </a:r>
            <a:endParaRPr lang="en-GB" sz="1400" dirty="0" smtClean="0"/>
          </a:p>
        </p:txBody>
      </p:sp>
      <p:grpSp>
        <p:nvGrpSpPr>
          <p:cNvPr id="6" name="Group 5"/>
          <p:cNvGrpSpPr/>
          <p:nvPr/>
        </p:nvGrpSpPr>
        <p:grpSpPr>
          <a:xfrm>
            <a:off x="6166973" y="2392984"/>
            <a:ext cx="331283" cy="524040"/>
            <a:chOff x="678872" y="1652022"/>
            <a:chExt cx="845127" cy="1395978"/>
          </a:xfrm>
        </p:grpSpPr>
        <p:sp>
          <p:nvSpPr>
            <p:cNvPr id="7" name="Rectangle 6"/>
            <p:cNvSpPr/>
            <p:nvPr/>
          </p:nvSpPr>
          <p:spPr bwMode="auto">
            <a:xfrm>
              <a:off x="817418" y="1690254"/>
              <a:ext cx="568037" cy="706577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8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4400" b="0" i="0" u="none" strike="noStrike" cap="none" normalizeH="0" baseline="0" smtClean="0">
                <a:ln>
                  <a:noFill/>
                </a:ln>
                <a:solidFill>
                  <a:schemeClr val="tx2"/>
                </a:solidFill>
                <a:effectLst/>
                <a:latin typeface="Arial" charset="0"/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 bwMode="auto">
            <a:xfrm>
              <a:off x="817418" y="2396836"/>
              <a:ext cx="0" cy="651164"/>
            </a:xfrm>
            <a:prstGeom prst="lin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" name="Straight Connector 8"/>
            <p:cNvCxnSpPr/>
            <p:nvPr/>
          </p:nvCxnSpPr>
          <p:spPr bwMode="auto">
            <a:xfrm>
              <a:off x="1371594" y="2396831"/>
              <a:ext cx="0" cy="651164"/>
            </a:xfrm>
            <a:prstGeom prst="lin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Straight Connector 9"/>
            <p:cNvCxnSpPr/>
            <p:nvPr/>
          </p:nvCxnSpPr>
          <p:spPr bwMode="auto">
            <a:xfrm>
              <a:off x="678872" y="1652022"/>
              <a:ext cx="845127" cy="0"/>
            </a:xfrm>
            <a:prstGeom prst="lin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/>
            <p:cNvCxnSpPr/>
            <p:nvPr/>
          </p:nvCxnSpPr>
          <p:spPr bwMode="auto">
            <a:xfrm>
              <a:off x="886684" y="1764428"/>
              <a:ext cx="415636" cy="0"/>
            </a:xfrm>
            <a:prstGeom prst="line">
              <a:avLst/>
            </a:prstGeom>
            <a:noFill/>
            <a:ln w="12700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>
              <a:off x="886679" y="1847553"/>
              <a:ext cx="415636" cy="0"/>
            </a:xfrm>
            <a:prstGeom prst="line">
              <a:avLst/>
            </a:prstGeom>
            <a:noFill/>
            <a:ln w="12700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/>
            <p:cNvCxnSpPr/>
            <p:nvPr/>
          </p:nvCxnSpPr>
          <p:spPr bwMode="auto">
            <a:xfrm>
              <a:off x="886681" y="1930683"/>
              <a:ext cx="415636" cy="0"/>
            </a:xfrm>
            <a:prstGeom prst="line">
              <a:avLst/>
            </a:prstGeom>
            <a:noFill/>
            <a:ln w="12700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Connector 13"/>
            <p:cNvCxnSpPr/>
            <p:nvPr/>
          </p:nvCxnSpPr>
          <p:spPr bwMode="auto">
            <a:xfrm>
              <a:off x="886689" y="2013813"/>
              <a:ext cx="415636" cy="0"/>
            </a:xfrm>
            <a:prstGeom prst="line">
              <a:avLst/>
            </a:prstGeom>
            <a:noFill/>
            <a:ln w="12700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 bwMode="auto">
            <a:xfrm>
              <a:off x="886679" y="2096939"/>
              <a:ext cx="415636" cy="0"/>
            </a:xfrm>
            <a:prstGeom prst="line">
              <a:avLst/>
            </a:prstGeom>
            <a:noFill/>
            <a:ln w="12700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 bwMode="auto">
            <a:xfrm>
              <a:off x="886681" y="2193912"/>
              <a:ext cx="415636" cy="0"/>
            </a:xfrm>
            <a:prstGeom prst="line">
              <a:avLst/>
            </a:prstGeom>
            <a:noFill/>
            <a:ln w="12700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 bwMode="auto">
            <a:xfrm>
              <a:off x="886679" y="2277054"/>
              <a:ext cx="415636" cy="0"/>
            </a:xfrm>
            <a:prstGeom prst="line">
              <a:avLst/>
            </a:prstGeom>
            <a:noFill/>
            <a:ln w="12700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6" name="Group 35"/>
          <p:cNvGrpSpPr/>
          <p:nvPr/>
        </p:nvGrpSpPr>
        <p:grpSpPr>
          <a:xfrm>
            <a:off x="7356297" y="846138"/>
            <a:ext cx="1478291" cy="212100"/>
            <a:chOff x="7356297" y="846138"/>
            <a:chExt cx="1478291" cy="212100"/>
          </a:xfrm>
        </p:grpSpPr>
        <p:sp>
          <p:nvSpPr>
            <p:cNvPr id="18" name="Rectangle 17"/>
            <p:cNvSpPr/>
            <p:nvPr/>
          </p:nvSpPr>
          <p:spPr>
            <a:xfrm>
              <a:off x="7993294" y="846138"/>
              <a:ext cx="205484" cy="212100"/>
            </a:xfrm>
            <a:prstGeom prst="rect">
              <a:avLst/>
            </a:prstGeom>
            <a:solidFill>
              <a:schemeClr val="accent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7356297" y="846138"/>
              <a:ext cx="469187" cy="2121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366588" y="846138"/>
              <a:ext cx="468000" cy="2121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/>
            <p:cNvCxnSpPr>
              <a:stCxn id="19" idx="3"/>
              <a:endCxn id="18" idx="1"/>
            </p:cNvCxnSpPr>
            <p:nvPr/>
          </p:nvCxnSpPr>
          <p:spPr>
            <a:xfrm>
              <a:off x="7825484" y="952188"/>
              <a:ext cx="16781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18" idx="3"/>
              <a:endCxn id="20" idx="1"/>
            </p:cNvCxnSpPr>
            <p:nvPr/>
          </p:nvCxnSpPr>
          <p:spPr>
            <a:xfrm>
              <a:off x="8198778" y="952188"/>
              <a:ext cx="167810" cy="0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52"/>
          <p:cNvGrpSpPr/>
          <p:nvPr/>
        </p:nvGrpSpPr>
        <p:grpSpPr>
          <a:xfrm>
            <a:off x="5085704" y="3904184"/>
            <a:ext cx="3000054" cy="1746607"/>
            <a:chOff x="4839128" y="4191856"/>
            <a:chExt cx="3000054" cy="1746607"/>
          </a:xfrm>
        </p:grpSpPr>
        <p:cxnSp>
          <p:nvCxnSpPr>
            <p:cNvPr id="41" name="Straight Connector 40"/>
            <p:cNvCxnSpPr/>
            <p:nvPr/>
          </p:nvCxnSpPr>
          <p:spPr>
            <a:xfrm>
              <a:off x="5301465" y="4191856"/>
              <a:ext cx="0" cy="1746607"/>
            </a:xfrm>
            <a:prstGeom prst="line">
              <a:avLst/>
            </a:prstGeom>
            <a:ln>
              <a:headEnd type="arrow" w="med" len="med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>
              <a:off x="5157628" y="5835721"/>
              <a:ext cx="2681554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Freeform 49"/>
            <p:cNvSpPr/>
            <p:nvPr/>
          </p:nvSpPr>
          <p:spPr>
            <a:xfrm>
              <a:off x="5291191" y="4338326"/>
              <a:ext cx="2250040" cy="1353599"/>
            </a:xfrm>
            <a:custGeom>
              <a:avLst/>
              <a:gdLst>
                <a:gd name="connsiteX0" fmla="*/ 0 w 2250040"/>
                <a:gd name="connsiteY0" fmla="*/ 706285 h 1353599"/>
                <a:gd name="connsiteX1" fmla="*/ 410966 w 2250040"/>
                <a:gd name="connsiteY1" fmla="*/ 17917 h 1353599"/>
                <a:gd name="connsiteX2" fmla="*/ 801384 w 2250040"/>
                <a:gd name="connsiteY2" fmla="*/ 1353557 h 1353599"/>
                <a:gd name="connsiteX3" fmla="*/ 1181528 w 2250040"/>
                <a:gd name="connsiteY3" fmla="*/ 69287 h 1353599"/>
                <a:gd name="connsiteX4" fmla="*/ 1613043 w 2250040"/>
                <a:gd name="connsiteY4" fmla="*/ 1343283 h 1353599"/>
                <a:gd name="connsiteX5" fmla="*/ 1941816 w 2250040"/>
                <a:gd name="connsiteY5" fmla="*/ 521350 h 1353599"/>
                <a:gd name="connsiteX6" fmla="*/ 2250040 w 2250040"/>
                <a:gd name="connsiteY6" fmla="*/ 911768 h 1353599"/>
                <a:gd name="connsiteX7" fmla="*/ 2250040 w 2250040"/>
                <a:gd name="connsiteY7" fmla="*/ 911768 h 1353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50040" h="1353599">
                  <a:moveTo>
                    <a:pt x="0" y="706285"/>
                  </a:moveTo>
                  <a:cubicBezTo>
                    <a:pt x="138701" y="308161"/>
                    <a:pt x="277402" y="-89962"/>
                    <a:pt x="410966" y="17917"/>
                  </a:cubicBezTo>
                  <a:cubicBezTo>
                    <a:pt x="544530" y="125796"/>
                    <a:pt x="672957" y="1344995"/>
                    <a:pt x="801384" y="1353557"/>
                  </a:cubicBezTo>
                  <a:cubicBezTo>
                    <a:pt x="929811" y="1362119"/>
                    <a:pt x="1046252" y="70999"/>
                    <a:pt x="1181528" y="69287"/>
                  </a:cubicBezTo>
                  <a:cubicBezTo>
                    <a:pt x="1316804" y="67575"/>
                    <a:pt x="1486328" y="1267939"/>
                    <a:pt x="1613043" y="1343283"/>
                  </a:cubicBezTo>
                  <a:cubicBezTo>
                    <a:pt x="1739758" y="1418627"/>
                    <a:pt x="1835650" y="593269"/>
                    <a:pt x="1941816" y="521350"/>
                  </a:cubicBezTo>
                  <a:cubicBezTo>
                    <a:pt x="2047982" y="449431"/>
                    <a:pt x="2250040" y="911768"/>
                    <a:pt x="2250040" y="911768"/>
                  </a:cubicBezTo>
                  <a:lnTo>
                    <a:pt x="2250040" y="911768"/>
                  </a:lnTo>
                </a:path>
              </a:pathLst>
            </a:cu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839128" y="4931596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T</a:t>
              </a:r>
              <a:endParaRPr lang="en-GB" dirty="0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6052748" y="5576252"/>
            <a:ext cx="152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Days or Years?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38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uiExpand="1" build="p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Metadata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Autofit/>
          </a:bodyPr>
          <a:lstStyle/>
          <a:p>
            <a:r>
              <a:rPr lang="en-GB" sz="1800" dirty="0" smtClean="0"/>
              <a:t>For the data files</a:t>
            </a:r>
          </a:p>
          <a:p>
            <a:pPr lvl="1"/>
            <a:r>
              <a:rPr lang="en-GB" sz="1400" dirty="0" smtClean="0"/>
              <a:t>Depends on data format</a:t>
            </a:r>
          </a:p>
          <a:p>
            <a:pPr lvl="1"/>
            <a:r>
              <a:rPr lang="en-GB" sz="1400" dirty="0" smtClean="0"/>
              <a:t>The more the better</a:t>
            </a:r>
          </a:p>
          <a:p>
            <a:pPr lvl="1"/>
            <a:r>
              <a:rPr lang="en-GB" sz="1400" dirty="0" smtClean="0"/>
              <a:t>Follow standards where possible</a:t>
            </a:r>
          </a:p>
          <a:p>
            <a:r>
              <a:rPr lang="en-GB" sz="1800" dirty="0" smtClean="0"/>
              <a:t>For the data sets</a:t>
            </a:r>
          </a:p>
          <a:p>
            <a:pPr lvl="1"/>
            <a:r>
              <a:rPr lang="en-GB" sz="1400" dirty="0" smtClean="0"/>
              <a:t>See above</a:t>
            </a:r>
            <a:endParaRPr lang="en-GB" sz="1400" dirty="0" smtClean="0"/>
          </a:p>
          <a:p>
            <a:r>
              <a:rPr lang="en-GB" sz="1800" dirty="0" smtClean="0"/>
              <a:t>Ongoing expansion and development to fill in the gaps</a:t>
            </a:r>
          </a:p>
          <a:p>
            <a:r>
              <a:rPr lang="en-GB" sz="1800" dirty="0"/>
              <a:t>There is a minimum useful set for climate </a:t>
            </a:r>
            <a:r>
              <a:rPr lang="en-GB" sz="1800" dirty="0" smtClean="0"/>
              <a:t>use</a:t>
            </a:r>
            <a:endParaRPr lang="en-GB" sz="1800" dirty="0" smtClean="0"/>
          </a:p>
          <a:p>
            <a:r>
              <a:rPr lang="en-GB" sz="1800" dirty="0" smtClean="0"/>
              <a:t>Continuity and stability can be imperative</a:t>
            </a:r>
            <a:endParaRPr lang="en-GB" sz="1800" dirty="0" smtClean="0"/>
          </a:p>
          <a:p>
            <a:pPr lvl="1"/>
            <a:r>
              <a:rPr lang="en-GB" sz="1400" dirty="0" smtClean="0"/>
              <a:t>Currently no operational WMO Pub </a:t>
            </a:r>
            <a:r>
              <a:rPr lang="en-GB" sz="1400" dirty="0" smtClean="0"/>
              <a:t>47 (metadata </a:t>
            </a:r>
            <a:r>
              <a:rPr lang="en-GB" sz="1400" dirty="0" smtClean="0"/>
              <a:t>for </a:t>
            </a:r>
            <a:r>
              <a:rPr lang="en-GB" sz="1400" dirty="0" smtClean="0"/>
              <a:t>ship observations)</a:t>
            </a:r>
            <a:endParaRPr lang="en-GB" sz="1400" dirty="0" smtClean="0"/>
          </a:p>
          <a:p>
            <a:pPr lvl="1"/>
            <a:r>
              <a:rPr lang="en-GB" sz="1400" dirty="0" smtClean="0"/>
              <a:t>Makes bias adjustments hard!</a:t>
            </a:r>
          </a:p>
          <a:p>
            <a:endParaRPr lang="en-GB" sz="18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2" t="12701" r="11026" b="16157"/>
          <a:stretch/>
        </p:blipFill>
        <p:spPr>
          <a:xfrm>
            <a:off x="5157628" y="1116906"/>
            <a:ext cx="3801083" cy="549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7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196"/>
          <a:stretch/>
        </p:blipFill>
        <p:spPr>
          <a:xfrm>
            <a:off x="4668891" y="1130158"/>
            <a:ext cx="3768618" cy="17366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Uncertainties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Autofit/>
          </a:bodyPr>
          <a:lstStyle/>
          <a:p>
            <a:r>
              <a:rPr lang="en-GB" sz="1800" dirty="0" smtClean="0"/>
              <a:t>Measurement</a:t>
            </a:r>
          </a:p>
          <a:p>
            <a:pPr lvl="1"/>
            <a:r>
              <a:rPr lang="en-GB" sz="1400" dirty="0" smtClean="0"/>
              <a:t>Instrument, transcription, calibration …</a:t>
            </a:r>
            <a:endParaRPr lang="en-GB" sz="600" dirty="0" smtClean="0"/>
          </a:p>
          <a:p>
            <a:r>
              <a:rPr lang="en-GB" sz="1800" dirty="0" smtClean="0"/>
              <a:t>Processing – parametric</a:t>
            </a:r>
          </a:p>
          <a:p>
            <a:pPr lvl="1"/>
            <a:r>
              <a:rPr lang="en-GB" sz="1400" dirty="0" smtClean="0"/>
              <a:t>Choices of values in processing algorithms</a:t>
            </a:r>
          </a:p>
          <a:p>
            <a:pPr lvl="1"/>
            <a:r>
              <a:rPr lang="en-GB" sz="1400" dirty="0" smtClean="0"/>
              <a:t>Especially for more derived data (e.g. satellite)</a:t>
            </a:r>
          </a:p>
          <a:p>
            <a:r>
              <a:rPr lang="en-GB" sz="1800" dirty="0" smtClean="0"/>
              <a:t>Processing – structural</a:t>
            </a:r>
          </a:p>
          <a:p>
            <a:pPr lvl="1"/>
            <a:r>
              <a:rPr lang="en-GB" sz="1400" dirty="0" smtClean="0"/>
              <a:t>Choices of methods in processing systems</a:t>
            </a:r>
          </a:p>
          <a:p>
            <a:pPr lvl="1"/>
            <a:r>
              <a:rPr lang="en-GB" sz="1400" dirty="0" smtClean="0"/>
              <a:t>E.g. various types of gridding</a:t>
            </a:r>
          </a:p>
          <a:p>
            <a:r>
              <a:rPr lang="en-GB" sz="1800" dirty="0" smtClean="0"/>
              <a:t>Ensembles of opportunity</a:t>
            </a:r>
          </a:p>
          <a:p>
            <a:pPr lvl="1"/>
            <a:r>
              <a:rPr lang="en-GB" sz="1400" dirty="0" smtClean="0"/>
              <a:t>Multiple datasets allow exploration of uncertainty &amp; coverage issues</a:t>
            </a:r>
          </a:p>
          <a:p>
            <a:r>
              <a:rPr lang="en-GB" sz="1800" dirty="0" smtClean="0"/>
              <a:t>Implementation</a:t>
            </a:r>
          </a:p>
          <a:p>
            <a:pPr lvl="1"/>
            <a:r>
              <a:rPr lang="en-GB" sz="1400" dirty="0" smtClean="0"/>
              <a:t>+/- values</a:t>
            </a:r>
          </a:p>
          <a:p>
            <a:pPr lvl="1"/>
            <a:r>
              <a:rPr lang="en-GB" sz="1400" dirty="0" smtClean="0"/>
              <a:t>Ensembles of plausible realisations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002" y="2931719"/>
            <a:ext cx="2806396" cy="36071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77223" y="6499389"/>
            <a:ext cx="10855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 smtClean="0"/>
              <a:t>Kent et al, 2017</a:t>
            </a:r>
          </a:p>
        </p:txBody>
      </p:sp>
    </p:spTree>
    <p:extLst>
      <p:ext uri="{BB962C8B-B14F-4D97-AF65-F5344CB8AC3E}">
        <p14:creationId xmlns:p14="http://schemas.microsoft.com/office/powerpoint/2010/main" val="94932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Procedural Aspects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Autofit/>
          </a:bodyPr>
          <a:lstStyle/>
          <a:p>
            <a:r>
              <a:rPr lang="en-GB" sz="1800" dirty="0"/>
              <a:t>Version </a:t>
            </a:r>
            <a:r>
              <a:rPr lang="en-GB" sz="1800" dirty="0" smtClean="0"/>
              <a:t>control</a:t>
            </a:r>
          </a:p>
          <a:p>
            <a:pPr lvl="1"/>
            <a:r>
              <a:rPr lang="en-GB" sz="1400" dirty="0" smtClean="0"/>
              <a:t>Of </a:t>
            </a:r>
            <a:r>
              <a:rPr lang="en-GB" sz="1400" dirty="0" smtClean="0"/>
              <a:t>data, metadata </a:t>
            </a:r>
            <a:r>
              <a:rPr lang="en-GB" sz="1400" dirty="0" smtClean="0"/>
              <a:t>and processing code</a:t>
            </a:r>
            <a:endParaRPr lang="en-GB" sz="1400" dirty="0"/>
          </a:p>
          <a:p>
            <a:r>
              <a:rPr lang="en-GB" sz="1800" dirty="0"/>
              <a:t>Quality assurance, open code, </a:t>
            </a:r>
            <a:r>
              <a:rPr lang="en-GB" sz="1800" dirty="0" smtClean="0"/>
              <a:t>automation</a:t>
            </a:r>
          </a:p>
          <a:p>
            <a:pPr lvl="1"/>
            <a:r>
              <a:rPr lang="en-GB" sz="1400" dirty="0" smtClean="0"/>
              <a:t>Of the data, of the code</a:t>
            </a:r>
          </a:p>
          <a:p>
            <a:pPr lvl="1"/>
            <a:r>
              <a:rPr lang="en-GB" sz="1400" dirty="0" smtClean="0"/>
              <a:t>Robustness and resilience</a:t>
            </a:r>
            <a:endParaRPr lang="en-GB" sz="1400" dirty="0"/>
          </a:p>
          <a:p>
            <a:r>
              <a:rPr lang="en-GB" sz="1800" dirty="0"/>
              <a:t>Timely </a:t>
            </a:r>
            <a:r>
              <a:rPr lang="en-GB" sz="1800" dirty="0" smtClean="0"/>
              <a:t>access/updates</a:t>
            </a:r>
          </a:p>
          <a:p>
            <a:pPr lvl="1"/>
            <a:r>
              <a:rPr lang="en-GB" sz="1400" dirty="0" smtClean="0"/>
              <a:t>For reports, articles, comments</a:t>
            </a:r>
            <a:endParaRPr lang="en-GB" sz="1400" dirty="0"/>
          </a:p>
          <a:p>
            <a:r>
              <a:rPr lang="en-GB" sz="1800" dirty="0" smtClean="0"/>
              <a:t>(Maintained) documentation</a:t>
            </a:r>
            <a:endParaRPr lang="en-GB" sz="1800" dirty="0" smtClean="0"/>
          </a:p>
          <a:p>
            <a:pPr lvl="1"/>
            <a:r>
              <a:rPr lang="en-GB" sz="1400" dirty="0" smtClean="0"/>
              <a:t>Of data, of code, of use cases</a:t>
            </a:r>
            <a:endParaRPr lang="en-GB" sz="1400" dirty="0"/>
          </a:p>
          <a:p>
            <a:r>
              <a:rPr lang="en-GB" sz="1800" dirty="0"/>
              <a:t>Communications via peer </a:t>
            </a:r>
            <a:r>
              <a:rPr lang="en-GB" sz="1800" dirty="0" smtClean="0"/>
              <a:t>review</a:t>
            </a:r>
            <a:r>
              <a:rPr lang="en-GB" sz="1800" dirty="0"/>
              <a:t>, user </a:t>
            </a:r>
            <a:r>
              <a:rPr lang="en-GB" sz="1800" dirty="0" smtClean="0"/>
              <a:t>engagement</a:t>
            </a:r>
          </a:p>
          <a:p>
            <a:pPr lvl="1"/>
            <a:r>
              <a:rPr lang="en-GB" sz="1400" dirty="0" smtClean="0"/>
              <a:t>Scientific papers aren’t the only way</a:t>
            </a:r>
            <a:endParaRPr lang="en-GB" sz="1400" dirty="0"/>
          </a:p>
          <a:p>
            <a:r>
              <a:rPr lang="en-GB" sz="1800" dirty="0"/>
              <a:t>Collaboration, knowledge </a:t>
            </a:r>
            <a:r>
              <a:rPr lang="en-GB" sz="1800" dirty="0" smtClean="0"/>
              <a:t>sharing</a:t>
            </a:r>
          </a:p>
          <a:p>
            <a:pPr lvl="1"/>
            <a:r>
              <a:rPr lang="en-GB" sz="1400" dirty="0" smtClean="0"/>
              <a:t>Spread the load, sow ideas, reap rewards</a:t>
            </a:r>
            <a:endParaRPr lang="en-GB" sz="1400" dirty="0"/>
          </a:p>
          <a:p>
            <a:endParaRPr lang="en-GB" sz="1400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0837" y="3450046"/>
            <a:ext cx="814465" cy="8064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7517" y="2643011"/>
            <a:ext cx="2671060" cy="8972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6544" y="4357822"/>
            <a:ext cx="905370" cy="7921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3200" y="3450046"/>
            <a:ext cx="1992582" cy="7805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21286" y="3548926"/>
            <a:ext cx="8034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DokChampa" panose="020B0604020202020204" pitchFamily="34" charset="-34"/>
                <a:cs typeface="DokChampa" panose="020B0604020202020204" pitchFamily="34" charset="-34"/>
              </a:rPr>
              <a:t>Iris</a:t>
            </a:r>
            <a:endParaRPr lang="en-GB" sz="1200" dirty="0">
              <a:latin typeface="DokChampa" panose="020B0604020202020204" pitchFamily="34" charset="-34"/>
              <a:cs typeface="DokChampa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97032" y="1773529"/>
            <a:ext cx="26243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en-GB" sz="2400" dirty="0" err="1"/>
              <a:t>Dataset.x.y.z.YYYY.i</a:t>
            </a:r>
            <a:endParaRPr lang="en-GB" sz="24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11" y="5837714"/>
            <a:ext cx="691431" cy="561442"/>
          </a:xfrm>
          <a:prstGeom prst="rect">
            <a:avLst/>
          </a:prstGeom>
        </p:spPr>
      </p:pic>
      <p:pic>
        <p:nvPicPr>
          <p:cNvPr id="14" name="Content Placeholder 1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8468" y="4982053"/>
            <a:ext cx="1285875" cy="335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9948" y="4659278"/>
            <a:ext cx="895137" cy="98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286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Accessibility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16184" cy="4525963"/>
          </a:xfrm>
        </p:spPr>
        <p:txBody>
          <a:bodyPr>
            <a:noAutofit/>
          </a:bodyPr>
          <a:lstStyle/>
          <a:p>
            <a:r>
              <a:rPr lang="en-GB" sz="1800" dirty="0" smtClean="0"/>
              <a:t>Formats</a:t>
            </a:r>
          </a:p>
          <a:p>
            <a:pPr lvl="1"/>
            <a:r>
              <a:rPr lang="en-GB" sz="1400" dirty="0" smtClean="0"/>
              <a:t>CF </a:t>
            </a:r>
            <a:r>
              <a:rPr lang="en-GB" sz="1400" dirty="0" err="1" smtClean="0"/>
              <a:t>netCDF</a:t>
            </a:r>
            <a:r>
              <a:rPr lang="en-GB" sz="1400" dirty="0" smtClean="0"/>
              <a:t> open to interpretation</a:t>
            </a:r>
          </a:p>
          <a:p>
            <a:pPr lvl="1"/>
            <a:r>
              <a:rPr lang="en-GB" sz="1400" dirty="0" smtClean="0"/>
              <a:t>ASCII – human readable but no standard</a:t>
            </a:r>
          </a:p>
          <a:p>
            <a:pPr lvl="1"/>
            <a:r>
              <a:rPr lang="en-GB" sz="1400" dirty="0" smtClean="0"/>
              <a:t>GRIB? FITS?</a:t>
            </a:r>
            <a:endParaRPr lang="en-GB" sz="1400" dirty="0"/>
          </a:p>
          <a:p>
            <a:r>
              <a:rPr lang="en-GB" sz="1800" dirty="0" smtClean="0"/>
              <a:t>Mirrors</a:t>
            </a:r>
            <a:endParaRPr lang="en-GB" sz="1800" dirty="0" smtClean="0"/>
          </a:p>
          <a:p>
            <a:pPr lvl="1"/>
            <a:r>
              <a:rPr lang="en-GB" sz="1400" dirty="0" smtClean="0"/>
              <a:t>Many hosts, but need identical versions</a:t>
            </a:r>
            <a:endParaRPr lang="en-GB" sz="1400" dirty="0"/>
          </a:p>
          <a:p>
            <a:r>
              <a:rPr lang="en-GB" sz="1800" dirty="0"/>
              <a:t>Documentation (again)</a:t>
            </a:r>
          </a:p>
          <a:p>
            <a:r>
              <a:rPr lang="en-GB" sz="1800" dirty="0"/>
              <a:t>Standards, and flexibility </a:t>
            </a:r>
            <a:r>
              <a:rPr lang="en-GB" sz="1800" dirty="0" smtClean="0"/>
              <a:t>therein</a:t>
            </a:r>
          </a:p>
          <a:p>
            <a:pPr lvl="1"/>
            <a:r>
              <a:rPr lang="en-GB" sz="1400" dirty="0" smtClean="0"/>
              <a:t>E.g. </a:t>
            </a:r>
            <a:r>
              <a:rPr lang="en-GB" sz="1400" dirty="0" smtClean="0"/>
              <a:t>observed or </a:t>
            </a:r>
            <a:r>
              <a:rPr lang="en-GB" sz="1400" dirty="0"/>
              <a:t>modelled </a:t>
            </a:r>
            <a:r>
              <a:rPr lang="en-GB" sz="1400" dirty="0" smtClean="0"/>
              <a:t>quantity</a:t>
            </a:r>
            <a:endParaRPr lang="en-GB" sz="1400" dirty="0" smtClean="0"/>
          </a:p>
          <a:p>
            <a:r>
              <a:rPr lang="en-GB" sz="1800" dirty="0" smtClean="0"/>
              <a:t>Licences</a:t>
            </a:r>
          </a:p>
          <a:p>
            <a:pPr lvl="1"/>
            <a:r>
              <a:rPr lang="en-GB" sz="1400" dirty="0" smtClean="0"/>
              <a:t>Open would be best</a:t>
            </a:r>
            <a:endParaRPr lang="en-GB" sz="1400" dirty="0"/>
          </a:p>
          <a:p>
            <a:r>
              <a:rPr lang="en-GB" sz="1800" dirty="0"/>
              <a:t>Controlled </a:t>
            </a:r>
            <a:r>
              <a:rPr lang="en-GB" sz="1800" dirty="0" smtClean="0"/>
              <a:t>vocabulary</a:t>
            </a:r>
          </a:p>
          <a:p>
            <a:pPr lvl="1"/>
            <a:r>
              <a:rPr lang="en-GB" sz="1400" dirty="0" smtClean="0"/>
              <a:t>What do you mean with “temperature”? (see next talk)</a:t>
            </a:r>
            <a:endParaRPr lang="en-GB" sz="1400" dirty="0"/>
          </a:p>
          <a:p>
            <a:endParaRPr lang="en-GB" sz="18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1417638"/>
            <a:ext cx="926494" cy="926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5" t="20921" r="51573" b="47259"/>
          <a:stretch/>
        </p:blipFill>
        <p:spPr>
          <a:xfrm>
            <a:off x="4510462" y="1563296"/>
            <a:ext cx="2969232" cy="18185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624" y="4689472"/>
            <a:ext cx="1712895" cy="10588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218" y="3651781"/>
            <a:ext cx="2526983" cy="673862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123776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186665" y="1597631"/>
            <a:ext cx="4114800" cy="4525963"/>
          </a:xfrm>
        </p:spPr>
        <p:txBody>
          <a:bodyPr>
            <a:noAutofit/>
          </a:bodyPr>
          <a:lstStyle/>
          <a:p>
            <a:r>
              <a:rPr lang="en-GB" sz="1800" dirty="0" smtClean="0"/>
              <a:t>Dataset types</a:t>
            </a:r>
          </a:p>
          <a:p>
            <a:r>
              <a:rPr lang="en-GB" sz="1800" dirty="0" smtClean="0"/>
              <a:t>Processing differences</a:t>
            </a:r>
          </a:p>
          <a:p>
            <a:r>
              <a:rPr lang="en-GB" sz="1800" dirty="0" smtClean="0"/>
              <a:t>Metadata</a:t>
            </a:r>
          </a:p>
          <a:p>
            <a:r>
              <a:rPr lang="en-GB" sz="1800" dirty="0" smtClean="0"/>
              <a:t>Uncertainties</a:t>
            </a:r>
          </a:p>
          <a:p>
            <a:r>
              <a:rPr lang="en-GB" sz="1800" dirty="0" smtClean="0"/>
              <a:t>Procedural Aspects</a:t>
            </a:r>
          </a:p>
          <a:p>
            <a:r>
              <a:rPr lang="en-GB" sz="1800" dirty="0" smtClean="0"/>
              <a:t>Accessibility</a:t>
            </a:r>
          </a:p>
          <a:p>
            <a:endParaRPr lang="en-GB" sz="1800" dirty="0"/>
          </a:p>
          <a:p>
            <a:r>
              <a:rPr lang="en-GB" sz="1800" dirty="0" smtClean="0"/>
              <a:t>All have their part to play</a:t>
            </a:r>
          </a:p>
          <a:p>
            <a:r>
              <a:rPr lang="en-GB" sz="1800" dirty="0" smtClean="0"/>
              <a:t>Ongoing effort will be required to ensure the work of this group </a:t>
            </a:r>
            <a:r>
              <a:rPr lang="en-GB" sz="1800" dirty="0" smtClean="0"/>
              <a:t>remains useful.</a:t>
            </a:r>
            <a:endParaRPr lang="en-GB" sz="1800" dirty="0" smtClean="0"/>
          </a:p>
        </p:txBody>
      </p:sp>
    </p:spTree>
    <p:extLst>
      <p:ext uri="{BB962C8B-B14F-4D97-AF65-F5344CB8AC3E}">
        <p14:creationId xmlns:p14="http://schemas.microsoft.com/office/powerpoint/2010/main" val="383454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1031</TotalTime>
  <Words>594</Words>
  <Application>Microsoft Office PowerPoint</Application>
  <PresentationFormat>On-screen Show (4:3)</PresentationFormat>
  <Paragraphs>128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DokChampa</vt:lpstr>
      <vt:lpstr>blank</vt:lpstr>
      <vt:lpstr>PowerPoint Presentation</vt:lpstr>
      <vt:lpstr>What do we want to know?</vt:lpstr>
      <vt:lpstr>Dataset types</vt:lpstr>
      <vt:lpstr>Processing differences</vt:lpstr>
      <vt:lpstr>Metadata</vt:lpstr>
      <vt:lpstr>Uncertainties</vt:lpstr>
      <vt:lpstr>Procedural Aspects</vt:lpstr>
      <vt:lpstr>Accessibility</vt:lpstr>
      <vt:lpstr>Summary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Dunn, Robert</cp:lastModifiedBy>
  <cp:revision>95</cp:revision>
  <dcterms:created xsi:type="dcterms:W3CDTF">2017-08-23T09:47:05Z</dcterms:created>
  <dcterms:modified xsi:type="dcterms:W3CDTF">2018-04-10T16:55:23Z</dcterms:modified>
</cp:coreProperties>
</file>