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60" r:id="rId3"/>
    <p:sldId id="259" r:id="rId4"/>
    <p:sldId id="261" r:id="rId5"/>
    <p:sldId id="262" r:id="rId6"/>
    <p:sldId id="263" r:id="rId7"/>
    <p:sldId id="264" r:id="rId8"/>
    <p:sldId id="267" r:id="rId9"/>
    <p:sldId id="265" r:id="rId10"/>
    <p:sldId id="266" r:id="rId11"/>
    <p:sldId id="268" r:id="rId12"/>
    <p:sldId id="258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3" d="100"/>
          <a:sy n="93" d="100"/>
        </p:scale>
        <p:origin x="780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pPr/>
              <a:t>12/04/2018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80586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9AF2F-52C6-9B46-B8B2-0579234AE62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software.ecmwf.int/wiki/display/CKB/ERA-Interim+known+issues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2511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400" dirty="0" smtClean="0">
                <a:solidFill>
                  <a:srgbClr val="000090"/>
                </a:solidFill>
              </a:rPr>
              <a:t>Temperature Data</a:t>
            </a:r>
          </a:p>
          <a:p>
            <a:endParaRPr lang="en-US" sz="4800" dirty="0" smtClean="0">
              <a:solidFill>
                <a:srgbClr val="000090"/>
              </a:solidFill>
            </a:endParaRPr>
          </a:p>
          <a:p>
            <a:r>
              <a:rPr lang="en-US" sz="4600" i="1" dirty="0" smtClean="0">
                <a:solidFill>
                  <a:srgbClr val="000090"/>
                </a:solidFill>
              </a:rPr>
              <a:t>Robert Dunn</a:t>
            </a:r>
          </a:p>
          <a:p>
            <a:r>
              <a:rPr lang="en-US" sz="4600" i="1" dirty="0" smtClean="0">
                <a:solidFill>
                  <a:srgbClr val="000090"/>
                </a:solidFill>
              </a:rPr>
              <a:t>(Met Office Hadley Centre)</a:t>
            </a:r>
          </a:p>
          <a:p>
            <a:endParaRPr lang="en-US" sz="3000" dirty="0" smtClean="0">
              <a:solidFill>
                <a:srgbClr val="000090"/>
              </a:solidFill>
            </a:endParaRPr>
          </a:p>
          <a:p>
            <a:r>
              <a:rPr lang="en-US" sz="3000" dirty="0" smtClean="0">
                <a:solidFill>
                  <a:srgbClr val="000090"/>
                </a:solidFill>
              </a:rPr>
              <a:t>Thanks to all those who develop, produce and maintain datasets!</a:t>
            </a:r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Introduction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2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5577" y="1287517"/>
            <a:ext cx="3813775" cy="247895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225" y="4041565"/>
            <a:ext cx="3813775" cy="247895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5577" y="4007517"/>
            <a:ext cx="3816000" cy="24804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600200"/>
            <a:ext cx="4692870" cy="4525963"/>
          </a:xfrm>
        </p:spPr>
        <p:txBody>
          <a:bodyPr>
            <a:normAutofit/>
          </a:bodyPr>
          <a:lstStyle/>
          <a:p>
            <a:r>
              <a:rPr lang="en-GB" sz="1800" dirty="0" smtClean="0"/>
              <a:t>What do we mean by “Temperature data”?</a:t>
            </a:r>
          </a:p>
          <a:p>
            <a:pPr lvl="1"/>
            <a:r>
              <a:rPr lang="en-GB" sz="1400" dirty="0" smtClean="0"/>
              <a:t>Probably this</a:t>
            </a:r>
          </a:p>
          <a:p>
            <a:pPr lvl="1"/>
            <a:r>
              <a:rPr lang="en-GB" sz="1400" dirty="0" smtClean="0"/>
              <a:t>Or this</a:t>
            </a:r>
          </a:p>
          <a:p>
            <a:pPr lvl="1"/>
            <a:r>
              <a:rPr lang="en-GB" sz="1400" dirty="0" smtClean="0"/>
              <a:t>Or this</a:t>
            </a:r>
          </a:p>
          <a:p>
            <a:pPr marL="0" indent="0">
              <a:buNone/>
            </a:pPr>
            <a:endParaRPr lang="en-GB" sz="1800" dirty="0"/>
          </a:p>
          <a:p>
            <a:r>
              <a:rPr lang="en-GB" sz="1800" dirty="0" smtClean="0"/>
              <a:t>All show similar patterns for the 2017 annual anomalies</a:t>
            </a:r>
          </a:p>
          <a:p>
            <a:r>
              <a:rPr lang="en-GB" sz="1800" dirty="0" smtClean="0"/>
              <a:t>But they are not identical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2814589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Surface T/in situ observations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3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5577" y="1287517"/>
            <a:ext cx="3813775" cy="247895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225" y="4041565"/>
            <a:ext cx="3813775" cy="247895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5577" y="4007517"/>
            <a:ext cx="3816000" cy="2480400"/>
          </a:xfrm>
          <a:prstGeom prst="rect">
            <a:avLst/>
          </a:prstGeom>
        </p:spPr>
      </p:pic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457199" y="1600200"/>
            <a:ext cx="4692870" cy="4525963"/>
          </a:xfrm>
        </p:spPr>
        <p:txBody>
          <a:bodyPr>
            <a:normAutofit/>
          </a:bodyPr>
          <a:lstStyle/>
          <a:p>
            <a:r>
              <a:rPr lang="en-GB" sz="1800" dirty="0" smtClean="0"/>
              <a:t>Based on monthly station data</a:t>
            </a:r>
          </a:p>
          <a:p>
            <a:r>
              <a:rPr lang="en-GB" sz="1800" dirty="0" smtClean="0"/>
              <a:t>Have different gridding methods</a:t>
            </a:r>
          </a:p>
          <a:p>
            <a:r>
              <a:rPr lang="en-GB" sz="1800" dirty="0" smtClean="0"/>
              <a:t>Have different levels of infilling</a:t>
            </a:r>
          </a:p>
          <a:p>
            <a:r>
              <a:rPr lang="en-GB" sz="1800" dirty="0" smtClean="0"/>
              <a:t>Other versions of global monthly temperature data exist too</a:t>
            </a:r>
          </a:p>
          <a:p>
            <a:pPr lvl="1"/>
            <a:r>
              <a:rPr lang="en-GB" sz="1400" dirty="0" err="1" smtClean="0"/>
              <a:t>Cowtan+Way</a:t>
            </a:r>
            <a:r>
              <a:rPr lang="en-GB" sz="1400" dirty="0"/>
              <a:t> </a:t>
            </a:r>
            <a:r>
              <a:rPr lang="en-GB" sz="1400" dirty="0" smtClean="0"/>
              <a:t>(infilled HadCRUT4)</a:t>
            </a:r>
          </a:p>
          <a:p>
            <a:pPr lvl="1"/>
            <a:r>
              <a:rPr lang="en-GB" sz="1400" dirty="0" smtClean="0"/>
              <a:t>Berkeley Earth</a:t>
            </a:r>
          </a:p>
          <a:p>
            <a:pPr lvl="1"/>
            <a:r>
              <a:rPr lang="en-GB" sz="1400" dirty="0" smtClean="0"/>
              <a:t>JMA</a:t>
            </a:r>
          </a:p>
          <a:p>
            <a:pPr lvl="1"/>
            <a:r>
              <a:rPr lang="en-GB" sz="1400" dirty="0" smtClean="0"/>
              <a:t>Others under development</a:t>
            </a:r>
          </a:p>
          <a:p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4080238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Surface T/reanalyses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199" y="1600200"/>
            <a:ext cx="4692870" cy="4525963"/>
          </a:xfrm>
        </p:spPr>
        <p:txBody>
          <a:bodyPr>
            <a:normAutofit/>
          </a:bodyPr>
          <a:lstStyle/>
          <a:p>
            <a:r>
              <a:rPr lang="en-GB" sz="1800" dirty="0" smtClean="0"/>
              <a:t>Take the observations &amp; place through a set of physical models</a:t>
            </a:r>
          </a:p>
          <a:p>
            <a:r>
              <a:rPr lang="en-GB" sz="1800" dirty="0" smtClean="0"/>
              <a:t>Also show similar patterns to the in-situ set</a:t>
            </a:r>
          </a:p>
          <a:p>
            <a:r>
              <a:rPr lang="en-GB" sz="1800" dirty="0" smtClean="0"/>
              <a:t>Other examples:</a:t>
            </a:r>
          </a:p>
          <a:p>
            <a:pPr lvl="1"/>
            <a:r>
              <a:rPr lang="en-GB" sz="1400" dirty="0" smtClean="0"/>
              <a:t>JRA-55</a:t>
            </a:r>
          </a:p>
          <a:p>
            <a:pPr lvl="1"/>
            <a:r>
              <a:rPr lang="en-GB" sz="1400" dirty="0" smtClean="0"/>
              <a:t>20</a:t>
            </a:r>
            <a:r>
              <a:rPr lang="en-GB" sz="1400" baseline="30000" dirty="0" smtClean="0"/>
              <a:t>th</a:t>
            </a:r>
            <a:r>
              <a:rPr lang="en-GB" sz="1400" dirty="0" smtClean="0"/>
              <a:t> Century Reanalysis</a:t>
            </a:r>
          </a:p>
          <a:p>
            <a:pPr lvl="1"/>
            <a:r>
              <a:rPr lang="en-GB" sz="1400" dirty="0" smtClean="0"/>
              <a:t>NCAR NCEP</a:t>
            </a:r>
          </a:p>
          <a:p>
            <a:pPr lvl="1"/>
            <a:r>
              <a:rPr lang="en-GB" sz="1400" dirty="0" smtClean="0"/>
              <a:t>ERA5/CERA-20C/ERA-20C ….</a:t>
            </a:r>
          </a:p>
          <a:p>
            <a:r>
              <a:rPr lang="en-GB" sz="1800" dirty="0" smtClean="0"/>
              <a:t>A physically motivated way of filling in the gaps</a:t>
            </a:r>
          </a:p>
          <a:p>
            <a:pPr lvl="1"/>
            <a:r>
              <a:rPr lang="en-GB" sz="1400" dirty="0" smtClean="0"/>
              <a:t>Extra complications from using a computer model</a:t>
            </a:r>
          </a:p>
          <a:p>
            <a:pPr lvl="1"/>
            <a:r>
              <a:rPr lang="en-GB" sz="1400" dirty="0" smtClean="0"/>
              <a:t>Have limited time coverage</a:t>
            </a:r>
          </a:p>
          <a:p>
            <a:pPr lvl="1"/>
            <a:r>
              <a:rPr lang="en-GB" sz="1400" dirty="0" smtClean="0"/>
              <a:t>Have limited time resolution</a:t>
            </a:r>
          </a:p>
          <a:p>
            <a:pPr lvl="1"/>
            <a:r>
              <a:rPr lang="en-GB" sz="1400" dirty="0" smtClean="0"/>
              <a:t>Also </a:t>
            </a:r>
            <a:r>
              <a:rPr lang="en-GB" sz="1400" dirty="0"/>
              <a:t>have known </a:t>
            </a:r>
            <a:r>
              <a:rPr lang="en-GB" sz="1400" dirty="0" smtClean="0"/>
              <a:t>issues, e.g.: </a:t>
            </a:r>
            <a:r>
              <a:rPr lang="en-GB" sz="1400" dirty="0" smtClean="0">
                <a:hlinkClick r:id="rId2"/>
              </a:rPr>
              <a:t>https</a:t>
            </a:r>
            <a:r>
              <a:rPr lang="en-GB" sz="1400" dirty="0">
                <a:hlinkClick r:id="rId2"/>
              </a:rPr>
              <a:t>://</a:t>
            </a:r>
            <a:r>
              <a:rPr lang="en-GB" sz="1400" dirty="0" smtClean="0">
                <a:hlinkClick r:id="rId2"/>
              </a:rPr>
              <a:t>software.ecmwf.int/wiki/display/CKB/ERA-Interim+known+issues</a:t>
            </a:r>
            <a:r>
              <a:rPr lang="en-GB" sz="1400" dirty="0" smtClean="0"/>
              <a:t> </a:t>
            </a:r>
          </a:p>
          <a:p>
            <a:pPr lvl="1"/>
            <a:endParaRPr lang="en-GB" sz="1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4800" y="4006800"/>
            <a:ext cx="3816000" cy="24804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4800" y="1288800"/>
            <a:ext cx="3816000" cy="248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039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Surface T/in situ observations/land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199" y="1600200"/>
            <a:ext cx="4692870" cy="5257800"/>
          </a:xfrm>
        </p:spPr>
        <p:txBody>
          <a:bodyPr>
            <a:normAutofit/>
          </a:bodyPr>
          <a:lstStyle/>
          <a:p>
            <a:r>
              <a:rPr lang="en-GB" sz="1800" dirty="0" smtClean="0"/>
              <a:t>Previous in-situ observations were monthly</a:t>
            </a:r>
          </a:p>
          <a:p>
            <a:pPr lvl="1"/>
            <a:r>
              <a:rPr lang="en-GB" sz="1400" dirty="0" smtClean="0"/>
              <a:t>Blended land and surface marine</a:t>
            </a:r>
          </a:p>
          <a:p>
            <a:pPr lvl="1"/>
            <a:r>
              <a:rPr lang="en-GB" sz="1400" dirty="0" smtClean="0"/>
              <a:t>Un-blended land – e.g. CRUTEM4</a:t>
            </a:r>
          </a:p>
          <a:p>
            <a:pPr lvl="1"/>
            <a:r>
              <a:rPr lang="en-GB" sz="1400" dirty="0" smtClean="0"/>
              <a:t>Station-based files – e.g. GHCN-M</a:t>
            </a:r>
            <a:endParaRPr lang="en-GB" sz="1800" dirty="0" smtClean="0"/>
          </a:p>
          <a:p>
            <a:r>
              <a:rPr lang="en-GB" sz="1800" dirty="0" smtClean="0"/>
              <a:t>Daily datasets also exist (especially at national level)</a:t>
            </a:r>
          </a:p>
          <a:p>
            <a:pPr lvl="1"/>
            <a:r>
              <a:rPr lang="en-GB" sz="1400" dirty="0" smtClean="0"/>
              <a:t>GHCN-daily – </a:t>
            </a:r>
            <a:r>
              <a:rPr lang="en-GB" sz="1400" dirty="0" err="1" smtClean="0"/>
              <a:t>Tmax</a:t>
            </a:r>
            <a:r>
              <a:rPr lang="en-GB" sz="1400" dirty="0" smtClean="0"/>
              <a:t>/</a:t>
            </a:r>
            <a:r>
              <a:rPr lang="en-GB" sz="1400" dirty="0" err="1" smtClean="0"/>
              <a:t>Tmin</a:t>
            </a:r>
            <a:r>
              <a:rPr lang="en-GB" sz="1400" dirty="0" smtClean="0"/>
              <a:t> + others</a:t>
            </a:r>
          </a:p>
          <a:p>
            <a:pPr lvl="1"/>
            <a:r>
              <a:rPr lang="en-GB" sz="1400" dirty="0" err="1" smtClean="0"/>
              <a:t>HadGHCND</a:t>
            </a:r>
            <a:r>
              <a:rPr lang="en-GB" sz="1400" dirty="0" smtClean="0"/>
              <a:t> – gridded daily </a:t>
            </a:r>
            <a:r>
              <a:rPr lang="en-GB" sz="1400" dirty="0" err="1" smtClean="0"/>
              <a:t>Tmax</a:t>
            </a:r>
            <a:r>
              <a:rPr lang="en-GB" sz="1400" dirty="0" smtClean="0"/>
              <a:t>/</a:t>
            </a:r>
            <a:r>
              <a:rPr lang="en-GB" sz="1400" dirty="0" err="1" smtClean="0"/>
              <a:t>Tmin</a:t>
            </a:r>
            <a:endParaRPr lang="en-GB" sz="1400" dirty="0" smtClean="0"/>
          </a:p>
          <a:p>
            <a:pPr lvl="1"/>
            <a:r>
              <a:rPr lang="en-GB" sz="1400" dirty="0" smtClean="0"/>
              <a:t>E-</a:t>
            </a:r>
            <a:r>
              <a:rPr lang="en-GB" sz="1400" dirty="0" err="1" smtClean="0"/>
              <a:t>Obs</a:t>
            </a:r>
            <a:r>
              <a:rPr lang="en-GB" sz="1400" dirty="0" smtClean="0"/>
              <a:t>, ECA&amp;D, </a:t>
            </a:r>
          </a:p>
          <a:p>
            <a:r>
              <a:rPr lang="en-GB" sz="1800" dirty="0" smtClean="0"/>
              <a:t>Sub-daily datasets too</a:t>
            </a:r>
          </a:p>
          <a:p>
            <a:pPr lvl="1"/>
            <a:r>
              <a:rPr lang="en-GB" sz="1400" dirty="0" smtClean="0"/>
              <a:t>E.g. ISD – though not gridded.</a:t>
            </a:r>
          </a:p>
          <a:p>
            <a:r>
              <a:rPr lang="en-GB" sz="1800" dirty="0" smtClean="0"/>
              <a:t>How have daily/monthly averages been calculated from the raw observations?</a:t>
            </a:r>
          </a:p>
          <a:p>
            <a:r>
              <a:rPr lang="en-GB" sz="1800" dirty="0" smtClean="0"/>
              <a:t>What about daily extremes:</a:t>
            </a:r>
          </a:p>
          <a:p>
            <a:pPr lvl="1"/>
            <a:r>
              <a:rPr lang="en-GB" sz="1400" dirty="0" smtClean="0"/>
              <a:t>ETCCDI extremes indices (14T + 13P indices)</a:t>
            </a:r>
          </a:p>
          <a:p>
            <a:pPr lvl="1"/>
            <a:r>
              <a:rPr lang="en-GB" sz="1400" dirty="0" smtClean="0"/>
              <a:t>HadEX2/GHCNDEX (see Peter’s talk)</a:t>
            </a:r>
            <a:endParaRPr lang="en-GB" sz="1400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5348" y="1325367"/>
            <a:ext cx="3566160" cy="253771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7334" t="21111" r="50666" b="22593"/>
          <a:stretch/>
        </p:blipFill>
        <p:spPr>
          <a:xfrm>
            <a:off x="5407268" y="3851426"/>
            <a:ext cx="3322320" cy="2504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029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3999" cy="1143000"/>
          </a:xfrm>
        </p:spPr>
        <p:txBody>
          <a:bodyPr>
            <a:noAutofit/>
          </a:bodyPr>
          <a:lstStyle/>
          <a:p>
            <a:r>
              <a:rPr lang="en-GB" dirty="0" smtClean="0"/>
              <a:t>Surface T/in situ observations/marine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199" y="1600200"/>
            <a:ext cx="4692870" cy="5257800"/>
          </a:xfrm>
        </p:spPr>
        <p:txBody>
          <a:bodyPr>
            <a:normAutofit/>
          </a:bodyPr>
          <a:lstStyle/>
          <a:p>
            <a:r>
              <a:rPr lang="en-GB" sz="1800" dirty="0" smtClean="0"/>
              <a:t>Sea-surface temperature</a:t>
            </a:r>
          </a:p>
          <a:p>
            <a:pPr lvl="1"/>
            <a:r>
              <a:rPr lang="en-GB" sz="1400" dirty="0" smtClean="0"/>
              <a:t>How deep does this go?</a:t>
            </a:r>
          </a:p>
          <a:p>
            <a:pPr lvl="1"/>
            <a:r>
              <a:rPr lang="en-GB" sz="1400" dirty="0" smtClean="0"/>
              <a:t>Bucket/buoy/engine intake</a:t>
            </a:r>
          </a:p>
          <a:p>
            <a:pPr lvl="1"/>
            <a:r>
              <a:rPr lang="en-GB" sz="1400" dirty="0" smtClean="0"/>
              <a:t>E.g. ERSST</a:t>
            </a:r>
            <a:r>
              <a:rPr lang="en-GB" sz="1400" dirty="0" smtClean="0"/>
              <a:t>, </a:t>
            </a:r>
            <a:r>
              <a:rPr lang="en-GB" sz="1400" dirty="0" err="1" smtClean="0"/>
              <a:t>HadSST</a:t>
            </a:r>
            <a:r>
              <a:rPr lang="en-GB" sz="1400" dirty="0" smtClean="0"/>
              <a:t>, </a:t>
            </a:r>
            <a:r>
              <a:rPr lang="en-GB" sz="1400" dirty="0" err="1" smtClean="0"/>
              <a:t>HadISST</a:t>
            </a:r>
            <a:endParaRPr lang="en-GB" sz="1400" dirty="0" smtClean="0"/>
          </a:p>
          <a:p>
            <a:endParaRPr lang="en-GB" sz="1800" dirty="0"/>
          </a:p>
          <a:p>
            <a:r>
              <a:rPr lang="en-GB" sz="1800" dirty="0" smtClean="0"/>
              <a:t>Marine air temperature</a:t>
            </a:r>
          </a:p>
          <a:p>
            <a:pPr lvl="1"/>
            <a:r>
              <a:rPr lang="en-GB" sz="1400" dirty="0" smtClean="0"/>
              <a:t>How high was it taken?</a:t>
            </a:r>
          </a:p>
          <a:p>
            <a:pPr lvl="1"/>
            <a:r>
              <a:rPr lang="en-GB" sz="1400" dirty="0" smtClean="0"/>
              <a:t>Buoy/platform/superstructure</a:t>
            </a:r>
          </a:p>
          <a:p>
            <a:pPr lvl="1"/>
            <a:r>
              <a:rPr lang="en-GB" sz="1400" dirty="0" smtClean="0"/>
              <a:t>E.g. </a:t>
            </a:r>
            <a:r>
              <a:rPr lang="en-GB" sz="1400" dirty="0" err="1" smtClean="0"/>
              <a:t>HadNMAT</a:t>
            </a:r>
            <a:endParaRPr lang="en-GB" sz="1400" dirty="0" smtClean="0"/>
          </a:p>
          <a:p>
            <a:endParaRPr lang="en-GB" sz="1800" dirty="0"/>
          </a:p>
          <a:p>
            <a:r>
              <a:rPr lang="en-GB" sz="1800" dirty="0" smtClean="0"/>
              <a:t>Ice shelf</a:t>
            </a:r>
          </a:p>
          <a:p>
            <a:pPr lvl="1"/>
            <a:r>
              <a:rPr lang="en-GB" sz="1400" dirty="0" smtClean="0"/>
              <a:t>Class as land or marine</a:t>
            </a:r>
          </a:p>
          <a:p>
            <a:pPr lvl="1"/>
            <a:r>
              <a:rPr lang="en-GB" sz="1400" dirty="0" smtClean="0"/>
              <a:t>Few met. stations present</a:t>
            </a:r>
          </a:p>
          <a:p>
            <a:pPr lvl="1"/>
            <a:r>
              <a:rPr lang="en-GB" sz="1400" dirty="0" err="1" smtClean="0"/>
              <a:t>E.g.HadISST</a:t>
            </a:r>
            <a:endParaRPr lang="en-GB" sz="1400" dirty="0" smtClean="0"/>
          </a:p>
          <a:p>
            <a:endParaRPr lang="en-GB" sz="1800" dirty="0"/>
          </a:p>
          <a:p>
            <a:r>
              <a:rPr lang="en-GB" sz="1800" dirty="0" smtClean="0"/>
              <a:t>Lakes?</a:t>
            </a:r>
            <a:endParaRPr lang="en-GB" sz="1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8196" y="1417638"/>
            <a:ext cx="5458765" cy="3273062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86" t="10762" b="16405"/>
          <a:stretch/>
        </p:blipFill>
        <p:spPr>
          <a:xfrm>
            <a:off x="4319752" y="4782316"/>
            <a:ext cx="3804417" cy="1939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961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non-Surface T/in situ observations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199" y="1600200"/>
            <a:ext cx="4692870" cy="5257800"/>
          </a:xfrm>
        </p:spPr>
        <p:txBody>
          <a:bodyPr>
            <a:normAutofit/>
          </a:bodyPr>
          <a:lstStyle/>
          <a:p>
            <a:r>
              <a:rPr lang="en-GB" sz="1800" dirty="0" smtClean="0"/>
              <a:t>“Surface T” approximates 2m-air temperature</a:t>
            </a:r>
          </a:p>
          <a:p>
            <a:pPr lvl="1"/>
            <a:r>
              <a:rPr lang="en-GB" sz="1400" dirty="0" smtClean="0"/>
              <a:t>To mimic what humans experience</a:t>
            </a:r>
          </a:p>
          <a:p>
            <a:r>
              <a:rPr lang="en-GB" sz="1800" dirty="0" smtClean="0"/>
              <a:t>It’s not the surface, really</a:t>
            </a:r>
          </a:p>
          <a:p>
            <a:pPr lvl="1"/>
            <a:r>
              <a:rPr lang="en-GB" sz="1400" dirty="0" err="1" smtClean="0"/>
              <a:t>tas</a:t>
            </a:r>
            <a:r>
              <a:rPr lang="en-GB" sz="1400" dirty="0" smtClean="0"/>
              <a:t> vs t2m vs…</a:t>
            </a:r>
          </a:p>
          <a:p>
            <a:endParaRPr lang="en-GB" sz="1800" dirty="0" smtClean="0"/>
          </a:p>
          <a:p>
            <a:r>
              <a:rPr lang="en-GB" sz="1800" dirty="0" smtClean="0"/>
              <a:t>Radiosonde data for upper air</a:t>
            </a:r>
          </a:p>
          <a:p>
            <a:pPr lvl="1"/>
            <a:r>
              <a:rPr lang="en-GB" sz="1400" dirty="0" smtClean="0"/>
              <a:t>Comparatively few launching sites</a:t>
            </a:r>
          </a:p>
          <a:p>
            <a:pPr lvl="1"/>
            <a:r>
              <a:rPr lang="en-GB" sz="1400" dirty="0" smtClean="0"/>
              <a:t>Instrumentation standardisation</a:t>
            </a:r>
          </a:p>
          <a:p>
            <a:pPr lvl="1"/>
            <a:r>
              <a:rPr lang="en-GB" sz="1400" dirty="0" smtClean="0"/>
              <a:t>E.g. RAOBCORE, RICH, RATPAC A2, UNSW</a:t>
            </a:r>
          </a:p>
          <a:p>
            <a:pPr lvl="1"/>
            <a:r>
              <a:rPr lang="en-GB" sz="1400" dirty="0"/>
              <a:t>Reanalyses – but see earlier (CFSR</a:t>
            </a:r>
            <a:r>
              <a:rPr lang="en-GB" sz="1400" dirty="0" smtClean="0"/>
              <a:t>)</a:t>
            </a:r>
          </a:p>
          <a:p>
            <a:pPr lvl="1"/>
            <a:endParaRPr lang="en-GB" sz="1400" dirty="0" smtClean="0"/>
          </a:p>
          <a:p>
            <a:r>
              <a:rPr lang="en-GB" sz="1800" dirty="0" smtClean="0"/>
              <a:t>Sub-surface land</a:t>
            </a:r>
          </a:p>
          <a:p>
            <a:pPr lvl="1"/>
            <a:r>
              <a:rPr lang="en-GB" sz="1400" dirty="0" smtClean="0"/>
              <a:t>Permafrost from boreholes </a:t>
            </a:r>
            <a:r>
              <a:rPr lang="en-GB" sz="1400" dirty="0" smtClean="0"/>
              <a:t>(e.g. GTN-P</a:t>
            </a:r>
            <a:r>
              <a:rPr lang="en-GB" sz="1400" dirty="0" smtClean="0"/>
              <a:t>, national datasets)</a:t>
            </a:r>
          </a:p>
          <a:p>
            <a:pPr marL="0" indent="0">
              <a:buNone/>
            </a:pPr>
            <a:endParaRPr lang="en-GB" sz="1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50175" b="51254"/>
          <a:stretch/>
        </p:blipFill>
        <p:spPr>
          <a:xfrm>
            <a:off x="4518441" y="2225980"/>
            <a:ext cx="4625559" cy="2859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566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non-Surface T/in situ observations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199" y="1600200"/>
            <a:ext cx="3430853" cy="4525963"/>
          </a:xfrm>
        </p:spPr>
        <p:txBody>
          <a:bodyPr>
            <a:normAutofit/>
          </a:bodyPr>
          <a:lstStyle/>
          <a:p>
            <a:r>
              <a:rPr lang="en-GB" sz="1800" dirty="0" smtClean="0"/>
              <a:t>Sub-surface marine</a:t>
            </a:r>
          </a:p>
          <a:p>
            <a:pPr lvl="1"/>
            <a:r>
              <a:rPr lang="en-GB" sz="1400" dirty="0" smtClean="0"/>
              <a:t>E.g. Argo &amp; Moored buoys</a:t>
            </a:r>
          </a:p>
          <a:p>
            <a:pPr lvl="1"/>
            <a:r>
              <a:rPr lang="en-GB" sz="1400" dirty="0" smtClean="0"/>
              <a:t>E.g. EN4, NODC</a:t>
            </a:r>
          </a:p>
          <a:p>
            <a:pPr lvl="1"/>
            <a:r>
              <a:rPr lang="en-GB" sz="1400" dirty="0" smtClean="0"/>
              <a:t>Needs to be consistent with SSTs at the surface</a:t>
            </a:r>
          </a:p>
          <a:p>
            <a:endParaRPr lang="en-GB" sz="1800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3728" y="4425590"/>
            <a:ext cx="4250233" cy="246066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0891" y="1133710"/>
            <a:ext cx="4615909" cy="3263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828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94549" y="1068317"/>
            <a:ext cx="3479928" cy="267270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3737" y="3599497"/>
            <a:ext cx="4330263" cy="324769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Surface T/remote sensing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199" y="1600200"/>
            <a:ext cx="4692870" cy="4525963"/>
          </a:xfrm>
        </p:spPr>
        <p:txBody>
          <a:bodyPr>
            <a:normAutofit/>
          </a:bodyPr>
          <a:lstStyle/>
          <a:p>
            <a:r>
              <a:rPr lang="en-GB" sz="1800" dirty="0" smtClean="0"/>
              <a:t>Satellites measure radiances/brightness temperatures</a:t>
            </a:r>
          </a:p>
          <a:p>
            <a:pPr lvl="1"/>
            <a:r>
              <a:rPr lang="en-GB" sz="1400" dirty="0" smtClean="0"/>
              <a:t>Do not </a:t>
            </a:r>
            <a:r>
              <a:rPr lang="en-GB" sz="1400" i="1" dirty="0" smtClean="0"/>
              <a:t>measure</a:t>
            </a:r>
            <a:r>
              <a:rPr lang="en-GB" sz="1400" dirty="0" smtClean="0"/>
              <a:t> temperature directly</a:t>
            </a:r>
          </a:p>
          <a:p>
            <a:r>
              <a:rPr lang="en-GB" sz="1800" dirty="0" smtClean="0"/>
              <a:t>Radiances are converted using algorithms</a:t>
            </a:r>
          </a:p>
          <a:p>
            <a:pPr lvl="1"/>
            <a:r>
              <a:rPr lang="en-GB" sz="1400" dirty="0" smtClean="0"/>
              <a:t>Physically motivated, regularly calibrated</a:t>
            </a:r>
          </a:p>
          <a:p>
            <a:r>
              <a:rPr lang="en-GB" sz="1800" dirty="0" smtClean="0"/>
              <a:t>Also, do not measure “surface T”</a:t>
            </a:r>
          </a:p>
          <a:p>
            <a:pPr lvl="1"/>
            <a:r>
              <a:rPr lang="en-GB" sz="1400" dirty="0" smtClean="0"/>
              <a:t>Measure the skin temperature</a:t>
            </a:r>
          </a:p>
          <a:p>
            <a:pPr lvl="1"/>
            <a:r>
              <a:rPr lang="en-GB" sz="1400" dirty="0" smtClean="0"/>
              <a:t>Initial work in converting </a:t>
            </a:r>
            <a:r>
              <a:rPr lang="en-GB" sz="1400" dirty="0" err="1" smtClean="0"/>
              <a:t>skinT</a:t>
            </a:r>
            <a:r>
              <a:rPr lang="en-GB" sz="1400" dirty="0" smtClean="0"/>
              <a:t> to surface</a:t>
            </a:r>
          </a:p>
          <a:p>
            <a:r>
              <a:rPr lang="en-GB" sz="1800" dirty="0" smtClean="0"/>
              <a:t>Coverage</a:t>
            </a:r>
          </a:p>
          <a:p>
            <a:pPr lvl="1"/>
            <a:r>
              <a:rPr lang="en-GB" sz="1400" dirty="0" smtClean="0"/>
              <a:t>Clouds</a:t>
            </a:r>
          </a:p>
          <a:p>
            <a:pPr lvl="1"/>
            <a:r>
              <a:rPr lang="en-GB" sz="1400" dirty="0" smtClean="0"/>
              <a:t>Geostationary (high refresh, low spatial resolution)</a:t>
            </a:r>
          </a:p>
          <a:p>
            <a:pPr lvl="1"/>
            <a:r>
              <a:rPr lang="en-GB" sz="1400" dirty="0" smtClean="0"/>
              <a:t>Polar (low refresh, high spatial resolution)</a:t>
            </a:r>
          </a:p>
          <a:p>
            <a:pPr lvl="1"/>
            <a:r>
              <a:rPr lang="en-GB" sz="1400" dirty="0" smtClean="0"/>
              <a:t>Biases from drifting </a:t>
            </a:r>
            <a:r>
              <a:rPr lang="en-GB" sz="1400" dirty="0" smtClean="0"/>
              <a:t>orbits</a:t>
            </a:r>
          </a:p>
          <a:p>
            <a:r>
              <a:rPr lang="en-GB" sz="1800" dirty="0" smtClean="0"/>
              <a:t>A wide variety of platforms</a:t>
            </a:r>
          </a:p>
          <a:p>
            <a:pPr lvl="1"/>
            <a:r>
              <a:rPr lang="en-GB" sz="1400" dirty="0" smtClean="0"/>
              <a:t>E.g. </a:t>
            </a:r>
            <a:r>
              <a:rPr lang="en-GB" sz="1400" dirty="0" err="1" smtClean="0"/>
              <a:t>Seviri</a:t>
            </a:r>
            <a:r>
              <a:rPr lang="en-GB" sz="1400" dirty="0" smtClean="0"/>
              <a:t>, MODIS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315762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non-Surface T/remote sensing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199" y="1600200"/>
            <a:ext cx="4114801" cy="4525963"/>
          </a:xfrm>
        </p:spPr>
        <p:txBody>
          <a:bodyPr>
            <a:normAutofit/>
          </a:bodyPr>
          <a:lstStyle/>
          <a:p>
            <a:r>
              <a:rPr lang="en-GB" sz="1800" dirty="0" smtClean="0"/>
              <a:t>Upper atmosphere</a:t>
            </a:r>
          </a:p>
          <a:p>
            <a:pPr lvl="1"/>
            <a:r>
              <a:rPr lang="en-GB" sz="1400" dirty="0" smtClean="0"/>
              <a:t>E.g. UAH</a:t>
            </a:r>
            <a:r>
              <a:rPr lang="en-GB" sz="1400" dirty="0" smtClean="0"/>
              <a:t>, RSS, NOAA-STAR</a:t>
            </a:r>
          </a:p>
          <a:p>
            <a:r>
              <a:rPr lang="en-GB" sz="1800" dirty="0" smtClean="0"/>
              <a:t>Tune radiances to different levels in the atmosphere. </a:t>
            </a:r>
          </a:p>
          <a:p>
            <a:r>
              <a:rPr lang="en-GB" sz="1800" dirty="0" smtClean="0"/>
              <a:t>Not “clean”</a:t>
            </a:r>
          </a:p>
          <a:p>
            <a:pPr lvl="1"/>
            <a:r>
              <a:rPr lang="en-GB" sz="1400" dirty="0" smtClean="0"/>
              <a:t>Levels to which the bands are sensitive vary over the year</a:t>
            </a:r>
            <a:endParaRPr lang="en-GB" sz="1400" dirty="0"/>
          </a:p>
          <a:p>
            <a:endParaRPr lang="en-GB" sz="1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1884" t="37995" r="55893" b="23044"/>
          <a:stretch/>
        </p:blipFill>
        <p:spPr>
          <a:xfrm>
            <a:off x="4520626" y="1600200"/>
            <a:ext cx="4497247" cy="3058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173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plate_1_1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90" r="66223" b="38438"/>
          <a:stretch/>
        </p:blipFill>
        <p:spPr bwMode="auto">
          <a:xfrm>
            <a:off x="5412067" y="966952"/>
            <a:ext cx="3274733" cy="560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Summary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199" y="1600200"/>
            <a:ext cx="4692870" cy="4525963"/>
          </a:xfrm>
        </p:spPr>
        <p:txBody>
          <a:bodyPr>
            <a:normAutofit/>
          </a:bodyPr>
          <a:lstStyle/>
          <a:p>
            <a:r>
              <a:rPr lang="en-GB" sz="1800" dirty="0" smtClean="0"/>
              <a:t>What do we mean by “temperature”?</a:t>
            </a:r>
          </a:p>
          <a:p>
            <a:r>
              <a:rPr lang="en-GB" sz="1800" dirty="0" smtClean="0"/>
              <a:t>What do users want from “temperature”?</a:t>
            </a:r>
          </a:p>
          <a:p>
            <a:r>
              <a:rPr lang="en-GB" sz="1800" dirty="0" smtClean="0"/>
              <a:t>We and they need to be precise and specific</a:t>
            </a:r>
          </a:p>
          <a:p>
            <a:r>
              <a:rPr lang="en-GB" sz="1800" dirty="0" smtClean="0"/>
              <a:t>Depending on the use-case, each dataset has features to be aware of.</a:t>
            </a:r>
          </a:p>
          <a:p>
            <a:endParaRPr lang="en-GB" sz="1800" dirty="0"/>
          </a:p>
          <a:p>
            <a:r>
              <a:rPr lang="en-GB" sz="1800" dirty="0" err="1" smtClean="0"/>
              <a:t>Intercomparison</a:t>
            </a:r>
            <a:r>
              <a:rPr lang="en-GB" sz="1800" dirty="0" smtClean="0"/>
              <a:t> is useful</a:t>
            </a:r>
          </a:p>
          <a:p>
            <a:r>
              <a:rPr lang="en-GB" sz="1800" dirty="0" smtClean="0"/>
              <a:t>Uncertainties are helpful</a:t>
            </a:r>
          </a:p>
          <a:p>
            <a:r>
              <a:rPr lang="en-GB" sz="1800" dirty="0" smtClean="0"/>
              <a:t>Education and informed decision making is vital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2085607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1115</TotalTime>
  <Words>573</Words>
  <Application>Microsoft Office PowerPoint</Application>
  <PresentationFormat>On-screen Show (4:3)</PresentationFormat>
  <Paragraphs>132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blank</vt:lpstr>
      <vt:lpstr>PowerPoint Presentation</vt:lpstr>
      <vt:lpstr>Introduction</vt:lpstr>
      <vt:lpstr>Surface T/in situ observations</vt:lpstr>
      <vt:lpstr>Surface T/reanalyses</vt:lpstr>
      <vt:lpstr>Surface T/in situ observations/land</vt:lpstr>
      <vt:lpstr>Surface T/in situ observations/marine</vt:lpstr>
      <vt:lpstr>non-Surface T/in situ observations</vt:lpstr>
      <vt:lpstr>non-Surface T/in situ observations</vt:lpstr>
      <vt:lpstr>Surface T/remote sensing</vt:lpstr>
      <vt:lpstr>non-Surface T/remote sensing</vt:lpstr>
      <vt:lpstr>Summary</vt:lpstr>
      <vt:lpstr>PowerPoint Presentation</vt:lpstr>
    </vt:vector>
  </TitlesOfParts>
  <Company>World Meteorological Organization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Foreman</dc:creator>
  <cp:lastModifiedBy>Dunn, Robert</cp:lastModifiedBy>
  <cp:revision>94</cp:revision>
  <dcterms:created xsi:type="dcterms:W3CDTF">2017-08-23T09:47:05Z</dcterms:created>
  <dcterms:modified xsi:type="dcterms:W3CDTF">2018-04-12T17:12:05Z</dcterms:modified>
</cp:coreProperties>
</file>