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93" r:id="rId3"/>
    <p:sldId id="294" r:id="rId4"/>
    <p:sldId id="260" r:id="rId5"/>
    <p:sldId id="291" r:id="rId6"/>
    <p:sldId id="284" r:id="rId7"/>
    <p:sldId id="287" r:id="rId8"/>
    <p:sldId id="274" r:id="rId9"/>
    <p:sldId id="296" r:id="rId10"/>
    <p:sldId id="285" r:id="rId11"/>
    <p:sldId id="286" r:id="rId12"/>
    <p:sldId id="297" r:id="rId13"/>
    <p:sldId id="295" r:id="rId14"/>
    <p:sldId id="263" r:id="rId15"/>
    <p:sldId id="292" r:id="rId16"/>
    <p:sldId id="258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944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pPr/>
              <a:t>4/7/18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tif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3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1494060"/>
            <a:ext cx="8229600" cy="27746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dirty="0" smtClean="0"/>
              <a:t>Status </a:t>
            </a:r>
            <a:r>
              <a:rPr lang="en-US" sz="6000" dirty="0" err="1" smtClean="0"/>
              <a:t>ofCryospheric</a:t>
            </a:r>
            <a:r>
              <a:rPr lang="en-US" sz="6000" dirty="0" smtClean="0"/>
              <a:t> Data:</a:t>
            </a:r>
          </a:p>
          <a:p>
            <a:r>
              <a:rPr lang="en-US" sz="6000" dirty="0" smtClean="0"/>
              <a:t>Gaps and </a:t>
            </a:r>
            <a:r>
              <a:rPr lang="en-US" sz="6000" dirty="0" err="1" smtClean="0"/>
              <a:t>Challanges</a:t>
            </a:r>
            <a:r>
              <a:rPr lang="en-US" sz="6000" dirty="0" smtClean="0"/>
              <a:t> </a:t>
            </a:r>
            <a:endParaRPr lang="en-US" sz="6000" dirty="0" smtClean="0"/>
          </a:p>
          <a:p>
            <a:endParaRPr lang="en-US" sz="5760" dirty="0" smtClean="0"/>
          </a:p>
          <a:p>
            <a:r>
              <a:rPr lang="en-US" sz="5053" i="1" dirty="0" smtClean="0">
                <a:solidFill>
                  <a:srgbClr val="000090"/>
                </a:solidFill>
              </a:rPr>
              <a:t>David Gallaher</a:t>
            </a:r>
          </a:p>
          <a:p>
            <a:r>
              <a:rPr lang="en-US" sz="5053" i="1" dirty="0" smtClean="0">
                <a:solidFill>
                  <a:srgbClr val="000090"/>
                </a:solidFill>
              </a:rPr>
              <a:t>NASA Snow &amp; Ice DAAC</a:t>
            </a:r>
          </a:p>
          <a:p>
            <a:r>
              <a:rPr lang="en-US" sz="5053" i="1" dirty="0" smtClean="0">
                <a:solidFill>
                  <a:srgbClr val="000090"/>
                </a:solidFill>
              </a:rPr>
              <a:t>National Snow and Ice Data  Center (NSIDC)</a:t>
            </a:r>
          </a:p>
          <a:p>
            <a:r>
              <a:rPr lang="en-US" sz="5053" i="1" dirty="0" smtClean="0">
                <a:solidFill>
                  <a:srgbClr val="000090"/>
                </a:solidFill>
              </a:rPr>
              <a:t>University of Colorado </a:t>
            </a:r>
            <a:r>
              <a:rPr lang="en-US" sz="5053" i="1" dirty="0" smtClean="0">
                <a:solidFill>
                  <a:srgbClr val="000090"/>
                </a:solidFill>
              </a:rPr>
              <a:t>Boulder</a:t>
            </a:r>
            <a:endParaRPr lang="en-US" sz="5053" i="1" dirty="0" smtClean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5" name="Picture 16" descr="nasa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7491" y="5075218"/>
            <a:ext cx="831555" cy="72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08106" y="5075218"/>
            <a:ext cx="720187" cy="72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cires_new_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99046" y="5075218"/>
            <a:ext cx="1409060" cy="72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16229" y="4268741"/>
            <a:ext cx="3382817" cy="65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igure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64" y="725686"/>
            <a:ext cx="7935936" cy="61323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25686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Arctic Sea </a:t>
            </a:r>
            <a:r>
              <a:rPr lang="en-US" sz="4000" b="1" dirty="0" smtClean="0"/>
              <a:t>Ice Extent</a:t>
            </a:r>
            <a:endParaRPr lang="en-US" sz="4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bove freezing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50" y="0"/>
            <a:ext cx="6635750" cy="68580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6729" y="1433090"/>
            <a:ext cx="304177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North Pole surges above freezing in dead of winter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802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22971" y="1403863"/>
            <a:ext cx="76301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Status </a:t>
            </a:r>
            <a:r>
              <a:rPr lang="en-US" sz="2400" dirty="0"/>
              <a:t>of </a:t>
            </a:r>
            <a:r>
              <a:rPr lang="en-US" sz="2400" dirty="0" err="1" smtClean="0"/>
              <a:t>cryospheric</a:t>
            </a:r>
            <a:r>
              <a:rPr lang="en-US" sz="2400" dirty="0" smtClean="0"/>
              <a:t> </a:t>
            </a:r>
            <a:r>
              <a:rPr lang="en-US" sz="2400" dirty="0"/>
              <a:t>data </a:t>
            </a:r>
            <a:endParaRPr lang="en-US" sz="2400" dirty="0" smtClean="0"/>
          </a:p>
          <a:p>
            <a:r>
              <a:rPr lang="en-US" sz="2400" dirty="0" smtClean="0"/>
              <a:t>(</a:t>
            </a:r>
            <a:r>
              <a:rPr lang="en-US" sz="2400" dirty="0"/>
              <a:t>Ice sheets, sea </a:t>
            </a:r>
            <a:r>
              <a:rPr lang="en-US" sz="2400" dirty="0" smtClean="0"/>
              <a:t>ice, permafrost snow and </a:t>
            </a:r>
            <a:r>
              <a:rPr lang="en-US" sz="2400" dirty="0"/>
              <a:t>glacier data) </a:t>
            </a:r>
            <a:endParaRPr lang="en-US" sz="2400" dirty="0" smtClean="0"/>
          </a:p>
          <a:p>
            <a:r>
              <a:rPr lang="en-US" sz="2400" dirty="0" smtClean="0"/>
              <a:t>Data challenges </a:t>
            </a:r>
          </a:p>
          <a:p>
            <a:r>
              <a:rPr lang="en-US" sz="2400" dirty="0" smtClean="0"/>
              <a:t>Data Gaps </a:t>
            </a:r>
          </a:p>
          <a:p>
            <a:r>
              <a:rPr lang="en-US" sz="2400" dirty="0"/>
              <a:t>Q</a:t>
            </a:r>
            <a:r>
              <a:rPr lang="en-US" sz="2400" dirty="0" smtClean="0"/>
              <a:t>uality </a:t>
            </a:r>
            <a:r>
              <a:rPr lang="en-US" sz="2400" dirty="0"/>
              <a:t>of data </a:t>
            </a:r>
            <a:r>
              <a:rPr lang="en-US" sz="2400" dirty="0" smtClean="0"/>
              <a:t>sets</a:t>
            </a:r>
          </a:p>
          <a:p>
            <a:r>
              <a:rPr lang="en-US" sz="2400" dirty="0" smtClean="0"/>
              <a:t>Recommendations</a:t>
            </a:r>
            <a:endParaRPr lang="en-US" sz="2400" dirty="0"/>
          </a:p>
          <a:p>
            <a:r>
              <a:rPr lang="en-US" sz="2400" dirty="0" smtClean="0"/>
              <a:t>Summary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522971" y="469562"/>
            <a:ext cx="7630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Status of </a:t>
            </a:r>
            <a:r>
              <a:rPr lang="en-US" sz="4400" b="1" dirty="0" err="1" smtClean="0"/>
              <a:t>Cryosphere</a:t>
            </a:r>
            <a:r>
              <a:rPr lang="en-US" sz="4400" b="1" dirty="0" smtClean="0"/>
              <a:t> Data</a:t>
            </a:r>
            <a:endParaRPr lang="en-US" sz="4400" b="1" dirty="0" smtClean="0"/>
          </a:p>
        </p:txBody>
      </p:sp>
      <p:pic>
        <p:nvPicPr>
          <p:cNvPr id="11" name="Content Placeholder 4" descr="greenland 2017 nasa.jpg"/>
          <p:cNvPicPr>
            <a:picLocks noChangeAspect="1"/>
          </p:cNvPicPr>
          <p:nvPr/>
        </p:nvPicPr>
        <p:blipFill>
          <a:blip r:embed="rId2"/>
          <a:srcRect l="-18187" r="-18187"/>
          <a:stretch>
            <a:fillRect/>
          </a:stretch>
        </p:blipFill>
        <p:spPr>
          <a:xfrm>
            <a:off x="3157486" y="2219829"/>
            <a:ext cx="6007904" cy="33041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74727" y="5641252"/>
            <a:ext cx="4247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Greenland glacier calving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/>
              <a:t>Examples of </a:t>
            </a:r>
            <a:r>
              <a:rPr lang="en-US" b="1" dirty="0" smtClean="0"/>
              <a:t>Key </a:t>
            </a:r>
            <a:r>
              <a:rPr lang="en-US" b="1" dirty="0" err="1" smtClean="0"/>
              <a:t>Cryospheric</a:t>
            </a:r>
            <a:r>
              <a:rPr lang="en-US" b="1" dirty="0" smtClean="0"/>
              <a:t> </a:t>
            </a:r>
            <a:br>
              <a:rPr lang="en-US" b="1" dirty="0" smtClean="0"/>
            </a:br>
            <a:r>
              <a:rPr lang="en-US" b="1" dirty="0" smtClean="0"/>
              <a:t>climate-related data </a:t>
            </a:r>
            <a:r>
              <a:rPr lang="en-US" b="1" dirty="0" smtClean="0"/>
              <a:t>sets</a:t>
            </a:r>
            <a:endParaRPr lang="en-US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333982"/>
            <a:ext cx="7622179" cy="3951288"/>
          </a:xfrm>
        </p:spPr>
        <p:txBody>
          <a:bodyPr>
            <a:normAutofit fontScale="92500" lnSpcReduction="10000"/>
          </a:bodyPr>
          <a:lstStyle/>
          <a:p>
            <a:pPr fontAlgn="b"/>
            <a:r>
              <a:rPr lang="en-US" dirty="0"/>
              <a:t>Sea Ice Extent</a:t>
            </a:r>
          </a:p>
          <a:p>
            <a:pPr fontAlgn="b"/>
            <a:r>
              <a:rPr lang="en-US" dirty="0"/>
              <a:t>Sea Ice Concentration</a:t>
            </a:r>
          </a:p>
          <a:p>
            <a:pPr fontAlgn="b"/>
            <a:r>
              <a:rPr lang="en-US" dirty="0"/>
              <a:t>Sea Ice Volume</a:t>
            </a:r>
          </a:p>
          <a:p>
            <a:pPr fontAlgn="b"/>
            <a:r>
              <a:rPr lang="en-US" dirty="0"/>
              <a:t>Ice Velocity</a:t>
            </a:r>
          </a:p>
          <a:p>
            <a:pPr fontAlgn="b"/>
            <a:r>
              <a:rPr lang="en-US" dirty="0"/>
              <a:t>Snow Cover</a:t>
            </a:r>
          </a:p>
          <a:p>
            <a:pPr fontAlgn="b"/>
            <a:r>
              <a:rPr lang="en-US" dirty="0"/>
              <a:t>Permafrost</a:t>
            </a:r>
          </a:p>
          <a:p>
            <a:pPr fontAlgn="b"/>
            <a:r>
              <a:rPr lang="en-US" dirty="0"/>
              <a:t>Ice Sheet Elevation</a:t>
            </a:r>
          </a:p>
          <a:p>
            <a:pPr fontAlgn="b"/>
            <a:r>
              <a:rPr lang="en-US" dirty="0"/>
              <a:t>Ice Sheet Mass</a:t>
            </a:r>
          </a:p>
          <a:p>
            <a:pPr fontAlgn="b"/>
            <a:r>
              <a:rPr lang="en-US" dirty="0"/>
              <a:t>Ice Sheet Albedo, SWE</a:t>
            </a:r>
          </a:p>
          <a:p>
            <a:pPr fontAlgn="b"/>
            <a:r>
              <a:rPr lang="en-US" dirty="0"/>
              <a:t>Ice Shelf Change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6" name="Picture 5" descr="IMG_43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2241" y="1392410"/>
            <a:ext cx="4315142" cy="33092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45026" y="4701703"/>
            <a:ext cx="3948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Antarctic unexpected open water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dirty="0" smtClean="0"/>
              <a:t>Sea </a:t>
            </a:r>
            <a:r>
              <a:rPr lang="en-US" b="1" dirty="0" smtClean="0"/>
              <a:t>Ice extent 1979 to present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25306" y="1814215"/>
            <a:ext cx="400233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monthly Sea Ice Index provides a quick look at Arctic-wide changes in sea ice. It is a source for consistently processed ice extent and concentration images and data values </a:t>
            </a:r>
            <a:r>
              <a:rPr lang="en-US" sz="2000" dirty="0" smtClean="0"/>
              <a:t>from passive microwave since </a:t>
            </a:r>
            <a:r>
              <a:rPr lang="en-US" sz="2000" dirty="0" smtClean="0"/>
              <a:t>1979. Monthly images show sea ice extent with an outline of the 30-year (1981-2010) median extent for that month (magenta line). Other monthly images show sea ice concentration and anomalies and trends in concentration.</a:t>
            </a:r>
            <a:endParaRPr lang="en-US" sz="2000" dirty="0"/>
          </a:p>
        </p:txBody>
      </p:sp>
      <p:pic>
        <p:nvPicPr>
          <p:cNvPr id="6" name="Picture 5" descr="n_ext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293" y="1675480"/>
            <a:ext cx="3664845" cy="43629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dirty="0" smtClean="0"/>
              <a:t>Sea Ice </a:t>
            </a:r>
            <a:r>
              <a:rPr lang="en-US" b="1" dirty="0" smtClean="0"/>
              <a:t>Concentrations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962895" y="1853643"/>
            <a:ext cx="372390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This data </a:t>
            </a:r>
            <a:r>
              <a:rPr lang="en-US" sz="2000" dirty="0" smtClean="0"/>
              <a:t>set </a:t>
            </a:r>
            <a:r>
              <a:rPr lang="en-US" sz="2000" dirty="0" smtClean="0"/>
              <a:t>from </a:t>
            </a:r>
            <a:r>
              <a:rPr lang="en-US" sz="2000" dirty="0"/>
              <a:t>Nimbus-7 SMMR and DMSP SSM/I-SSMIS Passive Microwave </a:t>
            </a:r>
            <a:r>
              <a:rPr lang="en-US" sz="2000" dirty="0" smtClean="0"/>
              <a:t>Data </a:t>
            </a:r>
            <a:r>
              <a:rPr lang="en-US" sz="2000" dirty="0" smtClean="0"/>
              <a:t>is </a:t>
            </a:r>
            <a:r>
              <a:rPr lang="en-US" sz="2000" dirty="0" smtClean="0"/>
              <a:t>generated from brightness temperature data and is designed to provide a consistent time series of sea ice concentrations spanning the coverage of several passive microwave instruments. The data are provided in the polar stereographic projection at a grid cell size of 25 </a:t>
            </a:r>
            <a:r>
              <a:rPr lang="en-US" sz="2000" dirty="0" err="1" smtClean="0"/>
              <a:t>x</a:t>
            </a:r>
            <a:r>
              <a:rPr lang="en-US" sz="2000" dirty="0" smtClean="0"/>
              <a:t> 25 km.</a:t>
            </a:r>
            <a:endParaRPr lang="en-US" sz="2000" dirty="0"/>
          </a:p>
        </p:txBody>
      </p:sp>
      <p:pic>
        <p:nvPicPr>
          <p:cNvPr id="7" name="Picture 6" descr="nsidc0081-ssmi-nrt-seai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206" y="1853643"/>
            <a:ext cx="3782274" cy="45027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4" name="Picture 3" descr="Microwave Radiometer Coverage rev1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256" y="-1415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/>
              <a:t>Sea Ice Volume to 2011-present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731342" y="1001436"/>
            <a:ext cx="305151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</a:t>
            </a:r>
            <a:r>
              <a:rPr lang="en-US" sz="2000" dirty="0" smtClean="0"/>
              <a:t>seasonal </a:t>
            </a:r>
            <a:r>
              <a:rPr lang="en-US" sz="2000" dirty="0" smtClean="0"/>
              <a:t>Sea Ice </a:t>
            </a:r>
            <a:r>
              <a:rPr lang="en-US" sz="2000" dirty="0" smtClean="0"/>
              <a:t>volume using </a:t>
            </a:r>
            <a:r>
              <a:rPr lang="en-US" sz="2000" dirty="0" smtClean="0"/>
              <a:t>data </a:t>
            </a:r>
            <a:r>
              <a:rPr lang="en-US" sz="2000" dirty="0"/>
              <a:t>from </a:t>
            </a:r>
            <a:r>
              <a:rPr lang="en-US" sz="2000" dirty="0" err="1" smtClean="0"/>
              <a:t>Cryosat’s</a:t>
            </a:r>
            <a:r>
              <a:rPr lang="en-US" sz="2000" dirty="0" smtClean="0"/>
              <a:t> CPOM’s </a:t>
            </a:r>
            <a:r>
              <a:rPr lang="en-US" sz="2000" dirty="0"/>
              <a:t>sea ice processor, </a:t>
            </a:r>
            <a:r>
              <a:rPr lang="en-US" sz="2000" dirty="0" smtClean="0"/>
              <a:t>has a </a:t>
            </a:r>
            <a:r>
              <a:rPr lang="en-US" sz="2000" dirty="0"/>
              <a:t>7 year time series also shows large year-on-year variations in the volume of sea ice which persists in the Arctic year round: between 2010 and 2012, volume declined by 31%, followed by an 89% increase in 2013 and then a 27% decrease from 2013–</a:t>
            </a:r>
            <a:r>
              <a:rPr lang="en-US" sz="2000" dirty="0" smtClean="0"/>
              <a:t>2016. This is a radar altimetry based sensor. </a:t>
            </a:r>
            <a:endParaRPr lang="en-US" sz="2000" dirty="0"/>
          </a:p>
        </p:txBody>
      </p:sp>
      <p:pic>
        <p:nvPicPr>
          <p:cNvPr id="7" name="Picture 6" descr="cryosat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28" y="1593807"/>
            <a:ext cx="5334614" cy="450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0273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/>
              <a:t>Snow Cover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58948" y="799002"/>
            <a:ext cx="7568693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data set contains daily, gridded snow cover and albedo derived from radiance data acquired by the </a:t>
            </a:r>
            <a:r>
              <a:rPr lang="en-US" dirty="0" smtClean="0"/>
              <a:t>MODIS and AVHRR satellites. Snow </a:t>
            </a:r>
            <a:r>
              <a:rPr lang="en-US" dirty="0" smtClean="0"/>
              <a:t>cover is identified using the Normalized Difference Snow Index (NDSI) and a series of screens designed to alleviate errors and flag uncertain snow cover detections</a:t>
            </a:r>
            <a:r>
              <a:rPr lang="en-US" dirty="0" smtClean="0"/>
              <a:t>. </a:t>
            </a:r>
            <a:r>
              <a:rPr lang="en-US" dirty="0" err="1" smtClean="0"/>
              <a:t>Unbiasing</a:t>
            </a:r>
            <a:r>
              <a:rPr lang="en-US" dirty="0" smtClean="0"/>
              <a:t> the data indicates </a:t>
            </a:r>
            <a:r>
              <a:rPr lang="en-US" dirty="0" smtClean="0"/>
              <a:t>seasonal </a:t>
            </a:r>
            <a:r>
              <a:rPr lang="en-US" dirty="0"/>
              <a:t>SCE exhibited negative slopes in all seasons but was only statistically significant in the summer (JJA) and fall (SON).</a:t>
            </a:r>
            <a:endParaRPr lang="en-US" dirty="0"/>
          </a:p>
        </p:txBody>
      </p:sp>
      <p:pic>
        <p:nvPicPr>
          <p:cNvPr id="7" name="Picture 6" descr="modis snow.sampl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948" y="2810378"/>
            <a:ext cx="7280524" cy="27328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58948" y="5543212"/>
            <a:ext cx="73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Rutgers Northern Hemisphere Snow and Ice Climate Data Records </a:t>
            </a:r>
            <a:r>
              <a:rPr lang="en-US" dirty="0" smtClean="0"/>
              <a:t>or the new (2017) </a:t>
            </a:r>
            <a:r>
              <a:rPr lang="en-US" dirty="0"/>
              <a:t>long-term Northern Hemisphere (NH) daily 5-km snow cover extent (SCE) product (JASMES) </a:t>
            </a:r>
            <a:r>
              <a:rPr lang="en-US" dirty="0" smtClean="0"/>
              <a:t>may </a:t>
            </a:r>
            <a:r>
              <a:rPr lang="en-US" dirty="0" smtClean="0"/>
              <a:t>be </a:t>
            </a:r>
            <a:r>
              <a:rPr lang="en-US" dirty="0" smtClean="0"/>
              <a:t>better datasets. 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Ice Sheet Elevation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856166" y="1460325"/>
            <a:ext cx="36714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Cryosat</a:t>
            </a:r>
            <a:r>
              <a:rPr lang="en-US" sz="2000" dirty="0" smtClean="0"/>
              <a:t> is currently providing the best ice sheet elevation. The </a:t>
            </a:r>
            <a:r>
              <a:rPr lang="en-US" sz="2000" dirty="0" smtClean="0"/>
              <a:t>ICESat-2 mission will deploy LIDAR sensors to collect altimetry data of the Earth's surface in 2018. ICESat-2 will continue the important observations of ice-sheet elevation change, sea-ice freeboard, and vegetation canopy height begun by </a:t>
            </a:r>
            <a:r>
              <a:rPr lang="en-US" sz="2000" dirty="0" err="1" smtClean="0"/>
              <a:t>ICESat</a:t>
            </a:r>
            <a:r>
              <a:rPr lang="en-US" sz="2000" dirty="0" smtClean="0"/>
              <a:t> in 2003 and continued by </a:t>
            </a:r>
            <a:r>
              <a:rPr lang="en-US" sz="2000" dirty="0" err="1" smtClean="0"/>
              <a:t>Icebridge</a:t>
            </a:r>
            <a:r>
              <a:rPr lang="en-US" sz="2000" dirty="0" smtClean="0"/>
              <a:t> to the present.</a:t>
            </a:r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9561"/>
            <a:ext cx="4414145" cy="44141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0784" y="4620913"/>
            <a:ext cx="3255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/>
              <a:t>IceSat</a:t>
            </a:r>
            <a:r>
              <a:rPr lang="en-US" sz="1600" dirty="0" smtClean="0"/>
              <a:t> Antarctic surface elevation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-109549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Ice Sheet Mass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275661" y="1012107"/>
            <a:ext cx="248678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Since 2002, the twin satellites of GRACE have made a complete map of Earth’s gravitational field every 30 days. Gravity is determined by </a:t>
            </a:r>
            <a:r>
              <a:rPr lang="en-US" sz="2000" dirty="0" smtClean="0"/>
              <a:t>mass. </a:t>
            </a:r>
            <a:r>
              <a:rPr lang="en-US" sz="2000" dirty="0"/>
              <a:t>By tracking these changes, GRACE and GRACE-FO can identify how much ice sheets and glaciers are shrinking</a:t>
            </a:r>
            <a:r>
              <a:rPr lang="en-US" sz="2000" dirty="0" smtClean="0"/>
              <a:t>. Both Greenland and Antarctica are losing mass.</a:t>
            </a:r>
            <a:r>
              <a:rPr lang="en-US" sz="2000" dirty="0"/>
              <a:t> </a:t>
            </a:r>
            <a:r>
              <a:rPr lang="en-US" sz="2000" dirty="0" smtClean="0"/>
              <a:t>Grace failed in 2017</a:t>
            </a:r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3451"/>
            <a:ext cx="6179604" cy="459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19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Picture Placeholder 5"/>
          <p:cNvGraphicFramePr>
            <a:graphicFrameLocks noGrp="1"/>
          </p:cNvGraphicFramePr>
          <p:nvPr>
            <p:ph type="pic" idx="1"/>
            <p:extLst>
              <p:ext uri="{D42A27DB-BD31-4B8C-83A1-F6EECF244321}">
                <p14:modId xmlns:p14="http://schemas.microsoft.com/office/powerpoint/2010/main" val="553961065"/>
              </p:ext>
            </p:extLst>
          </p:nvPr>
        </p:nvGraphicFramePr>
        <p:xfrm>
          <a:off x="554991" y="410010"/>
          <a:ext cx="8131810" cy="5780951"/>
        </p:xfrm>
        <a:graphic>
          <a:graphicData uri="http://schemas.openxmlformats.org/drawingml/2006/table">
            <a:tbl>
              <a:tblPr/>
              <a:tblGrid>
                <a:gridCol w="1964053"/>
                <a:gridCol w="1861094"/>
                <a:gridCol w="2076428"/>
                <a:gridCol w="2230235"/>
              </a:tblGrid>
              <a:tr h="46098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Climate Variable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Primary Sources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Gap Potential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Quality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44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Sea Ice Extent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SSM/I, AMSR-2, Radar,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FY-3C, others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High due to loss of F-20, AMSR-2 age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resolution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or narrow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swath, long record 1979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9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Sea Ice Concentration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SSM/I, AMSR-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 FY-3C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High due to loss of F-20, AMSR-2 age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 resolution,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water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on Ice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3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Sea Ice Volume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Cryosat-2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CryoSat 2 age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Large error bars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3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Ice Velocity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InSAR, LandSat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Very low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Improving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98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Snow Cover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MODIS,AVHRR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, GOES, SSMI, Sentinel, etc.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Low but MODIS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8000"/>
                          </a:solidFill>
                          <a:effectLst/>
                          <a:latin typeface="Calibri"/>
                        </a:rPr>
                        <a:t> age</a:t>
                      </a:r>
                      <a:endParaRPr lang="en-US" sz="1400" b="0" i="0" u="none" strike="noStrike" dirty="0">
                        <a:solidFill>
                          <a:srgbClr val="008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High,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continuous to 1978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60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Permafrost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Ground sources, SMAP?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No known replacement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Low, need models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Ice Sheet Elevation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InSAR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(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CryoSAT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),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IceSat-2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IceSat-1 failed 2009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Excellent in combination 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35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Ice Sheet Mass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Grace 1, Grace 2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Grace 1 failed 2017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Risks due to lack of cross correlation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65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Ice Sheet Albedo, SWE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MODIS, Sentinel-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 VIIRS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Aqua and Terra age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Cloud issues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327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Ice Shelf Change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MODIS, Sentinel-2, Radar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Aqua and Terra age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Usually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detected in a day</a:t>
                      </a:r>
                    </a:p>
                  </a:txBody>
                  <a:tcPr marL="8926" marR="8926" marT="8926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5557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601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/>
              <a:t>Other Global </a:t>
            </a:r>
            <a:r>
              <a:rPr lang="en-US" b="1" dirty="0" err="1" smtClean="0"/>
              <a:t>Cryospheric</a:t>
            </a:r>
            <a:r>
              <a:rPr lang="en-US" b="1" dirty="0" smtClean="0"/>
              <a:t> Data </a:t>
            </a:r>
            <a:r>
              <a:rPr lang="en-US" b="1" dirty="0" smtClean="0"/>
              <a:t>Sources</a:t>
            </a:r>
            <a:endParaRPr lang="en-US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57200" y="1417638"/>
            <a:ext cx="789209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Military – Space Based Infrared</a:t>
            </a:r>
          </a:p>
          <a:p>
            <a:pPr marL="288925" indent="-288925"/>
            <a:r>
              <a:rPr lang="en-US" sz="2400" dirty="0" smtClean="0"/>
              <a:t>Commercial satellite constellations (Planet, </a:t>
            </a:r>
            <a:r>
              <a:rPr lang="en-US" sz="2400" dirty="0" err="1" smtClean="0"/>
              <a:t>Iceye</a:t>
            </a:r>
            <a:r>
              <a:rPr lang="en-US" sz="2400" dirty="0" smtClean="0"/>
              <a:t>,  Hera</a:t>
            </a:r>
            <a:r>
              <a:rPr lang="en-US" sz="2400" dirty="0" smtClean="0"/>
              <a:t>, </a:t>
            </a:r>
            <a:r>
              <a:rPr lang="en-US" sz="2400" dirty="0" err="1" smtClean="0"/>
              <a:t>Astro</a:t>
            </a:r>
            <a:r>
              <a:rPr lang="en-US" sz="2400" dirty="0"/>
              <a:t> </a:t>
            </a:r>
            <a:r>
              <a:rPr lang="en-US" sz="2400" dirty="0" smtClean="0"/>
              <a:t>Digital</a:t>
            </a:r>
            <a:r>
              <a:rPr lang="en-US" sz="2400" dirty="0" smtClean="0"/>
              <a:t>, OMS etc)</a:t>
            </a:r>
          </a:p>
          <a:p>
            <a:r>
              <a:rPr lang="en-US" sz="2400" dirty="0" smtClean="0"/>
              <a:t>Data rescue datasets</a:t>
            </a:r>
          </a:p>
          <a:p>
            <a:r>
              <a:rPr lang="en-US" sz="2400" dirty="0" smtClean="0"/>
              <a:t>Canadian ice charts</a:t>
            </a:r>
          </a:p>
          <a:p>
            <a:r>
              <a:rPr lang="en-US" sz="2400" dirty="0" smtClean="0"/>
              <a:t>AVHRR</a:t>
            </a:r>
          </a:p>
          <a:p>
            <a:r>
              <a:rPr lang="en-US" sz="2400" dirty="0" smtClean="0"/>
              <a:t>MODIS</a:t>
            </a:r>
          </a:p>
          <a:p>
            <a:r>
              <a:rPr lang="en-US" sz="2400" dirty="0" err="1" smtClean="0"/>
              <a:t>RadarSAT</a:t>
            </a:r>
            <a:endParaRPr lang="en-US" sz="2400" dirty="0" smtClean="0"/>
          </a:p>
          <a:p>
            <a:r>
              <a:rPr lang="en-US" sz="2400" dirty="0" err="1" smtClean="0"/>
              <a:t>LandSat</a:t>
            </a:r>
            <a:endParaRPr lang="en-US" sz="2400" dirty="0" smtClean="0"/>
          </a:p>
          <a:p>
            <a:r>
              <a:rPr lang="en-US" sz="2400" dirty="0" smtClean="0"/>
              <a:t>Other FY series</a:t>
            </a:r>
          </a:p>
          <a:p>
            <a:r>
              <a:rPr lang="en-US" sz="2400" dirty="0" smtClean="0"/>
              <a:t>Russian Satellites</a:t>
            </a:r>
          </a:p>
          <a:p>
            <a:r>
              <a:rPr lang="en-US" sz="2400" dirty="0"/>
              <a:t>Glacial </a:t>
            </a:r>
            <a:r>
              <a:rPr lang="en-US" sz="2400" dirty="0" smtClean="0"/>
              <a:t>Photos</a:t>
            </a:r>
            <a:endParaRPr lang="en-US" sz="2400" dirty="0" smtClean="0"/>
          </a:p>
          <a:p>
            <a:r>
              <a:rPr lang="en-US" sz="2400" i="1" dirty="0" smtClean="0"/>
              <a:t>And many others….</a:t>
            </a:r>
            <a:endParaRPr lang="en-US" sz="2400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2671" y="2305120"/>
            <a:ext cx="3916623" cy="40512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91014" y="6382921"/>
            <a:ext cx="4524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/>
                <a:cs typeface="Arial"/>
              </a:rPr>
              <a:t>Antarctic ice extent October 1970 Nimbus IV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4000" b="1" dirty="0" smtClean="0"/>
              <a:t>Summary</a:t>
            </a:r>
            <a:endParaRPr lang="en-US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57200" y="971139"/>
            <a:ext cx="86868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Data </a:t>
            </a:r>
            <a:r>
              <a:rPr lang="en-US" sz="2000" b="1" dirty="0" smtClean="0"/>
              <a:t>Gaps</a:t>
            </a:r>
            <a:r>
              <a:rPr lang="en-US" sz="2000" dirty="0" smtClean="0"/>
              <a:t>: Several gaps and potential gaps in the satellite record threaten the overall quality of the record when satellite failures prevent cross correlation of satellite sensors.</a:t>
            </a:r>
            <a:endParaRPr lang="en-US" sz="2000" dirty="0" smtClean="0"/>
          </a:p>
          <a:p>
            <a:endParaRPr lang="en-US" sz="1000" dirty="0" smtClean="0"/>
          </a:p>
          <a:p>
            <a:r>
              <a:rPr lang="en-US" sz="2000" b="1" dirty="0" smtClean="0"/>
              <a:t>Data sets im</a:t>
            </a:r>
            <a:r>
              <a:rPr lang="en-US" sz="2000" b="1" dirty="0" smtClean="0"/>
              <a:t>pacted by Gaps</a:t>
            </a:r>
            <a:r>
              <a:rPr lang="en-US" sz="2000" dirty="0" smtClean="0"/>
              <a:t>: </a:t>
            </a:r>
            <a:r>
              <a:rPr lang="en-US" sz="2000" dirty="0" err="1" smtClean="0"/>
              <a:t>IceSat</a:t>
            </a:r>
            <a:r>
              <a:rPr lang="en-US" sz="2000" dirty="0" smtClean="0"/>
              <a:t> (even with Operation Ice Bridge), Grace (a one year gap).</a:t>
            </a:r>
            <a:endParaRPr lang="en-US" sz="2000" dirty="0" smtClean="0"/>
          </a:p>
          <a:p>
            <a:endParaRPr lang="en-US" sz="1000" dirty="0" smtClean="0"/>
          </a:p>
          <a:p>
            <a:r>
              <a:rPr lang="en-US" sz="2000" b="1" dirty="0" smtClean="0"/>
              <a:t>Data sets with high risk of Gaps</a:t>
            </a:r>
            <a:r>
              <a:rPr lang="en-US" sz="2000" dirty="0" smtClean="0"/>
              <a:t>: DMSP/SSM/I passive microwave and Cryosat-2</a:t>
            </a:r>
            <a:endParaRPr lang="en-US" sz="2000" dirty="0" smtClean="0"/>
          </a:p>
          <a:p>
            <a:pPr marL="341313" indent="-287338"/>
            <a:endParaRPr lang="en-US" sz="1000" dirty="0" smtClean="0"/>
          </a:p>
          <a:p>
            <a:pPr marL="341313" indent="-341313"/>
            <a:r>
              <a:rPr lang="en-US" sz="2000" b="1" dirty="0" smtClean="0"/>
              <a:t>Overall risks: </a:t>
            </a:r>
            <a:r>
              <a:rPr lang="en-US" sz="2000" dirty="0" smtClean="0"/>
              <a:t>Decreased funding for Earth observation in the U.S</a:t>
            </a:r>
            <a:r>
              <a:rPr lang="en-US" sz="2000" smtClean="0"/>
              <a:t>.   Real </a:t>
            </a:r>
            <a:r>
              <a:rPr lang="en-US" sz="2000" dirty="0" smtClean="0"/>
              <a:t>fear the Trump administration will cancel new satellites an deactivate operational satellites.</a:t>
            </a:r>
          </a:p>
          <a:p>
            <a:pPr marL="341313" indent="-341313"/>
            <a:endParaRPr lang="en-US" sz="1000" dirty="0" smtClean="0"/>
          </a:p>
          <a:p>
            <a:pPr marL="341313" indent="-341313"/>
            <a:r>
              <a:rPr lang="en-US" sz="2000" b="1" dirty="0" smtClean="0"/>
              <a:t>Commercial </a:t>
            </a:r>
            <a:r>
              <a:rPr lang="en-US" sz="2000" b="1" dirty="0" smtClean="0"/>
              <a:t>Remote Sensing Satellites: </a:t>
            </a:r>
            <a:r>
              <a:rPr lang="en-US" sz="2000" dirty="0" smtClean="0"/>
              <a:t>May be able to fill some of the gap but how does science get access to these commercial sources.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IMG_41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197" y="320156"/>
            <a:ext cx="7804603" cy="388576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51979" y="4205917"/>
            <a:ext cx="5613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Antarctic Peninsula NASA Operation </a:t>
            </a:r>
            <a:r>
              <a:rPr lang="en-US" dirty="0" err="1" smtClean="0"/>
              <a:t>IceBridge</a:t>
            </a:r>
            <a:r>
              <a:rPr lang="en-US" dirty="0" smtClean="0"/>
              <a:t>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19789</TotalTime>
  <Words>1033</Words>
  <Application>Microsoft Macintosh PowerPoint</Application>
  <PresentationFormat>On-screen Show (4:3)</PresentationFormat>
  <Paragraphs>133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blank</vt:lpstr>
      <vt:lpstr>PowerPoint Presentation</vt:lpstr>
      <vt:lpstr>Arctic Sea Ice Extent</vt:lpstr>
      <vt:lpstr>North Pole surges above freezing in dead of winter</vt:lpstr>
      <vt:lpstr>PowerPoint Presentation</vt:lpstr>
      <vt:lpstr>Examples of Key Cryospheric  climate-related data sets</vt:lpstr>
      <vt:lpstr>Sea Ice extent 1979 to present</vt:lpstr>
      <vt:lpstr>Sea Ice Concentrations</vt:lpstr>
      <vt:lpstr>PowerPoint Presentation</vt:lpstr>
      <vt:lpstr>Sea Ice Volume to 2011-present</vt:lpstr>
      <vt:lpstr>Snow Cover</vt:lpstr>
      <vt:lpstr>Ice Sheet Elevation</vt:lpstr>
      <vt:lpstr>Ice Sheet Mass</vt:lpstr>
      <vt:lpstr>PowerPoint Presentation</vt:lpstr>
      <vt:lpstr>Other Global Cryospheric Data Sources</vt:lpstr>
      <vt:lpstr>Summary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David Gallaher</cp:lastModifiedBy>
  <cp:revision>36</cp:revision>
  <dcterms:created xsi:type="dcterms:W3CDTF">2017-09-29T21:46:03Z</dcterms:created>
  <dcterms:modified xsi:type="dcterms:W3CDTF">2018-04-11T16:57:24Z</dcterms:modified>
</cp:coreProperties>
</file>