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</p:sldMasterIdLst>
  <p:sldIdLst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052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4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7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741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461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885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15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147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208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138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58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443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7455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402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996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9618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5367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38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349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606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etccdi.pacificclimate.org/" TargetMode="Externa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crp-climate.org/images/documents/grand_challenges/WCRP_Grand_Challenge_Extremes_Implementation_Plan_v20160708.pdf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185484" y="1897173"/>
            <a:ext cx="7278786" cy="2179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600" b="1" dirty="0" smtClean="0">
                <a:solidFill>
                  <a:srgbClr val="000090"/>
                </a:solidFill>
              </a:rPr>
              <a:t>Climate Indices</a:t>
            </a:r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500" i="1" dirty="0" smtClean="0">
                <a:solidFill>
                  <a:srgbClr val="000090"/>
                </a:solidFill>
              </a:rPr>
              <a:t>Peter Siegmund </a:t>
            </a:r>
            <a:br>
              <a:rPr lang="en-US" sz="4500" i="1" dirty="0" smtClean="0">
                <a:solidFill>
                  <a:srgbClr val="000090"/>
                </a:solidFill>
              </a:rPr>
            </a:br>
            <a:endParaRPr lang="en-US" sz="4500" i="1" dirty="0" smtClean="0">
              <a:solidFill>
                <a:srgbClr val="000090"/>
              </a:solidFill>
            </a:endParaRPr>
          </a:p>
          <a:p>
            <a:r>
              <a:rPr lang="en-US" sz="4500" i="1" dirty="0" smtClean="0">
                <a:solidFill>
                  <a:srgbClr val="000090"/>
                </a:solidFill>
              </a:rPr>
              <a:t>Royal Netherlands Meteorological Institute (KNMI)</a:t>
            </a:r>
          </a:p>
          <a:p>
            <a:endParaRPr lang="en-US" sz="4500" i="1" dirty="0">
              <a:solidFill>
                <a:srgbClr val="000090"/>
              </a:solidFill>
            </a:endParaRPr>
          </a:p>
          <a:p>
            <a:r>
              <a:rPr lang="en-US" sz="4500" i="1" dirty="0" smtClean="0">
                <a:solidFill>
                  <a:srgbClr val="000090"/>
                </a:solidFill>
              </a:rPr>
              <a:t>16 </a:t>
            </a:r>
            <a:r>
              <a:rPr lang="en-US" sz="4500" i="1" dirty="0" err="1" smtClean="0">
                <a:solidFill>
                  <a:srgbClr val="000090"/>
                </a:solidFill>
              </a:rPr>
              <a:t>april</a:t>
            </a:r>
            <a:r>
              <a:rPr lang="en-US" sz="4500" i="1" dirty="0" smtClean="0">
                <a:solidFill>
                  <a:srgbClr val="000090"/>
                </a:solidFill>
              </a:rPr>
              <a:t> 2018, 14:00-14:10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32774" y="4555856"/>
            <a:ext cx="28211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dirty="0">
                <a:solidFill>
                  <a:srgbClr val="000090"/>
                </a:solidFill>
              </a:rPr>
              <a:t>WMO Expert Meeting on </a:t>
            </a:r>
          </a:p>
          <a:p>
            <a:pPr defTabSz="457200"/>
            <a:r>
              <a:rPr lang="en-US" dirty="0">
                <a:solidFill>
                  <a:srgbClr val="000090"/>
                </a:solidFill>
              </a:rPr>
              <a:t>Climate Data </a:t>
            </a:r>
            <a:r>
              <a:rPr lang="en-US" dirty="0" err="1">
                <a:solidFill>
                  <a:srgbClr val="000090"/>
                </a:solidFill>
              </a:rPr>
              <a:t>Modernisation</a:t>
            </a:r>
            <a:endParaRPr lang="en-US" dirty="0">
              <a:solidFill>
                <a:srgbClr val="000090"/>
              </a:solidFill>
            </a:endParaRPr>
          </a:p>
          <a:p>
            <a:pPr defTabSz="457200"/>
            <a:r>
              <a:rPr lang="en-US" dirty="0">
                <a:solidFill>
                  <a:srgbClr val="000090"/>
                </a:solidFill>
              </a:rPr>
              <a:t>De Bilt, Netherlands</a:t>
            </a:r>
          </a:p>
          <a:p>
            <a:pPr defTabSz="457200"/>
            <a:r>
              <a:rPr lang="en-US" dirty="0">
                <a:solidFill>
                  <a:srgbClr val="000090"/>
                </a:solidFill>
              </a:rPr>
              <a:t>16-18 April 2018</a:t>
            </a:r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94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755576" y="1340768"/>
            <a:ext cx="7818872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/>
              <a:t>WMO-</a:t>
            </a:r>
            <a:r>
              <a:rPr lang="en-US" sz="2400" b="1" dirty="0" err="1"/>
              <a:t>CCl</a:t>
            </a:r>
            <a:r>
              <a:rPr lang="en-US" sz="2400" b="1" dirty="0"/>
              <a:t>/CLIVAR/JCOMM Expert Team on Climate Change 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Detection </a:t>
            </a:r>
            <a:r>
              <a:rPr lang="en-US" sz="2400" b="1" dirty="0"/>
              <a:t>and Indices (ETCCDI</a:t>
            </a:r>
            <a:r>
              <a:rPr lang="en-US" sz="2000" b="1" dirty="0"/>
              <a:t>)</a:t>
            </a:r>
            <a:endParaRPr lang="nl-NL" sz="2000" b="1" dirty="0"/>
          </a:p>
          <a:p>
            <a:endParaRPr lang="en-US" sz="2000" b="1" dirty="0" smtClean="0"/>
          </a:p>
          <a:p>
            <a:r>
              <a:rPr lang="en-US" dirty="0" smtClean="0"/>
              <a:t>List </a:t>
            </a:r>
            <a:r>
              <a:rPr lang="en-US" dirty="0"/>
              <a:t>of 27 standardized indices for GCOS-ECVs</a:t>
            </a:r>
            <a:endParaRPr lang="nl-NL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near </a:t>
            </a:r>
            <a:r>
              <a:rPr lang="en-US" dirty="0"/>
              <a:t>the surface over </a:t>
            </a:r>
            <a:r>
              <a:rPr lang="en-US" dirty="0" smtClean="0"/>
              <a:t>land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internationally coordinated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u</a:t>
            </a:r>
            <a:r>
              <a:rPr lang="en-US" dirty="0" smtClean="0"/>
              <a:t>sed </a:t>
            </a:r>
            <a:r>
              <a:rPr lang="en-US" dirty="0"/>
              <a:t>for both observations and </a:t>
            </a:r>
            <a:r>
              <a:rPr lang="en-US" dirty="0" smtClean="0"/>
              <a:t>models</a:t>
            </a:r>
          </a:p>
          <a:p>
            <a:pPr lvl="1"/>
            <a:endParaRPr lang="en-US" dirty="0" smtClean="0"/>
          </a:p>
          <a:p>
            <a:r>
              <a:rPr lang="nl-NL" dirty="0" smtClean="0"/>
              <a:t>Klein </a:t>
            </a:r>
            <a:r>
              <a:rPr lang="nl-NL" dirty="0"/>
              <a:t>Tank et al., 2009, WMO-TD No. 1500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0565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323528" y="548680"/>
            <a:ext cx="8750601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Global datasets of  climate extremes indices</a:t>
            </a:r>
            <a:endParaRPr lang="nl-NL" sz="2400" b="1" dirty="0"/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b="1" dirty="0" err="1" smtClean="0"/>
              <a:t>HadEX</a:t>
            </a:r>
            <a:r>
              <a:rPr lang="en-US" b="1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Alexander </a:t>
            </a:r>
            <a:r>
              <a:rPr lang="en-US" dirty="0"/>
              <a:t>et al., 2006: Global observed changes in daily climate </a:t>
            </a:r>
            <a:r>
              <a:rPr lang="en-US" dirty="0" smtClean="0"/>
              <a:t>extremes</a:t>
            </a:r>
            <a:br>
              <a:rPr lang="en-US" dirty="0" smtClean="0"/>
            </a:br>
            <a:r>
              <a:rPr lang="en-US" dirty="0" smtClean="0"/>
              <a:t>of </a:t>
            </a:r>
            <a:r>
              <a:rPr lang="en-US" dirty="0"/>
              <a:t>temperature and </a:t>
            </a:r>
            <a:r>
              <a:rPr lang="en-US" dirty="0" smtClean="0"/>
              <a:t>precipitation, doi:10.1029/2005JD006290</a:t>
            </a:r>
            <a:endParaRPr lang="nl-NL" dirty="0"/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b="1" dirty="0" smtClean="0"/>
              <a:t>HadEX2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Donat</a:t>
            </a:r>
            <a:r>
              <a:rPr lang="en-US" dirty="0" smtClean="0"/>
              <a:t> </a:t>
            </a:r>
            <a:r>
              <a:rPr lang="en-US" dirty="0"/>
              <a:t>et al., 2013: Updated analyses of temperature and </a:t>
            </a:r>
            <a:r>
              <a:rPr lang="en-US" dirty="0" smtClean="0"/>
              <a:t>precipitation</a:t>
            </a:r>
            <a:br>
              <a:rPr lang="en-US" dirty="0" smtClean="0"/>
            </a:br>
            <a:r>
              <a:rPr lang="en-US" dirty="0" smtClean="0"/>
              <a:t>extreme </a:t>
            </a:r>
            <a:r>
              <a:rPr lang="en-US" dirty="0"/>
              <a:t>indices since the beginning of the twentieth </a:t>
            </a:r>
            <a:r>
              <a:rPr lang="en-US" dirty="0" smtClean="0"/>
              <a:t>century, doi:10.1002/jgrd.50150</a:t>
            </a:r>
            <a:endParaRPr lang="nl-NL" dirty="0"/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dirty="0"/>
              <a:t>For software, descriptions of indices, details of QC </a:t>
            </a:r>
            <a:r>
              <a:rPr lang="en-US" dirty="0" smtClean="0"/>
              <a:t>etc.  </a:t>
            </a:r>
            <a:r>
              <a:rPr lang="en-US" dirty="0"/>
              <a:t>see </a:t>
            </a:r>
            <a:r>
              <a:rPr lang="en-US" u="sng" dirty="0">
                <a:hlinkClick r:id="rId2"/>
              </a:rPr>
              <a:t>http://etccdi.pacificclimate.org/</a:t>
            </a:r>
            <a:endParaRPr lang="nl-NL" dirty="0"/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b="1" dirty="0" err="1"/>
              <a:t>HadGHCND</a:t>
            </a:r>
            <a:r>
              <a:rPr lang="en-US" dirty="0"/>
              <a:t> - gridded daily TX and TN, global (Hadley Centre + NCEI)</a:t>
            </a:r>
            <a:endParaRPr lang="nl-NL" dirty="0"/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b="1" dirty="0"/>
              <a:t>GHCNDEX</a:t>
            </a:r>
            <a:r>
              <a:rPr lang="en-US" dirty="0"/>
              <a:t>: Gridded Temperature and Precipitation Climate Extremes Indices (NCAR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solidFill>
                  <a:srgbClr val="0070C0"/>
                </a:solidFill>
              </a:rPr>
              <a:t>European Climate Assessment &amp; Dataset (ECA&amp;D):  27 ETCCDI, daily, + additional indices</a:t>
            </a:r>
            <a:endParaRPr lang="nl-N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214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611560" y="764704"/>
            <a:ext cx="8084457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WCRP Grand Challenge on Weather and Climate </a:t>
            </a:r>
            <a:r>
              <a:rPr lang="en-GB" sz="2400" b="1" dirty="0" smtClean="0"/>
              <a:t>Extremes</a:t>
            </a:r>
          </a:p>
          <a:p>
            <a:r>
              <a:rPr lang="en-US" sz="2000" i="1" dirty="0" smtClean="0"/>
              <a:t>Overarching </a:t>
            </a:r>
            <a:r>
              <a:rPr lang="en-US" sz="2000" i="1" dirty="0" smtClean="0"/>
              <a:t>Themes: </a:t>
            </a:r>
            <a:r>
              <a:rPr lang="en-US" sz="2000" b="1" i="1" u="sng" dirty="0" smtClean="0"/>
              <a:t>Document</a:t>
            </a:r>
            <a:r>
              <a:rPr lang="en-US" sz="2000" i="1" dirty="0" smtClean="0"/>
              <a:t>, Understand, Simulate, Attribute</a:t>
            </a:r>
            <a:endParaRPr lang="nl-NL" sz="2000" dirty="0"/>
          </a:p>
          <a:p>
            <a:r>
              <a:rPr lang="en-US" sz="2000" i="1" dirty="0"/>
              <a:t>Are existing observations sufficient to underpin the assessment of extremes?</a:t>
            </a:r>
            <a:endParaRPr lang="nl-NL" sz="2000" dirty="0"/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dirty="0">
                <a:solidFill>
                  <a:srgbClr val="0070C0"/>
                </a:solidFill>
              </a:rPr>
              <a:t>Critical gaps in the amount, quality, consistency and availability of </a:t>
            </a:r>
            <a:r>
              <a:rPr lang="en-US" dirty="0" smtClean="0">
                <a:solidFill>
                  <a:srgbClr val="0070C0"/>
                </a:solidFill>
              </a:rPr>
              <a:t>observations</a:t>
            </a:r>
            <a:br>
              <a:rPr lang="en-US" dirty="0" smtClean="0">
                <a:solidFill>
                  <a:srgbClr val="0070C0"/>
                </a:solidFill>
              </a:rPr>
            </a:br>
            <a:r>
              <a:rPr lang="en-US" dirty="0" smtClean="0">
                <a:solidFill>
                  <a:srgbClr val="0070C0"/>
                </a:solidFill>
              </a:rPr>
              <a:t>especially </a:t>
            </a:r>
            <a:r>
              <a:rPr lang="en-US" dirty="0">
                <a:solidFill>
                  <a:srgbClr val="0070C0"/>
                </a:solidFill>
              </a:rPr>
              <a:t>with respect to extremes.</a:t>
            </a:r>
            <a:endParaRPr lang="nl-NL" dirty="0">
              <a:solidFill>
                <a:srgbClr val="0070C0"/>
              </a:solidFill>
            </a:endParaRPr>
          </a:p>
          <a:p>
            <a:r>
              <a:rPr lang="en-US" dirty="0"/>
              <a:t> </a:t>
            </a:r>
            <a:endParaRPr lang="nl-NL" dirty="0"/>
          </a:p>
          <a:p>
            <a:r>
              <a:rPr lang="en-US" dirty="0"/>
              <a:t>The current climate extremes datasets are inadequate to properly assess </a:t>
            </a:r>
            <a:endParaRPr lang="en-US" dirty="0" smtClean="0"/>
          </a:p>
          <a:p>
            <a:r>
              <a:rPr lang="en-US" dirty="0" smtClean="0"/>
              <a:t>climate </a:t>
            </a:r>
            <a:r>
              <a:rPr lang="en-US" dirty="0"/>
              <a:t>variability and change, needed for detection, attribution, model evaluation. </a:t>
            </a:r>
            <a:endParaRPr lang="en-US" dirty="0" smtClean="0"/>
          </a:p>
          <a:p>
            <a:endParaRPr lang="nl-NL" dirty="0"/>
          </a:p>
          <a:p>
            <a:r>
              <a:rPr lang="en-US" dirty="0">
                <a:solidFill>
                  <a:srgbClr val="0070C0"/>
                </a:solidFill>
              </a:rPr>
              <a:t>This is due to </a:t>
            </a:r>
            <a:endParaRPr lang="en-US" dirty="0" smtClean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data </a:t>
            </a:r>
            <a:r>
              <a:rPr lang="en-US" dirty="0">
                <a:solidFill>
                  <a:srgbClr val="0070C0"/>
                </a:solidFill>
              </a:rPr>
              <a:t>limitations (time, space</a:t>
            </a:r>
            <a:r>
              <a:rPr lang="en-US" dirty="0" smtClean="0">
                <a:solidFill>
                  <a:srgbClr val="0070C0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differences </a:t>
            </a:r>
            <a:r>
              <a:rPr lang="en-US" dirty="0">
                <a:solidFill>
                  <a:srgbClr val="0070C0"/>
                </a:solidFill>
              </a:rPr>
              <a:t>in how extremes are </a:t>
            </a:r>
            <a:r>
              <a:rPr lang="en-US" dirty="0" smtClean="0">
                <a:solidFill>
                  <a:srgbClr val="0070C0"/>
                </a:solidFill>
              </a:rPr>
              <a:t>defined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the </a:t>
            </a:r>
            <a:r>
              <a:rPr lang="en-US" dirty="0">
                <a:solidFill>
                  <a:srgbClr val="0070C0"/>
                </a:solidFill>
              </a:rPr>
              <a:t>spatial representativeness of point-based </a:t>
            </a:r>
            <a:r>
              <a:rPr lang="en-US" dirty="0" smtClean="0">
                <a:solidFill>
                  <a:srgbClr val="0070C0"/>
                </a:solidFill>
              </a:rPr>
              <a:t>measurements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scaling </a:t>
            </a:r>
            <a:r>
              <a:rPr lang="en-US" dirty="0">
                <a:solidFill>
                  <a:srgbClr val="0070C0"/>
                </a:solidFill>
              </a:rPr>
              <a:t>issues between observations (in situ and remotely sensed) and </a:t>
            </a:r>
            <a:r>
              <a:rPr lang="en-US" dirty="0" smtClean="0">
                <a:solidFill>
                  <a:srgbClr val="0070C0"/>
                </a:solidFill>
              </a:rPr>
              <a:t>models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uncertainties </a:t>
            </a:r>
            <a:r>
              <a:rPr lang="en-US" dirty="0">
                <a:solidFill>
                  <a:srgbClr val="0070C0"/>
                </a:solidFill>
              </a:rPr>
              <a:t>in variable estimates from satellite retrievals.</a:t>
            </a:r>
            <a:endParaRPr lang="nl-N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237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539552" y="188640"/>
            <a:ext cx="8725081" cy="6601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WCRP Grand </a:t>
            </a:r>
            <a:r>
              <a:rPr lang="en-US" dirty="0" err="1" smtClean="0">
                <a:solidFill>
                  <a:srgbClr val="0070C0"/>
                </a:solidFill>
              </a:rPr>
              <a:t>Challange</a:t>
            </a:r>
            <a:r>
              <a:rPr lang="en-US" dirty="0" smtClean="0">
                <a:solidFill>
                  <a:srgbClr val="0070C0"/>
                </a:solidFill>
              </a:rPr>
              <a:t>, continued:</a:t>
            </a:r>
          </a:p>
          <a:p>
            <a:endParaRPr lang="en-US" dirty="0"/>
          </a:p>
          <a:p>
            <a:r>
              <a:rPr lang="en-US" dirty="0" smtClean="0"/>
              <a:t>Needed: 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1100" dirty="0" smtClean="0"/>
              <a:t>(</a:t>
            </a:r>
            <a:r>
              <a:rPr lang="en-US" sz="1100" dirty="0" smtClean="0">
                <a:hlinkClick r:id="rId2"/>
              </a:rPr>
              <a:t>https</a:t>
            </a:r>
            <a:r>
              <a:rPr lang="en-US" sz="1100" dirty="0">
                <a:hlinkClick r:id="rId2"/>
              </a:rPr>
              <a:t>://</a:t>
            </a:r>
            <a:r>
              <a:rPr lang="en-US" sz="1100" dirty="0" smtClean="0">
                <a:hlinkClick r:id="rId2"/>
              </a:rPr>
              <a:t>www.wcrp-climate.org/images/documents/grand_challenges/WCRP_Grand_Challenge_Extremes_Implementation_Plan_v20160708.pdf</a:t>
            </a:r>
            <a:r>
              <a:rPr lang="en-US" sz="1100" dirty="0" smtClean="0"/>
              <a:t>)</a:t>
            </a:r>
            <a:r>
              <a:rPr lang="en-US" dirty="0" smtClean="0"/>
              <a:t> </a:t>
            </a:r>
            <a:endParaRPr lang="nl-NL" dirty="0" smtClean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QC/homogenization for extremes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Integrated in-situ </a:t>
            </a:r>
            <a:r>
              <a:rPr lang="en-US" dirty="0"/>
              <a:t>data </a:t>
            </a:r>
            <a:r>
              <a:rPr lang="en-US" dirty="0" smtClean="0"/>
              <a:t>sets, all elements, (sub)daily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Data rescue/digitization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Collation </a:t>
            </a:r>
            <a:r>
              <a:rPr lang="en-US" dirty="0"/>
              <a:t>and quality control of all existing in situ daily data </a:t>
            </a:r>
            <a:r>
              <a:rPr lang="en-US" dirty="0" smtClean="0"/>
              <a:t>sources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Collation </a:t>
            </a:r>
            <a:r>
              <a:rPr lang="en-US" dirty="0"/>
              <a:t>of all ETCCDI </a:t>
            </a:r>
            <a:r>
              <a:rPr lang="en-US" dirty="0" smtClean="0"/>
              <a:t>in-situ </a:t>
            </a:r>
            <a:r>
              <a:rPr lang="en-US" dirty="0"/>
              <a:t>data including HadEX2, GHCNDEX and regional </a:t>
            </a:r>
            <a:r>
              <a:rPr lang="en-US" dirty="0" smtClean="0"/>
              <a:t>indices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Additional </a:t>
            </a:r>
            <a:r>
              <a:rPr lang="en-US" dirty="0"/>
              <a:t>ETCCDI indices, on long-term precipitation surplus/ deficit, soil moisture</a:t>
            </a:r>
            <a:r>
              <a:rPr lang="en-US" dirty="0" smtClean="0"/>
              <a:t>,</a:t>
            </a:r>
            <a:br>
              <a:rPr lang="en-US" dirty="0" smtClean="0"/>
            </a:br>
            <a:r>
              <a:rPr lang="en-US" dirty="0" smtClean="0"/>
              <a:t>drought</a:t>
            </a:r>
            <a:r>
              <a:rPr lang="en-US" dirty="0"/>
              <a:t>, heatwaves, and more impacts-relevant indices. </a:t>
            </a:r>
            <a:endParaRPr lang="en-US" dirty="0" smtClean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 smtClean="0"/>
              <a:t>Standardised</a:t>
            </a:r>
            <a:r>
              <a:rPr lang="en-US" dirty="0" smtClean="0"/>
              <a:t> </a:t>
            </a:r>
            <a:r>
              <a:rPr lang="en-US" dirty="0"/>
              <a:t>software for ETCCDI </a:t>
            </a:r>
            <a:r>
              <a:rPr lang="en-US" dirty="0" smtClean="0"/>
              <a:t>calculations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‘Best </a:t>
            </a:r>
            <a:r>
              <a:rPr lang="en-US" dirty="0"/>
              <a:t>practice’ guidance on gridding data of extremes and address scaling issues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between </a:t>
            </a:r>
            <a:r>
              <a:rPr lang="en-US" dirty="0"/>
              <a:t>observations and </a:t>
            </a:r>
            <a:r>
              <a:rPr lang="en-US" dirty="0" smtClean="0"/>
              <a:t>models.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 smtClean="0"/>
              <a:t>Intercomparison</a:t>
            </a:r>
            <a:r>
              <a:rPr lang="en-US" dirty="0" smtClean="0"/>
              <a:t> </a:t>
            </a:r>
            <a:r>
              <a:rPr lang="en-US" dirty="0"/>
              <a:t>of existing and new datasets including precipitation extremes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from </a:t>
            </a:r>
            <a:r>
              <a:rPr lang="en-US" dirty="0"/>
              <a:t>satellite </a:t>
            </a:r>
            <a:r>
              <a:rPr lang="en-US" dirty="0" smtClean="0"/>
              <a:t>retrievals.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Activities </a:t>
            </a:r>
            <a:r>
              <a:rPr lang="en-US" dirty="0"/>
              <a:t>on ocean extremes e.g. marine heatwaves, extreme wave height storm surges.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5325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14409" y="4063331"/>
            <a:ext cx="3833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sz="2800" i="1" dirty="0">
                <a:solidFill>
                  <a:prstClr val="black"/>
                </a:solidFill>
              </a:rPr>
              <a:t>Peter.Siegmund@knmi.nl</a:t>
            </a:r>
            <a:endParaRPr lang="fr-FR" sz="28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2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114</Words>
  <Application>Microsoft Office PowerPoint</Application>
  <PresentationFormat>Diavoorstelling (4:3)</PresentationFormat>
  <Paragraphs>70</Paragraphs>
  <Slides>6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2</vt:i4>
      </vt:variant>
      <vt:variant>
        <vt:lpstr>Diatitels</vt:lpstr>
      </vt:variant>
      <vt:variant>
        <vt:i4>6</vt:i4>
      </vt:variant>
    </vt:vector>
  </HeadingPairs>
  <TitlesOfParts>
    <vt:vector size="8" baseType="lpstr">
      <vt:lpstr>blank</vt:lpstr>
      <vt:lpstr>1_blank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SSC-Campus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Siegmund, Peter (KNMI)</dc:creator>
  <cp:lastModifiedBy>Siegmund, Peter (KNMI)</cp:lastModifiedBy>
  <cp:revision>4</cp:revision>
  <dcterms:created xsi:type="dcterms:W3CDTF">2018-04-04T12:13:52Z</dcterms:created>
  <dcterms:modified xsi:type="dcterms:W3CDTF">2018-04-11T08:56:41Z</dcterms:modified>
</cp:coreProperties>
</file>