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74" r:id="rId3"/>
    <p:sldId id="276" r:id="rId4"/>
    <p:sldId id="268" r:id="rId5"/>
    <p:sldId id="271" r:id="rId6"/>
    <p:sldId id="272" r:id="rId7"/>
    <p:sldId id="273" r:id="rId8"/>
    <p:sldId id="259" r:id="rId9"/>
    <p:sldId id="260" r:id="rId10"/>
    <p:sldId id="261" r:id="rId11"/>
    <p:sldId id="262" r:id="rId12"/>
    <p:sldId id="264" r:id="rId13"/>
    <p:sldId id="266" r:id="rId14"/>
    <p:sldId id="265" r:id="rId15"/>
    <p:sldId id="258"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18" d="100"/>
          <a:sy n="118" d="100"/>
        </p:scale>
        <p:origin x="-142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10/04/2018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‹nr.›</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‹nr.›</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‹nr.›</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‹nr.›</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‹nr.›</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‹nr.›</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‹nr.›</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‹nr.›</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‹nr.›</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‹nr.›</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‹nr.›</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iswiki.wmo.int/tiki-download_file.php?fileId=3823" TargetMode="Externa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wis.wmo.int/file=3799" TargetMode="External"/><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hyperlink" Target="https://wiswiki.wmo.int/tiki-index.php?page=WWIM" TargetMode="External"/><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hyperlink" Target="https://wiswiki.wmo.int/tiki-download_file.php?fileId=3682" TargetMode="External"/><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hyperlink" Target="https://wis.wmo.int/file=3811" TargetMode="External"/><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is.wmo.int/file=3811" TargetMode="External"/><Relationship Id="rId1" Type="http://schemas.openxmlformats.org/officeDocument/2006/relationships/slideLayout" Target="../slideLayouts/slideLayout9.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1185484" y="1897173"/>
            <a:ext cx="7278786" cy="1840813"/>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8600" b="1" dirty="0" smtClean="0">
                <a:solidFill>
                  <a:srgbClr val="000090"/>
                </a:solidFill>
              </a:rPr>
              <a:t>Maturity </a:t>
            </a:r>
            <a:r>
              <a:rPr lang="en-US" sz="8600" b="1" dirty="0">
                <a:solidFill>
                  <a:srgbClr val="000090"/>
                </a:solidFill>
              </a:rPr>
              <a:t>Models and need </a:t>
            </a:r>
            <a:r>
              <a:rPr lang="en-US" sz="8600" b="1" dirty="0" smtClean="0">
                <a:solidFill>
                  <a:srgbClr val="000090"/>
                </a:solidFill>
              </a:rPr>
              <a:t>for</a:t>
            </a:r>
            <a:br>
              <a:rPr lang="en-US" sz="8600" b="1" dirty="0" smtClean="0">
                <a:solidFill>
                  <a:srgbClr val="000090"/>
                </a:solidFill>
              </a:rPr>
            </a:br>
            <a:r>
              <a:rPr lang="en-US" sz="8600" b="1" dirty="0" smtClean="0">
                <a:solidFill>
                  <a:srgbClr val="000090"/>
                </a:solidFill>
              </a:rPr>
              <a:t> </a:t>
            </a:r>
            <a:r>
              <a:rPr lang="en-US" sz="8600" b="1" dirty="0">
                <a:solidFill>
                  <a:srgbClr val="000090"/>
                </a:solidFill>
              </a:rPr>
              <a:t>WMO Maturity Matrix Convergence Model</a:t>
            </a:r>
            <a:endParaRPr lang="en-US" sz="8600" b="1" dirty="0" smtClean="0">
              <a:solidFill>
                <a:srgbClr val="000090"/>
              </a:solidFill>
            </a:endParaRPr>
          </a:p>
          <a:p>
            <a:endParaRPr lang="en-US" sz="4800" dirty="0" smtClean="0">
              <a:solidFill>
                <a:srgbClr val="000090"/>
              </a:solidFill>
            </a:endParaRPr>
          </a:p>
          <a:p>
            <a:r>
              <a:rPr lang="en-US" sz="4800" i="1" dirty="0" smtClean="0">
                <a:solidFill>
                  <a:srgbClr val="000090"/>
                </a:solidFill>
              </a:rPr>
              <a:t>Peter Siegmund </a:t>
            </a:r>
          </a:p>
          <a:p>
            <a:r>
              <a:rPr lang="en-US" sz="4800" i="1" dirty="0" smtClean="0">
                <a:solidFill>
                  <a:srgbClr val="000090"/>
                </a:solidFill>
              </a:rPr>
              <a:t>Royal Netherlands Meteorological Institute (KNMI)</a:t>
            </a:r>
          </a:p>
          <a:p>
            <a:endParaRPr lang="en-US" sz="4800" i="1" dirty="0">
              <a:solidFill>
                <a:srgbClr val="000090"/>
              </a:solidFill>
            </a:endParaRPr>
          </a:p>
          <a:p>
            <a:r>
              <a:rPr lang="en-US" sz="4800" i="1" dirty="0" smtClean="0">
                <a:solidFill>
                  <a:srgbClr val="000090"/>
                </a:solidFill>
              </a:rPr>
              <a:t>16 </a:t>
            </a:r>
            <a:r>
              <a:rPr lang="en-US" sz="4800" i="1" dirty="0">
                <a:solidFill>
                  <a:srgbClr val="000090"/>
                </a:solidFill>
              </a:rPr>
              <a:t>A</a:t>
            </a:r>
            <a:r>
              <a:rPr lang="en-US" sz="4800" i="1" dirty="0" smtClean="0">
                <a:solidFill>
                  <a:srgbClr val="000090"/>
                </a:solidFill>
              </a:rPr>
              <a:t>pril </a:t>
            </a:r>
            <a:r>
              <a:rPr lang="en-US" sz="4800" i="1" dirty="0" smtClean="0">
                <a:solidFill>
                  <a:srgbClr val="000090"/>
                </a:solidFill>
              </a:rPr>
              <a:t>2018, 10:00-10:30</a:t>
            </a:r>
          </a:p>
          <a:p>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3" name="TextBox 2"/>
          <p:cNvSpPr txBox="1"/>
          <p:nvPr/>
        </p:nvSpPr>
        <p:spPr>
          <a:xfrm>
            <a:off x="5232774" y="4555856"/>
            <a:ext cx="2821157" cy="1200329"/>
          </a:xfrm>
          <a:prstGeom prst="rect">
            <a:avLst/>
          </a:prstGeom>
          <a:noFill/>
        </p:spPr>
        <p:txBody>
          <a:bodyPr wrap="none" rtlCol="0">
            <a:spAutoFit/>
          </a:bodyPr>
          <a:lstStyle/>
          <a:p>
            <a:r>
              <a:rPr lang="en-US" dirty="0" smtClean="0">
                <a:solidFill>
                  <a:srgbClr val="000090"/>
                </a:solidFill>
              </a:rPr>
              <a:t>WMO Expert Meeting on </a:t>
            </a:r>
          </a:p>
          <a:p>
            <a:r>
              <a:rPr lang="en-US" dirty="0" smtClean="0">
                <a:solidFill>
                  <a:srgbClr val="000090"/>
                </a:solidFill>
              </a:rPr>
              <a:t>Climate Data </a:t>
            </a:r>
            <a:r>
              <a:rPr lang="en-US" dirty="0" err="1" smtClean="0">
                <a:solidFill>
                  <a:srgbClr val="000090"/>
                </a:solidFill>
              </a:rPr>
              <a:t>Modernisation</a:t>
            </a:r>
            <a:endParaRPr lang="en-US" dirty="0" smtClean="0">
              <a:solidFill>
                <a:srgbClr val="000090"/>
              </a:solidFill>
            </a:endParaRPr>
          </a:p>
          <a:p>
            <a:r>
              <a:rPr lang="en-US" dirty="0" smtClean="0">
                <a:solidFill>
                  <a:srgbClr val="000090"/>
                </a:solidFill>
              </a:rPr>
              <a:t>De Bilt, Netherlands</a:t>
            </a:r>
          </a:p>
          <a:p>
            <a:r>
              <a:rPr lang="en-US" dirty="0" smtClean="0">
                <a:solidFill>
                  <a:srgbClr val="000090"/>
                </a:solidFill>
              </a:rPr>
              <a:t>16-18 April 2018</a:t>
            </a:r>
            <a:endParaRPr lang="fr-FR" dirty="0"/>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2</a:t>
            </a:fld>
            <a:endParaRPr lang="en-US" dirty="0"/>
          </a:p>
        </p:txBody>
      </p:sp>
      <p:sp>
        <p:nvSpPr>
          <p:cNvPr id="3" name="Tekstvak 2"/>
          <p:cNvSpPr txBox="1"/>
          <p:nvPr/>
        </p:nvSpPr>
        <p:spPr>
          <a:xfrm>
            <a:off x="471589" y="590669"/>
            <a:ext cx="8118108" cy="5637441"/>
          </a:xfrm>
          <a:prstGeom prst="rect">
            <a:avLst/>
          </a:prstGeom>
          <a:noFill/>
        </p:spPr>
        <p:txBody>
          <a:bodyPr wrap="square" rtlCol="0">
            <a:spAutoFit/>
          </a:bodyPr>
          <a:lstStyle/>
          <a:p>
            <a:r>
              <a:rPr lang="en-GB" b="1" cap="all" dirty="0"/>
              <a:t>WMO WORKSHOP ON INFORMATION </a:t>
            </a:r>
            <a:r>
              <a:rPr lang="en-GB" b="1" cap="all" dirty="0" smtClean="0"/>
              <a:t>MANAGEMENT, 2-4 </a:t>
            </a:r>
            <a:r>
              <a:rPr lang="en-GB" b="1" cap="all" dirty="0"/>
              <a:t>OCTOBER </a:t>
            </a:r>
            <a:r>
              <a:rPr lang="en-GB" b="1" cap="all" dirty="0" smtClean="0"/>
              <a:t>2017</a:t>
            </a:r>
          </a:p>
          <a:p>
            <a:endParaRPr lang="en-GB" b="1" cap="all" dirty="0"/>
          </a:p>
          <a:p>
            <a:pPr>
              <a:spcBef>
                <a:spcPts val="1200"/>
              </a:spcBef>
              <a:spcAft>
                <a:spcPts val="0"/>
              </a:spcAft>
            </a:pPr>
            <a:r>
              <a:rPr lang="en-GB" sz="1400" b="1" kern="0" dirty="0" smtClean="0">
                <a:solidFill>
                  <a:srgbClr val="2F5496"/>
                </a:solidFill>
                <a:latin typeface="Calibri Light"/>
                <a:ea typeface="DengXian Light"/>
                <a:cs typeface="Times New Roman"/>
              </a:rPr>
              <a:t>Break Out Group A</a:t>
            </a:r>
            <a:r>
              <a:rPr lang="en-GB" sz="1400" b="1" kern="0" dirty="0">
                <a:solidFill>
                  <a:srgbClr val="2F5496"/>
                </a:solidFill>
                <a:latin typeface="Calibri Light"/>
                <a:ea typeface="DengXian Light"/>
                <a:cs typeface="Times New Roman"/>
              </a:rPr>
              <a:t>: Project plan for climate data access in context of WIS</a:t>
            </a:r>
            <a:endParaRPr lang="nl-NL" sz="1400" b="1" kern="0" dirty="0">
              <a:solidFill>
                <a:srgbClr val="2F5496"/>
              </a:solidFill>
              <a:latin typeface="Calibri Light"/>
              <a:ea typeface="DengXian Light"/>
              <a:cs typeface="Times New Roman"/>
            </a:endParaRPr>
          </a:p>
          <a:p>
            <a:pPr>
              <a:spcAft>
                <a:spcPts val="0"/>
              </a:spcAft>
            </a:pPr>
            <a:r>
              <a:rPr lang="nl-NL" sz="1400" dirty="0">
                <a:ea typeface="Calibri"/>
                <a:cs typeface="Arial"/>
              </a:rPr>
              <a:t>Albert Klein Tank, Omar Baddour, et al</a:t>
            </a:r>
            <a:r>
              <a:rPr lang="nl-NL" sz="1400" dirty="0" smtClean="0">
                <a:ea typeface="Calibri"/>
                <a:cs typeface="Arial"/>
              </a:rPr>
              <a:t>. (1)</a:t>
            </a:r>
            <a:endParaRPr lang="nl-NL" sz="1400" dirty="0">
              <a:ea typeface="Calibri"/>
              <a:cs typeface="Arial"/>
            </a:endParaRPr>
          </a:p>
          <a:p>
            <a:pPr>
              <a:spcAft>
                <a:spcPts val="0"/>
              </a:spcAft>
            </a:pPr>
            <a:r>
              <a:rPr lang="nl-NL" sz="1400" dirty="0">
                <a:ea typeface="Calibri"/>
                <a:cs typeface="Arial"/>
              </a:rPr>
              <a:t> </a:t>
            </a:r>
          </a:p>
          <a:p>
            <a:pPr>
              <a:spcBef>
                <a:spcPts val="200"/>
              </a:spcBef>
              <a:spcAft>
                <a:spcPts val="0"/>
              </a:spcAft>
            </a:pPr>
            <a:r>
              <a:rPr lang="en-GB" sz="1400" b="1" dirty="0">
                <a:solidFill>
                  <a:srgbClr val="2F5496"/>
                </a:solidFill>
                <a:latin typeface="Calibri Light"/>
                <a:ea typeface="DengXian Light"/>
                <a:cs typeface="Times New Roman"/>
              </a:rPr>
              <a:t>Objectives:  </a:t>
            </a:r>
            <a:endParaRPr lang="nl-NL" sz="1400" b="1" dirty="0">
              <a:solidFill>
                <a:srgbClr val="2F5496"/>
              </a:solidFill>
              <a:latin typeface="Calibri Light"/>
              <a:ea typeface="DengXian Light"/>
              <a:cs typeface="Times New Roman"/>
            </a:endParaRPr>
          </a:p>
          <a:p>
            <a:pPr>
              <a:spcAft>
                <a:spcPts val="0"/>
              </a:spcAft>
            </a:pPr>
            <a:r>
              <a:rPr lang="en-GB" sz="1400" dirty="0">
                <a:ea typeface="Calibri"/>
                <a:cs typeface="Arial"/>
              </a:rPr>
              <a:t> </a:t>
            </a:r>
            <a:endParaRPr lang="nl-NL" sz="1400" dirty="0">
              <a:ea typeface="Calibri"/>
              <a:cs typeface="Arial"/>
            </a:endParaRPr>
          </a:p>
          <a:p>
            <a:pPr marL="342900" lvl="0" indent="-342900">
              <a:spcBef>
                <a:spcPts val="200"/>
              </a:spcBef>
              <a:spcAft>
                <a:spcPts val="0"/>
              </a:spcAft>
              <a:buFont typeface="+mj-lt"/>
              <a:buAutoNum type="arabicPeriod"/>
            </a:pPr>
            <a:r>
              <a:rPr lang="en-GB" sz="1400" b="1" u="sng" dirty="0">
                <a:solidFill>
                  <a:srgbClr val="2F5496"/>
                </a:solidFill>
                <a:latin typeface="Calibri Light"/>
                <a:ea typeface="DengXian Light"/>
                <a:cs typeface="Times New Roman"/>
              </a:rPr>
              <a:t>Global level</a:t>
            </a:r>
            <a:r>
              <a:rPr lang="en-GB" sz="1400" b="1" dirty="0">
                <a:solidFill>
                  <a:srgbClr val="2F5496"/>
                </a:solidFill>
                <a:latin typeface="Calibri Light"/>
                <a:ea typeface="DengXian Light"/>
                <a:cs typeface="Times New Roman"/>
              </a:rPr>
              <a:t>: authoritative, </a:t>
            </a:r>
            <a:r>
              <a:rPr lang="en-GB" sz="1400" b="1" dirty="0">
                <a:solidFill>
                  <a:srgbClr val="FF0000"/>
                </a:solidFill>
                <a:latin typeface="Calibri Light"/>
                <a:ea typeface="DengXian Light"/>
                <a:cs typeface="Times New Roman"/>
              </a:rPr>
              <a:t>trusted data sets </a:t>
            </a:r>
            <a:r>
              <a:rPr lang="en-GB" sz="1400" b="1" dirty="0">
                <a:solidFill>
                  <a:srgbClr val="2F5496"/>
                </a:solidFill>
                <a:latin typeface="Calibri Light"/>
                <a:ea typeface="DengXian Light"/>
                <a:cs typeface="Times New Roman"/>
              </a:rPr>
              <a:t>for informing on key climate indicators (5-10) for global policy users of climate change information. (reference to ongoing work in WMO, GCOS, IPCC)</a:t>
            </a:r>
            <a:endParaRPr lang="nl-NL" sz="1400" b="1" dirty="0">
              <a:solidFill>
                <a:srgbClr val="2F5496"/>
              </a:solidFill>
              <a:latin typeface="Calibri Light"/>
              <a:ea typeface="DengXian Light"/>
              <a:cs typeface="Times New Roman"/>
            </a:endParaRPr>
          </a:p>
          <a:p>
            <a:pPr>
              <a:spcAft>
                <a:spcPts val="0"/>
              </a:spcAft>
            </a:pPr>
            <a:r>
              <a:rPr lang="en-GB" sz="1400" dirty="0">
                <a:ea typeface="Calibri"/>
                <a:cs typeface="Arial"/>
              </a:rPr>
              <a:t> </a:t>
            </a:r>
            <a:endParaRPr lang="nl-NL" sz="1400" dirty="0">
              <a:ea typeface="Calibri"/>
              <a:cs typeface="Arial"/>
            </a:endParaRPr>
          </a:p>
          <a:p>
            <a:pPr marL="342900" lvl="0" indent="-342900">
              <a:spcBef>
                <a:spcPts val="200"/>
              </a:spcBef>
              <a:spcAft>
                <a:spcPts val="0"/>
              </a:spcAft>
              <a:buFont typeface="+mj-lt"/>
              <a:buAutoNum type="arabicPeriod" startAt="2"/>
            </a:pPr>
            <a:r>
              <a:rPr lang="en-GB" sz="1400" b="1" u="sng" dirty="0">
                <a:solidFill>
                  <a:srgbClr val="2F5496"/>
                </a:solidFill>
                <a:latin typeface="Calibri Light"/>
                <a:ea typeface="DengXian Light"/>
                <a:cs typeface="Times New Roman"/>
              </a:rPr>
              <a:t>Regional and national level</a:t>
            </a:r>
            <a:r>
              <a:rPr lang="en-GB" sz="1400" b="1" dirty="0">
                <a:solidFill>
                  <a:srgbClr val="2F5496"/>
                </a:solidFill>
                <a:latin typeface="Calibri Light"/>
                <a:ea typeface="DengXian Light"/>
                <a:cs typeface="Times New Roman"/>
              </a:rPr>
              <a:t>: </a:t>
            </a:r>
            <a:r>
              <a:rPr lang="en-GB" sz="1400" b="1" dirty="0">
                <a:solidFill>
                  <a:srgbClr val="FF0000"/>
                </a:solidFill>
                <a:latin typeface="Calibri Light"/>
                <a:ea typeface="DengXian Light"/>
                <a:cs typeface="Times New Roman"/>
              </a:rPr>
              <a:t>trusted data sets </a:t>
            </a:r>
            <a:r>
              <a:rPr lang="en-GB" sz="1400" b="1" dirty="0">
                <a:solidFill>
                  <a:srgbClr val="2F5496"/>
                </a:solidFill>
                <a:latin typeface="Calibri Light"/>
                <a:ea typeface="DengXian Light"/>
                <a:cs typeface="Times New Roman"/>
              </a:rPr>
              <a:t>and value added products such as on climate extremes; process for registering data sets in the WIS</a:t>
            </a:r>
            <a:endParaRPr lang="nl-NL" sz="1400" b="1" dirty="0">
              <a:solidFill>
                <a:srgbClr val="2F5496"/>
              </a:solidFill>
              <a:latin typeface="Calibri Light"/>
              <a:ea typeface="DengXian Light"/>
              <a:cs typeface="Times New Roman"/>
            </a:endParaRPr>
          </a:p>
          <a:p>
            <a:pPr>
              <a:spcAft>
                <a:spcPts val="0"/>
              </a:spcAft>
            </a:pPr>
            <a:r>
              <a:rPr lang="en-GB" sz="1400" dirty="0">
                <a:ea typeface="Calibri"/>
                <a:cs typeface="Arial"/>
              </a:rPr>
              <a:t> </a:t>
            </a:r>
            <a:endParaRPr lang="nl-NL" sz="1400" dirty="0">
              <a:ea typeface="Calibri"/>
              <a:cs typeface="Arial"/>
            </a:endParaRPr>
          </a:p>
          <a:p>
            <a:pPr marL="342900" lvl="0" indent="-342900">
              <a:spcBef>
                <a:spcPts val="200"/>
              </a:spcBef>
              <a:spcAft>
                <a:spcPts val="0"/>
              </a:spcAft>
              <a:buFont typeface="+mj-lt"/>
              <a:buAutoNum type="arabicPeriod" startAt="3"/>
            </a:pPr>
            <a:r>
              <a:rPr lang="en-GB" sz="1400" b="1" u="sng" dirty="0">
                <a:solidFill>
                  <a:srgbClr val="2F5496"/>
                </a:solidFill>
                <a:latin typeface="Calibri Light"/>
                <a:ea typeface="DengXian Light"/>
                <a:cs typeface="Times New Roman"/>
              </a:rPr>
              <a:t>National level</a:t>
            </a:r>
            <a:r>
              <a:rPr lang="en-GB" sz="1400" b="1" dirty="0">
                <a:solidFill>
                  <a:srgbClr val="2F5496"/>
                </a:solidFill>
                <a:latin typeface="Calibri Light"/>
                <a:ea typeface="DengXian Light"/>
                <a:cs typeface="Times New Roman"/>
              </a:rPr>
              <a:t>: WMO Members commitment for data exchange, how to develop a WIN-WIN approach</a:t>
            </a:r>
            <a:endParaRPr lang="nl-NL" sz="1400" b="1" dirty="0">
              <a:solidFill>
                <a:srgbClr val="2F5496"/>
              </a:solidFill>
              <a:latin typeface="Calibri Light"/>
              <a:ea typeface="DengXian Light"/>
              <a:cs typeface="Times New Roman"/>
            </a:endParaRPr>
          </a:p>
          <a:p>
            <a:endParaRPr lang="en-US" b="1" cap="all" dirty="0" smtClean="0"/>
          </a:p>
          <a:p>
            <a:endParaRPr lang="nl-NL" b="1" cap="all" dirty="0"/>
          </a:p>
          <a:p>
            <a:pPr lvl="0">
              <a:spcBef>
                <a:spcPts val="200"/>
              </a:spcBef>
              <a:spcAft>
                <a:spcPts val="0"/>
              </a:spcAft>
            </a:pPr>
            <a:r>
              <a:rPr lang="en-GB" sz="2000" b="1" dirty="0" smtClean="0">
                <a:solidFill>
                  <a:srgbClr val="2F5496"/>
                </a:solidFill>
                <a:latin typeface="Calibri Light"/>
                <a:ea typeface="DengXian Light"/>
                <a:cs typeface="Times New Roman"/>
              </a:rPr>
              <a:t>Activity 2 (of 6):  </a:t>
            </a:r>
            <a:br>
              <a:rPr lang="en-GB" sz="2000" b="1" dirty="0" smtClean="0">
                <a:solidFill>
                  <a:srgbClr val="2F5496"/>
                </a:solidFill>
                <a:latin typeface="Calibri Light"/>
                <a:ea typeface="DengXian Light"/>
                <a:cs typeface="Times New Roman"/>
              </a:rPr>
            </a:br>
            <a:r>
              <a:rPr lang="en-GB" sz="2000" b="1" dirty="0" smtClean="0">
                <a:solidFill>
                  <a:srgbClr val="FF0000"/>
                </a:solidFill>
                <a:latin typeface="Calibri Light"/>
                <a:ea typeface="DengXian Light"/>
                <a:cs typeface="Times New Roman"/>
              </a:rPr>
              <a:t>Adopt </a:t>
            </a:r>
            <a:r>
              <a:rPr lang="en-GB" sz="2000" b="1" dirty="0">
                <a:solidFill>
                  <a:srgbClr val="FF0000"/>
                </a:solidFill>
                <a:latin typeface="Calibri Light"/>
                <a:ea typeface="DengXian Light"/>
                <a:cs typeface="Times New Roman"/>
              </a:rPr>
              <a:t>a mechanism for assigning data set/system maturity scores</a:t>
            </a:r>
            <a:endParaRPr lang="nl-NL" sz="2000" b="1" dirty="0">
              <a:solidFill>
                <a:srgbClr val="FF0000"/>
              </a:solidFill>
              <a:latin typeface="Calibri Light"/>
              <a:ea typeface="DengXian Light"/>
              <a:cs typeface="Times New Roman"/>
            </a:endParaRPr>
          </a:p>
          <a:p>
            <a:pPr>
              <a:buSzPct val="100000"/>
            </a:pPr>
            <a:endParaRPr lang="en-US" sz="2000" dirty="0" smtClean="0"/>
          </a:p>
          <a:p>
            <a:endParaRPr lang="en-US" dirty="0"/>
          </a:p>
          <a:p>
            <a:endParaRPr lang="nl-NL" dirty="0"/>
          </a:p>
        </p:txBody>
      </p:sp>
      <p:sp>
        <p:nvSpPr>
          <p:cNvPr id="4" name="Tekstvak 3"/>
          <p:cNvSpPr txBox="1"/>
          <p:nvPr/>
        </p:nvSpPr>
        <p:spPr>
          <a:xfrm>
            <a:off x="2160575" y="5769621"/>
            <a:ext cx="5926717" cy="369332"/>
          </a:xfrm>
          <a:prstGeom prst="rect">
            <a:avLst/>
          </a:prstGeom>
          <a:noFill/>
        </p:spPr>
        <p:txBody>
          <a:bodyPr wrap="square" rtlCol="0">
            <a:spAutoFit/>
          </a:bodyPr>
          <a:lstStyle/>
          <a:p>
            <a:r>
              <a:rPr lang="en-US" dirty="0" smtClean="0">
                <a:hlinkClick r:id="rId2" tooltip="Download"/>
              </a:rPr>
              <a:t>(1) Workshop </a:t>
            </a:r>
            <a:r>
              <a:rPr lang="en-US" dirty="0">
                <a:hlinkClick r:id="rId2" tooltip="Download"/>
              </a:rPr>
              <a:t>Group A Project Plan For Climate Data Access</a:t>
            </a:r>
            <a:endParaRPr lang="nl-NL" dirty="0"/>
          </a:p>
        </p:txBody>
      </p:sp>
    </p:spTree>
    <p:extLst>
      <p:ext uri="{BB962C8B-B14F-4D97-AF65-F5344CB8AC3E}">
        <p14:creationId xmlns:p14="http://schemas.microsoft.com/office/powerpoint/2010/main" val="42905439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3</a:t>
            </a:fld>
            <a:endParaRPr lang="en-US" dirty="0"/>
          </a:p>
        </p:txBody>
      </p:sp>
      <p:sp>
        <p:nvSpPr>
          <p:cNvPr id="3" name="Tekstvak 2"/>
          <p:cNvSpPr txBox="1"/>
          <p:nvPr/>
        </p:nvSpPr>
        <p:spPr>
          <a:xfrm>
            <a:off x="819546" y="1072494"/>
            <a:ext cx="8118108" cy="769441"/>
          </a:xfrm>
          <a:prstGeom prst="rect">
            <a:avLst/>
          </a:prstGeom>
          <a:noFill/>
        </p:spPr>
        <p:txBody>
          <a:bodyPr wrap="square" rtlCol="0">
            <a:spAutoFit/>
          </a:bodyPr>
          <a:lstStyle/>
          <a:p>
            <a:pPr marL="457200">
              <a:spcBef>
                <a:spcPts val="200"/>
              </a:spcBef>
              <a:spcAft>
                <a:spcPts val="0"/>
              </a:spcAft>
            </a:pPr>
            <a:endParaRPr lang="nl-NL" sz="1600" b="1" dirty="0">
              <a:solidFill>
                <a:srgbClr val="2F5496"/>
              </a:solidFill>
              <a:latin typeface="Calibri Light"/>
              <a:ea typeface="DengXian Light"/>
              <a:cs typeface="Times New Roman"/>
            </a:endParaRPr>
          </a:p>
          <a:p>
            <a:pPr>
              <a:spcAft>
                <a:spcPts val="0"/>
              </a:spcAft>
            </a:pPr>
            <a:r>
              <a:rPr lang="en-GB" sz="1400" dirty="0">
                <a:ea typeface="Calibri"/>
                <a:cs typeface="Arial"/>
              </a:rPr>
              <a:t> </a:t>
            </a:r>
            <a:endParaRPr lang="nl-NL" sz="1400" dirty="0">
              <a:ea typeface="Calibri"/>
              <a:cs typeface="Arial"/>
            </a:endParaRPr>
          </a:p>
          <a:p>
            <a:pPr>
              <a:spcAft>
                <a:spcPts val="0"/>
              </a:spcAft>
            </a:pPr>
            <a:r>
              <a:rPr lang="en-GB" sz="1400" dirty="0">
                <a:ea typeface="Calibri"/>
                <a:cs typeface="Arial"/>
              </a:rPr>
              <a:t> </a:t>
            </a:r>
            <a:endParaRPr lang="nl-NL" sz="1400" dirty="0">
              <a:ea typeface="Calibri"/>
              <a:cs typeface="Arial"/>
            </a:endParaRP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23177"/>
          <a:stretch/>
        </p:blipFill>
        <p:spPr bwMode="auto">
          <a:xfrm>
            <a:off x="1604261" y="920553"/>
            <a:ext cx="6194425" cy="40074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264" y="341116"/>
            <a:ext cx="53530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6213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3" name="Slide Number Placeholder 2"/>
          <p:cNvSpPr>
            <a:spLocks noGrp="1"/>
          </p:cNvSpPr>
          <p:nvPr>
            <p:ph type="sldNum" sz="quarter" idx="12"/>
          </p:nvPr>
        </p:nvSpPr>
        <p:spPr/>
        <p:txBody>
          <a:bodyPr/>
          <a:lstStyle/>
          <a:p>
            <a:fld id="{9259AF2F-52C6-9B46-B8B2-0579234AE62E}" type="slidenum">
              <a:rPr lang="en-US" smtClean="0"/>
              <a:t>4</a:t>
            </a:fld>
            <a:endParaRPr lang="en-US"/>
          </a:p>
        </p:txBody>
      </p:sp>
      <p:sp>
        <p:nvSpPr>
          <p:cNvPr id="14" name="Tekstvak 13"/>
          <p:cNvSpPr txBox="1"/>
          <p:nvPr/>
        </p:nvSpPr>
        <p:spPr>
          <a:xfrm>
            <a:off x="643316" y="376444"/>
            <a:ext cx="8043483" cy="5816977"/>
          </a:xfrm>
          <a:prstGeom prst="rect">
            <a:avLst/>
          </a:prstGeom>
          <a:noFill/>
        </p:spPr>
        <p:txBody>
          <a:bodyPr wrap="square" rtlCol="0">
            <a:spAutoFit/>
          </a:bodyPr>
          <a:lstStyle/>
          <a:p>
            <a:r>
              <a:rPr lang="en-GB" sz="2400" b="1" dirty="0">
                <a:solidFill>
                  <a:srgbClr val="0070C0"/>
                </a:solidFill>
              </a:rPr>
              <a:t>WMO Workshop on Information </a:t>
            </a:r>
            <a:r>
              <a:rPr lang="en-GB" sz="2400" b="1" dirty="0" smtClean="0">
                <a:solidFill>
                  <a:srgbClr val="0070C0"/>
                </a:solidFill>
              </a:rPr>
              <a:t>Management, </a:t>
            </a:r>
          </a:p>
          <a:p>
            <a:r>
              <a:rPr lang="en-GB" sz="2400" b="1" dirty="0" smtClean="0">
                <a:solidFill>
                  <a:srgbClr val="0070C0"/>
                </a:solidFill>
              </a:rPr>
              <a:t>2-4 </a:t>
            </a:r>
            <a:r>
              <a:rPr lang="en-GB" sz="2400" b="1" dirty="0">
                <a:solidFill>
                  <a:srgbClr val="0070C0"/>
                </a:solidFill>
              </a:rPr>
              <a:t>October </a:t>
            </a:r>
            <a:r>
              <a:rPr lang="en-GB" sz="2400" b="1" dirty="0" smtClean="0">
                <a:solidFill>
                  <a:srgbClr val="0070C0"/>
                </a:solidFill>
              </a:rPr>
              <a:t>2017 </a:t>
            </a:r>
            <a:r>
              <a:rPr lang="en-GB" sz="2400" b="1" baseline="30000" dirty="0" smtClean="0">
                <a:solidFill>
                  <a:srgbClr val="0070C0"/>
                </a:solidFill>
              </a:rPr>
              <a:t>(1)</a:t>
            </a:r>
            <a:endParaRPr lang="en-US" sz="2400" b="1" baseline="30000" dirty="0" err="1">
              <a:solidFill>
                <a:srgbClr val="0070C0"/>
              </a:solidFill>
            </a:endParaRPr>
          </a:p>
          <a:p>
            <a:endParaRPr lang="en-US" dirty="0" smtClean="0"/>
          </a:p>
          <a:p>
            <a:r>
              <a:rPr lang="en-GB" b="1" dirty="0" smtClean="0"/>
              <a:t>Executive </a:t>
            </a:r>
            <a:r>
              <a:rPr lang="en-GB" b="1" dirty="0"/>
              <a:t>summary, </a:t>
            </a:r>
            <a:r>
              <a:rPr lang="en-GB" b="1" dirty="0" smtClean="0"/>
              <a:t>bullet 4</a:t>
            </a:r>
            <a:r>
              <a:rPr lang="en-GB" b="1" dirty="0"/>
              <a:t>:</a:t>
            </a:r>
            <a:endParaRPr lang="nl-NL" b="1" dirty="0"/>
          </a:p>
          <a:p>
            <a:endParaRPr lang="en-GB" dirty="0" smtClean="0"/>
          </a:p>
          <a:p>
            <a:pPr marL="285750" indent="-285750">
              <a:buFont typeface="Arial" panose="020B0604020202020204" pitchFamily="34" charset="0"/>
              <a:buChar char="•"/>
            </a:pPr>
            <a:r>
              <a:rPr lang="en-GB" dirty="0" err="1" smtClean="0"/>
              <a:t>CCl</a:t>
            </a:r>
            <a:r>
              <a:rPr lang="en-GB" dirty="0" smtClean="0"/>
              <a:t> investigates </a:t>
            </a:r>
            <a:r>
              <a:rPr lang="en-GB" dirty="0">
                <a:solidFill>
                  <a:schemeClr val="bg1">
                    <a:lumMod val="65000"/>
                  </a:schemeClr>
                </a:solidFill>
              </a:rPr>
              <a:t>an objective approach </a:t>
            </a:r>
            <a:r>
              <a:rPr lang="en-GB" dirty="0" smtClean="0">
                <a:solidFill>
                  <a:schemeClr val="bg1">
                    <a:lumMod val="65000"/>
                  </a:schemeClr>
                </a:solidFill>
              </a:rPr>
              <a:t>for getting several “best </a:t>
            </a:r>
            <a:r>
              <a:rPr lang="en-GB" dirty="0">
                <a:solidFill>
                  <a:schemeClr val="bg1">
                    <a:lumMod val="65000"/>
                  </a:schemeClr>
                </a:solidFill>
              </a:rPr>
              <a:t>trusted” </a:t>
            </a:r>
            <a:r>
              <a:rPr lang="en-GB" dirty="0" smtClean="0">
                <a:solidFill>
                  <a:schemeClr val="bg1">
                    <a:lumMod val="65000"/>
                  </a:schemeClr>
                </a:solidFill>
              </a:rPr>
              <a:t>climate datasets </a:t>
            </a:r>
            <a:r>
              <a:rPr lang="en-GB" dirty="0">
                <a:solidFill>
                  <a:schemeClr val="bg1">
                    <a:lumMod val="65000"/>
                  </a:schemeClr>
                </a:solidFill>
              </a:rPr>
              <a:t>as an interim measure to provide guidance </a:t>
            </a:r>
            <a:r>
              <a:rPr lang="en-GB" dirty="0"/>
              <a:t>while a </a:t>
            </a:r>
            <a:r>
              <a:rPr lang="en-GB" u="sng" dirty="0"/>
              <a:t>maturity-based </a:t>
            </a:r>
            <a:r>
              <a:rPr lang="en-GB" u="sng" dirty="0" smtClean="0"/>
              <a:t>approach</a:t>
            </a:r>
            <a:r>
              <a:rPr lang="en-GB" dirty="0" smtClean="0"/>
              <a:t> will be made.</a:t>
            </a:r>
          </a:p>
          <a:p>
            <a:endParaRPr lang="en-GB" dirty="0"/>
          </a:p>
          <a:p>
            <a:r>
              <a:rPr lang="en-US" b="1" dirty="0"/>
              <a:t>4.2	Project plan for improving access to climate </a:t>
            </a:r>
            <a:r>
              <a:rPr lang="en-US" b="1" dirty="0" smtClean="0"/>
              <a:t>datasets, bullet 23: </a:t>
            </a:r>
          </a:p>
          <a:p>
            <a:endParaRPr lang="en-GB" dirty="0" smtClean="0"/>
          </a:p>
          <a:p>
            <a:r>
              <a:rPr lang="en-GB" dirty="0"/>
              <a:t>The group emphasized the potential usefulness of using a documented </a:t>
            </a:r>
            <a:r>
              <a:rPr lang="en-GB" u="sng" dirty="0"/>
              <a:t>maturity model</a:t>
            </a:r>
            <a:r>
              <a:rPr lang="en-GB" dirty="0"/>
              <a:t> to select datasets for WMO endorsement. </a:t>
            </a:r>
            <a:endParaRPr lang="en-GB" dirty="0" smtClean="0"/>
          </a:p>
          <a:p>
            <a:endParaRPr lang="en-GB" dirty="0"/>
          </a:p>
          <a:p>
            <a:r>
              <a:rPr lang="en-GB" sz="1600" u="sng" dirty="0" smtClean="0"/>
              <a:t>Motivation</a:t>
            </a:r>
            <a:r>
              <a:rPr lang="en-GB" sz="1600" dirty="0" smtClean="0"/>
              <a:t>:</a:t>
            </a:r>
            <a:br>
              <a:rPr lang="en-GB" sz="1600" dirty="0" smtClean="0"/>
            </a:br>
            <a:r>
              <a:rPr lang="en-GB" sz="1600" dirty="0" smtClean="0"/>
              <a:t>Instead </a:t>
            </a:r>
            <a:r>
              <a:rPr lang="en-GB" sz="1600" dirty="0"/>
              <a:t>of choosing datasets, which would put the onus on the WMO and could be perceived as "picking winners", a call for datasets could be made. This would create a pool of candidates for endorsement. Those that met the maturity model within a certain range of ranking would be received into a community of endorsed datasets.</a:t>
            </a:r>
            <a:endParaRPr lang="nl-NL" sz="1600" dirty="0"/>
          </a:p>
          <a:p>
            <a:endParaRPr lang="nl-NL" i="1" dirty="0"/>
          </a:p>
        </p:txBody>
      </p:sp>
      <p:sp>
        <p:nvSpPr>
          <p:cNvPr id="4" name="Tekstvak 3"/>
          <p:cNvSpPr txBox="1"/>
          <p:nvPr/>
        </p:nvSpPr>
        <p:spPr>
          <a:xfrm>
            <a:off x="2589450" y="6355261"/>
            <a:ext cx="7016473" cy="923330"/>
          </a:xfrm>
          <a:prstGeom prst="rect">
            <a:avLst/>
          </a:prstGeom>
          <a:noFill/>
        </p:spPr>
        <p:txBody>
          <a:bodyPr wrap="square" rtlCol="0">
            <a:spAutoFit/>
          </a:bodyPr>
          <a:lstStyle/>
          <a:p>
            <a:r>
              <a:rPr lang="en-US" dirty="0" smtClean="0"/>
              <a:t>   </a:t>
            </a:r>
            <a:r>
              <a:rPr lang="en-US" baseline="30000" dirty="0" smtClean="0"/>
              <a:t>(1)  </a:t>
            </a:r>
            <a:r>
              <a:rPr lang="en-US" dirty="0" smtClean="0">
                <a:hlinkClick r:id="rId3"/>
              </a:rPr>
              <a:t>https</a:t>
            </a:r>
            <a:r>
              <a:rPr lang="en-US" dirty="0">
                <a:hlinkClick r:id="rId3"/>
              </a:rPr>
              <a:t>://</a:t>
            </a:r>
            <a:r>
              <a:rPr lang="en-US" dirty="0" smtClean="0">
                <a:hlinkClick r:id="rId3"/>
              </a:rPr>
              <a:t>wis.wmo.int/file=3799</a:t>
            </a:r>
            <a:endParaRPr lang="en-US" dirty="0" smtClean="0"/>
          </a:p>
          <a:p>
            <a:endParaRPr lang="nl-NL" dirty="0"/>
          </a:p>
          <a:p>
            <a:r>
              <a:rPr lang="en-US" dirty="0" smtClean="0"/>
              <a:t> </a:t>
            </a:r>
            <a:endParaRPr lang="nl-NL" dirty="0"/>
          </a:p>
        </p:txBody>
      </p:sp>
      <p:sp>
        <p:nvSpPr>
          <p:cNvPr id="7" name="Tekstvak 6"/>
          <p:cNvSpPr txBox="1"/>
          <p:nvPr/>
        </p:nvSpPr>
        <p:spPr>
          <a:xfrm>
            <a:off x="4110754" y="1073757"/>
            <a:ext cx="4309449" cy="461665"/>
          </a:xfrm>
          <a:prstGeom prst="rect">
            <a:avLst/>
          </a:prstGeom>
          <a:noFill/>
          <a:ln>
            <a:solidFill>
              <a:srgbClr val="0000FF"/>
            </a:solidFill>
          </a:ln>
        </p:spPr>
        <p:txBody>
          <a:bodyPr wrap="none" rtlCol="0">
            <a:spAutoFit/>
          </a:bodyPr>
          <a:lstStyle/>
          <a:p>
            <a:r>
              <a:rPr lang="en-US" sz="2400" b="1" dirty="0" smtClean="0">
                <a:solidFill>
                  <a:srgbClr val="0000FF"/>
                </a:solidFill>
              </a:rPr>
              <a:t>Maturity approach = important</a:t>
            </a:r>
            <a:endParaRPr lang="nl-NL" sz="2400" b="1" dirty="0">
              <a:solidFill>
                <a:srgbClr val="0000FF"/>
              </a:solidFill>
            </a:endParaRPr>
          </a:p>
        </p:txBody>
      </p:sp>
    </p:spTree>
    <p:extLst>
      <p:ext uri="{BB962C8B-B14F-4D97-AF65-F5344CB8AC3E}">
        <p14:creationId xmlns:p14="http://schemas.microsoft.com/office/powerpoint/2010/main" val="26673805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5</a:t>
            </a:fld>
            <a:endParaRPr lang="en-US"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0430"/>
          <a:stretch/>
        </p:blipFill>
        <p:spPr bwMode="auto">
          <a:xfrm>
            <a:off x="1439989" y="2134864"/>
            <a:ext cx="5778108" cy="284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kstvak 3"/>
          <p:cNvSpPr txBox="1"/>
          <p:nvPr/>
        </p:nvSpPr>
        <p:spPr>
          <a:xfrm>
            <a:off x="3333919" y="5413572"/>
            <a:ext cx="5485348" cy="646331"/>
          </a:xfrm>
          <a:prstGeom prst="rect">
            <a:avLst/>
          </a:prstGeom>
          <a:noFill/>
        </p:spPr>
        <p:txBody>
          <a:bodyPr wrap="none" rtlCol="0">
            <a:spAutoFit/>
          </a:bodyPr>
          <a:lstStyle/>
          <a:p>
            <a:pPr marL="342900" indent="-342900">
              <a:buAutoNum type="arabicParenBoth"/>
            </a:pPr>
            <a:r>
              <a:rPr lang="nl-NL" dirty="0" smtClean="0">
                <a:hlinkClick r:id="rId3"/>
              </a:rPr>
              <a:t>https</a:t>
            </a:r>
            <a:r>
              <a:rPr lang="nl-NL" dirty="0">
                <a:hlinkClick r:id="rId3"/>
              </a:rPr>
              <a:t>://</a:t>
            </a:r>
            <a:r>
              <a:rPr lang="nl-NL" dirty="0" smtClean="0">
                <a:hlinkClick r:id="rId3"/>
              </a:rPr>
              <a:t>wiswiki.wmo.int/tiki-index.php?page=WWIM</a:t>
            </a:r>
            <a:endParaRPr lang="nl-NL" dirty="0" smtClean="0"/>
          </a:p>
          <a:p>
            <a:r>
              <a:rPr lang="nl-NL" dirty="0" smtClean="0"/>
              <a:t>Schulz_EUM_Maturity_Matrix_150701.pdf</a:t>
            </a:r>
            <a:endParaRPr lang="nl-NL" dirty="0"/>
          </a:p>
        </p:txBody>
      </p:sp>
      <p:sp>
        <p:nvSpPr>
          <p:cNvPr id="5" name="Tekstvak 4"/>
          <p:cNvSpPr txBox="1"/>
          <p:nvPr/>
        </p:nvSpPr>
        <p:spPr>
          <a:xfrm>
            <a:off x="813754" y="242761"/>
            <a:ext cx="6864689" cy="369332"/>
          </a:xfrm>
          <a:prstGeom prst="rect">
            <a:avLst/>
          </a:prstGeom>
          <a:noFill/>
        </p:spPr>
        <p:txBody>
          <a:bodyPr wrap="square" rtlCol="0">
            <a:spAutoFit/>
          </a:bodyPr>
          <a:lstStyle/>
          <a:p>
            <a:pPr algn="ctr"/>
            <a:r>
              <a:rPr lang="nl-NL" b="1" dirty="0" smtClean="0"/>
              <a:t>SYSTEM </a:t>
            </a:r>
            <a:r>
              <a:rPr lang="nl-NL" b="1" dirty="0"/>
              <a:t>MATURITY </a:t>
            </a:r>
            <a:r>
              <a:rPr lang="nl-NL" b="1" dirty="0" smtClean="0"/>
              <a:t>ASSESSMENT, EU-CORE-CLIMAX, </a:t>
            </a:r>
            <a:r>
              <a:rPr lang="nl-NL" b="1" dirty="0" err="1" smtClean="0"/>
              <a:t>Jörg</a:t>
            </a:r>
            <a:r>
              <a:rPr lang="nl-NL" b="1" dirty="0" smtClean="0"/>
              <a:t> Schulz  </a:t>
            </a:r>
            <a:r>
              <a:rPr lang="nl-NL" b="1" baseline="30000" dirty="0" smtClean="0"/>
              <a:t>(1)</a:t>
            </a:r>
            <a:endParaRPr lang="nl-NL" baseline="30000" dirty="0"/>
          </a:p>
        </p:txBody>
      </p:sp>
      <p:sp>
        <p:nvSpPr>
          <p:cNvPr id="6" name="Tekstvak 5"/>
          <p:cNvSpPr txBox="1"/>
          <p:nvPr/>
        </p:nvSpPr>
        <p:spPr>
          <a:xfrm>
            <a:off x="3241553" y="1435227"/>
            <a:ext cx="2233304" cy="523220"/>
          </a:xfrm>
          <a:prstGeom prst="rect">
            <a:avLst/>
          </a:prstGeom>
          <a:noFill/>
        </p:spPr>
        <p:txBody>
          <a:bodyPr wrap="none" rtlCol="0">
            <a:spAutoFit/>
          </a:bodyPr>
          <a:lstStyle/>
          <a:p>
            <a:r>
              <a:rPr lang="en-US" sz="2800" dirty="0" smtClean="0">
                <a:solidFill>
                  <a:srgbClr val="0000FF"/>
                </a:solidFill>
              </a:rPr>
              <a:t>Categories  </a:t>
            </a:r>
            <a:r>
              <a:rPr lang="en-US" sz="2800" dirty="0" smtClean="0">
                <a:solidFill>
                  <a:srgbClr val="0000FF"/>
                </a:solidFill>
                <a:sym typeface="Wingdings" panose="05000000000000000000" pitchFamily="2" charset="2"/>
              </a:rPr>
              <a:t></a:t>
            </a:r>
            <a:endParaRPr lang="nl-NL" sz="2800" dirty="0">
              <a:solidFill>
                <a:srgbClr val="0000FF"/>
              </a:solidFill>
            </a:endParaRPr>
          </a:p>
        </p:txBody>
      </p:sp>
      <p:sp>
        <p:nvSpPr>
          <p:cNvPr id="7" name="Tekstvak 6"/>
          <p:cNvSpPr txBox="1"/>
          <p:nvPr/>
        </p:nvSpPr>
        <p:spPr>
          <a:xfrm rot="16200000">
            <a:off x="282744" y="3549913"/>
            <a:ext cx="1585242" cy="523220"/>
          </a:xfrm>
          <a:prstGeom prst="rect">
            <a:avLst/>
          </a:prstGeom>
          <a:noFill/>
        </p:spPr>
        <p:txBody>
          <a:bodyPr wrap="none" rtlCol="0">
            <a:spAutoFit/>
          </a:bodyPr>
          <a:lstStyle/>
          <a:p>
            <a:r>
              <a:rPr lang="en-US" sz="2800" dirty="0" smtClean="0">
                <a:solidFill>
                  <a:srgbClr val="0000FF"/>
                </a:solidFill>
              </a:rPr>
              <a:t>Levels </a:t>
            </a:r>
            <a:r>
              <a:rPr lang="en-US" sz="2800" dirty="0" smtClean="0">
                <a:solidFill>
                  <a:srgbClr val="0000FF"/>
                </a:solidFill>
                <a:sym typeface="Wingdings" panose="05000000000000000000" pitchFamily="2" charset="2"/>
              </a:rPr>
              <a:t></a:t>
            </a:r>
            <a:r>
              <a:rPr lang="en-US" sz="2800" dirty="0" smtClean="0">
                <a:solidFill>
                  <a:srgbClr val="0000FF"/>
                </a:solidFill>
              </a:rPr>
              <a:t> </a:t>
            </a:r>
            <a:endParaRPr lang="nl-NL" sz="2800" dirty="0">
              <a:solidFill>
                <a:srgbClr val="0000FF"/>
              </a:solidFill>
            </a:endParaRPr>
          </a:p>
        </p:txBody>
      </p:sp>
      <p:sp>
        <p:nvSpPr>
          <p:cNvPr id="3" name="Tekstvak 2"/>
          <p:cNvSpPr txBox="1"/>
          <p:nvPr/>
        </p:nvSpPr>
        <p:spPr>
          <a:xfrm>
            <a:off x="258945" y="842925"/>
            <a:ext cx="3944350" cy="461665"/>
          </a:xfrm>
          <a:prstGeom prst="rect">
            <a:avLst/>
          </a:prstGeom>
          <a:noFill/>
          <a:ln>
            <a:solidFill>
              <a:srgbClr val="0000FF"/>
            </a:solidFill>
          </a:ln>
        </p:spPr>
        <p:txBody>
          <a:bodyPr wrap="none" rtlCol="0">
            <a:spAutoFit/>
          </a:bodyPr>
          <a:lstStyle/>
          <a:p>
            <a:r>
              <a:rPr lang="en-US" sz="2400" b="1" dirty="0" smtClean="0">
                <a:solidFill>
                  <a:srgbClr val="0000FF"/>
                </a:solidFill>
              </a:rPr>
              <a:t>Example 1 of Maturity Matrix</a:t>
            </a:r>
            <a:endParaRPr lang="nl-NL" sz="2400" b="1" dirty="0">
              <a:solidFill>
                <a:srgbClr val="0000FF"/>
              </a:solidFill>
            </a:endParaRPr>
          </a:p>
        </p:txBody>
      </p:sp>
      <p:sp>
        <p:nvSpPr>
          <p:cNvPr id="8" name="Ovaal 7"/>
          <p:cNvSpPr/>
          <p:nvPr/>
        </p:nvSpPr>
        <p:spPr>
          <a:xfrm>
            <a:off x="4434434" y="3550967"/>
            <a:ext cx="776835" cy="1679815"/>
          </a:xfrm>
          <a:prstGeom prst="ellipse">
            <a:avLst/>
          </a:prstGeom>
          <a:noFill/>
          <a:ln w="31750">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459612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6</a:t>
            </a:fld>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541" y="1672551"/>
            <a:ext cx="7133494" cy="3395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kstvak 3"/>
          <p:cNvSpPr txBox="1"/>
          <p:nvPr/>
        </p:nvSpPr>
        <p:spPr>
          <a:xfrm>
            <a:off x="1993994" y="984564"/>
            <a:ext cx="4572919" cy="523220"/>
          </a:xfrm>
          <a:prstGeom prst="rect">
            <a:avLst/>
          </a:prstGeom>
          <a:noFill/>
        </p:spPr>
        <p:txBody>
          <a:bodyPr wrap="none" rtlCol="0">
            <a:spAutoFit/>
          </a:bodyPr>
          <a:lstStyle/>
          <a:p>
            <a:r>
              <a:rPr lang="en-US" sz="2800" dirty="0" smtClean="0">
                <a:solidFill>
                  <a:srgbClr val="0000FF"/>
                </a:solidFill>
              </a:rPr>
              <a:t>Aspects (for each category) </a:t>
            </a:r>
            <a:r>
              <a:rPr lang="en-US" sz="2800" dirty="0" smtClean="0">
                <a:solidFill>
                  <a:srgbClr val="0000FF"/>
                </a:solidFill>
                <a:sym typeface="Wingdings" panose="05000000000000000000" pitchFamily="2" charset="2"/>
              </a:rPr>
              <a:t></a:t>
            </a:r>
            <a:endParaRPr lang="nl-NL" sz="2800" dirty="0">
              <a:solidFill>
                <a:srgbClr val="0000FF"/>
              </a:solidFill>
            </a:endParaRPr>
          </a:p>
        </p:txBody>
      </p:sp>
      <p:sp>
        <p:nvSpPr>
          <p:cNvPr id="5" name="Ovaal 4"/>
          <p:cNvSpPr/>
          <p:nvPr/>
        </p:nvSpPr>
        <p:spPr>
          <a:xfrm>
            <a:off x="1238081" y="2354782"/>
            <a:ext cx="7088623" cy="534075"/>
          </a:xfrm>
          <a:prstGeom prst="ellipse">
            <a:avLst/>
          </a:prstGeom>
          <a:noFill/>
          <a:ln w="28575">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
        <p:nvSpPr>
          <p:cNvPr id="6" name="Ovaal 5"/>
          <p:cNvSpPr/>
          <p:nvPr/>
        </p:nvSpPr>
        <p:spPr>
          <a:xfrm>
            <a:off x="2379059" y="4418250"/>
            <a:ext cx="2006825" cy="906309"/>
          </a:xfrm>
          <a:prstGeom prst="ellipse">
            <a:avLst/>
          </a:prstGeom>
          <a:noFill/>
          <a:ln w="22225">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
        <p:nvSpPr>
          <p:cNvPr id="7" name="Tekstvak 6"/>
          <p:cNvSpPr txBox="1"/>
          <p:nvPr/>
        </p:nvSpPr>
        <p:spPr>
          <a:xfrm>
            <a:off x="1993994" y="5543044"/>
            <a:ext cx="4379597" cy="369332"/>
          </a:xfrm>
          <a:prstGeom prst="rect">
            <a:avLst/>
          </a:prstGeom>
          <a:noFill/>
        </p:spPr>
        <p:txBody>
          <a:bodyPr wrap="none" rtlCol="0">
            <a:spAutoFit/>
          </a:bodyPr>
          <a:lstStyle/>
          <a:p>
            <a:r>
              <a:rPr lang="en-US" dirty="0" smtClean="0">
                <a:solidFill>
                  <a:srgbClr val="0000FF"/>
                </a:solidFill>
              </a:rPr>
              <a:t>Behavior (for each aspect-level combination)</a:t>
            </a:r>
            <a:endParaRPr lang="nl-NL" dirty="0">
              <a:solidFill>
                <a:srgbClr val="0000FF"/>
              </a:solidFill>
            </a:endParaRPr>
          </a:p>
        </p:txBody>
      </p:sp>
      <p:sp>
        <p:nvSpPr>
          <p:cNvPr id="9" name="Tekstvak 8"/>
          <p:cNvSpPr txBox="1"/>
          <p:nvPr/>
        </p:nvSpPr>
        <p:spPr>
          <a:xfrm rot="16200000">
            <a:off x="-340342" y="3558578"/>
            <a:ext cx="1585242" cy="523220"/>
          </a:xfrm>
          <a:prstGeom prst="rect">
            <a:avLst/>
          </a:prstGeom>
          <a:noFill/>
        </p:spPr>
        <p:txBody>
          <a:bodyPr wrap="none" rtlCol="0">
            <a:spAutoFit/>
          </a:bodyPr>
          <a:lstStyle/>
          <a:p>
            <a:r>
              <a:rPr lang="en-US" sz="2800" dirty="0" smtClean="0">
                <a:solidFill>
                  <a:srgbClr val="0000FF"/>
                </a:solidFill>
              </a:rPr>
              <a:t>Levels </a:t>
            </a:r>
            <a:r>
              <a:rPr lang="en-US" sz="2800" dirty="0" smtClean="0">
                <a:solidFill>
                  <a:srgbClr val="0000FF"/>
                </a:solidFill>
                <a:sym typeface="Wingdings" panose="05000000000000000000" pitchFamily="2" charset="2"/>
              </a:rPr>
              <a:t></a:t>
            </a:r>
            <a:r>
              <a:rPr lang="en-US" sz="2800" dirty="0" smtClean="0">
                <a:solidFill>
                  <a:srgbClr val="0000FF"/>
                </a:solidFill>
              </a:rPr>
              <a:t> </a:t>
            </a:r>
            <a:endParaRPr lang="nl-NL" sz="2800" dirty="0">
              <a:solidFill>
                <a:srgbClr val="0000FF"/>
              </a:solidFill>
            </a:endParaRPr>
          </a:p>
        </p:txBody>
      </p:sp>
      <p:sp>
        <p:nvSpPr>
          <p:cNvPr id="10" name="Tekstvak 9"/>
          <p:cNvSpPr txBox="1"/>
          <p:nvPr/>
        </p:nvSpPr>
        <p:spPr>
          <a:xfrm>
            <a:off x="287778" y="358337"/>
            <a:ext cx="2931059" cy="461665"/>
          </a:xfrm>
          <a:prstGeom prst="rect">
            <a:avLst/>
          </a:prstGeom>
          <a:noFill/>
          <a:ln>
            <a:solidFill>
              <a:srgbClr val="0000FF"/>
            </a:solidFill>
          </a:ln>
        </p:spPr>
        <p:txBody>
          <a:bodyPr wrap="none" rtlCol="0">
            <a:spAutoFit/>
          </a:bodyPr>
          <a:lstStyle/>
          <a:p>
            <a:r>
              <a:rPr lang="en-US" sz="2400" b="1" dirty="0" smtClean="0">
                <a:solidFill>
                  <a:srgbClr val="0000FF"/>
                </a:solidFill>
              </a:rPr>
              <a:t>Example 1, continued</a:t>
            </a:r>
            <a:endParaRPr lang="nl-NL" sz="2400" b="1" dirty="0">
              <a:solidFill>
                <a:srgbClr val="0000FF"/>
              </a:solidFill>
            </a:endParaRPr>
          </a:p>
        </p:txBody>
      </p:sp>
    </p:spTree>
    <p:extLst>
      <p:ext uri="{BB962C8B-B14F-4D97-AF65-F5344CB8AC3E}">
        <p14:creationId xmlns:p14="http://schemas.microsoft.com/office/powerpoint/2010/main" val="3459612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7</a:t>
            </a:fld>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178" y="2881621"/>
            <a:ext cx="7443908" cy="250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kstvak 3"/>
          <p:cNvSpPr txBox="1"/>
          <p:nvPr/>
        </p:nvSpPr>
        <p:spPr>
          <a:xfrm>
            <a:off x="979136" y="1715512"/>
            <a:ext cx="4677178" cy="369332"/>
          </a:xfrm>
          <a:prstGeom prst="rect">
            <a:avLst/>
          </a:prstGeom>
          <a:noFill/>
        </p:spPr>
        <p:txBody>
          <a:bodyPr wrap="none" rtlCol="0">
            <a:spAutoFit/>
          </a:bodyPr>
          <a:lstStyle/>
          <a:p>
            <a:r>
              <a:rPr lang="en-US" dirty="0" smtClean="0"/>
              <a:t>Level (color) per category </a:t>
            </a:r>
            <a:r>
              <a:rPr lang="en-US" dirty="0" smtClean="0">
                <a:sym typeface="Wingdings" panose="05000000000000000000" pitchFamily="2" charset="2"/>
              </a:rPr>
              <a:t>and aspect  (example)</a:t>
            </a:r>
            <a:endParaRPr lang="nl-NL" dirty="0"/>
          </a:p>
        </p:txBody>
      </p:sp>
      <p:sp>
        <p:nvSpPr>
          <p:cNvPr id="5" name="Tekstvak 4"/>
          <p:cNvSpPr txBox="1"/>
          <p:nvPr/>
        </p:nvSpPr>
        <p:spPr>
          <a:xfrm>
            <a:off x="287778" y="358337"/>
            <a:ext cx="2931059" cy="461665"/>
          </a:xfrm>
          <a:prstGeom prst="rect">
            <a:avLst/>
          </a:prstGeom>
          <a:noFill/>
          <a:ln>
            <a:solidFill>
              <a:srgbClr val="0000FF"/>
            </a:solidFill>
          </a:ln>
        </p:spPr>
        <p:txBody>
          <a:bodyPr wrap="none" rtlCol="0">
            <a:spAutoFit/>
          </a:bodyPr>
          <a:lstStyle/>
          <a:p>
            <a:r>
              <a:rPr lang="en-US" sz="2400" b="1" dirty="0" smtClean="0">
                <a:solidFill>
                  <a:srgbClr val="0000FF"/>
                </a:solidFill>
              </a:rPr>
              <a:t>Example 1, continued</a:t>
            </a:r>
            <a:endParaRPr lang="nl-NL" sz="2400" b="1" dirty="0">
              <a:solidFill>
                <a:srgbClr val="0000FF"/>
              </a:solidFill>
            </a:endParaRPr>
          </a:p>
        </p:txBody>
      </p:sp>
      <p:sp>
        <p:nvSpPr>
          <p:cNvPr id="3" name="Tekstvak 2"/>
          <p:cNvSpPr txBox="1"/>
          <p:nvPr/>
        </p:nvSpPr>
        <p:spPr>
          <a:xfrm>
            <a:off x="3790426" y="2437153"/>
            <a:ext cx="1272528" cy="369332"/>
          </a:xfrm>
          <a:prstGeom prst="rect">
            <a:avLst/>
          </a:prstGeom>
          <a:noFill/>
        </p:spPr>
        <p:txBody>
          <a:bodyPr wrap="none" rtlCol="0">
            <a:spAutoFit/>
          </a:bodyPr>
          <a:lstStyle/>
          <a:p>
            <a:r>
              <a:rPr lang="en-US" dirty="0" smtClean="0">
                <a:solidFill>
                  <a:srgbClr val="0000FF"/>
                </a:solidFill>
                <a:sym typeface="Wingdings" panose="05000000000000000000" pitchFamily="2" charset="2"/>
              </a:rPr>
              <a:t> category</a:t>
            </a:r>
            <a:endParaRPr lang="nl-NL" dirty="0">
              <a:solidFill>
                <a:srgbClr val="0000FF"/>
              </a:solidFill>
            </a:endParaRPr>
          </a:p>
        </p:txBody>
      </p:sp>
      <p:sp>
        <p:nvSpPr>
          <p:cNvPr id="7" name="Tekstvak 6"/>
          <p:cNvSpPr txBox="1"/>
          <p:nvPr/>
        </p:nvSpPr>
        <p:spPr>
          <a:xfrm rot="16200000">
            <a:off x="48494" y="3884278"/>
            <a:ext cx="1075936" cy="369332"/>
          </a:xfrm>
          <a:prstGeom prst="rect">
            <a:avLst/>
          </a:prstGeom>
          <a:noFill/>
        </p:spPr>
        <p:txBody>
          <a:bodyPr wrap="none" rtlCol="0">
            <a:spAutoFit/>
          </a:bodyPr>
          <a:lstStyle/>
          <a:p>
            <a:r>
              <a:rPr lang="en-US" dirty="0" smtClean="0">
                <a:solidFill>
                  <a:srgbClr val="0000FF"/>
                </a:solidFill>
                <a:sym typeface="Wingdings" panose="05000000000000000000" pitchFamily="2" charset="2"/>
              </a:rPr>
              <a:t> aspect</a:t>
            </a:r>
            <a:endParaRPr lang="nl-NL" dirty="0">
              <a:solidFill>
                <a:srgbClr val="0000FF"/>
              </a:solidFill>
            </a:endParaRPr>
          </a:p>
        </p:txBody>
      </p:sp>
    </p:spTree>
    <p:extLst>
      <p:ext uri="{BB962C8B-B14F-4D97-AF65-F5344CB8AC3E}">
        <p14:creationId xmlns:p14="http://schemas.microsoft.com/office/powerpoint/2010/main" val="3459612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3" name="Slide Number Placeholder 2"/>
          <p:cNvSpPr>
            <a:spLocks noGrp="1"/>
          </p:cNvSpPr>
          <p:nvPr>
            <p:ph type="sldNum" sz="quarter" idx="12"/>
          </p:nvPr>
        </p:nvSpPr>
        <p:spPr/>
        <p:txBody>
          <a:bodyPr/>
          <a:lstStyle/>
          <a:p>
            <a:fld id="{9259AF2F-52C6-9B46-B8B2-0579234AE62E}" type="slidenum">
              <a:rPr lang="en-US" smtClean="0"/>
              <a:t>8</a:t>
            </a:fld>
            <a:endParaRPr lang="en-US"/>
          </a:p>
        </p:txBody>
      </p:sp>
      <p:sp>
        <p:nvSpPr>
          <p:cNvPr id="14" name="Tekstvak 13"/>
          <p:cNvSpPr txBox="1"/>
          <p:nvPr/>
        </p:nvSpPr>
        <p:spPr>
          <a:xfrm>
            <a:off x="643315" y="230787"/>
            <a:ext cx="8043483" cy="5909310"/>
          </a:xfrm>
          <a:prstGeom prst="rect">
            <a:avLst/>
          </a:prstGeom>
          <a:noFill/>
        </p:spPr>
        <p:txBody>
          <a:bodyPr wrap="square" rtlCol="0">
            <a:spAutoFit/>
          </a:bodyPr>
          <a:lstStyle/>
          <a:p>
            <a:endParaRPr lang="en-US" dirty="0" smtClean="0"/>
          </a:p>
          <a:p>
            <a:r>
              <a:rPr lang="en-US" sz="2400" dirty="0">
                <a:solidFill>
                  <a:srgbClr val="0070C0"/>
                </a:solidFill>
              </a:rPr>
              <a:t>Presentation </a:t>
            </a:r>
            <a:r>
              <a:rPr lang="en-US" sz="2400" b="1" dirty="0">
                <a:solidFill>
                  <a:srgbClr val="0070C0"/>
                </a:solidFill>
              </a:rPr>
              <a:t>Data Stewardship Maturity Matrix </a:t>
            </a:r>
            <a:r>
              <a:rPr lang="en-US" sz="2400" dirty="0">
                <a:solidFill>
                  <a:srgbClr val="0070C0"/>
                </a:solidFill>
              </a:rPr>
              <a:t>(DSMM) </a:t>
            </a:r>
            <a:r>
              <a:rPr lang="en-US" sz="2400" dirty="0" smtClean="0">
                <a:solidFill>
                  <a:srgbClr val="0070C0"/>
                </a:solidFill>
              </a:rPr>
              <a:t>by Christina Lief </a:t>
            </a:r>
            <a:r>
              <a:rPr lang="en-US" sz="2400" baseline="30000" dirty="0" smtClean="0">
                <a:solidFill>
                  <a:srgbClr val="0070C0"/>
                </a:solidFill>
              </a:rPr>
              <a:t>(1)</a:t>
            </a:r>
            <a:r>
              <a:rPr lang="en-US" sz="2400" dirty="0" smtClean="0">
                <a:solidFill>
                  <a:srgbClr val="0070C0"/>
                </a:solidFill>
              </a:rPr>
              <a:t/>
            </a:r>
            <a:br>
              <a:rPr lang="en-US" sz="2400" dirty="0" smtClean="0">
                <a:solidFill>
                  <a:srgbClr val="0070C0"/>
                </a:solidFill>
              </a:rPr>
            </a:br>
            <a:endParaRPr lang="en-US" sz="2400" dirty="0" smtClean="0">
              <a:solidFill>
                <a:srgbClr val="0070C0"/>
              </a:solidFill>
            </a:endParaRPr>
          </a:p>
          <a:p>
            <a:pPr marL="285750" indent="-285750">
              <a:buFont typeface="Arial" panose="020B0604020202020204" pitchFamily="34" charset="0"/>
              <a:buChar char="•"/>
            </a:pPr>
            <a:r>
              <a:rPr lang="en-US" u="sng" dirty="0" smtClean="0">
                <a:solidFill>
                  <a:schemeClr val="tx1">
                    <a:lumMod val="50000"/>
                    <a:lumOff val="50000"/>
                  </a:schemeClr>
                </a:solidFill>
              </a:rPr>
              <a:t>What is it? </a:t>
            </a:r>
            <a:r>
              <a:rPr lang="en-US" dirty="0" smtClean="0">
                <a:solidFill>
                  <a:schemeClr val="tx1">
                    <a:lumMod val="50000"/>
                    <a:lumOff val="50000"/>
                  </a:schemeClr>
                </a:solidFill>
              </a:rPr>
              <a:t/>
            </a:r>
            <a:br>
              <a:rPr lang="en-US" dirty="0" smtClean="0">
                <a:solidFill>
                  <a:schemeClr val="tx1">
                    <a:lumMod val="50000"/>
                    <a:lumOff val="50000"/>
                  </a:schemeClr>
                </a:solidFill>
              </a:rPr>
            </a:br>
            <a:r>
              <a:rPr lang="en-US" i="1" dirty="0" smtClean="0">
                <a:solidFill>
                  <a:schemeClr val="tx1">
                    <a:lumMod val="50000"/>
                    <a:lumOff val="50000"/>
                  </a:schemeClr>
                </a:solidFill>
              </a:rPr>
              <a:t>DSMM is a unified framework for measuring stewardship practices applied to individual digital environmental data products that are publicly available online</a:t>
            </a:r>
          </a:p>
          <a:p>
            <a:pPr marL="285750" indent="-285750">
              <a:buFont typeface="Arial" panose="020B0604020202020204" pitchFamily="34" charset="0"/>
              <a:buChar char="•"/>
            </a:pPr>
            <a:endParaRPr lang="en-US" dirty="0" smtClean="0">
              <a:solidFill>
                <a:schemeClr val="tx1">
                  <a:lumMod val="50000"/>
                  <a:lumOff val="50000"/>
                </a:schemeClr>
              </a:solidFill>
            </a:endParaRPr>
          </a:p>
          <a:p>
            <a:pPr marL="285750" indent="-285750">
              <a:buFont typeface="Arial" panose="020B0604020202020204" pitchFamily="34" charset="0"/>
              <a:buChar char="•"/>
            </a:pPr>
            <a:r>
              <a:rPr lang="en-US" u="sng" dirty="0" smtClean="0">
                <a:solidFill>
                  <a:schemeClr val="tx1">
                    <a:lumMod val="50000"/>
                    <a:lumOff val="50000"/>
                  </a:schemeClr>
                </a:solidFill>
              </a:rPr>
              <a:t>Why </a:t>
            </a:r>
            <a:r>
              <a:rPr lang="en-US" u="sng" dirty="0">
                <a:solidFill>
                  <a:schemeClr val="tx1">
                    <a:lumMod val="50000"/>
                    <a:lumOff val="50000"/>
                  </a:schemeClr>
                </a:solidFill>
              </a:rPr>
              <a:t>do we need </a:t>
            </a:r>
            <a:r>
              <a:rPr lang="en-US" u="sng" dirty="0" smtClean="0">
                <a:solidFill>
                  <a:schemeClr val="tx1">
                    <a:lumMod val="50000"/>
                    <a:lumOff val="50000"/>
                  </a:schemeClr>
                </a:solidFill>
              </a:rPr>
              <a:t>it?</a:t>
            </a:r>
            <a:r>
              <a:rPr lang="en-US" dirty="0" smtClean="0">
                <a:solidFill>
                  <a:schemeClr val="tx1">
                    <a:lumMod val="50000"/>
                    <a:lumOff val="50000"/>
                  </a:schemeClr>
                </a:solidFill>
              </a:rPr>
              <a:t/>
            </a:r>
            <a:br>
              <a:rPr lang="en-US" dirty="0" smtClean="0">
                <a:solidFill>
                  <a:schemeClr val="tx1">
                    <a:lumMod val="50000"/>
                    <a:lumOff val="50000"/>
                  </a:schemeClr>
                </a:solidFill>
              </a:rPr>
            </a:br>
            <a:r>
              <a:rPr lang="en-US" i="1" dirty="0" smtClean="0">
                <a:solidFill>
                  <a:schemeClr val="tx1">
                    <a:lumMod val="50000"/>
                    <a:lumOff val="50000"/>
                  </a:schemeClr>
                </a:solidFill>
              </a:rPr>
              <a:t>Increased need for a more formal approach to stewardship that supports rigorous compliance verification.</a:t>
            </a:r>
            <a:r>
              <a:rPr lang="en-US" dirty="0" smtClean="0">
                <a:solidFill>
                  <a:schemeClr val="bg1">
                    <a:lumMod val="50000"/>
                  </a:schemeClr>
                </a:solidFill>
              </a:rPr>
              <a:t/>
            </a:r>
            <a:br>
              <a:rPr lang="en-US" dirty="0" smtClean="0">
                <a:solidFill>
                  <a:schemeClr val="bg1">
                    <a:lumMod val="50000"/>
                  </a:schemeClr>
                </a:solidFill>
              </a:rPr>
            </a:br>
            <a:endParaRPr lang="en-US" dirty="0" smtClean="0">
              <a:solidFill>
                <a:schemeClr val="bg1">
                  <a:lumMod val="50000"/>
                </a:schemeClr>
              </a:solidFill>
            </a:endParaRPr>
          </a:p>
          <a:p>
            <a:pPr marL="285750" indent="-285750">
              <a:buFont typeface="Arial" panose="020B0604020202020204" pitchFamily="34" charset="0"/>
              <a:buChar char="•"/>
            </a:pPr>
            <a:r>
              <a:rPr lang="en-US" b="1" dirty="0" smtClean="0"/>
              <a:t>Developing </a:t>
            </a:r>
            <a:r>
              <a:rPr lang="en-US" b="1" dirty="0"/>
              <a:t>a Maturity Matrix for an NCEI data </a:t>
            </a:r>
            <a:r>
              <a:rPr lang="en-US" b="1" dirty="0" smtClean="0"/>
              <a:t>set</a:t>
            </a:r>
            <a:br>
              <a:rPr lang="en-US" b="1" dirty="0" smtClean="0"/>
            </a:br>
            <a:endParaRPr lang="en-US" b="1" dirty="0" smtClean="0"/>
          </a:p>
          <a:p>
            <a:pPr marL="285750" indent="-285750">
              <a:buFont typeface="Arial" panose="020B0604020202020204" pitchFamily="34" charset="0"/>
              <a:buChar char="•"/>
            </a:pPr>
            <a:r>
              <a:rPr lang="en-US" u="sng" dirty="0" smtClean="0">
                <a:solidFill>
                  <a:schemeClr val="tx1">
                    <a:lumMod val="50000"/>
                    <a:lumOff val="50000"/>
                  </a:schemeClr>
                </a:solidFill>
              </a:rPr>
              <a:t>Who could use it</a:t>
            </a:r>
            <a:r>
              <a:rPr lang="en-US" dirty="0" smtClean="0">
                <a:solidFill>
                  <a:schemeClr val="tx1">
                    <a:lumMod val="50000"/>
                    <a:lumOff val="50000"/>
                  </a:schemeClr>
                </a:solidFill>
              </a:rPr>
              <a:t>?  </a:t>
            </a:r>
            <a:r>
              <a:rPr lang="en-US" i="1" dirty="0" smtClean="0">
                <a:solidFill>
                  <a:schemeClr val="tx1">
                    <a:lumMod val="50000"/>
                    <a:lumOff val="50000"/>
                  </a:schemeClr>
                </a:solidFill>
              </a:rPr>
              <a:t>Data providers, -users, -managers/stewards, scientists</a:t>
            </a:r>
            <a:r>
              <a:rPr lang="en-US" dirty="0" smtClean="0">
                <a:solidFill>
                  <a:schemeClr val="tx1">
                    <a:lumMod val="50000"/>
                    <a:lumOff val="50000"/>
                  </a:schemeClr>
                </a:solidFill>
              </a:rPr>
              <a:t/>
            </a:r>
            <a:br>
              <a:rPr lang="en-US" dirty="0" smtClean="0">
                <a:solidFill>
                  <a:schemeClr val="tx1">
                    <a:lumMod val="50000"/>
                    <a:lumOff val="50000"/>
                  </a:schemeClr>
                </a:solidFill>
              </a:rPr>
            </a:br>
            <a:endParaRPr lang="en-US" dirty="0" smtClean="0">
              <a:solidFill>
                <a:schemeClr val="tx1">
                  <a:lumMod val="50000"/>
                  <a:lumOff val="50000"/>
                </a:schemeClr>
              </a:solidFill>
            </a:endParaRPr>
          </a:p>
          <a:p>
            <a:pPr marL="285750" indent="-285750">
              <a:buFont typeface="Arial" panose="020B0604020202020204" pitchFamily="34" charset="0"/>
              <a:buChar char="•"/>
            </a:pPr>
            <a:r>
              <a:rPr lang="en-US" u="sng" dirty="0" smtClean="0">
                <a:solidFill>
                  <a:schemeClr val="tx1">
                    <a:lumMod val="50000"/>
                    <a:lumOff val="50000"/>
                  </a:schemeClr>
                </a:solidFill>
              </a:rPr>
              <a:t>How to use it</a:t>
            </a:r>
            <a:r>
              <a:rPr lang="en-US" u="sng" dirty="0">
                <a:solidFill>
                  <a:schemeClr val="tx1">
                    <a:lumMod val="50000"/>
                    <a:lumOff val="50000"/>
                  </a:schemeClr>
                </a:solidFill>
              </a:rPr>
              <a:t>? </a:t>
            </a:r>
            <a:r>
              <a:rPr lang="en-US" dirty="0" smtClean="0">
                <a:solidFill>
                  <a:schemeClr val="tx1">
                    <a:lumMod val="50000"/>
                    <a:lumOff val="50000"/>
                  </a:schemeClr>
                </a:solidFill>
              </a:rPr>
              <a:t/>
            </a:r>
            <a:br>
              <a:rPr lang="en-US" dirty="0" smtClean="0">
                <a:solidFill>
                  <a:schemeClr val="tx1">
                    <a:lumMod val="50000"/>
                    <a:lumOff val="50000"/>
                  </a:schemeClr>
                </a:solidFill>
              </a:rPr>
            </a:br>
            <a:r>
              <a:rPr lang="en-US" i="1" dirty="0" smtClean="0">
                <a:solidFill>
                  <a:schemeClr val="tx1">
                    <a:lumMod val="50000"/>
                    <a:lumOff val="50000"/>
                  </a:schemeClr>
                </a:solidFill>
              </a:rPr>
              <a:t>To </a:t>
            </a:r>
            <a:r>
              <a:rPr lang="en-US" i="1" dirty="0">
                <a:solidFill>
                  <a:schemeClr val="tx1">
                    <a:lumMod val="50000"/>
                    <a:lumOff val="50000"/>
                  </a:schemeClr>
                </a:solidFill>
              </a:rPr>
              <a:t>know: the current state of your data set </a:t>
            </a:r>
            <a:r>
              <a:rPr lang="en-US" i="1" dirty="0" smtClean="0">
                <a:solidFill>
                  <a:schemeClr val="tx1">
                    <a:lumMod val="50000"/>
                    <a:lumOff val="50000"/>
                  </a:schemeClr>
                </a:solidFill>
              </a:rPr>
              <a:t>(Maturity Assessment), </a:t>
            </a:r>
            <a:r>
              <a:rPr lang="en-US" i="1" dirty="0">
                <a:solidFill>
                  <a:schemeClr val="tx1">
                    <a:lumMod val="50000"/>
                    <a:lumOff val="50000"/>
                  </a:schemeClr>
                </a:solidFill>
              </a:rPr>
              <a:t>where you want or need to be </a:t>
            </a:r>
            <a:r>
              <a:rPr lang="en-US" i="1" dirty="0" smtClean="0">
                <a:solidFill>
                  <a:schemeClr val="tx1">
                    <a:lumMod val="50000"/>
                    <a:lumOff val="50000"/>
                  </a:schemeClr>
                </a:solidFill>
              </a:rPr>
              <a:t>(</a:t>
            </a:r>
            <a:r>
              <a:rPr lang="en-US" i="1" dirty="0">
                <a:solidFill>
                  <a:schemeClr val="tx1">
                    <a:lumMod val="50000"/>
                    <a:lumOff val="50000"/>
                  </a:schemeClr>
                </a:solidFill>
              </a:rPr>
              <a:t>Stewardship Requirements</a:t>
            </a:r>
            <a:r>
              <a:rPr lang="en-US" i="1" dirty="0" smtClean="0">
                <a:solidFill>
                  <a:schemeClr val="tx1">
                    <a:lumMod val="50000"/>
                    <a:lumOff val="50000"/>
                  </a:schemeClr>
                </a:solidFill>
              </a:rPr>
              <a:t>),how </a:t>
            </a:r>
            <a:r>
              <a:rPr lang="en-US" i="1" dirty="0">
                <a:solidFill>
                  <a:schemeClr val="tx1">
                    <a:lumMod val="50000"/>
                    <a:lumOff val="50000"/>
                  </a:schemeClr>
                </a:solidFill>
              </a:rPr>
              <a:t>to get there (Roadmap Forward)</a:t>
            </a:r>
            <a:endParaRPr lang="nl-NL" i="1" dirty="0">
              <a:solidFill>
                <a:schemeClr val="tx1">
                  <a:lumMod val="50000"/>
                  <a:lumOff val="50000"/>
                </a:schemeClr>
              </a:solidFill>
            </a:endParaRPr>
          </a:p>
        </p:txBody>
      </p:sp>
      <p:sp>
        <p:nvSpPr>
          <p:cNvPr id="4" name="Tekstvak 3"/>
          <p:cNvSpPr txBox="1"/>
          <p:nvPr/>
        </p:nvSpPr>
        <p:spPr>
          <a:xfrm>
            <a:off x="2589450" y="6355261"/>
            <a:ext cx="7016473" cy="646331"/>
          </a:xfrm>
          <a:prstGeom prst="rect">
            <a:avLst/>
          </a:prstGeom>
          <a:noFill/>
        </p:spPr>
        <p:txBody>
          <a:bodyPr wrap="square" rtlCol="0">
            <a:spAutoFit/>
          </a:bodyPr>
          <a:lstStyle/>
          <a:p>
            <a:r>
              <a:rPr lang="en-US" dirty="0"/>
              <a:t>   </a:t>
            </a:r>
            <a:r>
              <a:rPr lang="en-US" baseline="30000" dirty="0" smtClean="0"/>
              <a:t>(1)</a:t>
            </a:r>
            <a:r>
              <a:rPr lang="en-US" dirty="0" smtClean="0"/>
              <a:t> </a:t>
            </a:r>
            <a:r>
              <a:rPr lang="en-US" dirty="0" smtClean="0">
                <a:hlinkClick r:id="rId3"/>
              </a:rPr>
              <a:t>https</a:t>
            </a:r>
            <a:r>
              <a:rPr lang="en-US" dirty="0">
                <a:hlinkClick r:id="rId3"/>
              </a:rPr>
              <a:t>://</a:t>
            </a:r>
            <a:r>
              <a:rPr lang="en-US" dirty="0" smtClean="0">
                <a:hlinkClick r:id="rId3"/>
              </a:rPr>
              <a:t>wiswiki.wmo.int/tiki-download_file.php?fileId=3682</a:t>
            </a:r>
            <a:endParaRPr lang="en-US" dirty="0" smtClean="0"/>
          </a:p>
          <a:p>
            <a:r>
              <a:rPr lang="en-US" dirty="0" smtClean="0"/>
              <a:t> </a:t>
            </a:r>
            <a:endParaRPr lang="nl-NL" dirty="0"/>
          </a:p>
        </p:txBody>
      </p:sp>
    </p:spTree>
    <p:extLst>
      <p:ext uri="{BB962C8B-B14F-4D97-AF65-F5344CB8AC3E}">
        <p14:creationId xmlns:p14="http://schemas.microsoft.com/office/powerpoint/2010/main" val="12605950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9</a:t>
            </a:fld>
            <a:endParaRPr lang="en-US" dirty="0"/>
          </a:p>
        </p:txBody>
      </p:sp>
      <p:sp>
        <p:nvSpPr>
          <p:cNvPr id="3" name="Tekstvak 2"/>
          <p:cNvSpPr txBox="1"/>
          <p:nvPr/>
        </p:nvSpPr>
        <p:spPr>
          <a:xfrm>
            <a:off x="1755971" y="1229989"/>
            <a:ext cx="4949496" cy="923330"/>
          </a:xfrm>
          <a:prstGeom prst="rect">
            <a:avLst/>
          </a:prstGeom>
          <a:noFill/>
        </p:spPr>
        <p:txBody>
          <a:bodyPr wrap="none" rtlCol="0">
            <a:spAutoFit/>
          </a:bodyPr>
          <a:lstStyle/>
          <a:p>
            <a:r>
              <a:rPr lang="en-US" b="1" dirty="0" smtClean="0"/>
              <a:t>Developing </a:t>
            </a:r>
            <a:r>
              <a:rPr lang="en-US" b="1" dirty="0"/>
              <a:t>a Maturity Matrix for an NCEI data </a:t>
            </a:r>
            <a:r>
              <a:rPr lang="en-US" b="1" dirty="0" smtClean="0"/>
              <a:t>set</a:t>
            </a:r>
          </a:p>
          <a:p>
            <a:endParaRPr lang="en-US" b="1" dirty="0"/>
          </a:p>
          <a:p>
            <a:r>
              <a:rPr lang="en-US" dirty="0" smtClean="0"/>
              <a:t>Measurable, five-level progressive practices</a:t>
            </a:r>
            <a:endParaRPr lang="nl-NL" dirty="0"/>
          </a:p>
        </p:txBody>
      </p:sp>
      <p:grpSp>
        <p:nvGrpSpPr>
          <p:cNvPr id="7" name="Groep 6"/>
          <p:cNvGrpSpPr/>
          <p:nvPr/>
        </p:nvGrpSpPr>
        <p:grpSpPr>
          <a:xfrm>
            <a:off x="1435405" y="2592144"/>
            <a:ext cx="6331600" cy="3985213"/>
            <a:chOff x="221600" y="1353892"/>
            <a:chExt cx="6331600" cy="3985213"/>
          </a:xfrm>
        </p:grpSpPr>
        <p:pic>
          <p:nvPicPr>
            <p:cNvPr id="1026" name="Picture 2" descr="DSMM Defines Measureable, Five-Level Progressive Practices&#10;in Nine Quasi-Independent Key Components&#10;(Data system integrity..."/>
            <p:cNvPicPr>
              <a:picLocks noChangeAspect="1" noChangeArrowheads="1"/>
            </p:cNvPicPr>
            <p:nvPr/>
          </p:nvPicPr>
          <p:blipFill rotWithShape="1">
            <a:blip r:embed="rId2">
              <a:extLst>
                <a:ext uri="{28A0092B-C50C-407E-A947-70E740481C1C}">
                  <a14:useLocalDpi xmlns:a14="http://schemas.microsoft.com/office/drawing/2010/main" val="0"/>
                </a:ext>
              </a:extLst>
            </a:blip>
            <a:srcRect t="8072" r="1018" b="6539"/>
            <a:stretch/>
          </p:blipFill>
          <p:spPr bwMode="auto">
            <a:xfrm>
              <a:off x="221600" y="1353892"/>
              <a:ext cx="6152992" cy="3985213"/>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0376" y="2022818"/>
              <a:ext cx="5442824" cy="331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 name="Tekstvak 7"/>
          <p:cNvSpPr txBox="1"/>
          <p:nvPr/>
        </p:nvSpPr>
        <p:spPr>
          <a:xfrm>
            <a:off x="352006" y="612092"/>
            <a:ext cx="3944350" cy="461665"/>
          </a:xfrm>
          <a:prstGeom prst="rect">
            <a:avLst/>
          </a:prstGeom>
          <a:noFill/>
          <a:ln>
            <a:solidFill>
              <a:srgbClr val="0000FF"/>
            </a:solidFill>
          </a:ln>
        </p:spPr>
        <p:txBody>
          <a:bodyPr wrap="none" rtlCol="0">
            <a:spAutoFit/>
          </a:bodyPr>
          <a:lstStyle/>
          <a:p>
            <a:r>
              <a:rPr lang="en-US" sz="2400" b="1" dirty="0" smtClean="0">
                <a:solidFill>
                  <a:srgbClr val="0000FF"/>
                </a:solidFill>
              </a:rPr>
              <a:t>Example 2 of Maturity Matrix</a:t>
            </a:r>
            <a:endParaRPr lang="nl-NL" sz="2400" b="1" dirty="0">
              <a:solidFill>
                <a:srgbClr val="0000FF"/>
              </a:solidFill>
            </a:endParaRPr>
          </a:p>
        </p:txBody>
      </p:sp>
      <p:sp>
        <p:nvSpPr>
          <p:cNvPr id="4" name="Ovaal 3"/>
          <p:cNvSpPr/>
          <p:nvPr/>
        </p:nvSpPr>
        <p:spPr>
          <a:xfrm>
            <a:off x="1435405" y="3083045"/>
            <a:ext cx="992206" cy="1076261"/>
          </a:xfrm>
          <a:prstGeom prst="ellipse">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
        <p:nvSpPr>
          <p:cNvPr id="5" name="Tekstvak 4"/>
          <p:cNvSpPr txBox="1"/>
          <p:nvPr/>
        </p:nvSpPr>
        <p:spPr>
          <a:xfrm>
            <a:off x="3422931" y="2238996"/>
            <a:ext cx="901016" cy="369332"/>
          </a:xfrm>
          <a:prstGeom prst="rect">
            <a:avLst/>
          </a:prstGeom>
          <a:noFill/>
        </p:spPr>
        <p:txBody>
          <a:bodyPr wrap="none" rtlCol="0">
            <a:spAutoFit/>
          </a:bodyPr>
          <a:lstStyle/>
          <a:p>
            <a:r>
              <a:rPr lang="en-US" dirty="0" smtClean="0">
                <a:solidFill>
                  <a:srgbClr val="0000FF"/>
                </a:solidFill>
                <a:sym typeface="Wingdings" panose="05000000000000000000" pitchFamily="2" charset="2"/>
              </a:rPr>
              <a:t> level</a:t>
            </a:r>
            <a:endParaRPr lang="nl-NL" dirty="0">
              <a:solidFill>
                <a:srgbClr val="0000FF"/>
              </a:solidFill>
            </a:endParaRPr>
          </a:p>
        </p:txBody>
      </p:sp>
      <p:sp>
        <p:nvSpPr>
          <p:cNvPr id="11" name="Tekstvak 10"/>
          <p:cNvSpPr txBox="1"/>
          <p:nvPr/>
        </p:nvSpPr>
        <p:spPr>
          <a:xfrm rot="16200000">
            <a:off x="302313" y="4305061"/>
            <a:ext cx="1272528" cy="369332"/>
          </a:xfrm>
          <a:prstGeom prst="rect">
            <a:avLst/>
          </a:prstGeom>
          <a:noFill/>
        </p:spPr>
        <p:txBody>
          <a:bodyPr wrap="none" rtlCol="0">
            <a:spAutoFit/>
          </a:bodyPr>
          <a:lstStyle/>
          <a:p>
            <a:r>
              <a:rPr lang="en-US" dirty="0" smtClean="0">
                <a:solidFill>
                  <a:srgbClr val="0000FF"/>
                </a:solidFill>
                <a:sym typeface="Wingdings" panose="05000000000000000000" pitchFamily="2" charset="2"/>
              </a:rPr>
              <a:t> category</a:t>
            </a:r>
            <a:endParaRPr lang="nl-NL" dirty="0">
              <a:solidFill>
                <a:srgbClr val="0000FF"/>
              </a:solidFill>
            </a:endParaRPr>
          </a:p>
        </p:txBody>
      </p:sp>
    </p:spTree>
    <p:extLst>
      <p:ext uri="{BB962C8B-B14F-4D97-AF65-F5344CB8AC3E}">
        <p14:creationId xmlns:p14="http://schemas.microsoft.com/office/powerpoint/2010/main" val="1621779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10</a:t>
            </a:fld>
            <a:endParaRPr lang="en-US" dirty="0"/>
          </a:p>
        </p:txBody>
      </p:sp>
      <p:pic>
        <p:nvPicPr>
          <p:cNvPr id="7" name="Picture 6"/>
          <p:cNvPicPr/>
          <p:nvPr/>
        </p:nvPicPr>
        <p:blipFill rotWithShape="1">
          <a:blip r:embed="rId2"/>
          <a:srcRect l="2523" t="17172" r="59597" b="21111"/>
          <a:stretch/>
        </p:blipFill>
        <p:spPr bwMode="auto">
          <a:xfrm>
            <a:off x="1097126" y="1558187"/>
            <a:ext cx="6533663" cy="3887753"/>
          </a:xfrm>
          <a:prstGeom prst="rect">
            <a:avLst/>
          </a:prstGeom>
          <a:solidFill>
            <a:schemeClr val="bg1"/>
          </a:solidFill>
          <a:ln>
            <a:solidFill>
              <a:schemeClr val="accent1"/>
            </a:solidFill>
          </a:ln>
          <a:extLst>
            <a:ext uri="{53640926-AAD7-44D8-BBD7-CCE9431645EC}">
              <a14:shadowObscured xmlns:a14="http://schemas.microsoft.com/office/drawing/2010/main"/>
            </a:ext>
          </a:extLst>
        </p:spPr>
      </p:pic>
      <p:sp>
        <p:nvSpPr>
          <p:cNvPr id="5" name="Tekstvak 4"/>
          <p:cNvSpPr txBox="1"/>
          <p:nvPr/>
        </p:nvSpPr>
        <p:spPr>
          <a:xfrm>
            <a:off x="1016206" y="1032879"/>
            <a:ext cx="4602542" cy="369332"/>
          </a:xfrm>
          <a:prstGeom prst="rect">
            <a:avLst/>
          </a:prstGeom>
          <a:noFill/>
        </p:spPr>
        <p:txBody>
          <a:bodyPr wrap="none" rtlCol="0">
            <a:spAutoFit/>
          </a:bodyPr>
          <a:lstStyle/>
          <a:p>
            <a:r>
              <a:rPr lang="en-US" b="1" dirty="0" err="1" smtClean="0"/>
              <a:t>Behaviour</a:t>
            </a:r>
            <a:r>
              <a:rPr lang="en-US" b="1" dirty="0" smtClean="0"/>
              <a:t>/competences </a:t>
            </a:r>
            <a:r>
              <a:rPr lang="en-US" dirty="0" smtClean="0"/>
              <a:t>per category and level</a:t>
            </a:r>
            <a:endParaRPr lang="nl-NL" dirty="0"/>
          </a:p>
        </p:txBody>
      </p:sp>
      <p:sp>
        <p:nvSpPr>
          <p:cNvPr id="6" name="Tekstvak 5"/>
          <p:cNvSpPr txBox="1"/>
          <p:nvPr/>
        </p:nvSpPr>
        <p:spPr>
          <a:xfrm>
            <a:off x="287778" y="358337"/>
            <a:ext cx="2931059" cy="461665"/>
          </a:xfrm>
          <a:prstGeom prst="rect">
            <a:avLst/>
          </a:prstGeom>
          <a:noFill/>
          <a:ln>
            <a:solidFill>
              <a:srgbClr val="0000FF"/>
            </a:solidFill>
          </a:ln>
        </p:spPr>
        <p:txBody>
          <a:bodyPr wrap="none" rtlCol="0">
            <a:spAutoFit/>
          </a:bodyPr>
          <a:lstStyle/>
          <a:p>
            <a:r>
              <a:rPr lang="en-US" sz="2400" b="1" dirty="0" smtClean="0">
                <a:solidFill>
                  <a:srgbClr val="0000FF"/>
                </a:solidFill>
              </a:rPr>
              <a:t>Example 2, continued</a:t>
            </a:r>
            <a:endParaRPr lang="nl-NL" sz="2400" b="1" dirty="0">
              <a:solidFill>
                <a:srgbClr val="0000FF"/>
              </a:solidFill>
            </a:endParaRPr>
          </a:p>
        </p:txBody>
      </p:sp>
    </p:spTree>
    <p:extLst>
      <p:ext uri="{BB962C8B-B14F-4D97-AF65-F5344CB8AC3E}">
        <p14:creationId xmlns:p14="http://schemas.microsoft.com/office/powerpoint/2010/main" val="3902011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3" name="Slide Number Placeholder 2"/>
          <p:cNvSpPr>
            <a:spLocks noGrp="1"/>
          </p:cNvSpPr>
          <p:nvPr>
            <p:ph type="sldNum" sz="quarter" idx="12"/>
          </p:nvPr>
        </p:nvSpPr>
        <p:spPr/>
        <p:txBody>
          <a:bodyPr/>
          <a:lstStyle/>
          <a:p>
            <a:fld id="{9259AF2F-52C6-9B46-B8B2-0579234AE62E}" type="slidenum">
              <a:rPr lang="en-US" smtClean="0"/>
              <a:t>11</a:t>
            </a:fld>
            <a:endParaRPr lang="en-US"/>
          </a:p>
        </p:txBody>
      </p:sp>
      <p:sp>
        <p:nvSpPr>
          <p:cNvPr id="14" name="Tekstvak 13"/>
          <p:cNvSpPr txBox="1"/>
          <p:nvPr/>
        </p:nvSpPr>
        <p:spPr>
          <a:xfrm>
            <a:off x="643316" y="376444"/>
            <a:ext cx="8043483" cy="6155531"/>
          </a:xfrm>
          <a:prstGeom prst="rect">
            <a:avLst/>
          </a:prstGeom>
          <a:noFill/>
        </p:spPr>
        <p:txBody>
          <a:bodyPr wrap="square" rtlCol="0">
            <a:spAutoFit/>
          </a:bodyPr>
          <a:lstStyle/>
          <a:p>
            <a:r>
              <a:rPr lang="en-US" sz="2400" b="1" dirty="0" smtClean="0">
                <a:solidFill>
                  <a:srgbClr val="0070C0"/>
                </a:solidFill>
              </a:rPr>
              <a:t>FINAL </a:t>
            </a:r>
            <a:r>
              <a:rPr lang="en-US" sz="2400" b="1" dirty="0">
                <a:solidFill>
                  <a:srgbClr val="0070C0"/>
                </a:solidFill>
              </a:rPr>
              <a:t>REPORT OF THE </a:t>
            </a:r>
            <a:r>
              <a:rPr lang="en-US" sz="2400" b="1" dirty="0" smtClean="0">
                <a:solidFill>
                  <a:srgbClr val="0070C0"/>
                </a:solidFill>
              </a:rPr>
              <a:t>FIRST </a:t>
            </a:r>
            <a:r>
              <a:rPr lang="en-US" sz="2400" b="1" dirty="0">
                <a:solidFill>
                  <a:srgbClr val="0070C0"/>
                </a:solidFill>
              </a:rPr>
              <a:t>MEETING OF THE </a:t>
            </a:r>
            <a:r>
              <a:rPr lang="en-US" sz="2400" b="1" dirty="0" smtClean="0">
                <a:solidFill>
                  <a:srgbClr val="0070C0"/>
                </a:solidFill>
              </a:rPr>
              <a:t/>
            </a:r>
            <a:br>
              <a:rPr lang="en-US" sz="2400" b="1" dirty="0" smtClean="0">
                <a:solidFill>
                  <a:srgbClr val="0070C0"/>
                </a:solidFill>
              </a:rPr>
            </a:br>
            <a:r>
              <a:rPr lang="en-US" sz="2400" b="1" dirty="0" smtClean="0">
                <a:solidFill>
                  <a:srgbClr val="0070C0"/>
                </a:solidFill>
              </a:rPr>
              <a:t>TASK </a:t>
            </a:r>
            <a:r>
              <a:rPr lang="en-US" sz="2400" b="1" dirty="0">
                <a:solidFill>
                  <a:srgbClr val="0070C0"/>
                </a:solidFill>
              </a:rPr>
              <a:t>TEAM ON INFORMATION MANAGEMENT</a:t>
            </a:r>
          </a:p>
          <a:p>
            <a:r>
              <a:rPr lang="en-US" sz="2400" b="1" dirty="0">
                <a:solidFill>
                  <a:srgbClr val="0070C0"/>
                </a:solidFill>
              </a:rPr>
              <a:t>5-6 OCTOBER </a:t>
            </a:r>
            <a:r>
              <a:rPr lang="en-US" sz="2400" b="1" dirty="0" smtClean="0">
                <a:solidFill>
                  <a:srgbClr val="0070C0"/>
                </a:solidFill>
              </a:rPr>
              <a:t>2017 </a:t>
            </a:r>
            <a:r>
              <a:rPr lang="en-US" sz="2400" b="1" baseline="30000" dirty="0" smtClean="0">
                <a:solidFill>
                  <a:srgbClr val="0070C0"/>
                </a:solidFill>
              </a:rPr>
              <a:t>(1)</a:t>
            </a:r>
            <a:endParaRPr lang="en-US" sz="2400" b="1" baseline="30000" dirty="0">
              <a:solidFill>
                <a:srgbClr val="0070C0"/>
              </a:solidFill>
            </a:endParaRPr>
          </a:p>
          <a:p>
            <a:endParaRPr lang="en-US" sz="2400" b="1" dirty="0" err="1">
              <a:solidFill>
                <a:srgbClr val="0070C0"/>
              </a:solidFill>
            </a:endParaRPr>
          </a:p>
          <a:p>
            <a:r>
              <a:rPr lang="en-GB" b="1" dirty="0" smtClean="0">
                <a:solidFill>
                  <a:schemeClr val="bg1">
                    <a:lumMod val="50000"/>
                  </a:schemeClr>
                </a:solidFill>
              </a:rPr>
              <a:t>Decision 2:</a:t>
            </a:r>
            <a:r>
              <a:rPr lang="en-GB" dirty="0">
                <a:solidFill>
                  <a:schemeClr val="bg1">
                    <a:lumMod val="50000"/>
                  </a:schemeClr>
                </a:solidFill>
              </a:rPr>
              <a:t>	Participants agreed that a maturity model approach would be appropriate for developing, managing and monitoring information management practices within WMO.</a:t>
            </a:r>
            <a:endParaRPr lang="nl-NL" dirty="0">
              <a:solidFill>
                <a:schemeClr val="bg1">
                  <a:lumMod val="50000"/>
                </a:schemeClr>
              </a:solidFill>
            </a:endParaRPr>
          </a:p>
          <a:p>
            <a:endParaRPr lang="en-US" dirty="0"/>
          </a:p>
          <a:p>
            <a:r>
              <a:rPr lang="en-US" b="1" dirty="0" smtClean="0"/>
              <a:t>Decision 6:</a:t>
            </a:r>
            <a:r>
              <a:rPr lang="en-US" dirty="0"/>
              <a:t>	</a:t>
            </a:r>
            <a:r>
              <a:rPr lang="en-US" b="1" dirty="0" smtClean="0"/>
              <a:t>Eight</a:t>
            </a:r>
            <a:r>
              <a:rPr lang="en-US" dirty="0" smtClean="0"/>
              <a:t> </a:t>
            </a:r>
            <a:r>
              <a:rPr lang="en-US" b="1" dirty="0" smtClean="0"/>
              <a:t>categories</a:t>
            </a:r>
            <a:r>
              <a:rPr lang="en-US" dirty="0" smtClean="0"/>
              <a:t> </a:t>
            </a:r>
            <a:r>
              <a:rPr lang="en-US" dirty="0"/>
              <a:t>to be used to </a:t>
            </a:r>
            <a:r>
              <a:rPr lang="en-US" dirty="0" smtClean="0"/>
              <a:t>develop </a:t>
            </a:r>
            <a:r>
              <a:rPr lang="en-US" dirty="0"/>
              <a:t>the maturity </a:t>
            </a:r>
            <a:r>
              <a:rPr lang="en-US" dirty="0" smtClean="0"/>
              <a:t>matrix:</a:t>
            </a:r>
            <a:br>
              <a:rPr lang="en-US" dirty="0" smtClean="0"/>
            </a:br>
            <a:r>
              <a:rPr lang="en-US" dirty="0" smtClean="0"/>
              <a:t>see next slide </a:t>
            </a:r>
          </a:p>
          <a:p>
            <a:endParaRPr lang="en-US" dirty="0"/>
          </a:p>
          <a:p>
            <a:pPr lvl="0"/>
            <a:r>
              <a:rPr lang="en-GB" dirty="0" smtClean="0"/>
              <a:t>Each categories </a:t>
            </a:r>
            <a:r>
              <a:rPr lang="en-GB" dirty="0"/>
              <a:t>should be sub-divided into </a:t>
            </a:r>
            <a:r>
              <a:rPr lang="en-GB" b="1" dirty="0"/>
              <a:t>aspects</a:t>
            </a:r>
            <a:r>
              <a:rPr lang="en-GB" dirty="0"/>
              <a:t> of that category for which standards or guidance would be needed. The maturity model would be developed by considering </a:t>
            </a:r>
            <a:r>
              <a:rPr lang="en-GB" b="1" dirty="0"/>
              <a:t>behaviours</a:t>
            </a:r>
            <a:r>
              <a:rPr lang="en-GB" dirty="0"/>
              <a:t> for each of the aspects that would be expected </a:t>
            </a:r>
            <a:r>
              <a:rPr lang="en-GB" dirty="0" smtClean="0"/>
              <a:t>in practice at </a:t>
            </a:r>
            <a:r>
              <a:rPr lang="en-GB" dirty="0"/>
              <a:t>each of </a:t>
            </a:r>
            <a:r>
              <a:rPr lang="en-GB" b="1" dirty="0"/>
              <a:t>five maturity </a:t>
            </a:r>
            <a:r>
              <a:rPr lang="en-GB" b="1" dirty="0" smtClean="0"/>
              <a:t>levels</a:t>
            </a:r>
            <a:r>
              <a:rPr lang="en-GB" dirty="0" smtClean="0"/>
              <a:t>.</a:t>
            </a:r>
          </a:p>
          <a:p>
            <a:pPr lvl="0"/>
            <a:endParaRPr lang="en-GB" dirty="0"/>
          </a:p>
          <a:p>
            <a:pPr lvl="0"/>
            <a:r>
              <a:rPr lang="en-US" sz="1400" dirty="0"/>
              <a:t>Although the maturity model from NCEI that had been discussed at the WWIM covered many of the areas for which guidance was needed, it did not cover guidance on managing ICT infrastructures in support of </a:t>
            </a:r>
            <a:r>
              <a:rPr lang="en-US" sz="1400" dirty="0" smtClean="0"/>
              <a:t>information </a:t>
            </a:r>
            <a:r>
              <a:rPr lang="en-US" sz="1400" dirty="0"/>
              <a:t>management</a:t>
            </a:r>
            <a:r>
              <a:rPr lang="en-US" dirty="0"/>
              <a:t>.</a:t>
            </a:r>
            <a:endParaRPr lang="en-GB" dirty="0" smtClean="0"/>
          </a:p>
          <a:p>
            <a:pPr lvl="0"/>
            <a:endParaRPr lang="en-GB" dirty="0"/>
          </a:p>
          <a:p>
            <a:endParaRPr lang="en-US" dirty="0" smtClean="0"/>
          </a:p>
        </p:txBody>
      </p:sp>
      <p:sp>
        <p:nvSpPr>
          <p:cNvPr id="5" name="Tekstvak 4"/>
          <p:cNvSpPr txBox="1"/>
          <p:nvPr/>
        </p:nvSpPr>
        <p:spPr>
          <a:xfrm>
            <a:off x="5615873" y="6008944"/>
            <a:ext cx="3372718" cy="923330"/>
          </a:xfrm>
          <a:prstGeom prst="rect">
            <a:avLst/>
          </a:prstGeom>
          <a:noFill/>
        </p:spPr>
        <p:txBody>
          <a:bodyPr wrap="none" rtlCol="0">
            <a:spAutoFit/>
          </a:bodyPr>
          <a:lstStyle/>
          <a:p>
            <a:r>
              <a:rPr lang="en-US" dirty="0" smtClean="0"/>
              <a:t> </a:t>
            </a:r>
            <a:r>
              <a:rPr lang="en-US" baseline="30000" dirty="0" smtClean="0"/>
              <a:t>(1) </a:t>
            </a:r>
            <a:r>
              <a:rPr lang="en-US" dirty="0" smtClean="0">
                <a:hlinkClick r:id="rId3"/>
              </a:rPr>
              <a:t>https</a:t>
            </a:r>
            <a:r>
              <a:rPr lang="en-US" dirty="0">
                <a:hlinkClick r:id="rId3"/>
              </a:rPr>
              <a:t>://</a:t>
            </a:r>
            <a:r>
              <a:rPr lang="en-US" dirty="0" smtClean="0">
                <a:hlinkClick r:id="rId3"/>
              </a:rPr>
              <a:t>wis.wmo.int/file=3811</a:t>
            </a:r>
            <a:endParaRPr lang="en-US" dirty="0" smtClean="0"/>
          </a:p>
          <a:p>
            <a:endParaRPr lang="en-US" dirty="0" smtClean="0"/>
          </a:p>
          <a:p>
            <a:endParaRPr lang="nl-NL" dirty="0"/>
          </a:p>
        </p:txBody>
      </p:sp>
    </p:spTree>
    <p:extLst>
      <p:ext uri="{BB962C8B-B14F-4D97-AF65-F5344CB8AC3E}">
        <p14:creationId xmlns:p14="http://schemas.microsoft.com/office/powerpoint/2010/main" val="13784640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12</a:t>
            </a:fld>
            <a:endParaRPr lang="en-US" dirty="0"/>
          </a:p>
        </p:txBody>
      </p:sp>
      <p:sp>
        <p:nvSpPr>
          <p:cNvPr id="4" name="Tekstvak 3"/>
          <p:cNvSpPr txBox="1"/>
          <p:nvPr/>
        </p:nvSpPr>
        <p:spPr>
          <a:xfrm>
            <a:off x="1019596" y="739748"/>
            <a:ext cx="7599196" cy="5909310"/>
          </a:xfrm>
          <a:prstGeom prst="rect">
            <a:avLst/>
          </a:prstGeom>
          <a:noFill/>
        </p:spPr>
        <p:txBody>
          <a:bodyPr wrap="none" rtlCol="0">
            <a:spAutoFit/>
          </a:bodyPr>
          <a:lstStyle/>
          <a:p>
            <a:pPr lvl="0"/>
            <a:r>
              <a:rPr lang="en-GB" u="sng" dirty="0" smtClean="0"/>
              <a:t>Decision 6:</a:t>
            </a:r>
          </a:p>
          <a:p>
            <a:pPr lvl="0"/>
            <a:r>
              <a:rPr lang="en-GB" dirty="0" smtClean="0"/>
              <a:t>Eight </a:t>
            </a:r>
            <a:r>
              <a:rPr lang="en-GB" b="1" dirty="0" smtClean="0"/>
              <a:t>top </a:t>
            </a:r>
            <a:r>
              <a:rPr lang="en-GB" b="1" dirty="0"/>
              <a:t>level categories </a:t>
            </a:r>
            <a:r>
              <a:rPr lang="en-GB" dirty="0"/>
              <a:t>to be used to describe WIS Information </a:t>
            </a:r>
            <a:r>
              <a:rPr lang="en-GB" dirty="0" smtClean="0"/>
              <a:t>Management</a:t>
            </a:r>
            <a:br>
              <a:rPr lang="en-GB" dirty="0" smtClean="0"/>
            </a:br>
            <a:r>
              <a:rPr lang="en-GB" dirty="0" smtClean="0"/>
              <a:t>and </a:t>
            </a:r>
            <a:r>
              <a:rPr lang="en-GB" dirty="0"/>
              <a:t>to develop the maturity </a:t>
            </a:r>
            <a:r>
              <a:rPr lang="en-GB" dirty="0" smtClean="0"/>
              <a:t>matrix: </a:t>
            </a:r>
          </a:p>
          <a:p>
            <a:pPr lvl="0"/>
            <a:endParaRPr lang="en-GB" dirty="0" smtClean="0"/>
          </a:p>
          <a:p>
            <a:pPr marL="342900" lvl="0" indent="-342900">
              <a:buFont typeface="+mj-lt"/>
              <a:buAutoNum type="arabicPeriod"/>
            </a:pPr>
            <a:r>
              <a:rPr lang="en-GB" dirty="0" smtClean="0"/>
              <a:t>documentation</a:t>
            </a:r>
          </a:p>
          <a:p>
            <a:pPr marL="342900" lvl="0" indent="-342900">
              <a:buFont typeface="+mj-lt"/>
              <a:buAutoNum type="arabicPeriod"/>
            </a:pPr>
            <a:r>
              <a:rPr lang="en-GB" dirty="0" smtClean="0"/>
              <a:t>governance</a:t>
            </a:r>
          </a:p>
          <a:p>
            <a:pPr marL="342900" lvl="0" indent="-342900">
              <a:buFont typeface="+mj-lt"/>
              <a:buAutoNum type="arabicPeriod"/>
            </a:pPr>
            <a:r>
              <a:rPr lang="en-GB" dirty="0" smtClean="0"/>
              <a:t>storage </a:t>
            </a:r>
            <a:r>
              <a:rPr lang="en-GB" dirty="0"/>
              <a:t>and </a:t>
            </a:r>
            <a:r>
              <a:rPr lang="en-GB" dirty="0" smtClean="0"/>
              <a:t>preservation</a:t>
            </a:r>
          </a:p>
          <a:p>
            <a:pPr marL="342900" lvl="0" indent="-342900">
              <a:buFont typeface="+mj-lt"/>
              <a:buAutoNum type="arabicPeriod"/>
            </a:pPr>
            <a:r>
              <a:rPr lang="en-GB" dirty="0" smtClean="0"/>
              <a:t>quality management</a:t>
            </a:r>
          </a:p>
          <a:p>
            <a:pPr marL="342900" lvl="0" indent="-342900">
              <a:buFont typeface="+mj-lt"/>
              <a:buAutoNum type="arabicPeriod"/>
            </a:pPr>
            <a:r>
              <a:rPr lang="en-GB" dirty="0" smtClean="0"/>
              <a:t>access </a:t>
            </a:r>
            <a:r>
              <a:rPr lang="en-GB" dirty="0"/>
              <a:t>and </a:t>
            </a:r>
            <a:r>
              <a:rPr lang="en-GB" dirty="0" smtClean="0"/>
              <a:t>sharing</a:t>
            </a:r>
          </a:p>
          <a:p>
            <a:pPr marL="342900" lvl="0" indent="-342900">
              <a:buFont typeface="+mj-lt"/>
              <a:buAutoNum type="arabicPeriod"/>
            </a:pPr>
            <a:r>
              <a:rPr lang="en-GB" dirty="0" smtClean="0"/>
              <a:t>discovery</a:t>
            </a:r>
          </a:p>
          <a:p>
            <a:pPr marL="342900" lvl="0" indent="-342900">
              <a:buFont typeface="+mj-lt"/>
              <a:buAutoNum type="arabicPeriod"/>
            </a:pPr>
            <a:r>
              <a:rPr lang="en-GB" dirty="0" smtClean="0"/>
              <a:t>change management</a:t>
            </a:r>
          </a:p>
          <a:p>
            <a:pPr marL="342900" lvl="0" indent="-342900">
              <a:buFont typeface="+mj-lt"/>
              <a:buAutoNum type="arabicPeriod"/>
            </a:pPr>
            <a:r>
              <a:rPr lang="en-GB" dirty="0" smtClean="0"/>
              <a:t>Competences</a:t>
            </a:r>
          </a:p>
          <a:p>
            <a:pPr marL="342900" lvl="0" indent="-342900">
              <a:buFont typeface="+mj-lt"/>
              <a:buAutoNum type="arabicPeriod"/>
            </a:pPr>
            <a:endParaRPr lang="en-GB" dirty="0"/>
          </a:p>
          <a:p>
            <a:pPr lvl="0"/>
            <a:endParaRPr lang="en-GB" dirty="0"/>
          </a:p>
          <a:p>
            <a:pPr lvl="0"/>
            <a:r>
              <a:rPr lang="en-GB" dirty="0" smtClean="0"/>
              <a:t>Five maturity levels (those of NCEI/Christine):</a:t>
            </a:r>
            <a:br>
              <a:rPr lang="en-GB" dirty="0" smtClean="0"/>
            </a:br>
            <a:r>
              <a:rPr lang="en-GB" dirty="0" smtClean="0"/>
              <a:t>1 = ad hoc, 2 = minimal, 3 = intermediate, 4= advanced, 5 = optimal</a:t>
            </a:r>
            <a:br>
              <a:rPr lang="en-GB" dirty="0" smtClean="0"/>
            </a:br>
            <a:r>
              <a:rPr lang="en-GB" dirty="0" smtClean="0"/>
              <a:t/>
            </a:r>
            <a:br>
              <a:rPr lang="en-GB" dirty="0" smtClean="0"/>
            </a:br>
            <a:endParaRPr lang="nl-NL" dirty="0"/>
          </a:p>
          <a:p>
            <a:endParaRPr lang="en-US" dirty="0" smtClean="0"/>
          </a:p>
          <a:p>
            <a:endParaRPr lang="en-US" dirty="0"/>
          </a:p>
          <a:p>
            <a:endParaRPr lang="nl-NL" dirty="0"/>
          </a:p>
        </p:txBody>
      </p:sp>
    </p:spTree>
    <p:extLst>
      <p:ext uri="{BB962C8B-B14F-4D97-AF65-F5344CB8AC3E}">
        <p14:creationId xmlns:p14="http://schemas.microsoft.com/office/powerpoint/2010/main" val="486664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13</a:t>
            </a:fld>
            <a:endParaRPr lang="en-US" dirty="0"/>
          </a:p>
        </p:txBody>
      </p:sp>
      <p:sp>
        <p:nvSpPr>
          <p:cNvPr id="6" name="Tekstvak 5"/>
          <p:cNvSpPr txBox="1"/>
          <p:nvPr/>
        </p:nvSpPr>
        <p:spPr>
          <a:xfrm>
            <a:off x="5192441" y="6170233"/>
            <a:ext cx="3355086" cy="923330"/>
          </a:xfrm>
          <a:prstGeom prst="rect">
            <a:avLst/>
          </a:prstGeom>
          <a:noFill/>
        </p:spPr>
        <p:txBody>
          <a:bodyPr wrap="none" rtlCol="0">
            <a:spAutoFit/>
          </a:bodyPr>
          <a:lstStyle/>
          <a:p>
            <a:pPr marL="342900" indent="-342900">
              <a:buAutoNum type="arabicParenBoth"/>
            </a:pPr>
            <a:r>
              <a:rPr lang="nl-NL" dirty="0" smtClean="0">
                <a:hlinkClick r:id="rId2"/>
              </a:rPr>
              <a:t>https</a:t>
            </a:r>
            <a:r>
              <a:rPr lang="nl-NL" dirty="0">
                <a:hlinkClick r:id="rId2"/>
              </a:rPr>
              <a:t>://</a:t>
            </a:r>
            <a:r>
              <a:rPr lang="nl-NL" dirty="0" smtClean="0">
                <a:hlinkClick r:id="rId2"/>
              </a:rPr>
              <a:t>wis.wmo.int/file=3811</a:t>
            </a:r>
            <a:endParaRPr lang="nl-NL" dirty="0" smtClean="0"/>
          </a:p>
          <a:p>
            <a:pPr marL="342900" indent="-342900">
              <a:buAutoNum type="arabicParenBoth"/>
            </a:pPr>
            <a:endParaRPr lang="nl-NL" dirty="0" smtClean="0"/>
          </a:p>
          <a:p>
            <a:endParaRPr lang="nl-NL" dirty="0"/>
          </a:p>
        </p:txBody>
      </p:sp>
      <p:sp>
        <p:nvSpPr>
          <p:cNvPr id="7" name="Tekstvak 6"/>
          <p:cNvSpPr txBox="1"/>
          <p:nvPr/>
        </p:nvSpPr>
        <p:spPr>
          <a:xfrm>
            <a:off x="812381" y="566023"/>
            <a:ext cx="7538599" cy="1200329"/>
          </a:xfrm>
          <a:prstGeom prst="rect">
            <a:avLst/>
          </a:prstGeom>
          <a:noFill/>
        </p:spPr>
        <p:txBody>
          <a:bodyPr wrap="square" rtlCol="0">
            <a:spAutoFit/>
          </a:bodyPr>
          <a:lstStyle/>
          <a:p>
            <a:r>
              <a:rPr lang="en-US" b="1" dirty="0" smtClean="0"/>
              <a:t>TT-IM final report, Annex 6 </a:t>
            </a:r>
            <a:r>
              <a:rPr lang="en-US" baseline="30000" dirty="0" smtClean="0"/>
              <a:t>(1)</a:t>
            </a:r>
            <a:r>
              <a:rPr lang="en-US" dirty="0" smtClean="0"/>
              <a:t>: </a:t>
            </a:r>
            <a:br>
              <a:rPr lang="en-US" dirty="0" smtClean="0"/>
            </a:br>
            <a:r>
              <a:rPr lang="en-US" dirty="0" smtClean="0"/>
              <a:t/>
            </a:r>
            <a:br>
              <a:rPr lang="en-US" dirty="0" smtClean="0"/>
            </a:br>
            <a:r>
              <a:rPr lang="en-US" dirty="0" smtClean="0"/>
              <a:t>8 Top level categories &gt; Aspects&gt;  Behaviors for each of  5 maturity levels</a:t>
            </a:r>
          </a:p>
          <a:p>
            <a:endParaRPr lang="nl-NL"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317" y="1937581"/>
            <a:ext cx="4347537" cy="3951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Afbeelding 7"/>
          <p:cNvPicPr>
            <a:picLocks noChangeAspect="1"/>
          </p:cNvPicPr>
          <p:nvPr/>
        </p:nvPicPr>
        <p:blipFill rotWithShape="1">
          <a:blip r:embed="rId4">
            <a:extLst>
              <a:ext uri="{28A0092B-C50C-407E-A947-70E740481C1C}">
                <a14:useLocalDpi xmlns:a14="http://schemas.microsoft.com/office/drawing/2010/main" val="0"/>
              </a:ext>
            </a:extLst>
          </a:blip>
          <a:srcRect l="26909" t="33092" r="43577" b="30094"/>
          <a:stretch/>
        </p:blipFill>
        <p:spPr>
          <a:xfrm>
            <a:off x="4913653" y="3058789"/>
            <a:ext cx="3633874" cy="2549626"/>
          </a:xfrm>
          <a:prstGeom prst="rect">
            <a:avLst/>
          </a:prstGeom>
        </p:spPr>
      </p:pic>
    </p:spTree>
    <p:extLst>
      <p:ext uri="{BB962C8B-B14F-4D97-AF65-F5344CB8AC3E}">
        <p14:creationId xmlns:p14="http://schemas.microsoft.com/office/powerpoint/2010/main" val="481216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14</a:t>
            </a:fld>
            <a:endParaRPr lang="en-US" dirty="0"/>
          </a:p>
        </p:txBody>
      </p:sp>
      <p:sp>
        <p:nvSpPr>
          <p:cNvPr id="3" name="Tekstvak 2"/>
          <p:cNvSpPr txBox="1"/>
          <p:nvPr/>
        </p:nvSpPr>
        <p:spPr>
          <a:xfrm>
            <a:off x="568693" y="1084332"/>
            <a:ext cx="7714997" cy="5355312"/>
          </a:xfrm>
          <a:prstGeom prst="rect">
            <a:avLst/>
          </a:prstGeom>
          <a:noFill/>
        </p:spPr>
        <p:txBody>
          <a:bodyPr wrap="none" rtlCol="0">
            <a:spAutoFit/>
          </a:bodyPr>
          <a:lstStyle/>
          <a:p>
            <a:r>
              <a:rPr lang="en-US" dirty="0" smtClean="0"/>
              <a:t>Questions</a:t>
            </a:r>
          </a:p>
          <a:p>
            <a:pPr lvl="1"/>
            <a:endParaRPr lang="en-US" dirty="0" smtClean="0"/>
          </a:p>
          <a:p>
            <a:pPr marL="742950" lvl="1" indent="-285750">
              <a:buFont typeface="Arial" panose="020B0604020202020204" pitchFamily="34" charset="0"/>
              <a:buChar char="•"/>
            </a:pPr>
            <a:r>
              <a:rPr lang="en-US" dirty="0" smtClean="0"/>
              <a:t>How to base the total score on the scores of the categories and aspects?</a:t>
            </a:r>
            <a:br>
              <a:rPr lang="en-US" dirty="0" smtClean="0"/>
            </a:br>
            <a:r>
              <a:rPr lang="en-US" dirty="0" smtClean="0"/>
              <a:t>E.g.: total score = lowest of 8 category scores,  and</a:t>
            </a:r>
            <a:br>
              <a:rPr lang="en-US" dirty="0" smtClean="0"/>
            </a:br>
            <a:r>
              <a:rPr lang="en-US" dirty="0" smtClean="0"/>
              <a:t>category score = lowest of aspects scores?  average of aspect scores? …?</a:t>
            </a:r>
            <a:br>
              <a:rPr lang="en-US" dirty="0" smtClean="0"/>
            </a:br>
            <a:endParaRPr lang="en-US" dirty="0" smtClean="0"/>
          </a:p>
          <a:p>
            <a:pPr marL="742950" lvl="1" indent="-285750">
              <a:buFont typeface="Arial" panose="020B0604020202020204" pitchFamily="34" charset="0"/>
              <a:buChar char="•"/>
            </a:pPr>
            <a:r>
              <a:rPr lang="en-US" dirty="0" smtClean="0"/>
              <a:t>Which aspects and behaviors are already available?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r>
              <a:rPr lang="en-US" dirty="0" smtClean="0">
                <a:solidFill>
                  <a:srgbClr val="FF0000"/>
                </a:solidFill>
              </a:rPr>
              <a:t>To do (?):</a:t>
            </a:r>
            <a:endParaRPr lang="en-US" dirty="0" smtClean="0">
              <a:solidFill>
                <a:srgbClr val="FFCC99"/>
              </a:solidFill>
            </a:endParaRPr>
          </a:p>
          <a:p>
            <a:pPr marL="742950" lvl="1" indent="-285750">
              <a:buSzPct val="100000"/>
              <a:buFont typeface="Arial" panose="020B0604020202020204" pitchFamily="34" charset="0"/>
              <a:buChar char="•"/>
            </a:pPr>
            <a:r>
              <a:rPr lang="en-US" dirty="0" smtClean="0">
                <a:solidFill>
                  <a:srgbClr val="FF0000"/>
                </a:solidFill>
              </a:rPr>
              <a:t>Per category: define aspects</a:t>
            </a:r>
          </a:p>
          <a:p>
            <a:pPr marL="742950" lvl="1" indent="-285750">
              <a:buSzPct val="100000"/>
              <a:buFont typeface="Arial" panose="020B0604020202020204" pitchFamily="34" charset="0"/>
              <a:buChar char="•"/>
            </a:pPr>
            <a:r>
              <a:rPr lang="en-US" dirty="0" smtClean="0">
                <a:solidFill>
                  <a:srgbClr val="FF0000"/>
                </a:solidFill>
              </a:rPr>
              <a:t>Per aspect: define behavior per maturity level</a:t>
            </a:r>
          </a:p>
          <a:p>
            <a:pPr marL="742950" lvl="1" indent="-285750">
              <a:buSzPct val="100000"/>
              <a:buFont typeface="Arial" panose="020B0604020202020204" pitchFamily="34" charset="0"/>
              <a:buChar char="•"/>
            </a:pPr>
            <a:r>
              <a:rPr lang="en-US" dirty="0" smtClean="0">
                <a:solidFill>
                  <a:srgbClr val="FF0000"/>
                </a:solidFill>
              </a:rPr>
              <a:t>Define total maturity score formula</a:t>
            </a:r>
          </a:p>
          <a:p>
            <a:pPr marL="742950" lvl="1" indent="-285750">
              <a:buSzPct val="100000"/>
              <a:buFont typeface="Arial" panose="020B0604020202020204" pitchFamily="34" charset="0"/>
              <a:buChar char="•"/>
            </a:pPr>
            <a:r>
              <a:rPr lang="en-US" dirty="0" smtClean="0">
                <a:solidFill>
                  <a:srgbClr val="FF0000"/>
                </a:solidFill>
              </a:rPr>
              <a:t>Establish threshold score defining a dataset as trusted.</a:t>
            </a:r>
            <a:br>
              <a:rPr lang="en-US" dirty="0" smtClean="0">
                <a:solidFill>
                  <a:srgbClr val="FF0000"/>
                </a:solidFill>
              </a:rPr>
            </a:br>
            <a:r>
              <a:rPr lang="en-US" dirty="0" smtClean="0">
                <a:solidFill>
                  <a:srgbClr val="FF0000"/>
                </a:solidFill>
              </a:rPr>
              <a:t/>
            </a:r>
            <a:br>
              <a:rPr lang="en-US" dirty="0" smtClean="0">
                <a:solidFill>
                  <a:srgbClr val="FF0000"/>
                </a:solidFill>
              </a:rPr>
            </a:br>
            <a:r>
              <a:rPr lang="en-US" dirty="0" smtClean="0">
                <a:solidFill>
                  <a:srgbClr val="FF0000"/>
                </a:solidFill>
              </a:rPr>
              <a:t>Only </a:t>
            </a:r>
            <a:r>
              <a:rPr lang="en-US" dirty="0" smtClean="0">
                <a:solidFill>
                  <a:srgbClr val="FF0000"/>
                </a:solidFill>
              </a:rPr>
              <a:t>if </a:t>
            </a:r>
            <a:r>
              <a:rPr lang="en-US" dirty="0" smtClean="0">
                <a:solidFill>
                  <a:srgbClr val="FF0000"/>
                </a:solidFill>
              </a:rPr>
              <a:t>trusted it will be included in the Data Catalog. </a:t>
            </a:r>
          </a:p>
          <a:p>
            <a:pPr marL="742950" lvl="1" indent="-285750">
              <a:buSzPct val="100000"/>
              <a:buFont typeface="Arial" panose="020B0604020202020204" pitchFamily="34" charset="0"/>
              <a:buChar char="•"/>
            </a:pPr>
            <a:endParaRPr lang="en-US" dirty="0" smtClean="0">
              <a:solidFill>
                <a:srgbClr val="FF0000"/>
              </a:solidFill>
            </a:endParaRPr>
          </a:p>
          <a:p>
            <a:endParaRPr lang="en-US" dirty="0"/>
          </a:p>
          <a:p>
            <a:pPr marL="285750" indent="-285750">
              <a:buFont typeface="Arial" panose="020B0604020202020204" pitchFamily="34" charset="0"/>
              <a:buChar char="•"/>
            </a:pPr>
            <a:endParaRPr lang="nl-NL" dirty="0"/>
          </a:p>
        </p:txBody>
      </p:sp>
    </p:spTree>
    <p:extLst>
      <p:ext uri="{BB962C8B-B14F-4D97-AF65-F5344CB8AC3E}">
        <p14:creationId xmlns:p14="http://schemas.microsoft.com/office/powerpoint/2010/main" val="481216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15</a:t>
            </a:fld>
            <a:endParaRPr lang="en-US"/>
          </a:p>
        </p:txBody>
      </p:sp>
      <p:sp>
        <p:nvSpPr>
          <p:cNvPr id="3" name="TextBox 2"/>
          <p:cNvSpPr txBox="1"/>
          <p:nvPr/>
        </p:nvSpPr>
        <p:spPr>
          <a:xfrm>
            <a:off x="2814409" y="4063331"/>
            <a:ext cx="3833998" cy="523220"/>
          </a:xfrm>
          <a:prstGeom prst="rect">
            <a:avLst/>
          </a:prstGeom>
          <a:noFill/>
        </p:spPr>
        <p:txBody>
          <a:bodyPr wrap="none" rtlCol="0">
            <a:spAutoFit/>
          </a:bodyPr>
          <a:lstStyle/>
          <a:p>
            <a:r>
              <a:rPr lang="en-US" sz="2800" i="1" dirty="0" smtClean="0"/>
              <a:t>Peter.Siegmund@knmi.nl</a:t>
            </a:r>
            <a:endParaRPr lang="fr-FR" sz="2800" i="1" dirty="0"/>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7388</TotalTime>
  <Words>322</Words>
  <Application>Microsoft Office PowerPoint</Application>
  <PresentationFormat>Diavoorstelling (4:3)</PresentationFormat>
  <Paragraphs>136</Paragraphs>
  <Slides>15</Slides>
  <Notes>0</Notes>
  <HiddenSlides>0</HiddenSlides>
  <MMClips>0</MMClips>
  <ScaleCrop>false</ScaleCrop>
  <HeadingPairs>
    <vt:vector size="4" baseType="variant">
      <vt:variant>
        <vt:lpstr>Thema</vt:lpstr>
      </vt:variant>
      <vt:variant>
        <vt:i4>1</vt:i4>
      </vt:variant>
      <vt:variant>
        <vt:lpstr>Diatitels</vt:lpstr>
      </vt:variant>
      <vt:variant>
        <vt:i4>15</vt:i4>
      </vt:variant>
    </vt:vector>
  </HeadingPairs>
  <TitlesOfParts>
    <vt:vector size="16" baseType="lpstr">
      <vt:lpstr>blank</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Siegmund, Peter (KNMI)</cp:lastModifiedBy>
  <cp:revision>46</cp:revision>
  <dcterms:created xsi:type="dcterms:W3CDTF">2017-08-23T09:47:05Z</dcterms:created>
  <dcterms:modified xsi:type="dcterms:W3CDTF">2018-04-11T08:43:47Z</dcterms:modified>
</cp:coreProperties>
</file>