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2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30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29.xml" ContentType="application/vnd.openxmlformats-officedocument.presentationml.slide+xml"/>
  <Override PartName="/ppt/slides/slide2.xml" ContentType="application/vnd.openxmlformats-officedocument.presentationml.slide+xml"/>
  <Override PartName="/ppt/slides/slide3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3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40"/>
  </p:notesMasterIdLst>
  <p:sldIdLst>
    <p:sldId id="280" r:id="rId2"/>
    <p:sldId id="459" r:id="rId3"/>
    <p:sldId id="460" r:id="rId4"/>
    <p:sldId id="461" r:id="rId5"/>
    <p:sldId id="462" r:id="rId6"/>
    <p:sldId id="463" r:id="rId7"/>
    <p:sldId id="464" r:id="rId8"/>
    <p:sldId id="465" r:id="rId9"/>
    <p:sldId id="467" r:id="rId10"/>
    <p:sldId id="468" r:id="rId11"/>
    <p:sldId id="469" r:id="rId12"/>
    <p:sldId id="470" r:id="rId13"/>
    <p:sldId id="452" r:id="rId14"/>
    <p:sldId id="453" r:id="rId15"/>
    <p:sldId id="454" r:id="rId16"/>
    <p:sldId id="466" r:id="rId17"/>
    <p:sldId id="405" r:id="rId18"/>
    <p:sldId id="412" r:id="rId19"/>
    <p:sldId id="471" r:id="rId20"/>
    <p:sldId id="417" r:id="rId21"/>
    <p:sldId id="418" r:id="rId22"/>
    <p:sldId id="419" r:id="rId23"/>
    <p:sldId id="431" r:id="rId24"/>
    <p:sldId id="414" r:id="rId25"/>
    <p:sldId id="432" r:id="rId26"/>
    <p:sldId id="434" r:id="rId27"/>
    <p:sldId id="435" r:id="rId28"/>
    <p:sldId id="436" r:id="rId29"/>
    <p:sldId id="437" r:id="rId30"/>
    <p:sldId id="438" r:id="rId31"/>
    <p:sldId id="439" r:id="rId32"/>
    <p:sldId id="472" r:id="rId33"/>
    <p:sldId id="426" r:id="rId34"/>
    <p:sldId id="427" r:id="rId35"/>
    <p:sldId id="440" r:id="rId36"/>
    <p:sldId id="441" r:id="rId37"/>
    <p:sldId id="442" r:id="rId38"/>
    <p:sldId id="443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0000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07" autoAdjust="0"/>
    <p:restoredTop sz="90074" autoAdjust="0"/>
  </p:normalViewPr>
  <p:slideViewPr>
    <p:cSldViewPr snapToGrid="0">
      <p:cViewPr varScale="1">
        <p:scale>
          <a:sx n="88" d="100"/>
          <a:sy n="88" d="100"/>
        </p:scale>
        <p:origin x="1411" y="110"/>
      </p:cViewPr>
      <p:guideLst/>
    </p:cSldViewPr>
  </p:slideViewPr>
  <p:outlineViewPr>
    <p:cViewPr>
      <p:scale>
        <a:sx n="33" d="100"/>
        <a:sy n="33" d="100"/>
      </p:scale>
      <p:origin x="0" y="-608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6856F-FB54-4945-A4F3-F5D452A328A1}" type="datetimeFigureOut">
              <a:rPr lang="en-US" smtClean="0"/>
              <a:t>2/8/2018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F8097-C128-412F-8DAD-0D19B4293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350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F8097-C128-412F-8DAD-0D19B42935B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352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F8097-C128-412F-8DAD-0D19B42935B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750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F8097-C128-412F-8DAD-0D19B42935B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55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8874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algn="r" defTabSz="914400" rtl="0" eaLnBrk="1" latinLnBrk="0" hangingPunct="1">
              <a:defRPr lang="en-US" sz="3500" b="1" kern="0" dirty="0">
                <a:solidFill>
                  <a:srgbClr val="4F81BD"/>
                </a:solidFill>
                <a:latin typeface="+mn-lt"/>
                <a:ea typeface="+mn-ea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50" y="2047875"/>
            <a:ext cx="6858000" cy="7429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 defTabSz="914400" rtl="0" eaLnBrk="1" latinLnBrk="0" hangingPunct="1">
              <a:buNone/>
              <a:defRPr lang="en-US" sz="2000" i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8C2ED-C04A-8643-8D60-CEF44F7D1AFE}" type="datetime1">
              <a:rPr lang="fr-CH" smtClean="0"/>
              <a:t>08.02.2018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21B37-211E-43F9-B572-875673115ECD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43" descr="sigleITU_larg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0"/>
            <a:ext cx="1008063" cy="113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image00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922" y="133349"/>
            <a:ext cx="1045278" cy="95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49950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5976C-A93D-024E-BBF0-A54F925FEEAB}" type="datetime1">
              <a:rPr lang="fr-CH" smtClean="0"/>
              <a:t>08.02.2018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21B37-211E-43F9-B572-875673115EC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0" name="Picture 83" descr="sigleITU_larg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28442"/>
            <a:ext cx="679450" cy="76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3"/>
          <p:cNvSpPr txBox="1">
            <a:spLocks noChangeArrowheads="1"/>
          </p:cNvSpPr>
          <p:nvPr userDrawn="1"/>
        </p:nvSpPr>
        <p:spPr bwMode="auto">
          <a:xfrm>
            <a:off x="8388350" y="6548438"/>
            <a:ext cx="339725" cy="2444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r" defTabSz="914400" rtl="0" eaLnBrk="1" latinLnBrk="0" hangingPunct="1">
              <a:buClrTx/>
              <a:buFontTx/>
              <a:buNone/>
              <a:defRPr sz="1000" b="0" kern="1200">
                <a:solidFill>
                  <a:srgbClr val="0E438A"/>
                </a:solidFill>
                <a:latin typeface="Zurich BT" charset="0"/>
                <a:ea typeface="+mn-ea"/>
                <a:cs typeface="Times New Roman" pitchFamily="18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463D18-DF3B-4194-AF8A-2E32CD39544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Rectangle 78"/>
          <p:cNvSpPr>
            <a:spLocks noChangeArrowheads="1"/>
          </p:cNvSpPr>
          <p:nvPr userDrawn="1"/>
        </p:nvSpPr>
        <p:spPr bwMode="auto">
          <a:xfrm>
            <a:off x="394335" y="6569075"/>
            <a:ext cx="2755883" cy="2462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1" hangingPunct="1">
              <a:buClrTx/>
              <a:buFontTx/>
              <a:buNone/>
            </a:pPr>
            <a:r>
              <a:rPr lang="en-US" sz="1000" b="0" dirty="0" smtClean="0">
                <a:solidFill>
                  <a:srgbClr val="0E438A"/>
                </a:solidFill>
                <a:latin typeface="Zurich BT" charset="0"/>
              </a:rPr>
              <a:t>APG19-3, 12-16 March 2018, Perth, Australia</a:t>
            </a:r>
            <a:endParaRPr lang="en-US" sz="1000" b="0" dirty="0">
              <a:solidFill>
                <a:srgbClr val="0E438A"/>
              </a:solidFill>
              <a:latin typeface="Zurich B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1763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alphaModFix amt="7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8C2ED-C04A-8643-8D60-CEF44F7D1AFE}" type="datetime1">
              <a:rPr lang="fr-CH" smtClean="0"/>
              <a:t>08.02.2018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21B37-211E-43F9-B572-875673115EC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590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md/R00-CA-CIR-0226/en" TargetMode="External"/><Relationship Id="rId7" Type="http://schemas.openxmlformats.org/officeDocument/2006/relationships/hyperlink" Target="https://www.itu.int/md/S17-SG-CIR-0052/en" TargetMode="External"/><Relationship Id="rId2" Type="http://schemas.openxmlformats.org/officeDocument/2006/relationships/hyperlink" Target="http://www.itu.int/dms_pub/itu-r/oth/0c/0a/R0C0A00000C0027PDFE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tu.int/oth/R1402000001/" TargetMode="External"/><Relationship Id="rId5" Type="http://schemas.openxmlformats.org/officeDocument/2006/relationships/hyperlink" Target="http://www.itu.int/md/S17-CL-C-0141" TargetMode="External"/><Relationship Id="rId4" Type="http://schemas.openxmlformats.org/officeDocument/2006/relationships/hyperlink" Target="https://www.itu.int/md/S16-SG-CIR-0057/en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u.int/ITU-R/go/rwp7b" TargetMode="External"/><Relationship Id="rId13" Type="http://schemas.openxmlformats.org/officeDocument/2006/relationships/hyperlink" Target="http://www.itu.int/ITU-R/go/rwp5d" TargetMode="External"/><Relationship Id="rId3" Type="http://schemas.openxmlformats.org/officeDocument/2006/relationships/hyperlink" Target="http://www.itu.int/ITU-R/go/rwp4a" TargetMode="External"/><Relationship Id="rId7" Type="http://schemas.openxmlformats.org/officeDocument/2006/relationships/hyperlink" Target="http://www.itu.int/ITU-R/go/rwp5b" TargetMode="External"/><Relationship Id="rId12" Type="http://schemas.openxmlformats.org/officeDocument/2006/relationships/hyperlink" Target="http://www.itu.int/ITU-R/go/rwp5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tu.int/ITU-R/go/rwp5a" TargetMode="External"/><Relationship Id="rId11" Type="http://schemas.openxmlformats.org/officeDocument/2006/relationships/hyperlink" Target="http://www.itu.int/ITU-R/go/rwp1b" TargetMode="External"/><Relationship Id="rId5" Type="http://schemas.openxmlformats.org/officeDocument/2006/relationships/hyperlink" Target="http://www.itu.int/ITU-R/go/rwp4c" TargetMode="External"/><Relationship Id="rId10" Type="http://schemas.openxmlformats.org/officeDocument/2006/relationships/hyperlink" Target="http://www.itu.int/ITU-R/go/rcpm" TargetMode="External"/><Relationship Id="rId4" Type="http://schemas.openxmlformats.org/officeDocument/2006/relationships/hyperlink" Target="http://www.itu.int/ITU-R/go/rwp1a" TargetMode="External"/><Relationship Id="rId9" Type="http://schemas.openxmlformats.org/officeDocument/2006/relationships/hyperlink" Target="http://www.itu.int/en/ITU-R/study-groups/rsg5/tg5-1/Pages/default.aspx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u.int/ITU-R/go/rwp5b" TargetMode="External"/><Relationship Id="rId13" Type="http://schemas.openxmlformats.org/officeDocument/2006/relationships/hyperlink" Target="http://www.itu.int/ITU-R/go/rwp5d" TargetMode="External"/><Relationship Id="rId3" Type="http://schemas.openxmlformats.org/officeDocument/2006/relationships/hyperlink" Target="http://www.itu.int/ITU-R/go/rwp7c" TargetMode="External"/><Relationship Id="rId7" Type="http://schemas.openxmlformats.org/officeDocument/2006/relationships/hyperlink" Target="http://www.itu.int/ITU-R/go/rwp5a" TargetMode="External"/><Relationship Id="rId12" Type="http://schemas.openxmlformats.org/officeDocument/2006/relationships/hyperlink" Target="http://www.itu.int/ITU-R/go/rwp5c" TargetMode="External"/><Relationship Id="rId2" Type="http://schemas.openxmlformats.org/officeDocument/2006/relationships/hyperlink" Target="http://www.itu.int/en/events/Pages/Calendar-Events.aspx?sector=ITU-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tu.int/ITU-R/go/rwp4c" TargetMode="External"/><Relationship Id="rId11" Type="http://schemas.openxmlformats.org/officeDocument/2006/relationships/hyperlink" Target="http://www.itu.int/ITU-R/go/rwp1b" TargetMode="External"/><Relationship Id="rId5" Type="http://schemas.openxmlformats.org/officeDocument/2006/relationships/hyperlink" Target="http://www.itu.int/ITU-R/go/rwp1a" TargetMode="External"/><Relationship Id="rId10" Type="http://schemas.openxmlformats.org/officeDocument/2006/relationships/hyperlink" Target="http://www.itu.int/en/ITU-R/study-groups/rsg5/tg5-1/Pages/default.aspx" TargetMode="External"/><Relationship Id="rId4" Type="http://schemas.openxmlformats.org/officeDocument/2006/relationships/hyperlink" Target="http://www.itu.int/ITU-R/go/rwp4a" TargetMode="External"/><Relationship Id="rId9" Type="http://schemas.openxmlformats.org/officeDocument/2006/relationships/hyperlink" Target="http://www.itu.int/ITU-R/go/rwp7b" TargetMode="External"/><Relationship Id="rId14" Type="http://schemas.openxmlformats.org/officeDocument/2006/relationships/hyperlink" Target="http://www.itu.int/events/upcomingevents.asp?lang=en&amp;sector=ITU-R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://www.itu.int/en/events/Pages/Calendar-Events.aspx?sector=ITU-R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ITU-R/go/rcpm-wrc-15-studie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tu.int/go/rcpm-wrc-19-studies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tu.int/dms_ties/itu-r/md/15/wp4a/c/R15-WP4A-C-0519!N27!MSW-E.docx" TargetMode="External"/><Relationship Id="rId13" Type="http://schemas.openxmlformats.org/officeDocument/2006/relationships/hyperlink" Target="https://www.itu.int/dms_ties/itu-r/md/15/wp5b/c/R15-WP5B-C-0411!N03!MSW-E.docx" TargetMode="External"/><Relationship Id="rId18" Type="http://schemas.openxmlformats.org/officeDocument/2006/relationships/hyperlink" Target="https://www.itu.int/dms_ties/itu-r/md/15/wp5c/c/R15-WP5C-C-0410!N10!MSW-E.docx" TargetMode="External"/><Relationship Id="rId26" Type="http://schemas.openxmlformats.org/officeDocument/2006/relationships/hyperlink" Target="https://www.itu.int/dms_ties/itu-r/md/15/wp4a/c/R15-WP4A-C-0519!N39!MSW-E.docx" TargetMode="External"/><Relationship Id="rId3" Type="http://schemas.openxmlformats.org/officeDocument/2006/relationships/hyperlink" Target="https://www.itu.int/dms_pub/itu-r/md/15/wp5a/c/R15-WP5A-C-0650!N04!MSW-E.docx" TargetMode="External"/><Relationship Id="rId21" Type="http://schemas.openxmlformats.org/officeDocument/2006/relationships/hyperlink" Target="https://www.itu.int/dms_ties/itu-r/md/15/wp4a/c/R15-WP4A-C-0519!N34!MSW-E.docx" TargetMode="External"/><Relationship Id="rId7" Type="http://schemas.openxmlformats.org/officeDocument/2006/relationships/hyperlink" Target="https://www.itu.int/dms_ties/itu-r/md/15/wp7b/c/R15-WP7B-C-0238!N03!MSW-E.docx" TargetMode="External"/><Relationship Id="rId12" Type="http://schemas.openxmlformats.org/officeDocument/2006/relationships/hyperlink" Target="https://www.itu.int/dms_ties/itu-r/md/15/wp5b/c/R15-WP5B-C-0411!N01!MSW-E.docx" TargetMode="External"/><Relationship Id="rId17" Type="http://schemas.openxmlformats.org/officeDocument/2006/relationships/hyperlink" Target="https://www.itu.int/dms_pub/itu-r/md/15/wp5a/c/R15-WP5A-C-0650!N08!MSW-E.docx" TargetMode="External"/><Relationship Id="rId25" Type="http://schemas.openxmlformats.org/officeDocument/2006/relationships/hyperlink" Target="https://www.itu.int/dms_ties/itu-r/md/15/wp4a/c/R15-WP4A-C-0519!N38!MSW-E.docx" TargetMode="External"/><Relationship Id="rId2" Type="http://schemas.openxmlformats.org/officeDocument/2006/relationships/image" Target="../media/image7.jpg"/><Relationship Id="rId16" Type="http://schemas.openxmlformats.org/officeDocument/2006/relationships/hyperlink" Target="https://www.itu.int/dms_pub/itu-r/md/15/wp5a/c/R15-WP5A-C-0650!N06!MSW-E.docx" TargetMode="External"/><Relationship Id="rId20" Type="http://schemas.openxmlformats.org/officeDocument/2006/relationships/hyperlink" Target="https://www.itu.int/dms_pub/itu-r/md/15/wp5a/c/R15-WP5A-C-0650!N10!MSW-E.docx" TargetMode="External"/><Relationship Id="rId29" Type="http://schemas.openxmlformats.org/officeDocument/2006/relationships/hyperlink" Target="https://www.itu.int/dms_ties/itu-r/md/15/wp4a/c/R15-WP4A-C-0519!N42!MSW-E.doc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tu.int/dms_ties/itu-r/md/15/wp7b/c/R15-WP7B-C-0238!N01!MSW-E.docx" TargetMode="External"/><Relationship Id="rId11" Type="http://schemas.openxmlformats.org/officeDocument/2006/relationships/hyperlink" Target="https://www.itu.int/dms_ties/itu-r/md/15/wp7b/c/R15-WP7B-C-0238!N05!MSW-E.docx" TargetMode="External"/><Relationship Id="rId24" Type="http://schemas.openxmlformats.org/officeDocument/2006/relationships/hyperlink" Target="https://www.itu.int/dms_ties/itu-r/md/15/wp4a/c/R15-WP4A-C-0519!N37!MSW-E.docx" TargetMode="External"/><Relationship Id="rId5" Type="http://schemas.openxmlformats.org/officeDocument/2006/relationships/hyperlink" Target="https://www.itu.int/dms_ties/itu-r/md/15/tg5.1/c/R15-TG5.1-C-0173!N02!MSW-E.docx" TargetMode="External"/><Relationship Id="rId15" Type="http://schemas.openxmlformats.org/officeDocument/2006/relationships/hyperlink" Target="https://www.itu.int/dms_ties/itu-r/md/15/wp5b/c/R15-WP5B-C-0411!N07!MSW-E.docx" TargetMode="External"/><Relationship Id="rId23" Type="http://schemas.openxmlformats.org/officeDocument/2006/relationships/hyperlink" Target="https://www.itu.int/dms_ties/itu-r/md/15/wp4a/c/R15-WP4A-C-0519!N36!MSW-E.docx" TargetMode="External"/><Relationship Id="rId28" Type="http://schemas.openxmlformats.org/officeDocument/2006/relationships/hyperlink" Target="https://www.itu.int/dms_ties/itu-r/md/15/wp4a/c/R15-WP4A-C-0519!N41!MSW-E.docx" TargetMode="External"/><Relationship Id="rId10" Type="http://schemas.openxmlformats.org/officeDocument/2006/relationships/hyperlink" Target="https://www.itu.int/dms_ties/itu-r/md/15/wp4a/c/R15-WP4A-C-0519!N31!MSW-E.docx" TargetMode="External"/><Relationship Id="rId19" Type="http://schemas.openxmlformats.org/officeDocument/2006/relationships/hyperlink" Target="https://www.itu.int/dms_ties/itu-r/md/15/wp1a/c/R15-WP1A-C-0260!N01!MSW-E.docx" TargetMode="External"/><Relationship Id="rId4" Type="http://schemas.openxmlformats.org/officeDocument/2006/relationships/hyperlink" Target="https://www.itu.int/dms_ties/itu-r/md/15/wp4a/c/R15-WP4A-C-0519!N33!MSW-E.docx" TargetMode="External"/><Relationship Id="rId9" Type="http://schemas.openxmlformats.org/officeDocument/2006/relationships/hyperlink" Target="https://www.itu.int/dms_ties/itu-r/md/15/wp4a/c/R15-WP4A-C-0519!N29!MSW-E.docx" TargetMode="External"/><Relationship Id="rId14" Type="http://schemas.openxmlformats.org/officeDocument/2006/relationships/hyperlink" Target="https://www.itu.int/dms_ties/itu-r/md/15/wp5b/c/R15-WP5B-C-0411!N05!MSW-E.docx" TargetMode="External"/><Relationship Id="rId22" Type="http://schemas.openxmlformats.org/officeDocument/2006/relationships/hyperlink" Target="https://www.itu.int/dms_ties/itu-r/md/15/wp4a/c/R15-WP4A-C-0519!N35!MSW-E.docx" TargetMode="External"/><Relationship Id="rId27" Type="http://schemas.openxmlformats.org/officeDocument/2006/relationships/hyperlink" Target="https://www.itu.int/dms_ties/itu-r/md/15/wp4a/c/R15-WP4A-C-0519!N40!MSW-E.docx" TargetMode="External"/><Relationship Id="rId30" Type="http://schemas.openxmlformats.org/officeDocument/2006/relationships/hyperlink" Target="https://www.itu.int/dms_ties/itu-r/md/15/wp4a/c/R15-WP4A-C-0519!N43!MSW-E.docx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ITU-R/go/rag" TargetMode="External"/><Relationship Id="rId2" Type="http://schemas.openxmlformats.org/officeDocument/2006/relationships/hyperlink" Target="http://www.itu.int/events/upcomingevents.asp?lang=en&amp;sector=ITU-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tu.int/md/R00-CA-CIR-0233/en" TargetMode="External"/><Relationship Id="rId5" Type="http://schemas.openxmlformats.org/officeDocument/2006/relationships/hyperlink" Target="https://www.itu.int/md/R00-CA-CIR-0236/en" TargetMode="External"/><Relationship Id="rId4" Type="http://schemas.openxmlformats.org/officeDocument/2006/relationships/hyperlink" Target="http://www.itu.int/ITU-R/go/rs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ITU-R/go/rcpm-wrc-15-studies" TargetMode="External"/><Relationship Id="rId7" Type="http://schemas.openxmlformats.org/officeDocument/2006/relationships/hyperlink" Target="mailto:tariq.alawadhi@tra.gov.ae" TargetMode="External"/><Relationship Id="rId2" Type="http://schemas.openxmlformats.org/officeDocument/2006/relationships/hyperlink" Target="http://www.itu.int/oth/R0B05000001/en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://www.itu.int/go/wrc-19-regiona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en/ITU-R/conferences/wrc/2019/irwsp/Pages/2017.aspx" TargetMode="External"/><Relationship Id="rId2" Type="http://schemas.openxmlformats.org/officeDocument/2006/relationships/hyperlink" Target="http://www.itu.int/en/events/Pages/Calendar-Events.aspx?sector=ITU-R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tu.int/en/ITU-R/conferences/wrc/2019/irwsp/Pages/default.aspx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net4/Proposals/CPI/WRC19/Main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hyperlink" Target="https://www.itu.int/es/ITU-R/conferences/wrc/2015/Documents/CPI-UserGuide-WRC15%20(2015-05-08).pdf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tu.int/md/R00-CA-CIR-0226/en" TargetMode="External"/><Relationship Id="rId2" Type="http://schemas.openxmlformats.org/officeDocument/2006/relationships/hyperlink" Target="https://www.itu.int/pub/R-RES-R.2-7-201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tu.int/fr/ITU-R/conferences/wrc/2015/Documents/Guidelines%20for%20Preparation%20of%20Proposals%20WRC15_08052015.pdf" TargetMode="External"/><Relationship Id="rId5" Type="http://schemas.openxmlformats.org/officeDocument/2006/relationships/hyperlink" Target="https://www.itu.int/md/R15-WP1A-C-0077/en" TargetMode="External"/><Relationship Id="rId4" Type="http://schemas.openxmlformats.org/officeDocument/2006/relationships/hyperlink" Target="http://www.itu.int/oth/R0A0A000007/en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ITU-R/go/rsg" TargetMode="External"/><Relationship Id="rId2" Type="http://schemas.openxmlformats.org/officeDocument/2006/relationships/hyperlink" Target="mailto:philippe.aubineau@itu.in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rcpm@itu.int" TargetMode="External"/><Relationship Id="rId5" Type="http://schemas.openxmlformats.org/officeDocument/2006/relationships/hyperlink" Target="http://www.itu.int/ITU-R/go/rcpm" TargetMode="External"/><Relationship Id="rId4" Type="http://schemas.openxmlformats.org/officeDocument/2006/relationships/hyperlink" Target="mailto:brsgd@itu.int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mailto:seong@msip.go.kr" TargetMode="External"/><Relationship Id="rId13" Type="http://schemas.openxmlformats.org/officeDocument/2006/relationships/hyperlink" Target="http://www.itu.int/ITU-R/go/rcpm" TargetMode="External"/><Relationship Id="rId3" Type="http://schemas.openxmlformats.org/officeDocument/2006/relationships/hyperlink" Target="mailto:albadi@tra.gov.om" TargetMode="External"/><Relationship Id="rId7" Type="http://schemas.openxmlformats.org/officeDocument/2006/relationships/hyperlink" Target="mailto:alexander.kuehn@bnetza.de" TargetMode="External"/><Relationship Id="rId12" Type="http://schemas.openxmlformats.org/officeDocument/2006/relationships/hyperlink" Target="http://www.itu.int/ITU-R/go/rcpm-wrc-15-studies" TargetMode="External"/><Relationship Id="rId2" Type="http://schemas.openxmlformats.org/officeDocument/2006/relationships/hyperlink" Target="mailto:khalid.alawadi@tra.gov.a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viresh.goel@gmail.com" TargetMode="External"/><Relationship Id="rId11" Type="http://schemas.openxmlformats.org/officeDocument/2006/relationships/hyperlink" Target="http://www.itu.int/go/ITU-R/cvc/CPM" TargetMode="External"/><Relationship Id="rId5" Type="http://schemas.openxmlformats.org/officeDocument/2006/relationships/hyperlink" Target="mailto:gaoxiaoyang@chinasatcom.com" TargetMode="External"/><Relationship Id="rId10" Type="http://schemas.openxmlformats.org/officeDocument/2006/relationships/hyperlink" Target="mailto:alexandre.vassiliev@ties.itu.int" TargetMode="External"/><Relationship Id="rId4" Type="http://schemas.openxmlformats.org/officeDocument/2006/relationships/hyperlink" Target="mailto:chantal.beaumier@canada.ca" TargetMode="External"/><Relationship Id="rId9" Type="http://schemas.openxmlformats.org/officeDocument/2006/relationships/hyperlink" Target="mailto:shafiee@cra.ir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md/R00-CA-CIR-0226/en" TargetMode="External"/><Relationship Id="rId2" Type="http://schemas.openxmlformats.org/officeDocument/2006/relationships/hyperlink" Target="http://www.itu.int/publ/R-RES-R.2-7-2015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tu.int/md/R00-CA-CIR-0226/en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u.int/en/ITU-R/study-groups/rcpm/Pages/cpm-19-chp-rapporteurs.aspx" TargetMode="External"/><Relationship Id="rId3" Type="http://schemas.openxmlformats.org/officeDocument/2006/relationships/hyperlink" Target="mailto:jose.arias@ift.org.mx" TargetMode="External"/><Relationship Id="rId7" Type="http://schemas.openxmlformats.org/officeDocument/2006/relationships/hyperlink" Target="mailto:ngige@cck.go.ke" TargetMode="External"/><Relationship Id="rId2" Type="http://schemas.openxmlformats.org/officeDocument/2006/relationships/hyperlink" Target="mailto:Zhukeer@miit.gov.c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wsayed@ntra.gov.eg" TargetMode="External"/><Relationship Id="rId5" Type="http://schemas.openxmlformats.org/officeDocument/2006/relationships/hyperlink" Target="mailto:vincent.meens@cnes.fr" TargetMode="External"/><Relationship Id="rId4" Type="http://schemas.openxmlformats.org/officeDocument/2006/relationships/hyperlink" Target="mailto:vnv73@mail.ru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oth/R0A0A00000A/en" TargetMode="External"/><Relationship Id="rId2" Type="http://schemas.openxmlformats.org/officeDocument/2006/relationships/hyperlink" Target="http://www.itu.int/md/R00-CA-CIR-0226/en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jpeg"/><Relationship Id="rId7" Type="http://schemas.openxmlformats.org/officeDocument/2006/relationships/image" Target="../media/image25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hyperlink" Target="http://www.itu.int/dms_pub/itu-r/oth/0c/0a/R0C0A00000C0027PDFE.pdf" TargetMode="External"/><Relationship Id="rId5" Type="http://schemas.openxmlformats.org/officeDocument/2006/relationships/image" Target="../media/image23.jpe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dms_pub/itu-r/oth/0c/0a/R0C0A00000C0014PDFE.pdf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hyperlink" Target="http://www.itu.int/dms_pub/itu-r/oth/0c/0a/R0C0A00000C0017PDFE.pdf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tu.int/dms_pub/itu-r/oth/0c/0a/R0C0A00000C0016PDFE.pdf" TargetMode="External"/><Relationship Id="rId4" Type="http://schemas.openxmlformats.org/officeDocument/2006/relationships/hyperlink" Target="http://www.itu.int/dms_pub/itu-r/oth/0c/0a/R0C0A00000C0015PDFE.pdf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tu.int/dms_pub/itu-r/oth/0c/0a/R0C0A00000C0013PDFE.pdf" TargetMode="External"/><Relationship Id="rId4" Type="http://schemas.openxmlformats.org/officeDocument/2006/relationships/hyperlink" Target="http://www.itu.int/dms_pub/itu-r/oth/0c/0a/R0C0A00000C0012PDFE.pdf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tu.int/dms_pub/itu-r/oth/0c/0a/R0C0A00000C0009PDFE.pdf" TargetMode="External"/><Relationship Id="rId2" Type="http://schemas.openxmlformats.org/officeDocument/2006/relationships/hyperlink" Target="http://www.itu.int/dms_pub/itu-r/oth/0c/0a/R0C0A00000C0008PDFE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4" Type="http://schemas.openxmlformats.org/officeDocument/2006/relationships/hyperlink" Target="http://www.itu.int/dms_pub/itu-r/oth/0c/0a/R0C0A00000C0010PDFE.pdf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hyperlink" Target="http://www.itu.int/dms_pub/itu-r/oth/0c/0a/R0C0A00000C0001PDFE.pdf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25.jpg"/><Relationship Id="rId5" Type="http://schemas.openxmlformats.org/officeDocument/2006/relationships/image" Target="../media/image38.jpeg"/><Relationship Id="rId10" Type="http://schemas.openxmlformats.org/officeDocument/2006/relationships/image" Target="../media/image42.png"/><Relationship Id="rId4" Type="http://schemas.openxmlformats.org/officeDocument/2006/relationships/image" Target="../media/image37.jpeg"/><Relationship Id="rId9" Type="http://schemas.openxmlformats.org/officeDocument/2006/relationships/hyperlink" Target="http://www.itu.int/dms_pub/itu-r/oth/0c/0a/R0C0A00000C0011PDFE.pdf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4.jp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tu.int/dms_pub/itu-r/oth/0c/0a/R0C0A00000C0007PDFE.pdf" TargetMode="External"/><Relationship Id="rId5" Type="http://schemas.openxmlformats.org/officeDocument/2006/relationships/hyperlink" Target="http://www.itu.int/dms_pub/itu-r/oth/0c/0a/R0C0A00000C0003PDFE.pdf" TargetMode="External"/><Relationship Id="rId4" Type="http://schemas.openxmlformats.org/officeDocument/2006/relationships/hyperlink" Target="http://www.itu.int/dms_pub/itu-r/oth/0c/0a/R0C0A00000C0002PDFE.pdf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u.int/dms_pub/itu-r/oth/0c/0a/R0C0A00000C0006PDFE.pdf" TargetMode="External"/><Relationship Id="rId3" Type="http://schemas.openxmlformats.org/officeDocument/2006/relationships/image" Target="../media/image24.jpeg"/><Relationship Id="rId7" Type="http://schemas.openxmlformats.org/officeDocument/2006/relationships/hyperlink" Target="http://www.itu.int/ITU-R/conferences/docs/ties/wrc-res-086-en.pdf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tu.int/dms_pub/itu-r/oth/0c/0a/R0C0A00000C0005PDFE.pdf" TargetMode="External"/><Relationship Id="rId5" Type="http://schemas.openxmlformats.org/officeDocument/2006/relationships/image" Target="../media/image45.png"/><Relationship Id="rId4" Type="http://schemas.openxmlformats.org/officeDocument/2006/relationships/hyperlink" Target="http://www.itu.int/dms_pub/itu-r/oth/0c/0a/R0C0A00000C0004PDFE.pdf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tu.int/md/R15-WRC15-C-0142/en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u.int/pub/R-RES-R.64" TargetMode="External"/><Relationship Id="rId13" Type="http://schemas.openxmlformats.org/officeDocument/2006/relationships/hyperlink" Target="http://www.itu.int/pub/R-RES-R.67" TargetMode="External"/><Relationship Id="rId3" Type="http://schemas.openxmlformats.org/officeDocument/2006/relationships/hyperlink" Target="http://www.itu.int/pub/R-RES" TargetMode="External"/><Relationship Id="rId7" Type="http://schemas.openxmlformats.org/officeDocument/2006/relationships/hyperlink" Target="http://www.itu.int/pub/R-RES-R.59" TargetMode="External"/><Relationship Id="rId12" Type="http://schemas.openxmlformats.org/officeDocument/2006/relationships/hyperlink" Target="http://www.itu.int/pub/R-RES-R.56" TargetMode="External"/><Relationship Id="rId2" Type="http://schemas.openxmlformats.org/officeDocument/2006/relationships/hyperlink" Target="http://www.itu.int/events/upcomingevents.asp?lang=en&amp;sector=ITU-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tu.int/pub/R-RES-R.58" TargetMode="External"/><Relationship Id="rId11" Type="http://schemas.openxmlformats.org/officeDocument/2006/relationships/hyperlink" Target="http://www.itu.int/md/R00-SG05-CIR-0059/en" TargetMode="External"/><Relationship Id="rId5" Type="http://schemas.openxmlformats.org/officeDocument/2006/relationships/hyperlink" Target="http://www.itu.int/pub/R-RES-R.55" TargetMode="External"/><Relationship Id="rId15" Type="http://schemas.openxmlformats.org/officeDocument/2006/relationships/hyperlink" Target="http://www.itu.int/pub/R-RES-R.69" TargetMode="External"/><Relationship Id="rId10" Type="http://schemas.openxmlformats.org/officeDocument/2006/relationships/hyperlink" Target="http://www.itu.int/pub/R-RES-R.65" TargetMode="External"/><Relationship Id="rId4" Type="http://schemas.openxmlformats.org/officeDocument/2006/relationships/hyperlink" Target="http://www.itu.int/pub/R-RES-R.54" TargetMode="External"/><Relationship Id="rId9" Type="http://schemas.openxmlformats.org/officeDocument/2006/relationships/hyperlink" Target="http://www.itu.int/pub/R-RES-R.66" TargetMode="External"/><Relationship Id="rId14" Type="http://schemas.openxmlformats.org/officeDocument/2006/relationships/hyperlink" Target="http://www.itu.int/pub/R-RES-R.68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u.int/online/compass/participants.sh?lang=en&amp;topic=SG&amp;head_title=ITU-R%20Study%20Group%20Chairmen%20and%20Vice-Chairmen" TargetMode="External"/><Relationship Id="rId13" Type="http://schemas.openxmlformats.org/officeDocument/2006/relationships/hyperlink" Target="http://www.itu.int/md/R15-SG05-C-0001/en" TargetMode="External"/><Relationship Id="rId3" Type="http://schemas.openxmlformats.org/officeDocument/2006/relationships/hyperlink" Target="http://www.itu.int/pub/R-RES-R.4" TargetMode="External"/><Relationship Id="rId7" Type="http://schemas.openxmlformats.org/officeDocument/2006/relationships/hyperlink" Target="http://www.itu.int/pub/R-RES-R.9" TargetMode="External"/><Relationship Id="rId12" Type="http://schemas.openxmlformats.org/officeDocument/2006/relationships/hyperlink" Target="http://www.itu.int/md/R15-SG04-C-0001/en" TargetMode="External"/><Relationship Id="rId2" Type="http://schemas.openxmlformats.org/officeDocument/2006/relationships/hyperlink" Target="http://www.itu.int/pub/R-RES-R.1" TargetMode="External"/><Relationship Id="rId16" Type="http://schemas.openxmlformats.org/officeDocument/2006/relationships/hyperlink" Target="http://www.itu.int/events/upcomingevents.asp?lang=en&amp;sector=ITU-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tu.int/pub/R-RES-R.7" TargetMode="External"/><Relationship Id="rId11" Type="http://schemas.openxmlformats.org/officeDocument/2006/relationships/hyperlink" Target="http://www.itu.int/md/R15-SG03-C-0001/en" TargetMode="External"/><Relationship Id="rId5" Type="http://schemas.openxmlformats.org/officeDocument/2006/relationships/hyperlink" Target="http://www.itu.int/pub/R-RES-R.6" TargetMode="External"/><Relationship Id="rId15" Type="http://schemas.openxmlformats.org/officeDocument/2006/relationships/hyperlink" Target="http://www.itu.int/md/R15-SG07-C-0001/en" TargetMode="External"/><Relationship Id="rId10" Type="http://schemas.openxmlformats.org/officeDocument/2006/relationships/hyperlink" Target="http://www.itu.int/md/R15-SG01-C-0001/en" TargetMode="External"/><Relationship Id="rId4" Type="http://schemas.openxmlformats.org/officeDocument/2006/relationships/hyperlink" Target="http://www.itu.int/pub/R-RES-R.5" TargetMode="External"/><Relationship Id="rId9" Type="http://schemas.openxmlformats.org/officeDocument/2006/relationships/hyperlink" Target="http://www.itu.int/online/compass/participants.sh?lang=en&amp;topic=WPTG&amp;head_title=ITU-R%20Working%20Party%20and%20Joint%20Task%20Group%20Chairmen%20and%20Vice-Chairmen" TargetMode="External"/><Relationship Id="rId14" Type="http://schemas.openxmlformats.org/officeDocument/2006/relationships/hyperlink" Target="http://www.itu.int/md/R15-SG06-C-0001/en" TargetMode="Externa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1"/>
          <p:cNvSpPr txBox="1">
            <a:spLocks noChangeArrowheads="1"/>
          </p:cNvSpPr>
          <p:nvPr/>
        </p:nvSpPr>
        <p:spPr bwMode="auto">
          <a:xfrm>
            <a:off x="0" y="5410200"/>
            <a:ext cx="91440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400" b="1" i="1" dirty="0" smtClean="0">
                <a:solidFill>
                  <a:srgbClr val="072897"/>
                </a:solidFill>
                <a:latin typeface="Verdana" pitchFamily="34" charset="0"/>
                <a:cs typeface="Tahoma" pitchFamily="34" charset="0"/>
              </a:rPr>
              <a:t>Philippe Aubineau</a:t>
            </a:r>
            <a:r>
              <a:rPr lang="en-GB" sz="2400" b="1" dirty="0" smtClean="0">
                <a:solidFill>
                  <a:srgbClr val="072897"/>
                </a:solidFill>
                <a:latin typeface="Verdana" pitchFamily="34" charset="0"/>
                <a:cs typeface="Tahoma" pitchFamily="34" charset="0"/>
              </a:rPr>
              <a:t> </a:t>
            </a:r>
            <a:br>
              <a:rPr lang="en-GB" sz="2400" b="1" dirty="0" smtClean="0">
                <a:solidFill>
                  <a:srgbClr val="072897"/>
                </a:solidFill>
                <a:latin typeface="Verdana" pitchFamily="34" charset="0"/>
                <a:cs typeface="Tahoma" pitchFamily="34" charset="0"/>
              </a:rPr>
            </a:br>
            <a:r>
              <a:rPr lang="en-GB" sz="2000" b="1" dirty="0" smtClean="0">
                <a:solidFill>
                  <a:srgbClr val="072897"/>
                </a:solidFill>
                <a:latin typeface="Verdana" pitchFamily="34" charset="0"/>
                <a:cs typeface="Tahoma" pitchFamily="34" charset="0"/>
              </a:rPr>
              <a:t>Counsellor, ITU-R Study Groups,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000" b="1" dirty="0" err="1" smtClean="0">
                <a:solidFill>
                  <a:srgbClr val="072897"/>
                </a:solidFill>
                <a:latin typeface="Verdana" pitchFamily="34" charset="0"/>
                <a:cs typeface="Tahoma" pitchFamily="34" charset="0"/>
              </a:rPr>
              <a:t>Radiocommunication</a:t>
            </a:r>
            <a:r>
              <a:rPr lang="en-GB" sz="2000" b="1" dirty="0" smtClean="0">
                <a:solidFill>
                  <a:srgbClr val="072897"/>
                </a:solidFill>
                <a:latin typeface="Verdana" pitchFamily="34" charset="0"/>
                <a:cs typeface="Tahoma" pitchFamily="34" charset="0"/>
              </a:rPr>
              <a:t> Bureau, ITU</a:t>
            </a:r>
            <a:endParaRPr lang="en-GB" sz="2000" b="1" dirty="0">
              <a:solidFill>
                <a:srgbClr val="072897"/>
              </a:solidFill>
              <a:latin typeface="Verdana" pitchFamily="34" charset="0"/>
              <a:cs typeface="Tahoma" pitchFamily="34" charset="0"/>
            </a:endParaRPr>
          </a:p>
        </p:txBody>
      </p:sp>
      <p:sp>
        <p:nvSpPr>
          <p:cNvPr id="8" name="Rectangle 24"/>
          <p:cNvSpPr>
            <a:spLocks noChangeArrowheads="1"/>
          </p:cNvSpPr>
          <p:nvPr/>
        </p:nvSpPr>
        <p:spPr bwMode="auto">
          <a:xfrm>
            <a:off x="40820" y="110113"/>
            <a:ext cx="9144000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buClrTx/>
              <a:buFontTx/>
              <a:buNone/>
            </a:pPr>
            <a:r>
              <a:rPr lang="en-US" sz="2000" b="1" dirty="0" smtClean="0">
                <a:solidFill>
                  <a:srgbClr val="1B5BA2"/>
                </a:solidFill>
                <a:latin typeface="Verdana" pitchFamily="34" charset="0"/>
              </a:rPr>
              <a:t>3</a:t>
            </a:r>
            <a:r>
              <a:rPr lang="en-US" sz="2000" b="1" baseline="30000" dirty="0" smtClean="0">
                <a:solidFill>
                  <a:srgbClr val="1B5BA2"/>
                </a:solidFill>
                <a:latin typeface="Verdana" pitchFamily="34" charset="0"/>
              </a:rPr>
              <a:t>rd</a:t>
            </a:r>
            <a:r>
              <a:rPr lang="en-US" sz="2000" b="1" dirty="0" smtClean="0">
                <a:solidFill>
                  <a:srgbClr val="1B5BA2"/>
                </a:solidFill>
                <a:latin typeface="Verdana" pitchFamily="34" charset="0"/>
              </a:rPr>
              <a:t> Meeting of the </a:t>
            </a:r>
            <a:br>
              <a:rPr lang="en-US" sz="2000" b="1" dirty="0" smtClean="0">
                <a:solidFill>
                  <a:srgbClr val="1B5BA2"/>
                </a:solidFill>
                <a:latin typeface="Verdana" pitchFamily="34" charset="0"/>
              </a:rPr>
            </a:br>
            <a:r>
              <a:rPr lang="en-US" sz="2000" b="1" dirty="0" smtClean="0">
                <a:solidFill>
                  <a:srgbClr val="1B5BA2"/>
                </a:solidFill>
                <a:latin typeface="Verdana" pitchFamily="34" charset="0"/>
              </a:rPr>
              <a:t>APT Conference Preparatory Group </a:t>
            </a:r>
            <a:br>
              <a:rPr lang="en-US" sz="2000" b="1" dirty="0" smtClean="0">
                <a:solidFill>
                  <a:srgbClr val="1B5BA2"/>
                </a:solidFill>
                <a:latin typeface="Verdana" pitchFamily="34" charset="0"/>
              </a:rPr>
            </a:br>
            <a:r>
              <a:rPr lang="en-US" sz="2000" b="1" dirty="0" smtClean="0">
                <a:solidFill>
                  <a:srgbClr val="1B5BA2"/>
                </a:solidFill>
                <a:latin typeface="Verdana" pitchFamily="34" charset="0"/>
              </a:rPr>
              <a:t>for WRC-19 (APG19-3)</a:t>
            </a:r>
            <a:r>
              <a:rPr lang="en-US" sz="2400" b="1" dirty="0" smtClean="0">
                <a:latin typeface="Verdana" pitchFamily="34" charset="0"/>
              </a:rPr>
              <a:t/>
            </a:r>
            <a:br>
              <a:rPr lang="en-US" sz="2400" b="1" dirty="0" smtClean="0">
                <a:latin typeface="Verdana" pitchFamily="34" charset="0"/>
              </a:rPr>
            </a:br>
            <a:r>
              <a:rPr lang="en-US" b="1" dirty="0" smtClean="0">
                <a:solidFill>
                  <a:srgbClr val="000000"/>
                </a:solidFill>
                <a:latin typeface="Verdana" pitchFamily="34" charset="0"/>
              </a:rPr>
              <a:t>12-16 March 2018, Perth, Australia</a:t>
            </a:r>
            <a:endParaRPr lang="en-US" b="1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734783" y="2169073"/>
            <a:ext cx="7796893" cy="1938992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Updates on Preparations for</a:t>
            </a:r>
            <a:br>
              <a:rPr lang="en-US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en-US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CPM19-2</a:t>
            </a:r>
            <a:r>
              <a:rPr lang="en-US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, RA-19 and WRC-19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596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24950" y="0"/>
            <a:ext cx="6732588" cy="641350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Main Steps towards WRC-19</a:t>
            </a: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259533" y="810486"/>
            <a:ext cx="8753837" cy="553998"/>
          </a:xfrm>
          <a:prstGeom prst="rect">
            <a:avLst/>
          </a:prstGeom>
          <a:solidFill>
            <a:srgbClr val="99CCFF">
              <a:alpha val="49804"/>
            </a:srgbClr>
          </a:solidFill>
          <a:ln>
            <a:noFill/>
          </a:ln>
          <a:effectLst/>
          <a:extLst/>
        </p:spPr>
        <p:txBody>
          <a:bodyPr tIns="0" bIns="0">
            <a:noAutofit/>
          </a:bodyPr>
          <a:lstStyle>
            <a:lvl1pPr>
              <a:tabLst>
                <a:tab pos="4032250" algn="ctr"/>
                <a:tab pos="8080375" algn="r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>
              <a:tabLst>
                <a:tab pos="4032250" algn="ctr"/>
                <a:tab pos="8080375" algn="r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>
              <a:tabLst>
                <a:tab pos="4032250" algn="ctr"/>
                <a:tab pos="8080375" algn="r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>
              <a:tabLst>
                <a:tab pos="4032250" algn="ctr"/>
                <a:tab pos="8080375" algn="r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>
              <a:tabLst>
                <a:tab pos="4032250" algn="ctr"/>
                <a:tab pos="8080375" algn="r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032250" algn="ctr"/>
                <a:tab pos="8080375" algn="r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032250" algn="ctr"/>
                <a:tab pos="8080375" algn="r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032250" algn="ctr"/>
                <a:tab pos="8080375" algn="r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032250" algn="ctr"/>
                <a:tab pos="8080375" algn="r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fontAlgn="base">
              <a:spcAft>
                <a:spcPct val="0"/>
              </a:spcAft>
            </a:pPr>
            <a:r>
              <a:rPr lang="en-US" b="1" u="sng" dirty="0" smtClean="0">
                <a:solidFill>
                  <a:srgbClr val="0033CC"/>
                </a:solidFill>
                <a:latin typeface="Arial" pitchFamily="34" charset="0"/>
                <a:cs typeface="Times New Roman" pitchFamily="18" charset="0"/>
              </a:rPr>
              <a:t>WRC-15</a:t>
            </a:r>
            <a:r>
              <a:rPr lang="en-US" b="1" dirty="0" smtClean="0">
                <a:solidFill>
                  <a:srgbClr val="0033CC"/>
                </a:solidFill>
                <a:latin typeface="Arial" pitchFamily="34" charset="0"/>
                <a:cs typeface="Times New Roman" pitchFamily="18" charset="0"/>
              </a:rPr>
              <a:t>:</a:t>
            </a:r>
            <a:r>
              <a:rPr lang="en-GB" sz="3600" dirty="0">
                <a:solidFill>
                  <a:srgbClr val="0033CC"/>
                </a:solidFill>
                <a:latin typeface="Arial" pitchFamily="34" charset="0"/>
                <a:cs typeface="Times New Roman" pitchFamily="18" charset="0"/>
              </a:rPr>
              <a:t>	</a:t>
            </a:r>
            <a:r>
              <a:rPr lang="en-GB" sz="3200" dirty="0">
                <a:solidFill>
                  <a:srgbClr val="0033CC"/>
                </a:solidFill>
                <a:latin typeface="Arial" pitchFamily="34" charset="0"/>
                <a:cs typeface="Times New Roman" pitchFamily="18" charset="0"/>
              </a:rPr>
              <a:t>   </a:t>
            </a:r>
            <a:r>
              <a:rPr lang="en-US" sz="3200" b="1" dirty="0" smtClean="0">
                <a:solidFill>
                  <a:srgbClr val="0033CC"/>
                </a:solidFill>
                <a:latin typeface="Arial" pitchFamily="34" charset="0"/>
                <a:cs typeface="Times New Roman" pitchFamily="18" charset="0"/>
              </a:rPr>
              <a:t>WRC-19 </a:t>
            </a:r>
            <a:r>
              <a:rPr lang="en-US" sz="3200" b="1" dirty="0">
                <a:solidFill>
                  <a:srgbClr val="0033CC"/>
                </a:solidFill>
                <a:latin typeface="Arial" pitchFamily="34" charset="0"/>
                <a:cs typeface="Times New Roman" pitchFamily="18" charset="0"/>
              </a:rPr>
              <a:t>Agenda</a:t>
            </a:r>
            <a:r>
              <a:rPr lang="en-US" sz="3200" dirty="0">
                <a:solidFill>
                  <a:srgbClr val="0033CC"/>
                </a:solidFill>
                <a:latin typeface="Arial" pitchFamily="34" charset="0"/>
                <a:cs typeface="Times New Roman" pitchFamily="18" charset="0"/>
              </a:rPr>
              <a:t> - </a:t>
            </a:r>
            <a:r>
              <a:rPr lang="en-US" sz="2000" b="1" dirty="0">
                <a:solidFill>
                  <a:srgbClr val="0033CC"/>
                </a:solidFill>
                <a:latin typeface="Arial" pitchFamily="34" charset="0"/>
                <a:cs typeface="Times New Roman" pitchFamily="18" charset="0"/>
                <a:hlinkClick r:id="rId2"/>
              </a:rPr>
              <a:t>Resolution</a:t>
            </a:r>
            <a:r>
              <a:rPr lang="en-GB" sz="2000" b="1" dirty="0">
                <a:solidFill>
                  <a:srgbClr val="0033CC"/>
                </a:solidFill>
                <a:latin typeface="Arial" pitchFamily="34" charset="0"/>
                <a:cs typeface="Times New Roman" pitchFamily="18" charset="0"/>
                <a:hlinkClick r:id="rId2"/>
              </a:rPr>
              <a:t> </a:t>
            </a:r>
            <a:r>
              <a:rPr lang="en-US" sz="2000" b="1" dirty="0" smtClean="0">
                <a:solidFill>
                  <a:srgbClr val="0033CC"/>
                </a:solidFill>
                <a:latin typeface="Arial" pitchFamily="34" charset="0"/>
                <a:cs typeface="Times New Roman" pitchFamily="18" charset="0"/>
                <a:hlinkClick r:id="rId2"/>
              </a:rPr>
              <a:t>809</a:t>
            </a:r>
            <a:r>
              <a:rPr lang="en-US" sz="1200" b="1" dirty="0" smtClean="0">
                <a:solidFill>
                  <a:srgbClr val="0033CC"/>
                </a:solidFill>
                <a:latin typeface="Arial" pitchFamily="34" charset="0"/>
                <a:cs typeface="Times New Roman" pitchFamily="18" charset="0"/>
                <a:hlinkClick r:id="rId2"/>
              </a:rPr>
              <a:t> </a:t>
            </a:r>
            <a:r>
              <a:rPr lang="en-US" sz="1200" b="1" dirty="0">
                <a:solidFill>
                  <a:srgbClr val="0033CC"/>
                </a:solidFill>
                <a:latin typeface="Arial" pitchFamily="34" charset="0"/>
                <a:cs typeface="Times New Roman" pitchFamily="18" charset="0"/>
                <a:hlinkClick r:id="rId2"/>
              </a:rPr>
              <a:t>(</a:t>
            </a:r>
            <a:r>
              <a:rPr lang="en-US" sz="1200" b="1" dirty="0" smtClean="0">
                <a:solidFill>
                  <a:srgbClr val="0033CC"/>
                </a:solidFill>
                <a:latin typeface="Arial" pitchFamily="34" charset="0"/>
                <a:cs typeface="Times New Roman" pitchFamily="18" charset="0"/>
                <a:hlinkClick r:id="rId2"/>
              </a:rPr>
              <a:t>WRC-15)</a:t>
            </a:r>
            <a:endParaRPr lang="en-GB" sz="2000" b="1" dirty="0">
              <a:solidFill>
                <a:srgbClr val="0033CC"/>
              </a:solidFill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228600" y="5018625"/>
            <a:ext cx="8784770" cy="830997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 meetings of regional groups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 </a:t>
            </a:r>
            <a:r>
              <a:rPr lang="en-US" sz="2400" b="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States’ proposals to </a:t>
            </a:r>
            <a:r>
              <a:rPr lang="en-US" sz="2400" b="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WRC-19</a:t>
            </a:r>
            <a:endParaRPr lang="en-US" sz="2400" b="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250825" y="1574696"/>
            <a:ext cx="8762546" cy="892552"/>
          </a:xfrm>
          <a:prstGeom prst="rect">
            <a:avLst/>
          </a:prstGeom>
          <a:solidFill>
            <a:srgbClr val="3366FF">
              <a:alpha val="49804"/>
            </a:srgb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tabLst>
                <a:tab pos="4211638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530225">
              <a:tabLst>
                <a:tab pos="4211638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>
              <a:tabLst>
                <a:tab pos="4211638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>
              <a:tabLst>
                <a:tab pos="4211638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>
              <a:tabLst>
                <a:tab pos="4211638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211638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211638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211638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211638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fontAlgn="base">
              <a:spcBef>
                <a:spcPct val="100000"/>
              </a:spcBef>
              <a:spcAft>
                <a:spcPct val="0"/>
              </a:spcAft>
            </a:pPr>
            <a:r>
              <a:rPr lang="en-US" sz="2800" b="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</a:t>
            </a:r>
            <a:r>
              <a:rPr lang="en-US" sz="2800" b="0" baseline="3000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st</a:t>
            </a:r>
            <a:r>
              <a:rPr lang="en-US" sz="2800" b="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Session</a:t>
            </a:r>
            <a:r>
              <a:rPr lang="en-US" b="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en-US" b="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of Conference </a:t>
            </a:r>
            <a:r>
              <a:rPr lang="en-US" b="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Preparatory </a:t>
            </a:r>
            <a:r>
              <a:rPr lang="en-US" b="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Meeting: </a:t>
            </a:r>
            <a:r>
              <a:rPr lang="en-US" sz="280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CPM19-1</a:t>
            </a:r>
            <a:r>
              <a:rPr lang="en-US" sz="180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/>
            </a:r>
            <a:br>
              <a:rPr lang="en-US" sz="180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</a:br>
            <a:r>
              <a:rPr lang="en-US" sz="200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30 Nov </a:t>
            </a:r>
            <a:r>
              <a:rPr lang="en-US" sz="2000" dirty="0" smtClean="0">
                <a:solidFill>
                  <a:srgbClr val="0000FF"/>
                </a:solidFill>
                <a:latin typeface="Times New Roman"/>
                <a:cs typeface="Times New Roman" pitchFamily="18" charset="0"/>
              </a:rPr>
              <a:t>–</a:t>
            </a:r>
            <a:r>
              <a:rPr lang="en-US" sz="200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1 Dec. 2015; 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Results</a:t>
            </a:r>
            <a:r>
              <a:rPr lang="en-GB" b="1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en-GB" b="1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  <a:hlinkClick r:id="rId3"/>
              </a:rPr>
              <a:t>@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  <a:hlinkClick r:id="rId3"/>
              </a:rPr>
              <a:t>CA/226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of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23</a:t>
            </a:r>
            <a:r>
              <a:rPr lang="en-GB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/12/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2015</a:t>
            </a:r>
            <a:endParaRPr lang="en-US" b="1" dirty="0">
              <a:solidFill>
                <a:srgbClr val="0000FF"/>
              </a:solidFill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3419475" y="4768052"/>
            <a:ext cx="2209800" cy="350114"/>
          </a:xfrm>
          <a:prstGeom prst="downArrow">
            <a:avLst>
              <a:gd name="adj1" fmla="val 50000"/>
              <a:gd name="adj2" fmla="val 58333"/>
            </a:avLst>
          </a:pr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8" name="AutoShape 7"/>
          <p:cNvSpPr>
            <a:spLocks noChangeArrowheads="1"/>
          </p:cNvSpPr>
          <p:nvPr/>
        </p:nvSpPr>
        <p:spPr bwMode="auto">
          <a:xfrm>
            <a:off x="3419475" y="1364484"/>
            <a:ext cx="2209800" cy="366974"/>
          </a:xfrm>
          <a:prstGeom prst="downArrow">
            <a:avLst>
              <a:gd name="adj1" fmla="val 50000"/>
              <a:gd name="adj2" fmla="val 58333"/>
            </a:avLst>
          </a:pr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250825" y="6126804"/>
            <a:ext cx="8762546" cy="47054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noAutofit/>
          </a:bodyPr>
          <a:lstStyle>
            <a:lvl1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defTabSz="1198563" eaLnBrk="0" fontAlgn="base" hangingPunct="0">
              <a:spcBef>
                <a:spcPct val="0"/>
              </a:spcBef>
              <a:spcAft>
                <a:spcPct val="0"/>
              </a:spcAft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defTabSz="1198563" eaLnBrk="0" fontAlgn="base" hangingPunct="0">
              <a:spcBef>
                <a:spcPct val="0"/>
              </a:spcBef>
              <a:spcAft>
                <a:spcPct val="0"/>
              </a:spcAft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defTabSz="1198563" eaLnBrk="0" fontAlgn="base" hangingPunct="0">
              <a:spcBef>
                <a:spcPct val="0"/>
              </a:spcBef>
              <a:spcAft>
                <a:spcPct val="0"/>
              </a:spcAft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defTabSz="1198563" eaLnBrk="0" fontAlgn="base" hangingPunct="0">
              <a:spcBef>
                <a:spcPct val="0"/>
              </a:spcBef>
              <a:spcAft>
                <a:spcPct val="0"/>
              </a:spcAft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ts val="600"/>
              </a:spcBef>
            </a:pPr>
            <a:r>
              <a:rPr lang="en-US" b="0" u="sng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RA-19</a:t>
            </a:r>
            <a:r>
              <a:rPr lang="en-US" b="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: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21 to 25 Oct. 2019 ; </a:t>
            </a:r>
            <a:r>
              <a:rPr lang="en-US" b="0" u="sng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WRC-19</a:t>
            </a:r>
            <a:r>
              <a:rPr lang="en-US" b="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: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28 Oct. to 22 Nov. 2019</a:t>
            </a:r>
            <a:endParaRPr lang="en-US" b="0" dirty="0" smtClean="0">
              <a:solidFill>
                <a:srgbClr val="0000FF"/>
              </a:solidFill>
              <a:latin typeface="Arial" pitchFamily="34" charset="0"/>
              <a:cs typeface="Times New Roman" pitchFamily="18" charset="0"/>
            </a:endParaRPr>
          </a:p>
          <a:p>
            <a:pPr algn="ctr">
              <a:spcBef>
                <a:spcPts val="600"/>
              </a:spcBef>
            </a:pPr>
            <a:endParaRPr lang="en-US" b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13"/>
          <p:cNvSpPr>
            <a:spLocks noChangeArrowheads="1"/>
          </p:cNvSpPr>
          <p:nvPr/>
        </p:nvSpPr>
        <p:spPr bwMode="auto">
          <a:xfrm>
            <a:off x="3447107" y="5849622"/>
            <a:ext cx="2209800" cy="359227"/>
          </a:xfrm>
          <a:prstGeom prst="downArrow">
            <a:avLst>
              <a:gd name="adj1" fmla="val 50000"/>
              <a:gd name="adj2" fmla="val 58333"/>
            </a:avLst>
          </a:pr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23" name="Rectangle 22">
            <a:hlinkClick r:id="rId4"/>
          </p:cNvPr>
          <p:cNvSpPr/>
          <p:nvPr/>
        </p:nvSpPr>
        <p:spPr>
          <a:xfrm>
            <a:off x="245542" y="3239100"/>
            <a:ext cx="8767828" cy="613026"/>
          </a:xfrm>
          <a:prstGeom prst="rect">
            <a:avLst/>
          </a:prstGeom>
          <a:noFill/>
          <a:ln w="3175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rgbClr val="3333CC"/>
                </a:solidFill>
              </a:rPr>
              <a:t>Text of Res. 1380 (C-17) at </a:t>
            </a:r>
            <a:r>
              <a:rPr lang="en-GB" dirty="0" smtClean="0">
                <a:solidFill>
                  <a:srgbClr val="3333CC"/>
                </a:solidFill>
                <a:hlinkClick r:id="rId5"/>
              </a:rPr>
              <a:t>www.itu.int/md/S17-CL-C-0141</a:t>
            </a:r>
            <a:r>
              <a:rPr lang="en-GB" dirty="0" smtClean="0">
                <a:solidFill>
                  <a:srgbClr val="3333CC"/>
                </a:solidFill>
              </a:rPr>
              <a:t>, see also the </a:t>
            </a:r>
            <a:r>
              <a:rPr lang="en-GB" dirty="0" smtClean="0">
                <a:solidFill>
                  <a:srgbClr val="3333CC"/>
                </a:solidFill>
                <a:hlinkClick r:id="rId6"/>
              </a:rPr>
              <a:t>WRC-19 booklet</a:t>
            </a:r>
            <a:endParaRPr lang="en-GB" dirty="0" smtClean="0">
              <a:solidFill>
                <a:srgbClr val="3333CC"/>
              </a:solidFill>
            </a:endParaRPr>
          </a:p>
          <a:p>
            <a:pPr>
              <a:spcAft>
                <a:spcPts val="300"/>
              </a:spcAft>
            </a:pPr>
            <a:r>
              <a:rPr lang="en-US" dirty="0" smtClean="0">
                <a:solidFill>
                  <a:srgbClr val="3333CC"/>
                </a:solidFill>
                <a:hlinkClick r:id="rId7"/>
              </a:rPr>
              <a:t>CL No. 17/52</a:t>
            </a:r>
            <a:r>
              <a:rPr lang="en-US" dirty="0" smtClean="0">
                <a:solidFill>
                  <a:srgbClr val="3333CC"/>
                </a:solidFill>
              </a:rPr>
              <a:t> </a:t>
            </a:r>
            <a:r>
              <a:rPr lang="en-US" sz="1400" dirty="0" smtClean="0">
                <a:solidFill>
                  <a:srgbClr val="3333CC"/>
                </a:solidFill>
              </a:rPr>
              <a:t>of 18 Dec. 2017 </a:t>
            </a:r>
            <a:r>
              <a:rPr lang="en-US" sz="1400" dirty="0">
                <a:solidFill>
                  <a:srgbClr val="3333CC"/>
                </a:solidFill>
              </a:rPr>
              <a:t>confirmed </a:t>
            </a:r>
            <a:r>
              <a:rPr lang="en-US" sz="2000" dirty="0" smtClean="0">
                <a:solidFill>
                  <a:srgbClr val="3333CC"/>
                </a:solidFill>
              </a:rPr>
              <a:t>RA-19</a:t>
            </a:r>
            <a:r>
              <a:rPr lang="en-US" dirty="0" smtClean="0">
                <a:solidFill>
                  <a:srgbClr val="3333CC"/>
                </a:solidFill>
              </a:rPr>
              <a:t> </a:t>
            </a:r>
            <a:r>
              <a:rPr lang="en-US" sz="1600" dirty="0">
                <a:solidFill>
                  <a:srgbClr val="3333CC"/>
                </a:solidFill>
              </a:rPr>
              <a:t>&amp; </a:t>
            </a:r>
            <a:r>
              <a:rPr lang="en-US" sz="2000" dirty="0">
                <a:solidFill>
                  <a:srgbClr val="3333CC"/>
                </a:solidFill>
              </a:rPr>
              <a:t>WRC-19</a:t>
            </a:r>
            <a:r>
              <a:rPr lang="en-US" dirty="0">
                <a:solidFill>
                  <a:srgbClr val="3333CC"/>
                </a:solidFill>
              </a:rPr>
              <a:t> venue </a:t>
            </a:r>
            <a:r>
              <a:rPr lang="en-US" dirty="0" smtClean="0">
                <a:solidFill>
                  <a:srgbClr val="3333CC"/>
                </a:solidFill>
              </a:rPr>
              <a:t>in </a:t>
            </a:r>
            <a:r>
              <a:rPr lang="en-US" sz="2400" dirty="0" err="1" smtClean="0">
                <a:solidFill>
                  <a:srgbClr val="FF0000"/>
                </a:solidFill>
              </a:rPr>
              <a:t>Sharm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el-Sheikh </a:t>
            </a:r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sz="2000" dirty="0">
                <a:solidFill>
                  <a:srgbClr val="FF0000"/>
                </a:solidFill>
              </a:rPr>
              <a:t>Egypt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245542" y="2765444"/>
            <a:ext cx="8767828" cy="453566"/>
          </a:xfrm>
          <a:prstGeom prst="rect">
            <a:avLst/>
          </a:prstGeom>
          <a:solidFill>
            <a:srgbClr val="3333CC"/>
          </a:solidFill>
          <a:ln w="31750">
            <a:solidFill>
              <a:srgbClr val="3333CC"/>
            </a:solidFill>
          </a:ln>
          <a:effectLst/>
          <a:extLst/>
        </p:spPr>
        <p:txBody>
          <a:bodyPr wrap="square">
            <a:noAutofit/>
          </a:bodyPr>
          <a:lstStyle>
            <a:lvl1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defTabSz="1198563"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defTabSz="1198563" eaLnBrk="0" fontAlgn="base" hangingPunct="0">
              <a:spcBef>
                <a:spcPct val="0"/>
              </a:spcBef>
              <a:spcAft>
                <a:spcPct val="0"/>
              </a:spcAft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defTabSz="1198563" eaLnBrk="0" fontAlgn="base" hangingPunct="0">
              <a:spcBef>
                <a:spcPct val="0"/>
              </a:spcBef>
              <a:spcAft>
                <a:spcPct val="0"/>
              </a:spcAft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defTabSz="1198563" eaLnBrk="0" fontAlgn="base" hangingPunct="0">
              <a:spcBef>
                <a:spcPct val="0"/>
              </a:spcBef>
              <a:spcAft>
                <a:spcPct val="0"/>
              </a:spcAft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defTabSz="1198563" eaLnBrk="0" fontAlgn="base" hangingPunct="0">
              <a:spcBef>
                <a:spcPct val="0"/>
              </a:spcBef>
              <a:spcAft>
                <a:spcPct val="0"/>
              </a:spcAft>
              <a:tabLst>
                <a:tab pos="3941763" algn="dec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ts val="600"/>
              </a:spcBef>
            </a:pPr>
            <a:r>
              <a:rPr lang="en-US" b="0" u="sng" dirty="0" smtClean="0">
                <a:solidFill>
                  <a:schemeClr val="bg1"/>
                </a:solidFill>
                <a:latin typeface="Arial" pitchFamily="34" charset="0"/>
                <a:cs typeface="Times New Roman" pitchFamily="18" charset="0"/>
              </a:rPr>
              <a:t>C-16</a:t>
            </a:r>
            <a:r>
              <a:rPr lang="en-GB" b="0" dirty="0" smtClean="0">
                <a:solidFill>
                  <a:schemeClr val="bg1"/>
                </a:solidFill>
                <a:latin typeface="Arial" pitchFamily="34" charset="0"/>
                <a:cs typeface="Times New Roman" pitchFamily="18" charset="0"/>
              </a:rPr>
              <a:t>: </a:t>
            </a:r>
            <a:r>
              <a:rPr lang="en-GB" sz="2000" b="0" dirty="0" smtClean="0">
                <a:solidFill>
                  <a:schemeClr val="bg1"/>
                </a:solidFill>
                <a:latin typeface="Arial" pitchFamily="34" charset="0"/>
                <a:cs typeface="Times New Roman" pitchFamily="18" charset="0"/>
              </a:rPr>
              <a:t>WRC-19 agenda &amp; dates in 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cs typeface="Times New Roman" pitchFamily="18" charset="0"/>
              </a:rPr>
              <a:t>Res. 1380</a:t>
            </a:r>
            <a:r>
              <a:rPr lang="en-US" sz="2000" b="0" dirty="0" smtClean="0">
                <a:solidFill>
                  <a:schemeClr val="bg1"/>
                </a:solidFill>
                <a:latin typeface="Arial" pitchFamily="34" charset="0"/>
                <a:cs typeface="Times New Roman" pitchFamily="18" charset="0"/>
              </a:rPr>
              <a:t> with </a:t>
            </a:r>
            <a:r>
              <a:rPr lang="en-US" sz="2000" b="1" u="sng" dirty="0" smtClean="0">
                <a:solidFill>
                  <a:schemeClr val="bg1"/>
                </a:solidFill>
                <a:latin typeface="Arial" pitchFamily="34" charset="0"/>
                <a:cs typeface="Times New Roman" pitchFamily="18" charset="0"/>
              </a:rPr>
              <a:t>MOD</a:t>
            </a:r>
            <a:r>
              <a:rPr lang="en-US" sz="2000" b="0" dirty="0" smtClean="0">
                <a:solidFill>
                  <a:schemeClr val="bg1"/>
                </a:solidFill>
                <a:latin typeface="Arial" pitchFamily="34" charset="0"/>
                <a:cs typeface="Times New Roman" pitchFamily="18" charset="0"/>
              </a:rPr>
              <a:t> venue @ </a:t>
            </a:r>
            <a:r>
              <a:rPr lang="en-US" u="sng" dirty="0" smtClean="0">
                <a:solidFill>
                  <a:schemeClr val="bg1"/>
                </a:solidFill>
                <a:latin typeface="Arial" pitchFamily="34" charset="0"/>
                <a:cs typeface="Times New Roman" pitchFamily="18" charset="0"/>
              </a:rPr>
              <a:t>C-17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3419475" y="2462914"/>
            <a:ext cx="2209800" cy="366545"/>
          </a:xfrm>
          <a:prstGeom prst="downArrow">
            <a:avLst>
              <a:gd name="adj1" fmla="val 50000"/>
              <a:gd name="adj2" fmla="val 58333"/>
            </a:avLst>
          </a:pr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228600" y="3993959"/>
            <a:ext cx="8784770" cy="800219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tabLst>
                <a:tab pos="2398713" algn="l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530225">
              <a:tabLst>
                <a:tab pos="2398713" algn="l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>
              <a:tabLst>
                <a:tab pos="2398713" algn="l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>
              <a:tabLst>
                <a:tab pos="2398713" algn="l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>
              <a:tabLst>
                <a:tab pos="2398713" algn="l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398713" algn="l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398713" algn="l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398713" algn="l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398713" algn="l"/>
              </a:tabLs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fontAlgn="base">
              <a:spcBef>
                <a:spcPct val="100000"/>
              </a:spcBef>
              <a:spcAft>
                <a:spcPct val="0"/>
              </a:spcAft>
            </a:pPr>
            <a:r>
              <a:rPr lang="en-US" sz="2800" b="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2</a:t>
            </a:r>
            <a:r>
              <a:rPr lang="en-US" sz="2800" b="0" baseline="3000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nd</a:t>
            </a:r>
            <a:r>
              <a:rPr lang="en-US" sz="2800" b="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Session</a:t>
            </a:r>
            <a:r>
              <a:rPr lang="en-US" b="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</a:t>
            </a:r>
            <a:r>
              <a:rPr lang="en-US" b="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of Conference </a:t>
            </a:r>
            <a:r>
              <a:rPr lang="en-US" b="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Preparatory </a:t>
            </a:r>
            <a:r>
              <a:rPr lang="en-US" b="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Meeting: </a:t>
            </a:r>
            <a:r>
              <a:rPr lang="en-US" sz="280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CPM19-2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/>
            </a:r>
            <a:br>
              <a:rPr lang="en-US" sz="2800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</a:br>
            <a:r>
              <a:rPr lang="en-US" sz="1800" b="0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Planned dates at CICG in Geneva from 18 to 28 February 2019</a:t>
            </a:r>
            <a:endParaRPr lang="en-US" sz="1800" b="0" dirty="0">
              <a:solidFill>
                <a:srgbClr val="0000FF"/>
              </a:solidFill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20" name="AutoShape 14"/>
          <p:cNvSpPr>
            <a:spLocks noChangeArrowheads="1"/>
          </p:cNvSpPr>
          <p:nvPr/>
        </p:nvSpPr>
        <p:spPr bwMode="auto">
          <a:xfrm>
            <a:off x="3419475" y="3852126"/>
            <a:ext cx="2209800" cy="280845"/>
          </a:xfrm>
          <a:prstGeom prst="downArrow">
            <a:avLst>
              <a:gd name="adj1" fmla="val 50000"/>
              <a:gd name="adj2" fmla="val 58333"/>
            </a:avLst>
          </a:pr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20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7"/>
          <p:cNvSpPr>
            <a:spLocks noChangeShapeType="1"/>
          </p:cNvSpPr>
          <p:nvPr/>
        </p:nvSpPr>
        <p:spPr bwMode="auto">
          <a:xfrm>
            <a:off x="6650429" y="3826545"/>
            <a:ext cx="0" cy="2889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00101" y="-1"/>
            <a:ext cx="7627937" cy="54927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Summary of CPM Report Preparation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4">
            <a:hlinkClick r:id="rId3"/>
          </p:cNvPr>
          <p:cNvSpPr>
            <a:spLocks noChangeArrowheads="1"/>
          </p:cNvSpPr>
          <p:nvPr/>
        </p:nvSpPr>
        <p:spPr bwMode="auto">
          <a:xfrm>
            <a:off x="772059" y="2124536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4A</a:t>
            </a:r>
          </a:p>
        </p:txBody>
      </p:sp>
      <p:cxnSp>
        <p:nvCxnSpPr>
          <p:cNvPr id="5" name="AutoShape 7"/>
          <p:cNvCxnSpPr>
            <a:cxnSpLocks noChangeShapeType="1"/>
            <a:stCxn id="4" idx="3"/>
            <a:endCxn id="57" idx="2"/>
          </p:cNvCxnSpPr>
          <p:nvPr/>
        </p:nvCxnSpPr>
        <p:spPr bwMode="auto">
          <a:xfrm flipV="1">
            <a:off x="1762659" y="2059986"/>
            <a:ext cx="1456262" cy="2169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3024166" y="522918"/>
            <a:ext cx="2363147" cy="43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WRC-19 agenda</a:t>
            </a:r>
            <a:r>
              <a:rPr lang="en-GB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items (AI), </a:t>
            </a:r>
            <a:br>
              <a:rPr lang="en-GB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incl. issues under AI 9.1</a:t>
            </a:r>
            <a:endParaRPr lang="en-US" sz="1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5945490" y="5050507"/>
            <a:ext cx="1446213" cy="466725"/>
          </a:xfrm>
          <a:prstGeom prst="rect">
            <a:avLst/>
          </a:prstGeom>
          <a:solidFill>
            <a:srgbClr val="FFFF00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CPM19-2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5785609" y="3388395"/>
            <a:ext cx="175260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GB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CPM Management</a:t>
            </a:r>
            <a:br>
              <a:rPr lang="en-GB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Team Meeting </a:t>
            </a:r>
            <a:endParaRPr lang="en-US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Line 15"/>
          <p:cNvSpPr>
            <a:spLocks noChangeShapeType="1"/>
          </p:cNvSpPr>
          <p:nvPr/>
        </p:nvSpPr>
        <p:spPr bwMode="auto">
          <a:xfrm>
            <a:off x="6711346" y="2854995"/>
            <a:ext cx="0" cy="457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0" name="Line 18"/>
          <p:cNvSpPr>
            <a:spLocks noChangeShapeType="1"/>
          </p:cNvSpPr>
          <p:nvPr/>
        </p:nvSpPr>
        <p:spPr bwMode="auto">
          <a:xfrm>
            <a:off x="6656824" y="4618707"/>
            <a:ext cx="8024" cy="2873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1" name="Line 19"/>
          <p:cNvSpPr>
            <a:spLocks noChangeShapeType="1"/>
          </p:cNvSpPr>
          <p:nvPr/>
        </p:nvSpPr>
        <p:spPr bwMode="auto">
          <a:xfrm flipH="1">
            <a:off x="6676512" y="5494338"/>
            <a:ext cx="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2" name="Rectangle 21">
            <a:hlinkClick r:id="rId4"/>
          </p:cNvPr>
          <p:cNvSpPr>
            <a:spLocks noChangeArrowheads="1"/>
          </p:cNvSpPr>
          <p:nvPr/>
        </p:nvSpPr>
        <p:spPr bwMode="auto">
          <a:xfrm>
            <a:off x="772059" y="984250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1A</a:t>
            </a:r>
            <a:endParaRPr lang="en-US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AutoShape 22"/>
          <p:cNvCxnSpPr>
            <a:cxnSpLocks noChangeShapeType="1"/>
            <a:stCxn id="12" idx="3"/>
            <a:endCxn id="52" idx="2"/>
          </p:cNvCxnSpPr>
          <p:nvPr/>
        </p:nvCxnSpPr>
        <p:spPr bwMode="auto">
          <a:xfrm flipV="1">
            <a:off x="1762659" y="1134552"/>
            <a:ext cx="1462492" cy="209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Rectangle 23">
            <a:hlinkClick r:id="rId5"/>
          </p:cNvPr>
          <p:cNvSpPr>
            <a:spLocks noChangeArrowheads="1"/>
          </p:cNvSpPr>
          <p:nvPr/>
        </p:nvSpPr>
        <p:spPr bwMode="auto">
          <a:xfrm>
            <a:off x="772059" y="2780034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4C</a:t>
            </a:r>
          </a:p>
        </p:txBody>
      </p:sp>
      <p:cxnSp>
        <p:nvCxnSpPr>
          <p:cNvPr id="15" name="AutoShape 25"/>
          <p:cNvCxnSpPr>
            <a:cxnSpLocks noChangeShapeType="1"/>
            <a:stCxn id="14" idx="3"/>
            <a:endCxn id="62" idx="2"/>
          </p:cNvCxnSpPr>
          <p:nvPr/>
        </p:nvCxnSpPr>
        <p:spPr bwMode="auto">
          <a:xfrm>
            <a:off x="1762659" y="2932434"/>
            <a:ext cx="1462492" cy="447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" name="Oval 2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422452" y="2228487"/>
            <a:ext cx="557213" cy="489743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9.1.2*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27">
            <a:hlinkClick r:id="rId6"/>
          </p:cNvPr>
          <p:cNvSpPr>
            <a:spLocks noChangeArrowheads="1"/>
          </p:cNvSpPr>
          <p:nvPr/>
        </p:nvSpPr>
        <p:spPr bwMode="auto">
          <a:xfrm>
            <a:off x="772059" y="3235974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5A</a:t>
            </a:r>
          </a:p>
        </p:txBody>
      </p:sp>
      <p:sp>
        <p:nvSpPr>
          <p:cNvPr id="18" name="Oval 28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15626" y="3159774"/>
            <a:ext cx="457200" cy="457200"/>
          </a:xfrm>
          <a:prstGeom prst="ellipse">
            <a:avLst/>
          </a:prstGeom>
          <a:solidFill>
            <a:srgbClr val="FFFF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AutoShape 29"/>
          <p:cNvCxnSpPr>
            <a:cxnSpLocks noChangeShapeType="1"/>
            <a:stCxn id="17" idx="3"/>
            <a:endCxn id="18" idx="2"/>
          </p:cNvCxnSpPr>
          <p:nvPr/>
        </p:nvCxnSpPr>
        <p:spPr bwMode="auto">
          <a:xfrm>
            <a:off x="1762659" y="3388374"/>
            <a:ext cx="1452967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" name="Rectangle 31">
            <a:hlinkClick r:id="rId7"/>
          </p:cNvPr>
          <p:cNvSpPr>
            <a:spLocks noChangeArrowheads="1"/>
          </p:cNvSpPr>
          <p:nvPr/>
        </p:nvSpPr>
        <p:spPr bwMode="auto">
          <a:xfrm>
            <a:off x="772059" y="3690091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5B</a:t>
            </a:r>
          </a:p>
        </p:txBody>
      </p:sp>
      <p:sp>
        <p:nvSpPr>
          <p:cNvPr id="21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15626" y="3636116"/>
            <a:ext cx="512762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1.8**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val 3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667005" y="3166124"/>
            <a:ext cx="457200" cy="4572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1.11</a:t>
            </a:r>
            <a:endParaRPr lang="en-US" sz="16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val 4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735243" y="3637393"/>
            <a:ext cx="457200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1.9.1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46">
            <a:hlinkClick r:id="rId8"/>
          </p:cNvPr>
          <p:cNvSpPr>
            <a:spLocks noChangeArrowheads="1"/>
          </p:cNvSpPr>
          <p:nvPr/>
        </p:nvSpPr>
        <p:spPr bwMode="auto">
          <a:xfrm>
            <a:off x="772059" y="5256732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7B</a:t>
            </a:r>
          </a:p>
        </p:txBody>
      </p:sp>
      <p:sp>
        <p:nvSpPr>
          <p:cNvPr id="25" name="Oval 4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15626" y="5180532"/>
            <a:ext cx="457200" cy="457200"/>
          </a:xfrm>
          <a:prstGeom prst="ellipse">
            <a:avLst/>
          </a:prstGeom>
          <a:solidFill>
            <a:srgbClr val="FF00FF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AutoShape 48"/>
          <p:cNvCxnSpPr>
            <a:cxnSpLocks noChangeShapeType="1"/>
            <a:stCxn id="24" idx="3"/>
            <a:endCxn id="25" idx="2"/>
          </p:cNvCxnSpPr>
          <p:nvPr/>
        </p:nvCxnSpPr>
        <p:spPr bwMode="auto">
          <a:xfrm>
            <a:off x="1762659" y="5409132"/>
            <a:ext cx="1452967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Oval 4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672826" y="5180532"/>
            <a:ext cx="457200" cy="457200"/>
          </a:xfrm>
          <a:prstGeom prst="ellipse">
            <a:avLst/>
          </a:prstGeom>
          <a:solidFill>
            <a:srgbClr val="FF00FF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1.3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val 5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29366" y="4713916"/>
            <a:ext cx="530225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9.1.8</a:t>
            </a:r>
          </a:p>
        </p:txBody>
      </p:sp>
      <p:sp>
        <p:nvSpPr>
          <p:cNvPr id="29" name="Rectangle 54">
            <a:hlinkClick r:id="rId9"/>
          </p:cNvPr>
          <p:cNvSpPr>
            <a:spLocks noChangeArrowheads="1"/>
          </p:cNvSpPr>
          <p:nvPr/>
        </p:nvSpPr>
        <p:spPr bwMode="auto">
          <a:xfrm>
            <a:off x="772060" y="5729035"/>
            <a:ext cx="990599" cy="31913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0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TG 5/1</a:t>
            </a:r>
            <a:endParaRPr lang="en-US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AutoShape 56"/>
          <p:cNvCxnSpPr>
            <a:cxnSpLocks noChangeShapeType="1"/>
            <a:stCxn id="29" idx="3"/>
            <a:endCxn id="38" idx="2"/>
          </p:cNvCxnSpPr>
          <p:nvPr/>
        </p:nvCxnSpPr>
        <p:spPr bwMode="auto">
          <a:xfrm flipV="1">
            <a:off x="1762659" y="5869550"/>
            <a:ext cx="1457730" cy="1905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" name="AutoShape 6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576364" y="972542"/>
            <a:ext cx="1066800" cy="1981200"/>
          </a:xfrm>
          <a:prstGeom prst="flowChartDocument">
            <a:avLst/>
          </a:prstGeom>
          <a:solidFill>
            <a:srgbClr val="0000FF"/>
          </a:solidFill>
          <a:ln w="9525">
            <a:solidFill>
              <a:srgbClr val="5C5C5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ctr" defTabSz="914400" eaLnBrk="1" fontAlgn="base" latinLnBrk="0" hangingPunct="1">
              <a:lnSpc>
                <a:spcPct val="8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Chapter 1</a:t>
            </a:r>
            <a:b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(draft texts)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AutoShape 6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500164" y="1277342"/>
            <a:ext cx="1066800" cy="1752600"/>
          </a:xfrm>
          <a:prstGeom prst="flowChartDocument">
            <a:avLst/>
          </a:prstGeom>
          <a:solidFill>
            <a:srgbClr val="FF0066"/>
          </a:solidFill>
          <a:ln w="9525">
            <a:solidFill>
              <a:srgbClr val="5C5C5C"/>
            </a:solidFill>
            <a:miter lim="800000"/>
            <a:headEnd/>
            <a:tailEnd/>
          </a:ln>
          <a:effectLst/>
          <a:extLst/>
        </p:spPr>
        <p:txBody>
          <a:bodyPr wrap="none"/>
          <a:lstStyle/>
          <a:p>
            <a:pPr marL="0" marR="0" lvl="0" indent="0" algn="ctr" defTabSz="914400" eaLnBrk="1" fontAlgn="base" latinLnBrk="0" hangingPunct="1">
              <a:lnSpc>
                <a:spcPct val="8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Chapter 2</a:t>
            </a:r>
            <a:b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(draft texts)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AutoShape 68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423964" y="1582142"/>
            <a:ext cx="1066800" cy="1447800"/>
          </a:xfrm>
          <a:prstGeom prst="flowChartDocument">
            <a:avLst/>
          </a:prstGeom>
          <a:solidFill>
            <a:srgbClr val="00CC00"/>
          </a:solidFill>
          <a:ln w="9525">
            <a:solidFill>
              <a:srgbClr val="5C5C5C"/>
            </a:solidFill>
            <a:miter lim="800000"/>
            <a:headEnd/>
            <a:tailEnd/>
          </a:ln>
          <a:effectLst/>
          <a:extLst/>
        </p:spPr>
        <p:txBody>
          <a:bodyPr wrap="none"/>
          <a:lstStyle/>
          <a:p>
            <a:pPr marL="0" marR="0" lvl="0" indent="0" algn="ctr" defTabSz="914400" eaLnBrk="1" fontAlgn="base" latinLnBrk="0" hangingPunct="1">
              <a:lnSpc>
                <a:spcPct val="8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Chapter 3</a:t>
            </a:r>
            <a:b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(draft texts)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AutoShape 6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347764" y="1886942"/>
            <a:ext cx="1066800" cy="1143000"/>
          </a:xfrm>
          <a:prstGeom prst="flowChartDocument">
            <a:avLst/>
          </a:prstGeom>
          <a:solidFill>
            <a:srgbClr val="FF00FF"/>
          </a:solidFill>
          <a:ln w="9525">
            <a:solidFill>
              <a:srgbClr val="5C5C5C"/>
            </a:solidFill>
            <a:miter lim="800000"/>
            <a:headEnd/>
            <a:tailEnd/>
          </a:ln>
          <a:effectLst/>
          <a:extLst/>
        </p:spPr>
        <p:txBody>
          <a:bodyPr wrap="none"/>
          <a:lstStyle/>
          <a:p>
            <a:pPr marL="0" marR="0" lvl="0" indent="0" algn="ctr" defTabSz="914400" eaLnBrk="1" fontAlgn="base" latinLnBrk="0" hangingPunct="1">
              <a:lnSpc>
                <a:spcPct val="8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Chapter 4</a:t>
            </a:r>
            <a:b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(draft texts)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AutoShape 7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271564" y="2191742"/>
            <a:ext cx="1066800" cy="914400"/>
          </a:xfrm>
          <a:prstGeom prst="flowChartDocument">
            <a:avLst/>
          </a:prstGeom>
          <a:solidFill>
            <a:srgbClr val="FFFF00"/>
          </a:solidFill>
          <a:ln w="9525">
            <a:solidFill>
              <a:srgbClr val="5C5C5C"/>
            </a:solidFill>
            <a:miter lim="800000"/>
            <a:headEnd/>
            <a:tailEnd/>
          </a:ln>
          <a:effectLst/>
          <a:extLst/>
        </p:spPr>
        <p:txBody>
          <a:bodyPr wrap="none"/>
          <a:lstStyle/>
          <a:p>
            <a:pPr marL="0" marR="0" lvl="0" indent="0" algn="ctr" defTabSz="914400" eaLnBrk="1" fontAlgn="base" latinLnBrk="0" hangingPunct="1">
              <a:lnSpc>
                <a:spcPct val="8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Chapter 5</a:t>
            </a:r>
            <a:b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(draft texts)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AutoShape 7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171551" y="2496542"/>
            <a:ext cx="1090613" cy="609600"/>
          </a:xfrm>
          <a:prstGeom prst="flowChartDocument">
            <a:avLst/>
          </a:prstGeom>
          <a:solidFill>
            <a:srgbClr val="00FFFF"/>
          </a:solidFill>
          <a:ln w="9525">
            <a:solidFill>
              <a:srgbClr val="5C5C5C"/>
            </a:solidFill>
            <a:miter lim="800000"/>
            <a:headEnd/>
            <a:tailEnd/>
          </a:ln>
          <a:effectLst/>
          <a:extLst/>
        </p:spPr>
        <p:txBody>
          <a:bodyPr wrap="none"/>
          <a:lstStyle/>
          <a:p>
            <a:pPr marL="0" marR="0" lvl="0" indent="0" algn="ctr" defTabSz="914400" eaLnBrk="1" fontAlgn="base" latinLnBrk="0" hangingPunct="1">
              <a:lnSpc>
                <a:spcPct val="80000"/>
              </a:lnSpc>
              <a:spcBef>
                <a:spcPct val="8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Chapter 6</a:t>
            </a:r>
            <a:b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en-GB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(draft texts)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AutoShape 73"/>
          <p:cNvSpPr>
            <a:spLocks noChangeArrowheads="1"/>
          </p:cNvSpPr>
          <p:nvPr/>
        </p:nvSpPr>
        <p:spPr bwMode="auto">
          <a:xfrm>
            <a:off x="5922538" y="5711369"/>
            <a:ext cx="1514475" cy="802600"/>
          </a:xfrm>
          <a:prstGeom prst="flowChartDocument">
            <a:avLst/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</a:gradFill>
          <a:ln w="9525">
            <a:solidFill>
              <a:srgbClr val="5C5C5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CPM Report </a:t>
            </a:r>
            <a:br>
              <a:rPr kumimoji="0" lang="en-GB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en-GB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to WRC-19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Oval 8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20389" y="5640950"/>
            <a:ext cx="457200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1.13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AutoShape 16"/>
          <p:cNvSpPr>
            <a:spLocks noChangeArrowheads="1"/>
          </p:cNvSpPr>
          <p:nvPr/>
        </p:nvSpPr>
        <p:spPr bwMode="auto">
          <a:xfrm>
            <a:off x="6008038" y="4113882"/>
            <a:ext cx="1295400" cy="609600"/>
          </a:xfrm>
          <a:prstGeom prst="flowChartDocument">
            <a:avLst/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1"/>
          </a:gradFill>
          <a:ln w="9525">
            <a:solidFill>
              <a:srgbClr val="5C5C5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Draft </a:t>
            </a:r>
            <a:br>
              <a:rPr kumimoji="0" lang="en-GB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r>
              <a:rPr kumimoji="0" lang="en-GB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CPM Report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val 8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941114" y="2222137"/>
            <a:ext cx="530225" cy="480986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9.1.3</a:t>
            </a:r>
          </a:p>
        </p:txBody>
      </p:sp>
      <p:sp>
        <p:nvSpPr>
          <p:cNvPr id="41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476521" y="2224066"/>
            <a:ext cx="504825" cy="480987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9.1.9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Oval 9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167993" y="3661846"/>
            <a:ext cx="457200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1.9.2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Oval 9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608320" y="3661846"/>
            <a:ext cx="457200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1.10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4" name="AutoShape 98"/>
          <p:cNvCxnSpPr>
            <a:cxnSpLocks noChangeShapeType="1"/>
            <a:stCxn id="20" idx="3"/>
            <a:endCxn id="21" idx="2"/>
          </p:cNvCxnSpPr>
          <p:nvPr/>
        </p:nvCxnSpPr>
        <p:spPr bwMode="auto">
          <a:xfrm>
            <a:off x="1762659" y="3842491"/>
            <a:ext cx="1452967" cy="222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5" name="AutoShape 99"/>
          <p:cNvSpPr>
            <a:spLocks/>
          </p:cNvSpPr>
          <p:nvPr/>
        </p:nvSpPr>
        <p:spPr bwMode="auto">
          <a:xfrm>
            <a:off x="4974576" y="836613"/>
            <a:ext cx="1125538" cy="5761037"/>
          </a:xfrm>
          <a:prstGeom prst="rightBrace">
            <a:avLst>
              <a:gd name="adj1" fmla="val 44147"/>
              <a:gd name="adj2" fmla="val 1725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endParaRPr lang="en-US" b="1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46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3854595" y="2756482"/>
            <a:ext cx="13589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 Relevant part</a:t>
            </a:r>
          </a:p>
        </p:txBody>
      </p:sp>
      <p:sp>
        <p:nvSpPr>
          <p:cNvPr id="47" name="Oval 10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37851" y="6103005"/>
            <a:ext cx="508000" cy="457200"/>
          </a:xfrm>
          <a:prstGeom prst="ellipse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8" name="Rectangle 108">
            <a:hlinkClick r:id="rId10"/>
          </p:cNvPr>
          <p:cNvSpPr>
            <a:spLocks noChangeArrowheads="1"/>
          </p:cNvSpPr>
          <p:nvPr/>
        </p:nvSpPr>
        <p:spPr bwMode="auto">
          <a:xfrm>
            <a:off x="794284" y="6174443"/>
            <a:ext cx="1296988" cy="30956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CPM19-2</a:t>
            </a:r>
            <a:endParaRPr lang="en-US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9" name="AutoShape 109"/>
          <p:cNvCxnSpPr>
            <a:cxnSpLocks noChangeShapeType="1"/>
            <a:stCxn id="48" idx="3"/>
            <a:endCxn id="47" idx="2"/>
          </p:cNvCxnSpPr>
          <p:nvPr/>
        </p:nvCxnSpPr>
        <p:spPr bwMode="auto">
          <a:xfrm>
            <a:off x="2091272" y="6329224"/>
            <a:ext cx="1146579" cy="2381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0" name="Oval 11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723626" y="6103005"/>
            <a:ext cx="508000" cy="457200"/>
          </a:xfrm>
          <a:prstGeom prst="ellipse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51" name="Oval 111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223689" y="6103005"/>
            <a:ext cx="508000" cy="457200"/>
          </a:xfrm>
          <a:prstGeom prst="ellipse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52" name="Oval 8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25151" y="905952"/>
            <a:ext cx="457200" cy="4572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1.15</a:t>
            </a:r>
            <a:endParaRPr lang="en-US" sz="16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Rectangle 21">
            <a:hlinkClick r:id="rId11"/>
          </p:cNvPr>
          <p:cNvSpPr>
            <a:spLocks noChangeArrowheads="1"/>
          </p:cNvSpPr>
          <p:nvPr/>
        </p:nvSpPr>
        <p:spPr bwMode="auto">
          <a:xfrm>
            <a:off x="772059" y="1456121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1B</a:t>
            </a:r>
            <a:endParaRPr lang="en-US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4" name="AutoShape 22"/>
          <p:cNvCxnSpPr>
            <a:cxnSpLocks noChangeShapeType="1"/>
            <a:stCxn id="53" idx="3"/>
            <a:endCxn id="55" idx="2"/>
          </p:cNvCxnSpPr>
          <p:nvPr/>
        </p:nvCxnSpPr>
        <p:spPr bwMode="auto">
          <a:xfrm flipV="1">
            <a:off x="1762659" y="1597043"/>
            <a:ext cx="1456263" cy="1147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5" name="Oval 8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18922" y="1368443"/>
            <a:ext cx="503118" cy="457200"/>
          </a:xfrm>
          <a:prstGeom prst="ellipse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9.1.6</a:t>
            </a:r>
          </a:p>
        </p:txBody>
      </p:sp>
      <p:sp>
        <p:nvSpPr>
          <p:cNvPr id="56" name="Oval 5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723224" y="1352960"/>
            <a:ext cx="454375" cy="457200"/>
          </a:xfrm>
          <a:prstGeom prst="ellipse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9.1.7</a:t>
            </a:r>
          </a:p>
        </p:txBody>
      </p:sp>
      <p:sp>
        <p:nvSpPr>
          <p:cNvPr id="57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18921" y="1831386"/>
            <a:ext cx="457200" cy="4572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1.4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Oval 4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679945" y="1813923"/>
            <a:ext cx="457200" cy="4572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1.5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Oval 9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127084" y="1813923"/>
            <a:ext cx="457200" cy="4572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1.6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Oval 9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585136" y="1813923"/>
            <a:ext cx="457200" cy="4572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1" name="AutoShape 7"/>
          <p:cNvCxnSpPr>
            <a:cxnSpLocks noChangeShapeType="1"/>
            <a:stCxn id="4" idx="3"/>
            <a:endCxn id="16" idx="2"/>
          </p:cNvCxnSpPr>
          <p:nvPr/>
        </p:nvCxnSpPr>
        <p:spPr bwMode="auto">
          <a:xfrm>
            <a:off x="1762659" y="2276936"/>
            <a:ext cx="1659793" cy="19642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2" name="Oval 6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25151" y="2708312"/>
            <a:ext cx="572369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9.1.1*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Oval 3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121399" y="3159774"/>
            <a:ext cx="457200" cy="4572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1.12</a:t>
            </a:r>
            <a:endParaRPr lang="en-US" sz="16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Oval 10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574526" y="3166124"/>
            <a:ext cx="457200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1.16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Oval 6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008396" y="3167219"/>
            <a:ext cx="457200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9.1.5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Oval 6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057943" y="3661846"/>
            <a:ext cx="457200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9.1.4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Rectangle 31">
            <a:hlinkClick r:id="rId12"/>
          </p:cNvPr>
          <p:cNvSpPr>
            <a:spLocks noChangeArrowheads="1"/>
          </p:cNvSpPr>
          <p:nvPr/>
        </p:nvSpPr>
        <p:spPr bwMode="auto">
          <a:xfrm>
            <a:off x="772059" y="4299500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5C</a:t>
            </a:r>
            <a:endParaRPr lang="en-US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215626" y="4245525"/>
            <a:ext cx="457200" cy="4572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1.14</a:t>
            </a:r>
            <a:endParaRPr lang="en-US" sz="16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9" name="AutoShape 98"/>
          <p:cNvCxnSpPr>
            <a:cxnSpLocks noChangeShapeType="1"/>
            <a:stCxn id="67" idx="3"/>
            <a:endCxn id="68" idx="2"/>
          </p:cNvCxnSpPr>
          <p:nvPr/>
        </p:nvCxnSpPr>
        <p:spPr bwMode="auto">
          <a:xfrm>
            <a:off x="1762659" y="4451900"/>
            <a:ext cx="1452967" cy="222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0" name="Rectangle 31">
            <a:hlinkClick r:id="rId13"/>
          </p:cNvPr>
          <p:cNvSpPr>
            <a:spLocks noChangeArrowheads="1"/>
          </p:cNvSpPr>
          <p:nvPr/>
        </p:nvSpPr>
        <p:spPr bwMode="auto">
          <a:xfrm>
            <a:off x="772059" y="4780845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5D</a:t>
            </a:r>
            <a:endParaRPr lang="en-US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1" name="AutoShape 98"/>
          <p:cNvCxnSpPr>
            <a:cxnSpLocks noChangeShapeType="1"/>
            <a:stCxn id="70" idx="3"/>
            <a:endCxn id="62" idx="2"/>
          </p:cNvCxnSpPr>
          <p:nvPr/>
        </p:nvCxnSpPr>
        <p:spPr bwMode="auto">
          <a:xfrm flipV="1">
            <a:off x="1762659" y="2936912"/>
            <a:ext cx="1462492" cy="199633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2" name="AutoShape 98"/>
          <p:cNvCxnSpPr>
            <a:cxnSpLocks noChangeShapeType="1"/>
            <a:stCxn id="70" idx="3"/>
            <a:endCxn id="16" idx="2"/>
          </p:cNvCxnSpPr>
          <p:nvPr/>
        </p:nvCxnSpPr>
        <p:spPr bwMode="auto">
          <a:xfrm flipV="1">
            <a:off x="1762659" y="2473359"/>
            <a:ext cx="1659793" cy="2459886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3" name="AutoShape 98"/>
          <p:cNvCxnSpPr>
            <a:cxnSpLocks noChangeShapeType="1"/>
            <a:stCxn id="70" idx="3"/>
            <a:endCxn id="28" idx="2"/>
          </p:cNvCxnSpPr>
          <p:nvPr/>
        </p:nvCxnSpPr>
        <p:spPr bwMode="auto">
          <a:xfrm>
            <a:off x="1762659" y="4933245"/>
            <a:ext cx="1466707" cy="9271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4" name="Rectangle 73"/>
          <p:cNvSpPr/>
          <p:nvPr/>
        </p:nvSpPr>
        <p:spPr bwMode="auto">
          <a:xfrm>
            <a:off x="3422157" y="2227642"/>
            <a:ext cx="544357" cy="492242"/>
          </a:xfrm>
          <a:prstGeom prst="rect">
            <a:avLst/>
          </a:prstGeom>
          <a:noFill/>
          <a:ln w="9525" cap="flat" cmpd="sng" algn="ctr">
            <a:solidFill>
              <a:srgbClr val="FFFFFF">
                <a:lumMod val="50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SzTx/>
              <a:buFont typeface="Arial" pitchFamily="34" charset="0"/>
              <a:buNone/>
              <a:tabLst/>
              <a:defRPr/>
            </a:pPr>
            <a:endParaRPr kumimoji="0" lang="en-US" sz="18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itchFamily="34" charset="0"/>
              <a:cs typeface="Arial" pitchFamily="34" charset="0"/>
            </a:endParaRPr>
          </a:p>
        </p:txBody>
      </p:sp>
      <p:sp>
        <p:nvSpPr>
          <p:cNvPr id="75" name="Oval 4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130026" y="5180532"/>
            <a:ext cx="457200" cy="457200"/>
          </a:xfrm>
          <a:prstGeom prst="ellipse">
            <a:avLst/>
          </a:prstGeom>
          <a:solidFill>
            <a:srgbClr val="FF00FF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1.7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 Box 77"/>
          <p:cNvSpPr txBox="1">
            <a:spLocks noChangeArrowheads="1"/>
          </p:cNvSpPr>
          <p:nvPr/>
        </p:nvSpPr>
        <p:spPr bwMode="auto">
          <a:xfrm>
            <a:off x="669128" y="471639"/>
            <a:ext cx="1314719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Responsible</a:t>
            </a:r>
            <a:b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ITU-R </a:t>
            </a:r>
            <a:r>
              <a:rPr lang="en-US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Groups</a:t>
            </a:r>
          </a:p>
        </p:txBody>
      </p:sp>
      <p:sp>
        <p:nvSpPr>
          <p:cNvPr id="78" name="Text Box 7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756358" y="3874132"/>
            <a:ext cx="4868009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82563" indent="-182563" fontAlgn="base">
              <a:spcBef>
                <a:spcPct val="50000"/>
              </a:spcBef>
              <a:spcAft>
                <a:spcPct val="0"/>
              </a:spcAft>
            </a:pPr>
            <a:r>
              <a:rPr lang="en-US" sz="1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**	WP 4C for studies &amp; CPM text</a:t>
            </a:r>
            <a:br>
              <a:rPr lang="en-US" sz="1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en-US" sz="11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resolves </a:t>
            </a:r>
            <a:r>
              <a:rPr lang="en-US" sz="11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sz="11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invite </a:t>
            </a:r>
            <a:r>
              <a:rPr lang="en-US" sz="11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ITU-R </a:t>
            </a:r>
            <a:r>
              <a:rPr lang="en-US" sz="11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1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of Res. </a:t>
            </a:r>
            <a:r>
              <a:rPr lang="en-US" sz="11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359 </a:t>
            </a:r>
            <a:r>
              <a:rPr lang="en-US" sz="9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(Rev.WRC-15)</a:t>
            </a:r>
            <a:r>
              <a:rPr lang="en-US" sz="1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be sent to </a:t>
            </a:r>
            <a:r>
              <a:rPr lang="en-US" sz="11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11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5B</a:t>
            </a:r>
            <a:endParaRPr lang="en-US" sz="11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 Box 11"/>
          <p:cNvSpPr txBox="1">
            <a:spLocks noChangeArrowheads="1"/>
          </p:cNvSpPr>
          <p:nvPr/>
        </p:nvSpPr>
        <p:spPr bwMode="auto">
          <a:xfrm>
            <a:off x="7722449" y="805948"/>
            <a:ext cx="1412566" cy="264688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Dates/Deadlines</a:t>
            </a:r>
            <a:endParaRPr lang="en-US" sz="1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7600572" y="1130037"/>
            <a:ext cx="154721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algn="ctr"/>
            <a:r>
              <a:rPr lang="en-GB" dirty="0" smtClean="0">
                <a:latin typeface="Arial" pitchFamily="34" charset="0"/>
                <a:cs typeface="Arial" pitchFamily="34" charset="0"/>
              </a:rPr>
              <a:t>To CPM-19 </a:t>
            </a:r>
            <a:br>
              <a:rPr lang="en-GB" dirty="0" smtClean="0">
                <a:latin typeface="Arial" pitchFamily="34" charset="0"/>
                <a:cs typeface="Arial" pitchFamily="34" charset="0"/>
              </a:rPr>
            </a:br>
            <a:r>
              <a:rPr lang="en-GB" dirty="0" smtClean="0">
                <a:latin typeface="Arial" pitchFamily="34" charset="0"/>
                <a:cs typeface="Arial" pitchFamily="34" charset="0"/>
              </a:rPr>
              <a:t>Chapter </a:t>
            </a:r>
            <a:br>
              <a:rPr lang="en-GB" dirty="0" smtClean="0">
                <a:latin typeface="Arial" pitchFamily="34" charset="0"/>
                <a:cs typeface="Arial" pitchFamily="34" charset="0"/>
              </a:rPr>
            </a:br>
            <a:r>
              <a:rPr lang="en-GB" dirty="0" smtClean="0">
                <a:latin typeface="Arial" pitchFamily="34" charset="0"/>
                <a:cs typeface="Arial" pitchFamily="34" charset="0"/>
              </a:rPr>
              <a:t>Rapporteurs</a:t>
            </a:r>
            <a:br>
              <a:rPr lang="en-GB" dirty="0" smtClean="0">
                <a:latin typeface="Arial" pitchFamily="34" charset="0"/>
                <a:cs typeface="Arial" pitchFamily="34" charset="0"/>
              </a:rPr>
            </a:br>
            <a: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prior to</a:t>
            </a:r>
            <a:b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31 August </a:t>
            </a:r>
            <a:b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2018</a:t>
            </a:r>
            <a:endParaRPr lang="en-GB" dirty="0"/>
          </a:p>
        </p:txBody>
      </p:sp>
      <p:sp>
        <p:nvSpPr>
          <p:cNvPr id="80" name="Rectangle 79"/>
          <p:cNvSpPr/>
          <p:nvPr/>
        </p:nvSpPr>
        <p:spPr>
          <a:xfrm>
            <a:off x="7802167" y="3237203"/>
            <a:ext cx="133882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{6-7</a:t>
            </a:r>
            <a:b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Sep. 2018}</a:t>
            </a:r>
            <a:endParaRPr lang="en-GB" dirty="0"/>
          </a:p>
        </p:txBody>
      </p:sp>
      <p:sp>
        <p:nvSpPr>
          <p:cNvPr id="81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7541211" y="6405789"/>
            <a:ext cx="942887" cy="3077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{planned}</a:t>
            </a:r>
          </a:p>
        </p:txBody>
      </p:sp>
      <p:sp>
        <p:nvSpPr>
          <p:cNvPr id="82" name="Rectangle 81"/>
          <p:cNvSpPr/>
          <p:nvPr/>
        </p:nvSpPr>
        <p:spPr>
          <a:xfrm>
            <a:off x="7769875" y="3940318"/>
            <a:ext cx="13324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&gt; 3 months</a:t>
            </a:r>
            <a:br>
              <a:rPr lang="en-GB" dirty="0" smtClean="0">
                <a:latin typeface="Arial" pitchFamily="34" charset="0"/>
                <a:cs typeface="Arial" pitchFamily="34" charset="0"/>
              </a:rPr>
            </a:br>
            <a:r>
              <a:rPr lang="en-GB" dirty="0" smtClean="0">
                <a:latin typeface="Arial" pitchFamily="34" charset="0"/>
                <a:cs typeface="Arial" pitchFamily="34" charset="0"/>
              </a:rPr>
              <a:t>prior to</a:t>
            </a:r>
          </a:p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CPM19-2</a:t>
            </a:r>
            <a:endParaRPr lang="en-GB" dirty="0"/>
          </a:p>
        </p:txBody>
      </p:sp>
      <p:sp>
        <p:nvSpPr>
          <p:cNvPr id="83" name="Left Brace 82"/>
          <p:cNvSpPr/>
          <p:nvPr/>
        </p:nvSpPr>
        <p:spPr>
          <a:xfrm>
            <a:off x="7709385" y="1115278"/>
            <a:ext cx="137701" cy="166475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84" name="Left Brace 83"/>
          <p:cNvSpPr/>
          <p:nvPr/>
        </p:nvSpPr>
        <p:spPr>
          <a:xfrm>
            <a:off x="7652776" y="3235974"/>
            <a:ext cx="217779" cy="704344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85" name="Left Brace 84"/>
          <p:cNvSpPr/>
          <p:nvPr/>
        </p:nvSpPr>
        <p:spPr>
          <a:xfrm>
            <a:off x="7652239" y="4037807"/>
            <a:ext cx="207910" cy="74303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827125" y="4829118"/>
            <a:ext cx="130035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{18-28 </a:t>
            </a:r>
            <a:b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Feb. 2019 </a:t>
            </a:r>
            <a:b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GB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 CICG}</a:t>
            </a:r>
            <a:endParaRPr lang="en-GB" dirty="0"/>
          </a:p>
        </p:txBody>
      </p:sp>
      <p:sp>
        <p:nvSpPr>
          <p:cNvPr id="87" name="Left Brace 86"/>
          <p:cNvSpPr/>
          <p:nvPr/>
        </p:nvSpPr>
        <p:spPr>
          <a:xfrm>
            <a:off x="7649788" y="4875786"/>
            <a:ext cx="233253" cy="76194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7874515" y="5752231"/>
            <a:ext cx="12491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{Prior to </a:t>
            </a:r>
            <a:br>
              <a:rPr lang="en-GB" dirty="0" smtClean="0">
                <a:latin typeface="Arial" pitchFamily="34" charset="0"/>
                <a:cs typeface="Arial" pitchFamily="34" charset="0"/>
              </a:rPr>
            </a:br>
            <a:r>
              <a:rPr lang="en-GB" dirty="0" smtClean="0">
                <a:latin typeface="Arial" pitchFamily="34" charset="0"/>
                <a:cs typeface="Arial" pitchFamily="34" charset="0"/>
              </a:rPr>
              <a:t>Apr. 2019}</a:t>
            </a:r>
            <a:endParaRPr lang="en-GB" dirty="0"/>
          </a:p>
        </p:txBody>
      </p:sp>
      <p:sp>
        <p:nvSpPr>
          <p:cNvPr id="89" name="Left Brace 88"/>
          <p:cNvSpPr/>
          <p:nvPr/>
        </p:nvSpPr>
        <p:spPr>
          <a:xfrm>
            <a:off x="7645432" y="5799115"/>
            <a:ext cx="214717" cy="573321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ysClr val="windowText" lastClr="000000"/>
                </a:solidFill>
              </a:ln>
            </a:endParaRPr>
          </a:p>
        </p:txBody>
      </p:sp>
      <p:cxnSp>
        <p:nvCxnSpPr>
          <p:cNvPr id="91" name="Straight Connector 90"/>
          <p:cNvCxnSpPr/>
          <p:nvPr/>
        </p:nvCxnSpPr>
        <p:spPr>
          <a:xfrm>
            <a:off x="8044914" y="3053890"/>
            <a:ext cx="89008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8053621" y="3963935"/>
            <a:ext cx="89008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8049265" y="4821736"/>
            <a:ext cx="89008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8031846" y="5731780"/>
            <a:ext cx="89008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559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96095" y="6383436"/>
            <a:ext cx="7114902" cy="36933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0" lang="en-US" b="1" i="0" u="none" strike="noStrike" kern="0" cap="none" spc="0" normalizeH="0" baseline="3000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Up-to-date information online at</a:t>
            </a:r>
            <a:r>
              <a:rPr lang="en-US" b="1" kern="0" baseline="30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kern="0" baseline="30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en-US" b="1" kern="0" baseline="30000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www.itu.int/en/events/Pages/Calendar-Events.aspx?sector=ITU-R</a:t>
            </a:r>
            <a:endParaRPr kumimoji="0" lang="en-US" b="1" i="0" u="none" strike="noStrike" kern="0" cap="none" spc="0" normalizeH="0" baseline="0" noProof="0" dirty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83619" y="1619536"/>
            <a:ext cx="5713424" cy="3077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  <a:hlinkClick r:id="rId3"/>
              </a:rPr>
              <a:t>WP 7C</a:t>
            </a:r>
            <a:r>
              <a:rPr kumimoji="0" lang="en-US" sz="14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responsible for WRC-23 preliminary agenda items 2.2 and 2.3, meets usually in parallel with WP 7B</a:t>
            </a:r>
            <a:endParaRPr kumimoji="0" lang="en-US" sz="1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7332206" y="6314325"/>
            <a:ext cx="1665841" cy="3077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{planned meetings}</a:t>
            </a:r>
          </a:p>
        </p:txBody>
      </p:sp>
      <p:cxnSp>
        <p:nvCxnSpPr>
          <p:cNvPr id="5" name="AutoShape 94"/>
          <p:cNvCxnSpPr>
            <a:cxnSpLocks noChangeShapeType="1"/>
            <a:stCxn id="50" idx="3"/>
            <a:endCxn id="73" idx="1"/>
          </p:cNvCxnSpPr>
          <p:nvPr/>
        </p:nvCxnSpPr>
        <p:spPr bwMode="auto">
          <a:xfrm flipV="1">
            <a:off x="4086275" y="4331530"/>
            <a:ext cx="2285947" cy="136343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" name="AutoShape 94"/>
          <p:cNvCxnSpPr>
            <a:cxnSpLocks noChangeShapeType="1"/>
            <a:stCxn id="42" idx="6"/>
            <a:endCxn id="73" idx="1"/>
          </p:cNvCxnSpPr>
          <p:nvPr/>
        </p:nvCxnSpPr>
        <p:spPr bwMode="auto">
          <a:xfrm flipV="1">
            <a:off x="4070173" y="4331530"/>
            <a:ext cx="2302049" cy="470921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AutoShape 94"/>
          <p:cNvCxnSpPr>
            <a:cxnSpLocks noChangeShapeType="1"/>
            <a:stCxn id="44" idx="6"/>
            <a:endCxn id="81" idx="1"/>
          </p:cNvCxnSpPr>
          <p:nvPr/>
        </p:nvCxnSpPr>
        <p:spPr bwMode="auto">
          <a:xfrm>
            <a:off x="5578392" y="2987918"/>
            <a:ext cx="802532" cy="519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Rectangle 4">
            <a:hlinkClick r:id="rId4"/>
          </p:cNvPr>
          <p:cNvSpPr>
            <a:spLocks noChangeArrowheads="1"/>
          </p:cNvSpPr>
          <p:nvPr/>
        </p:nvSpPr>
        <p:spPr bwMode="auto">
          <a:xfrm>
            <a:off x="762000" y="5345735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4A</a:t>
            </a:r>
          </a:p>
        </p:txBody>
      </p:sp>
      <p:cxnSp>
        <p:nvCxnSpPr>
          <p:cNvPr id="9" name="AutoShape 7"/>
          <p:cNvCxnSpPr>
            <a:cxnSpLocks noChangeShapeType="1"/>
            <a:stCxn id="8" idx="3"/>
            <a:endCxn id="37" idx="2"/>
          </p:cNvCxnSpPr>
          <p:nvPr/>
        </p:nvCxnSpPr>
        <p:spPr bwMode="auto">
          <a:xfrm flipV="1">
            <a:off x="1752600" y="5281185"/>
            <a:ext cx="1586082" cy="21695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3091021" y="497744"/>
            <a:ext cx="4222311" cy="26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WRC-19 agenda</a:t>
            </a:r>
            <a:r>
              <a:rPr lang="en-GB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items (AI),  incl. issues under AI 9.1</a:t>
            </a:r>
            <a:endParaRPr lang="en-US" sz="1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21">
            <a:hlinkClick r:id="rId5"/>
          </p:cNvPr>
          <p:cNvSpPr>
            <a:spLocks noChangeArrowheads="1"/>
          </p:cNvSpPr>
          <p:nvPr/>
        </p:nvSpPr>
        <p:spPr bwMode="auto">
          <a:xfrm>
            <a:off x="762000" y="3258693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1A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AutoShape 22"/>
          <p:cNvCxnSpPr>
            <a:cxnSpLocks noChangeShapeType="1"/>
            <a:stCxn id="11" idx="3"/>
            <a:endCxn id="32" idx="2"/>
          </p:cNvCxnSpPr>
          <p:nvPr/>
        </p:nvCxnSpPr>
        <p:spPr bwMode="auto">
          <a:xfrm flipV="1">
            <a:off x="1752600" y="3408995"/>
            <a:ext cx="1592312" cy="209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Rectangle 23">
            <a:hlinkClick r:id="rId6"/>
          </p:cNvPr>
          <p:cNvSpPr>
            <a:spLocks noChangeArrowheads="1"/>
          </p:cNvSpPr>
          <p:nvPr/>
        </p:nvSpPr>
        <p:spPr bwMode="auto">
          <a:xfrm>
            <a:off x="761999" y="4645573"/>
            <a:ext cx="1221847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4C</a:t>
            </a:r>
            <a:r>
              <a:rPr lang="en-US" sz="2400" b="1" baseline="30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**</a:t>
            </a:r>
            <a:endParaRPr lang="en-US" sz="2400" b="1" baseline="30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AutoShape 25"/>
          <p:cNvCxnSpPr>
            <a:cxnSpLocks noChangeShapeType="1"/>
            <a:stCxn id="13" idx="3"/>
            <a:endCxn id="42" idx="2"/>
          </p:cNvCxnSpPr>
          <p:nvPr/>
        </p:nvCxnSpPr>
        <p:spPr bwMode="auto">
          <a:xfrm>
            <a:off x="1983846" y="4797973"/>
            <a:ext cx="1361066" cy="447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Oval 2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542213" y="5449686"/>
            <a:ext cx="557213" cy="489743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9.1.2*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27">
            <a:hlinkClick r:id="rId7"/>
          </p:cNvPr>
          <p:cNvSpPr>
            <a:spLocks noChangeArrowheads="1"/>
          </p:cNvSpPr>
          <p:nvPr/>
        </p:nvSpPr>
        <p:spPr bwMode="auto">
          <a:xfrm>
            <a:off x="762000" y="1915201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5A</a:t>
            </a:r>
          </a:p>
        </p:txBody>
      </p:sp>
      <p:cxnSp>
        <p:nvCxnSpPr>
          <p:cNvPr id="17" name="AutoShape 29"/>
          <p:cNvCxnSpPr>
            <a:cxnSpLocks noChangeShapeType="1"/>
            <a:stCxn id="16" idx="3"/>
            <a:endCxn id="63" idx="2"/>
          </p:cNvCxnSpPr>
          <p:nvPr/>
        </p:nvCxnSpPr>
        <p:spPr bwMode="auto">
          <a:xfrm flipV="1">
            <a:off x="1752600" y="2067354"/>
            <a:ext cx="1581236" cy="24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" name="Rectangle 31">
            <a:hlinkClick r:id="rId8"/>
          </p:cNvPr>
          <p:cNvSpPr>
            <a:spLocks noChangeArrowheads="1"/>
          </p:cNvSpPr>
          <p:nvPr/>
        </p:nvSpPr>
        <p:spPr bwMode="auto">
          <a:xfrm>
            <a:off x="762000" y="2360609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5B</a:t>
            </a:r>
          </a:p>
        </p:txBody>
      </p:sp>
      <p:sp>
        <p:nvSpPr>
          <p:cNvPr id="19" name="Rectangle 46">
            <a:hlinkClick r:id="rId9"/>
          </p:cNvPr>
          <p:cNvSpPr>
            <a:spLocks noChangeArrowheads="1"/>
          </p:cNvSpPr>
          <p:nvPr/>
        </p:nvSpPr>
        <p:spPr bwMode="auto">
          <a:xfrm>
            <a:off x="762000" y="1323996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7B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val 4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35387" y="1247796"/>
            <a:ext cx="457200" cy="457200"/>
          </a:xfrm>
          <a:prstGeom prst="ellipse">
            <a:avLst/>
          </a:prstGeom>
          <a:solidFill>
            <a:srgbClr val="FF00FF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AutoShape 48"/>
          <p:cNvCxnSpPr>
            <a:cxnSpLocks noChangeShapeType="1"/>
            <a:stCxn id="19" idx="3"/>
            <a:endCxn id="20" idx="2"/>
          </p:cNvCxnSpPr>
          <p:nvPr/>
        </p:nvCxnSpPr>
        <p:spPr bwMode="auto">
          <a:xfrm>
            <a:off x="1752600" y="1476396"/>
            <a:ext cx="1582787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" name="Oval 4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792587" y="1247796"/>
            <a:ext cx="457200" cy="457200"/>
          </a:xfrm>
          <a:prstGeom prst="ellipse">
            <a:avLst/>
          </a:prstGeom>
          <a:solidFill>
            <a:srgbClr val="FF00FF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1.3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val 50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49127" y="4109416"/>
            <a:ext cx="530225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9.1.8</a:t>
            </a:r>
          </a:p>
        </p:txBody>
      </p:sp>
      <p:sp>
        <p:nvSpPr>
          <p:cNvPr id="24" name="Rectangle 54">
            <a:hlinkClick r:id="rId10"/>
          </p:cNvPr>
          <p:cNvSpPr>
            <a:spLocks noChangeArrowheads="1"/>
          </p:cNvSpPr>
          <p:nvPr/>
        </p:nvSpPr>
        <p:spPr bwMode="auto">
          <a:xfrm>
            <a:off x="762001" y="5968307"/>
            <a:ext cx="990599" cy="30719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/>
        </p:spPr>
        <p:txBody>
          <a:bodyPr wrap="none" tIns="0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TG 5/1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" name="AutoShape 56"/>
          <p:cNvCxnSpPr>
            <a:cxnSpLocks noChangeShapeType="1"/>
            <a:stCxn id="24" idx="3"/>
            <a:endCxn id="27" idx="2"/>
          </p:cNvCxnSpPr>
          <p:nvPr/>
        </p:nvCxnSpPr>
        <p:spPr bwMode="auto">
          <a:xfrm>
            <a:off x="1752600" y="6121903"/>
            <a:ext cx="1587550" cy="12566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6" name="Text Box 77"/>
          <p:cNvSpPr txBox="1">
            <a:spLocks noChangeArrowheads="1"/>
          </p:cNvSpPr>
          <p:nvPr/>
        </p:nvSpPr>
        <p:spPr bwMode="auto">
          <a:xfrm>
            <a:off x="669128" y="463013"/>
            <a:ext cx="2278124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Responsible ITU-R </a:t>
            </a:r>
            <a:r>
              <a:rPr lang="en-US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Groups</a:t>
            </a:r>
          </a:p>
        </p:txBody>
      </p:sp>
      <p:sp>
        <p:nvSpPr>
          <p:cNvPr id="27" name="Oval 8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40150" y="5905869"/>
            <a:ext cx="457200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1.13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val 8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070173" y="5433358"/>
            <a:ext cx="530225" cy="480986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9.1.3</a:t>
            </a:r>
          </a:p>
        </p:txBody>
      </p:sp>
      <p:sp>
        <p:nvSpPr>
          <p:cNvPr id="29" name="Oval 8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604254" y="5427914"/>
            <a:ext cx="504825" cy="480987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9.1.9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AutoShape 98"/>
          <p:cNvCxnSpPr>
            <a:cxnSpLocks noChangeShapeType="1"/>
            <a:stCxn id="18" idx="3"/>
            <a:endCxn id="64" idx="2"/>
          </p:cNvCxnSpPr>
          <p:nvPr/>
        </p:nvCxnSpPr>
        <p:spPr bwMode="auto">
          <a:xfrm>
            <a:off x="1752600" y="2513009"/>
            <a:ext cx="1581236" cy="456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314696" y="4780628"/>
            <a:ext cx="13589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 Relevant part</a:t>
            </a:r>
          </a:p>
        </p:txBody>
      </p:sp>
      <p:sp>
        <p:nvSpPr>
          <p:cNvPr id="32" name="Oval 8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44912" y="3180395"/>
            <a:ext cx="457200" cy="4572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1.15</a:t>
            </a:r>
            <a:endParaRPr lang="en-US" sz="16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Rectangle 21">
            <a:hlinkClick r:id="rId11"/>
          </p:cNvPr>
          <p:cNvSpPr>
            <a:spLocks noChangeArrowheads="1"/>
          </p:cNvSpPr>
          <p:nvPr/>
        </p:nvSpPr>
        <p:spPr bwMode="auto">
          <a:xfrm>
            <a:off x="762000" y="3740089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1B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" name="AutoShape 22"/>
          <p:cNvCxnSpPr>
            <a:cxnSpLocks noChangeShapeType="1"/>
            <a:stCxn id="33" idx="3"/>
            <a:endCxn id="35" idx="2"/>
          </p:cNvCxnSpPr>
          <p:nvPr/>
        </p:nvCxnSpPr>
        <p:spPr bwMode="auto">
          <a:xfrm flipV="1">
            <a:off x="1752600" y="3881011"/>
            <a:ext cx="1586083" cy="1147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5" name="Oval 8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38683" y="3652411"/>
            <a:ext cx="503118" cy="457200"/>
          </a:xfrm>
          <a:prstGeom prst="ellipse">
            <a:avLst/>
          </a:prstGeom>
          <a:solidFill>
            <a:srgbClr val="00FFFF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9.1.6</a:t>
            </a:r>
          </a:p>
        </p:txBody>
      </p:sp>
      <p:sp>
        <p:nvSpPr>
          <p:cNvPr id="36" name="Oval 5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842985" y="3653473"/>
            <a:ext cx="454375" cy="457200"/>
          </a:xfrm>
          <a:prstGeom prst="ellipse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9.1.7</a:t>
            </a:r>
          </a:p>
        </p:txBody>
      </p:sp>
      <p:sp>
        <p:nvSpPr>
          <p:cNvPr id="37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38682" y="5052585"/>
            <a:ext cx="457200" cy="4572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1.4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Oval 4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834210" y="5035122"/>
            <a:ext cx="457200" cy="4572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1.5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Oval 9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367612" y="5035122"/>
            <a:ext cx="457200" cy="4572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1.6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Oval 9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886046" y="5035122"/>
            <a:ext cx="457200" cy="4572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1" name="AutoShape 7"/>
          <p:cNvCxnSpPr>
            <a:cxnSpLocks noChangeShapeType="1"/>
            <a:stCxn id="8" idx="3"/>
            <a:endCxn id="15" idx="2"/>
          </p:cNvCxnSpPr>
          <p:nvPr/>
        </p:nvCxnSpPr>
        <p:spPr bwMode="auto">
          <a:xfrm>
            <a:off x="1752600" y="5498135"/>
            <a:ext cx="1789613" cy="19642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2" name="Oval 6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44912" y="4573851"/>
            <a:ext cx="725261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9.1.1*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Rectangle 31">
            <a:hlinkClick r:id="rId12"/>
          </p:cNvPr>
          <p:cNvSpPr>
            <a:spLocks noChangeArrowheads="1"/>
          </p:cNvSpPr>
          <p:nvPr/>
        </p:nvSpPr>
        <p:spPr bwMode="auto">
          <a:xfrm>
            <a:off x="762000" y="2821965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/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5C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121192" y="2759318"/>
            <a:ext cx="457200" cy="4572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1.14</a:t>
            </a:r>
            <a:endParaRPr lang="en-US" sz="16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5" name="AutoShape 98"/>
          <p:cNvCxnSpPr>
            <a:cxnSpLocks noChangeShapeType="1"/>
            <a:stCxn id="43" idx="3"/>
            <a:endCxn id="44" idx="2"/>
          </p:cNvCxnSpPr>
          <p:nvPr/>
        </p:nvCxnSpPr>
        <p:spPr bwMode="auto">
          <a:xfrm>
            <a:off x="1752600" y="2974365"/>
            <a:ext cx="3368592" cy="1355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6" name="Rectangle 31">
            <a:hlinkClick r:id="rId13"/>
          </p:cNvPr>
          <p:cNvSpPr>
            <a:spLocks noChangeArrowheads="1"/>
          </p:cNvSpPr>
          <p:nvPr/>
        </p:nvSpPr>
        <p:spPr bwMode="auto">
          <a:xfrm>
            <a:off x="762000" y="4176345"/>
            <a:ext cx="990600" cy="3048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WP 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5D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7" name="AutoShape 98"/>
          <p:cNvCxnSpPr>
            <a:cxnSpLocks noChangeShapeType="1"/>
            <a:stCxn id="46" idx="3"/>
            <a:endCxn id="42" idx="2"/>
          </p:cNvCxnSpPr>
          <p:nvPr/>
        </p:nvCxnSpPr>
        <p:spPr bwMode="auto">
          <a:xfrm>
            <a:off x="1752600" y="4328745"/>
            <a:ext cx="1592312" cy="473706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8" name="AutoShape 98"/>
          <p:cNvCxnSpPr>
            <a:cxnSpLocks noChangeShapeType="1"/>
            <a:stCxn id="46" idx="3"/>
            <a:endCxn id="15" idx="2"/>
          </p:cNvCxnSpPr>
          <p:nvPr/>
        </p:nvCxnSpPr>
        <p:spPr bwMode="auto">
          <a:xfrm>
            <a:off x="1752600" y="4328745"/>
            <a:ext cx="1789613" cy="136581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9" name="AutoShape 98"/>
          <p:cNvCxnSpPr>
            <a:cxnSpLocks noChangeShapeType="1"/>
            <a:stCxn id="46" idx="3"/>
            <a:endCxn id="23" idx="2"/>
          </p:cNvCxnSpPr>
          <p:nvPr/>
        </p:nvCxnSpPr>
        <p:spPr bwMode="auto">
          <a:xfrm>
            <a:off x="1752600" y="4328745"/>
            <a:ext cx="1596527" cy="9271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0" name="Rectangle 49"/>
          <p:cNvSpPr/>
          <p:nvPr/>
        </p:nvSpPr>
        <p:spPr bwMode="auto">
          <a:xfrm>
            <a:off x="3541918" y="5448841"/>
            <a:ext cx="544357" cy="492242"/>
          </a:xfrm>
          <a:prstGeom prst="rect">
            <a:avLst/>
          </a:prstGeom>
          <a:noFill/>
          <a:ln w="9525" cap="flat" cmpd="sng" algn="ctr">
            <a:solidFill>
              <a:srgbClr val="FFFFFF">
                <a:lumMod val="50000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SzTx/>
              <a:buFont typeface="Arial" pitchFamily="34" charset="0"/>
              <a:buNone/>
              <a:tabLst/>
              <a:defRPr/>
            </a:pPr>
            <a:endParaRPr kumimoji="0" lang="en-US" sz="18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itchFamily="34" charset="0"/>
              <a:cs typeface="Arial" pitchFamily="34" charset="0"/>
            </a:endParaRPr>
          </a:p>
        </p:txBody>
      </p:sp>
      <p:sp>
        <p:nvSpPr>
          <p:cNvPr id="51" name="Oval 4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249787" y="1247796"/>
            <a:ext cx="457200" cy="457200"/>
          </a:xfrm>
          <a:prstGeom prst="ellipse">
            <a:avLst/>
          </a:prstGeom>
          <a:solidFill>
            <a:srgbClr val="FF00FF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1.7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Rectangle 105">
            <a:hlinkClick r:id="rId14"/>
          </p:cNvPr>
          <p:cNvSpPr>
            <a:spLocks noChangeArrowheads="1"/>
          </p:cNvSpPr>
          <p:nvPr/>
        </p:nvSpPr>
        <p:spPr bwMode="auto">
          <a:xfrm>
            <a:off x="1086926" y="0"/>
            <a:ext cx="7019925" cy="518430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Next Meetings of Resp. Groups</a:t>
            </a: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Rectangle 93"/>
          <p:cNvSpPr>
            <a:spLocks noChangeArrowheads="1"/>
          </p:cNvSpPr>
          <p:nvPr/>
        </p:nvSpPr>
        <p:spPr bwMode="auto">
          <a:xfrm>
            <a:off x="6372224" y="3467426"/>
            <a:ext cx="2771775" cy="451686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12 June 18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4" name="AutoShape 94"/>
          <p:cNvCxnSpPr>
            <a:cxnSpLocks noChangeShapeType="1"/>
            <a:stCxn id="32" idx="6"/>
          </p:cNvCxnSpPr>
          <p:nvPr/>
        </p:nvCxnSpPr>
        <p:spPr bwMode="auto">
          <a:xfrm>
            <a:off x="3802112" y="3408995"/>
            <a:ext cx="2570112" cy="23664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5" name="Rectangle 95"/>
          <p:cNvSpPr>
            <a:spLocks noChangeArrowheads="1"/>
          </p:cNvSpPr>
          <p:nvPr/>
        </p:nvSpPr>
        <p:spPr bwMode="auto">
          <a:xfrm>
            <a:off x="6372219" y="5250502"/>
            <a:ext cx="2771775" cy="399014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{4 – 13 July 18}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6" name="AutoShape 96"/>
          <p:cNvCxnSpPr>
            <a:cxnSpLocks noChangeShapeType="1"/>
            <a:stCxn id="36" idx="6"/>
            <a:endCxn id="53" idx="1"/>
          </p:cNvCxnSpPr>
          <p:nvPr/>
        </p:nvCxnSpPr>
        <p:spPr bwMode="auto">
          <a:xfrm flipV="1">
            <a:off x="4297360" y="3693269"/>
            <a:ext cx="2074864" cy="18880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7" name="AutoShape 94"/>
          <p:cNvCxnSpPr>
            <a:cxnSpLocks noChangeShapeType="1"/>
            <a:stCxn id="40" idx="6"/>
            <a:endCxn id="55" idx="1"/>
          </p:cNvCxnSpPr>
          <p:nvPr/>
        </p:nvCxnSpPr>
        <p:spPr bwMode="auto">
          <a:xfrm>
            <a:off x="5343246" y="5263722"/>
            <a:ext cx="1028973" cy="18628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AutoShape 94"/>
          <p:cNvCxnSpPr>
            <a:cxnSpLocks noChangeShapeType="1"/>
            <a:stCxn id="29" idx="6"/>
            <a:endCxn id="55" idx="1"/>
          </p:cNvCxnSpPr>
          <p:nvPr/>
        </p:nvCxnSpPr>
        <p:spPr bwMode="auto">
          <a:xfrm flipV="1">
            <a:off x="5109079" y="5450009"/>
            <a:ext cx="1263140" cy="21839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Rectangle 93"/>
          <p:cNvSpPr>
            <a:spLocks noChangeArrowheads="1"/>
          </p:cNvSpPr>
          <p:nvPr/>
        </p:nvSpPr>
        <p:spPr bwMode="auto">
          <a:xfrm>
            <a:off x="6372225" y="4614495"/>
            <a:ext cx="2771775" cy="406907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{26 June </a:t>
            </a:r>
            <a:r>
              <a:rPr lang="en-US" sz="24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24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3 July 18}</a:t>
            </a:r>
            <a:endParaRPr lang="en-US" sz="2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0" name="AutoShape 94"/>
          <p:cNvCxnSpPr>
            <a:cxnSpLocks noChangeShapeType="1"/>
            <a:stCxn id="42" idx="6"/>
            <a:endCxn id="59" idx="1"/>
          </p:cNvCxnSpPr>
          <p:nvPr/>
        </p:nvCxnSpPr>
        <p:spPr bwMode="auto">
          <a:xfrm>
            <a:off x="4070173" y="4802451"/>
            <a:ext cx="2302052" cy="1549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1" name="AutoShape 94"/>
          <p:cNvCxnSpPr>
            <a:cxnSpLocks noChangeShapeType="1"/>
            <a:stCxn id="71" idx="6"/>
            <a:endCxn id="79" idx="1"/>
          </p:cNvCxnSpPr>
          <p:nvPr/>
        </p:nvCxnSpPr>
        <p:spPr bwMode="auto">
          <a:xfrm>
            <a:off x="5579846" y="2075681"/>
            <a:ext cx="792372" cy="362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2" name="AutoShape 94"/>
          <p:cNvCxnSpPr>
            <a:cxnSpLocks noChangeShapeType="1"/>
            <a:stCxn id="72" idx="6"/>
            <a:endCxn id="86" idx="1"/>
          </p:cNvCxnSpPr>
          <p:nvPr/>
        </p:nvCxnSpPr>
        <p:spPr bwMode="auto">
          <a:xfrm flipV="1">
            <a:off x="5615576" y="2517332"/>
            <a:ext cx="750586" cy="3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3" name="Oval 28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33836" y="1838754"/>
            <a:ext cx="457200" cy="457200"/>
          </a:xfrm>
          <a:prstGeom prst="ellipse">
            <a:avLst/>
          </a:prstGeom>
          <a:solidFill>
            <a:srgbClr val="FFFF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Oval 3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33836" y="2288969"/>
            <a:ext cx="529220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1.8**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Oval 3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785215" y="1845104"/>
            <a:ext cx="457200" cy="4572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1.11</a:t>
            </a:r>
            <a:endParaRPr lang="en-US" sz="16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Oval 4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827326" y="2290246"/>
            <a:ext cx="457200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1.9.1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Oval 9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260076" y="2288767"/>
            <a:ext cx="457200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1.9.2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Oval 9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725626" y="2287031"/>
            <a:ext cx="457200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1.10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Oval 3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239609" y="1838754"/>
            <a:ext cx="457200" cy="4572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1.12</a:t>
            </a:r>
            <a:endParaRPr lang="en-US" sz="16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Oval 10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692736" y="1845104"/>
            <a:ext cx="457200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1.16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Oval 6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122646" y="1847081"/>
            <a:ext cx="457200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9.1.5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Oval 6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5158376" y="2288767"/>
            <a:ext cx="457200" cy="45720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9.1.4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Rectangle 93"/>
          <p:cNvSpPr>
            <a:spLocks noChangeArrowheads="1"/>
          </p:cNvSpPr>
          <p:nvPr/>
        </p:nvSpPr>
        <p:spPr bwMode="auto">
          <a:xfrm>
            <a:off x="6372222" y="4137473"/>
            <a:ext cx="2771775" cy="388114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{13 – 20 June 18}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4" name="AutoShape 94"/>
          <p:cNvCxnSpPr>
            <a:cxnSpLocks noChangeShapeType="1"/>
            <a:stCxn id="23" idx="6"/>
            <a:endCxn id="73" idx="1"/>
          </p:cNvCxnSpPr>
          <p:nvPr/>
        </p:nvCxnSpPr>
        <p:spPr bwMode="auto">
          <a:xfrm flipV="1">
            <a:off x="3879352" y="4331530"/>
            <a:ext cx="2492870" cy="6486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5" name="Rectangle 95"/>
          <p:cNvSpPr>
            <a:spLocks noChangeArrowheads="1"/>
          </p:cNvSpPr>
          <p:nvPr/>
        </p:nvSpPr>
        <p:spPr bwMode="auto">
          <a:xfrm>
            <a:off x="6372217" y="1261405"/>
            <a:ext cx="2771775" cy="387613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14 – 18 May 18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6" name="AutoShape 94"/>
          <p:cNvCxnSpPr>
            <a:cxnSpLocks noChangeShapeType="1"/>
            <a:stCxn id="51" idx="6"/>
            <a:endCxn id="75" idx="1"/>
          </p:cNvCxnSpPr>
          <p:nvPr/>
        </p:nvCxnSpPr>
        <p:spPr bwMode="auto">
          <a:xfrm flipV="1">
            <a:off x="4706987" y="1455212"/>
            <a:ext cx="1665230" cy="2118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7" name="Rectangle 93"/>
          <p:cNvSpPr>
            <a:spLocks noChangeArrowheads="1"/>
          </p:cNvSpPr>
          <p:nvPr/>
        </p:nvSpPr>
        <p:spPr bwMode="auto">
          <a:xfrm>
            <a:off x="6372220" y="5926103"/>
            <a:ext cx="2771775" cy="412963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{20 – 29 Aug. 18}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8" name="AutoShape 94"/>
          <p:cNvCxnSpPr>
            <a:cxnSpLocks noChangeShapeType="1"/>
            <a:stCxn id="27" idx="6"/>
            <a:endCxn id="77" idx="1"/>
          </p:cNvCxnSpPr>
          <p:nvPr/>
        </p:nvCxnSpPr>
        <p:spPr bwMode="auto">
          <a:xfrm flipV="1">
            <a:off x="3797350" y="6132585"/>
            <a:ext cx="2574870" cy="188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9" name="Rectangle 95"/>
          <p:cNvSpPr>
            <a:spLocks noChangeArrowheads="1"/>
          </p:cNvSpPr>
          <p:nvPr/>
        </p:nvSpPr>
        <p:spPr bwMode="auto">
          <a:xfrm>
            <a:off x="6372218" y="1874875"/>
            <a:ext cx="2771775" cy="40886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21 – 31 May 18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77"/>
          <p:cNvSpPr txBox="1">
            <a:spLocks noChangeArrowheads="1"/>
          </p:cNvSpPr>
          <p:nvPr/>
        </p:nvSpPr>
        <p:spPr bwMode="auto">
          <a:xfrm>
            <a:off x="1801885" y="2607884"/>
            <a:ext cx="3402003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182563" indent="-182563" fontAlgn="base">
              <a:spcBef>
                <a:spcPct val="50000"/>
              </a:spcBef>
              <a:spcAft>
                <a:spcPct val="0"/>
              </a:spcAft>
            </a:pPr>
            <a:r>
              <a:rPr lang="en-US" sz="11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**	WP 4C is in charge of developing studies and draft CPM text on </a:t>
            </a:r>
            <a:r>
              <a:rPr lang="en-US" sz="1100" b="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resolves </a:t>
            </a:r>
            <a:r>
              <a:rPr lang="en-US" sz="1100" b="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invite ITU-R </a:t>
            </a:r>
            <a:r>
              <a:rPr lang="en-US" sz="11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 of Res. 359 (Rev.WRC-15) (AI </a:t>
            </a:r>
            <a:r>
              <a:rPr lang="en-US" sz="11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1.8) and </a:t>
            </a:r>
            <a:r>
              <a:rPr lang="en-US" sz="11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sending that to WP 5B</a:t>
            </a:r>
          </a:p>
        </p:txBody>
      </p:sp>
      <p:sp>
        <p:nvSpPr>
          <p:cNvPr id="81" name="Rectangle 95"/>
          <p:cNvSpPr>
            <a:spLocks noChangeArrowheads="1"/>
          </p:cNvSpPr>
          <p:nvPr/>
        </p:nvSpPr>
        <p:spPr bwMode="auto">
          <a:xfrm>
            <a:off x="6380924" y="2799303"/>
            <a:ext cx="2771775" cy="387613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21 May – 5 June 18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Rectangle 95"/>
          <p:cNvSpPr>
            <a:spLocks noChangeArrowheads="1"/>
          </p:cNvSpPr>
          <p:nvPr/>
        </p:nvSpPr>
        <p:spPr bwMode="auto">
          <a:xfrm>
            <a:off x="6366162" y="2323525"/>
            <a:ext cx="2771775" cy="387613"/>
          </a:xfrm>
          <a:prstGeom prst="rect">
            <a:avLst/>
          </a:prstGeom>
          <a:solidFill>
            <a:srgbClr val="DDDDDD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21 May </a:t>
            </a: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 June 18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Rectangle 54">
            <a:hlinkClick r:id="rId10"/>
          </p:cNvPr>
          <p:cNvSpPr>
            <a:spLocks noChangeArrowheads="1"/>
          </p:cNvSpPr>
          <p:nvPr/>
        </p:nvSpPr>
        <p:spPr bwMode="auto">
          <a:xfrm>
            <a:off x="755664" y="822428"/>
            <a:ext cx="990599" cy="30719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  <a:extLst/>
        </p:spPr>
        <p:txBody>
          <a:bodyPr wrap="none" tIns="0" anchor="ctr">
            <a:flatTx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TG 5/1</a:t>
            </a:r>
            <a:endParaRPr lang="en-US" sz="24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4" name="AutoShape 56"/>
          <p:cNvCxnSpPr>
            <a:cxnSpLocks noChangeShapeType="1"/>
            <a:stCxn id="83" idx="3"/>
            <a:endCxn id="85" idx="2"/>
          </p:cNvCxnSpPr>
          <p:nvPr/>
        </p:nvCxnSpPr>
        <p:spPr bwMode="auto">
          <a:xfrm>
            <a:off x="1746263" y="976024"/>
            <a:ext cx="1587550" cy="1256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5" name="Oval 82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3333813" y="759986"/>
            <a:ext cx="457200" cy="457200"/>
          </a:xfrm>
          <a:prstGeom prst="ellipse">
            <a:avLst/>
          </a:prstGeom>
          <a:solidFill>
            <a:srgbClr val="FF0066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1.13</a:t>
            </a:r>
            <a:endParaRPr lang="en-US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" name="Rectangle 93"/>
          <p:cNvSpPr>
            <a:spLocks noChangeArrowheads="1"/>
          </p:cNvSpPr>
          <p:nvPr/>
        </p:nvSpPr>
        <p:spPr bwMode="auto">
          <a:xfrm>
            <a:off x="6365883" y="780224"/>
            <a:ext cx="2771775" cy="412963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{2 – 11 May 18}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8" name="AutoShape 94"/>
          <p:cNvCxnSpPr>
            <a:cxnSpLocks noChangeShapeType="1"/>
            <a:stCxn id="85" idx="6"/>
            <a:endCxn id="87" idx="1"/>
          </p:cNvCxnSpPr>
          <p:nvPr/>
        </p:nvCxnSpPr>
        <p:spPr bwMode="auto">
          <a:xfrm flipV="1">
            <a:off x="3791013" y="986706"/>
            <a:ext cx="2574870" cy="188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2" name="Left Brace 81"/>
          <p:cNvSpPr/>
          <p:nvPr/>
        </p:nvSpPr>
        <p:spPr>
          <a:xfrm>
            <a:off x="433520" y="1239087"/>
            <a:ext cx="399718" cy="5123982"/>
          </a:xfrm>
          <a:prstGeom prst="leftBrace">
            <a:avLst>
              <a:gd name="adj1" fmla="val 8333"/>
              <a:gd name="adj2" fmla="val 50007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Box 89"/>
          <p:cNvSpPr txBox="1"/>
          <p:nvPr/>
        </p:nvSpPr>
        <p:spPr>
          <a:xfrm>
            <a:off x="82948" y="3007348"/>
            <a:ext cx="385408" cy="1596591"/>
          </a:xfrm>
          <a:prstGeom prst="rect">
            <a:avLst/>
          </a:prstGeom>
          <a:solidFill>
            <a:schemeClr val="bg1"/>
          </a:solidFill>
        </p:spPr>
        <p:txBody>
          <a:bodyPr vert="vert270" wrap="none" lIns="0" tIns="0" rIns="0" bIns="0" rtlCol="0">
            <a:noAutofit/>
          </a:bodyPr>
          <a:lstStyle/>
          <a:p>
            <a:pPr algn="ctr">
              <a:lnSpc>
                <a:spcPts val="1800"/>
              </a:lnSpc>
            </a:pPr>
            <a:r>
              <a:rPr lang="en-US" b="1" kern="0" baseline="30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Last meetings to finalize</a:t>
            </a:r>
            <a:br>
              <a:rPr lang="en-US" b="1" kern="0" baseline="30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b="1" kern="0" baseline="30000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the relevant draft </a:t>
            </a:r>
            <a:r>
              <a:rPr lang="en-US" b="1" kern="0" baseline="30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CPM texts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137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50423" y="-3650"/>
            <a:ext cx="5660571" cy="954107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defRPr/>
            </a:pPr>
            <a: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Overview of the ITU-R Calendar</a:t>
            </a:r>
            <a:b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</a:br>
            <a: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towards </a:t>
            </a: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WRC-19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21920" y="6092787"/>
            <a:ext cx="8900159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0" lang="en-US" sz="24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Up-to-date information online at</a:t>
            </a:r>
            <a:r>
              <a:rPr lang="en-US" sz="2400" b="1" kern="0" baseline="30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1" kern="0" baseline="30000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www.itu.int/en/events/Pages/Calendar-Events.aspx?sector=ITU-R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5624"/>
            <a:ext cx="9123968" cy="496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76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270861" y="-3649"/>
            <a:ext cx="6867299" cy="954107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defRPr/>
            </a:pP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AI with</a:t>
            </a:r>
            <a:r>
              <a:rPr kumimoji="0" lang="en-GB" sz="2800" b="1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Overlapping frequency </a:t>
            </a:r>
            <a:r>
              <a:rPr lang="en-GB" sz="2800" b="1" kern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bands </a:t>
            </a:r>
            <a: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**</a:t>
            </a: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/>
            </a:r>
            <a:b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Organization of the studies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968717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address mutual compatibility &amp; sharing feasibility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among the services/applications under AI-Resolutions with overlapping freq. bands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0" y="5654261"/>
            <a:ext cx="24406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0" dirty="0">
                <a:solidFill>
                  <a:prstClr val="black"/>
                </a:solidFill>
                <a:latin typeface="Calibri" panose="020F0502020204030204" pitchFamily="34" charset="0"/>
              </a:rPr>
              <a:t>** </a:t>
            </a:r>
            <a:r>
              <a:rPr lang="en-US" sz="1600" b="0" dirty="0" smtClean="0">
                <a:solidFill>
                  <a:prstClr val="black"/>
                </a:solidFill>
                <a:latin typeface="Calibri" panose="020F0502020204030204" pitchFamily="34" charset="0"/>
              </a:rPr>
              <a:t>Frequency bands in </a:t>
            </a:r>
            <a:r>
              <a:rPr lang="en-US" sz="1600" b="0" dirty="0">
                <a:solidFill>
                  <a:prstClr val="black"/>
                </a:solidFill>
                <a:latin typeface="Calibri" panose="020F0502020204030204" pitchFamily="34" charset="0"/>
              </a:rPr>
              <a:t>GHz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58195" y="1862360"/>
          <a:ext cx="9004782" cy="3801604"/>
        </p:xfrm>
        <a:graphic>
          <a:graphicData uri="http://schemas.openxmlformats.org/drawingml/2006/table">
            <a:tbl>
              <a:tblPr firstRow="1" firstCol="1" bandRow="1"/>
              <a:tblGrid>
                <a:gridCol w="2321116"/>
                <a:gridCol w="2076942"/>
                <a:gridCol w="2493476"/>
                <a:gridCol w="2113248"/>
              </a:tblGrid>
              <a:tr h="9494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</a:rPr>
                        <a:t>1.6 </a:t>
                      </a: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</a:rPr>
                        <a:t>– NGSO FSS</a:t>
                      </a:r>
                    </a:p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</a:rPr>
                        <a:t>Res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</a:rPr>
                        <a:t>. </a:t>
                      </a:r>
                      <a:r>
                        <a:rPr lang="en-US" sz="2400" dirty="0" smtClean="0">
                          <a:solidFill>
                            <a:srgbClr val="000000"/>
                          </a:solidFill>
                          <a:effectLst/>
                        </a:rPr>
                        <a:t>159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</a:rPr>
                        <a:t> (WRC-15)</a:t>
                      </a:r>
                    </a:p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1800" b="1" dirty="0" smtClean="0">
                          <a:solidFill>
                            <a:srgbClr val="000000"/>
                          </a:solidFill>
                          <a:effectLst/>
                        </a:rPr>
                        <a:t>(studies by </a:t>
                      </a:r>
                      <a:r>
                        <a:rPr lang="en-US" sz="2400" b="1" u="sng" dirty="0" smtClean="0">
                          <a:solidFill>
                            <a:srgbClr val="000000"/>
                          </a:solidFill>
                          <a:effectLst/>
                        </a:rPr>
                        <a:t>WP 4A</a:t>
                      </a:r>
                      <a:r>
                        <a:rPr lang="en-US" sz="1800" b="1" dirty="0" smtClean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  <a:endParaRPr lang="en-US" sz="36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1.13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– IMT</a:t>
                      </a:r>
                    </a:p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Res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238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effectLst/>
                        </a:rPr>
                        <a:t> (WRC-15)</a:t>
                      </a:r>
                    </a:p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</a:rPr>
                        <a:t>(studies by </a:t>
                      </a:r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  <a:effectLst/>
                        </a:rPr>
                        <a:t>TG 5/1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3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>
                          <a:effectLst/>
                        </a:rPr>
                        <a:t>1.14 </a:t>
                      </a:r>
                      <a:r>
                        <a:rPr lang="en-US" sz="2400" dirty="0" smtClean="0">
                          <a:effectLst/>
                        </a:rPr>
                        <a:t>– HAPS</a:t>
                      </a:r>
                    </a:p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 smtClean="0">
                          <a:effectLst/>
                        </a:rPr>
                        <a:t>Res</a:t>
                      </a:r>
                      <a:r>
                        <a:rPr lang="en-US" sz="2400" dirty="0">
                          <a:effectLst/>
                        </a:rPr>
                        <a:t>. 160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smtClean="0">
                          <a:effectLst/>
                        </a:rPr>
                        <a:t>(WRC-15)</a:t>
                      </a:r>
                    </a:p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1800" b="1" dirty="0" smtClean="0">
                          <a:effectLst/>
                        </a:rPr>
                        <a:t>(studies by </a:t>
                      </a:r>
                      <a:r>
                        <a:rPr lang="en-US" sz="2400" b="1" u="sng" dirty="0" smtClean="0">
                          <a:effectLst/>
                        </a:rPr>
                        <a:t>WP 5C</a:t>
                      </a:r>
                      <a:r>
                        <a:rPr lang="en-US" sz="1800" b="1" dirty="0" smtClean="0">
                          <a:effectLst/>
                        </a:rPr>
                        <a:t>)</a:t>
                      </a:r>
                      <a:endParaRPr lang="en-US" sz="3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9.1 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  <a:effectLst/>
                        </a:rPr>
                        <a:t>(9.1.9)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– FSS</a:t>
                      </a:r>
                    </a:p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Res. 162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 (WRC-15)</a:t>
                      </a:r>
                    </a:p>
                    <a:p>
                      <a:pPr algn="ctr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1800" b="1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  <a:effectLst/>
                        </a:rPr>
                        <a:t>studies by </a:t>
                      </a:r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  <a:effectLst/>
                        </a:rPr>
                        <a:t>WP 4A</a:t>
                      </a:r>
                      <a:r>
                        <a:rPr lang="en-US" sz="1800" b="1" u="sng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n-US" sz="4000" b="1" u="sng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</a:tr>
              <a:tr h="475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24.25-27.5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</a:rPr>
                        <a:t>24.25-27.5 (</a:t>
                      </a:r>
                      <a:r>
                        <a:rPr lang="en-US" sz="2400" b="1" dirty="0" smtClean="0">
                          <a:solidFill>
                            <a:schemeClr val="bg1"/>
                          </a:solidFill>
                          <a:effectLst/>
                        </a:rPr>
                        <a:t>Reg. 2</a:t>
                      </a: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75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</a:rPr>
                        <a:t>37.5-39.5 (s-E*)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37-40.5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</a:rPr>
                        <a:t>38‑39.5 (globally)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</a:tr>
              <a:tr h="475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</a:rPr>
                        <a:t>39.5-42.5 (s-E*)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40.5-42.5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75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</a:rPr>
                        <a:t>47.2-50.2 (E-s*)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47.2-50.2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</a:tr>
              <a:tr h="475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effectLst/>
                        </a:rPr>
                        <a:t>50.4-51.4 (E-s*)</a:t>
                      </a:r>
                      <a:endParaRPr lang="en-US" sz="24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50.4-52.6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305" marR="27305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400" b="1" dirty="0" smtClean="0">
                          <a:solidFill>
                            <a:srgbClr val="000000"/>
                          </a:solidFill>
                          <a:effectLst/>
                        </a:rPr>
                        <a:t>51.4-52.4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effectLst/>
                        </a:rPr>
                        <a:t> (E-s*)</a:t>
                      </a:r>
                      <a:endParaRPr lang="en-US" sz="2400" b="1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7536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just" hangingPunct="0">
                        <a:lnSpc>
                          <a:spcPts val="14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tabLst>
                          <a:tab pos="504190" algn="l"/>
                          <a:tab pos="756285" algn="l"/>
                          <a:tab pos="1008380" algn="l"/>
                          <a:tab pos="1260475" algn="l"/>
                        </a:tabLs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effectLst/>
                        </a:rPr>
                        <a:t>* E-s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</a:rPr>
                        <a:t>: </a:t>
                      </a:r>
                      <a:r>
                        <a:rPr lang="en-US" sz="2000" dirty="0" smtClean="0">
                          <a:solidFill>
                            <a:srgbClr val="000000"/>
                          </a:solidFill>
                          <a:effectLst/>
                        </a:rPr>
                        <a:t>Earth-to-space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</a:rPr>
                        <a:t>; s-E: space-to-Earth.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Rounded Rectangular Callout 14"/>
          <p:cNvSpPr/>
          <p:nvPr/>
        </p:nvSpPr>
        <p:spPr>
          <a:xfrm>
            <a:off x="58196" y="2795452"/>
            <a:ext cx="6926078" cy="940526"/>
          </a:xfrm>
          <a:prstGeom prst="wedgeRoundRectCallout">
            <a:avLst>
              <a:gd name="adj1" fmla="val 57188"/>
              <a:gd name="adj2" fmla="val 6688"/>
              <a:gd name="adj3" fmla="val 16667"/>
            </a:avLst>
          </a:prstGeom>
          <a:noFill/>
          <a:ln w="508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7416025" y="2932700"/>
            <a:ext cx="1513941" cy="738664"/>
          </a:xfrm>
          <a:prstGeom prst="rect">
            <a:avLst/>
          </a:prstGeom>
          <a:solidFill>
            <a:srgbClr val="FF990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Studies*** by</a:t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sz="2400" b="1" dirty="0" smtClean="0">
                <a:solidFill>
                  <a:schemeClr val="bg1"/>
                </a:solidFill>
              </a:rPr>
              <a:t>WP 5C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58195" y="3289181"/>
            <a:ext cx="4349931" cy="1844521"/>
          </a:xfrm>
          <a:prstGeom prst="wedgeRoundRectCallout">
            <a:avLst>
              <a:gd name="adj1" fmla="val 59447"/>
              <a:gd name="adj2" fmla="val 4461"/>
              <a:gd name="adj3" fmla="val 16667"/>
            </a:avLst>
          </a:prstGeom>
          <a:noFill/>
          <a:ln w="50800">
            <a:solidFill>
              <a:srgbClr val="33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860703" y="3869508"/>
            <a:ext cx="1513941" cy="738664"/>
          </a:xfrm>
          <a:prstGeom prst="rect">
            <a:avLst/>
          </a:prstGeom>
          <a:solidFill>
            <a:srgbClr val="0000FF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Studies*** by</a:t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sz="2400" b="1" dirty="0" smtClean="0">
                <a:solidFill>
                  <a:schemeClr val="bg1"/>
                </a:solidFill>
              </a:rPr>
              <a:t>TG 5/1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2390504" y="4741704"/>
            <a:ext cx="6678650" cy="322249"/>
          </a:xfrm>
          <a:prstGeom prst="wedgeRoundRectCallout">
            <a:avLst>
              <a:gd name="adj1" fmla="val 27978"/>
              <a:gd name="adj2" fmla="val -90213"/>
              <a:gd name="adj3" fmla="val 16667"/>
            </a:avLst>
          </a:prstGeom>
          <a:noFill/>
          <a:ln w="508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7208408" y="3812383"/>
            <a:ext cx="1513941" cy="738664"/>
          </a:xfrm>
          <a:prstGeom prst="rect">
            <a:avLst/>
          </a:prstGeom>
          <a:solidFill>
            <a:srgbClr val="00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00"/>
                </a:solidFill>
              </a:rPr>
              <a:t>Studies*** by</a:t>
            </a:r>
            <a:br>
              <a:rPr lang="en-US" b="1" dirty="0" smtClean="0">
                <a:solidFill>
                  <a:srgbClr val="000000"/>
                </a:solidFill>
              </a:rPr>
            </a:br>
            <a:r>
              <a:rPr lang="en-US" sz="2400" b="1" dirty="0" smtClean="0">
                <a:solidFill>
                  <a:srgbClr val="000000"/>
                </a:solidFill>
              </a:rPr>
              <a:t>WP 4A</a:t>
            </a:r>
            <a:endParaRPr lang="en-GB" sz="2400" b="1" dirty="0">
              <a:solidFill>
                <a:srgbClr val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591320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dirty="0" smtClean="0">
                <a:solidFill>
                  <a:prstClr val="black"/>
                </a:solidFill>
                <a:latin typeface="Calibri" panose="020F0502020204030204" pitchFamily="34" charset="0"/>
              </a:rPr>
              <a:t>*** </a:t>
            </a:r>
            <a:r>
              <a:rPr lang="en-US" sz="1600" dirty="0" smtClean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Other studies </a:t>
            </a:r>
            <a:r>
              <a:rPr lang="en-US" sz="1600" dirty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to </a:t>
            </a:r>
            <a:r>
              <a:rPr lang="en-US" sz="1600" b="1" dirty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address mutual compatibility &amp; sharing feasibility </a:t>
            </a:r>
            <a:r>
              <a:rPr lang="en-US" sz="1600" dirty="0" smtClean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among the </a:t>
            </a:r>
            <a:r>
              <a:rPr lang="en-US" sz="1600" b="1" dirty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services/applications </a:t>
            </a:r>
            <a:r>
              <a:rPr lang="en-US" sz="1600" dirty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for </a:t>
            </a:r>
            <a:r>
              <a:rPr lang="en-US" sz="1600" dirty="0" smtClean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which </a:t>
            </a:r>
            <a:r>
              <a:rPr lang="en-US" sz="1600" b="1" dirty="0" smtClean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allocation/identification </a:t>
            </a:r>
            <a:r>
              <a:rPr lang="en-US" sz="1600" b="1" dirty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is envisaged </a:t>
            </a:r>
            <a:r>
              <a:rPr lang="en-US" sz="1400" dirty="0" smtClean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under </a:t>
            </a:r>
            <a:r>
              <a:rPr lang="en-US" sz="1400" dirty="0">
                <a:solidFill>
                  <a:srgbClr val="44546A">
                    <a:lumMod val="75000"/>
                  </a:srgbClr>
                </a:solidFill>
                <a:latin typeface="Calibri" panose="020F0502020204030204" pitchFamily="34" charset="0"/>
              </a:rPr>
              <a:t>the corresponding Res. relating to the AI in the overlapping bands</a:t>
            </a:r>
            <a:endParaRPr lang="en-US" sz="1600" b="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877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715" r="5999"/>
          <a:stretch/>
        </p:blipFill>
        <p:spPr>
          <a:xfrm>
            <a:off x="7962" y="802775"/>
            <a:ext cx="9136038" cy="5755704"/>
          </a:xfrm>
          <a:prstGeom prst="rect">
            <a:avLst/>
          </a:prstGeom>
        </p:spPr>
      </p:pic>
      <p:sp>
        <p:nvSpPr>
          <p:cNvPr id="3" name="Rectangle 3">
            <a:hlinkClick r:id="rId3"/>
          </p:cNvPr>
          <p:cNvSpPr>
            <a:spLocks noChangeArrowheads="1"/>
          </p:cNvSpPr>
          <p:nvPr/>
        </p:nvSpPr>
        <p:spPr bwMode="white">
          <a:xfrm>
            <a:off x="4090105" y="454917"/>
            <a:ext cx="4189883" cy="40011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US" sz="2000" b="0" dirty="0" smtClean="0">
                <a:hlinkClick r:id="rId4"/>
              </a:rPr>
              <a:t>www.itu.int/go/rcpm-wrc-19-studies</a:t>
            </a:r>
            <a:endParaRPr lang="en-US" sz="2000" b="0" dirty="0">
              <a:solidFill>
                <a:srgbClr val="000066"/>
              </a:solidFill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18902" y="-1"/>
            <a:ext cx="7261086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ITU-R Preparatory Studies for WRC-19</a:t>
            </a:r>
            <a:endParaRPr kumimoji="0" lang="en-US" sz="320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014659" y="763126"/>
            <a:ext cx="4789707" cy="5232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0" lang="en-US" sz="28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Updated after the Sep. to Nov. 2017 meetings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14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834931"/>
            <a:ext cx="9132848" cy="5352560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18901" y="-1"/>
            <a:ext cx="7680961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Draft Methods* to satisfy the WRC-19 AIs</a:t>
            </a:r>
            <a:endParaRPr kumimoji="0" lang="en-US" sz="320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hlinkClick r:id="rId3"/>
          </p:cNvPr>
          <p:cNvSpPr txBox="1"/>
          <p:nvPr/>
        </p:nvSpPr>
        <p:spPr>
          <a:xfrm>
            <a:off x="1314994" y="1105989"/>
            <a:ext cx="365760" cy="1245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Rectangle 5">
            <a:hlinkClick r:id="rId3"/>
          </p:cNvPr>
          <p:cNvSpPr/>
          <p:nvPr/>
        </p:nvSpPr>
        <p:spPr>
          <a:xfrm>
            <a:off x="1283424" y="1085851"/>
            <a:ext cx="383177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hlinkClick r:id="rId4"/>
          </p:cNvPr>
          <p:cNvSpPr/>
          <p:nvPr/>
        </p:nvSpPr>
        <p:spPr>
          <a:xfrm>
            <a:off x="1283425" y="5052060"/>
            <a:ext cx="686346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0" y="6272161"/>
            <a:ext cx="9130260" cy="48904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lvl="0" algn="ctr" fontAlgn="base">
              <a:lnSpc>
                <a:spcPts val="1500"/>
              </a:lnSpc>
              <a:spcAft>
                <a:spcPct val="0"/>
              </a:spcAft>
              <a:defRPr/>
            </a:pPr>
            <a:r>
              <a:rPr kumimoji="0" lang="en-US" sz="2800" b="1" i="0" u="none" strike="noStrike" kern="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* Provisional situation after the Sep. to Nov. 2017 meetings of the Responsible Groups </a:t>
            </a:r>
            <a:r>
              <a:rPr kumimoji="0" lang="en-US" sz="2000" b="1" i="0" u="none" strike="noStrike" kern="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(</a:t>
            </a:r>
            <a:r>
              <a:rPr kumimoji="0" lang="en-US" sz="2000" b="1" i="0" u="none" strike="noStrike" kern="0" cap="none" spc="0" normalizeH="0" baseline="3000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the draft methods with NOC to the RR are indicated in red font</a:t>
            </a:r>
            <a:r>
              <a:rPr kumimoji="0" lang="en-US" sz="2000" b="1" i="0" u="none" strike="noStrike" kern="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)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Rectangle 35">
            <a:hlinkClick r:id="rId5"/>
          </p:cNvPr>
          <p:cNvSpPr/>
          <p:nvPr/>
        </p:nvSpPr>
        <p:spPr>
          <a:xfrm>
            <a:off x="1286147" y="2975609"/>
            <a:ext cx="4226923" cy="126655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hlinkClick r:id="rId6"/>
          </p:cNvPr>
          <p:cNvSpPr/>
          <p:nvPr/>
        </p:nvSpPr>
        <p:spPr>
          <a:xfrm>
            <a:off x="1666601" y="1085851"/>
            <a:ext cx="383177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hlinkClick r:id="rId7"/>
          </p:cNvPr>
          <p:cNvSpPr/>
          <p:nvPr/>
        </p:nvSpPr>
        <p:spPr>
          <a:xfrm>
            <a:off x="2049778" y="1085851"/>
            <a:ext cx="426722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hlinkClick r:id="rId8"/>
          </p:cNvPr>
          <p:cNvSpPr/>
          <p:nvPr/>
        </p:nvSpPr>
        <p:spPr>
          <a:xfrm>
            <a:off x="2476500" y="1085851"/>
            <a:ext cx="1824990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hlinkClick r:id="rId9"/>
          </p:cNvPr>
          <p:cNvSpPr/>
          <p:nvPr/>
        </p:nvSpPr>
        <p:spPr>
          <a:xfrm>
            <a:off x="4301490" y="1085851"/>
            <a:ext cx="381000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hlinkClick r:id="rId10"/>
          </p:cNvPr>
          <p:cNvSpPr/>
          <p:nvPr/>
        </p:nvSpPr>
        <p:spPr>
          <a:xfrm>
            <a:off x="4682490" y="1085851"/>
            <a:ext cx="632460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hlinkClick r:id="rId11"/>
          </p:cNvPr>
          <p:cNvSpPr/>
          <p:nvPr/>
        </p:nvSpPr>
        <p:spPr>
          <a:xfrm>
            <a:off x="5314950" y="1085851"/>
            <a:ext cx="381000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hlinkClick r:id="rId12"/>
          </p:cNvPr>
          <p:cNvSpPr/>
          <p:nvPr/>
        </p:nvSpPr>
        <p:spPr>
          <a:xfrm>
            <a:off x="5695950" y="1085851"/>
            <a:ext cx="982980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hlinkClick r:id="rId13"/>
          </p:cNvPr>
          <p:cNvSpPr/>
          <p:nvPr/>
        </p:nvSpPr>
        <p:spPr>
          <a:xfrm>
            <a:off x="6678930" y="1085851"/>
            <a:ext cx="514350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hlinkClick r:id="rId14"/>
          </p:cNvPr>
          <p:cNvSpPr/>
          <p:nvPr/>
        </p:nvSpPr>
        <p:spPr>
          <a:xfrm>
            <a:off x="7193280" y="1085851"/>
            <a:ext cx="506730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hlinkClick r:id="rId15"/>
          </p:cNvPr>
          <p:cNvSpPr/>
          <p:nvPr/>
        </p:nvSpPr>
        <p:spPr>
          <a:xfrm>
            <a:off x="7700010" y="1085851"/>
            <a:ext cx="468630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hlinkClick r:id="rId16"/>
          </p:cNvPr>
          <p:cNvSpPr/>
          <p:nvPr/>
        </p:nvSpPr>
        <p:spPr>
          <a:xfrm>
            <a:off x="8164830" y="1085851"/>
            <a:ext cx="468630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hlinkClick r:id="rId17"/>
          </p:cNvPr>
          <p:cNvSpPr/>
          <p:nvPr/>
        </p:nvSpPr>
        <p:spPr>
          <a:xfrm>
            <a:off x="8633326" y="1083674"/>
            <a:ext cx="464954" cy="128179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hlinkClick r:id="rId18"/>
          </p:cNvPr>
          <p:cNvSpPr/>
          <p:nvPr/>
        </p:nvSpPr>
        <p:spPr>
          <a:xfrm>
            <a:off x="5513070" y="2975608"/>
            <a:ext cx="529590" cy="126655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hlinkClick r:id="rId19"/>
          </p:cNvPr>
          <p:cNvSpPr/>
          <p:nvPr/>
        </p:nvSpPr>
        <p:spPr>
          <a:xfrm>
            <a:off x="6042660" y="2975608"/>
            <a:ext cx="544830" cy="126655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hlinkClick r:id="rId20"/>
          </p:cNvPr>
          <p:cNvSpPr/>
          <p:nvPr/>
        </p:nvSpPr>
        <p:spPr>
          <a:xfrm>
            <a:off x="6587490" y="2975608"/>
            <a:ext cx="2457450" cy="1266551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1"/>
          </p:cNvPr>
          <p:cNvSpPr/>
          <p:nvPr/>
        </p:nvSpPr>
        <p:spPr>
          <a:xfrm>
            <a:off x="1969771" y="5052060"/>
            <a:ext cx="434339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22"/>
          </p:cNvPr>
          <p:cNvSpPr/>
          <p:nvPr/>
        </p:nvSpPr>
        <p:spPr>
          <a:xfrm>
            <a:off x="2404110" y="5052060"/>
            <a:ext cx="1604010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hlinkClick r:id="rId23"/>
          </p:cNvPr>
          <p:cNvSpPr/>
          <p:nvPr/>
        </p:nvSpPr>
        <p:spPr>
          <a:xfrm>
            <a:off x="4008120" y="5052060"/>
            <a:ext cx="434339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hlinkClick r:id="rId24"/>
          </p:cNvPr>
          <p:cNvSpPr/>
          <p:nvPr/>
        </p:nvSpPr>
        <p:spPr>
          <a:xfrm>
            <a:off x="4442459" y="5052060"/>
            <a:ext cx="533401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hlinkClick r:id="rId25"/>
          </p:cNvPr>
          <p:cNvSpPr/>
          <p:nvPr/>
        </p:nvSpPr>
        <p:spPr>
          <a:xfrm>
            <a:off x="4972049" y="5052060"/>
            <a:ext cx="533401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hlinkClick r:id="rId26"/>
          </p:cNvPr>
          <p:cNvSpPr/>
          <p:nvPr/>
        </p:nvSpPr>
        <p:spPr>
          <a:xfrm>
            <a:off x="5505449" y="5052060"/>
            <a:ext cx="438151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hlinkClick r:id="rId27"/>
          </p:cNvPr>
          <p:cNvSpPr/>
          <p:nvPr/>
        </p:nvSpPr>
        <p:spPr>
          <a:xfrm>
            <a:off x="5943600" y="5052060"/>
            <a:ext cx="960120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hlinkClick r:id="rId28"/>
          </p:cNvPr>
          <p:cNvSpPr/>
          <p:nvPr/>
        </p:nvSpPr>
        <p:spPr>
          <a:xfrm>
            <a:off x="6903720" y="5052060"/>
            <a:ext cx="971550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hlinkClick r:id="rId29"/>
          </p:cNvPr>
          <p:cNvSpPr/>
          <p:nvPr/>
        </p:nvSpPr>
        <p:spPr>
          <a:xfrm>
            <a:off x="7875270" y="5052060"/>
            <a:ext cx="533400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hlinkClick r:id="rId30"/>
          </p:cNvPr>
          <p:cNvSpPr/>
          <p:nvPr/>
        </p:nvSpPr>
        <p:spPr>
          <a:xfrm>
            <a:off x="8408670" y="5052060"/>
            <a:ext cx="636270" cy="107315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58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5">
            <a:hlinkClick r:id="rId2"/>
          </p:cNvPr>
          <p:cNvSpPr>
            <a:spLocks noChangeArrowheads="1"/>
          </p:cNvSpPr>
          <p:nvPr/>
        </p:nvSpPr>
        <p:spPr bwMode="auto">
          <a:xfrm>
            <a:off x="1271446" y="0"/>
            <a:ext cx="7149737" cy="518430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Previous &amp; next RAG Meetings</a:t>
            </a: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white">
          <a:xfrm>
            <a:off x="1" y="6031556"/>
            <a:ext cx="9144000" cy="400110"/>
          </a:xfrm>
          <a:prstGeom prst="rect">
            <a:avLst/>
          </a:prstGeom>
          <a:solidFill>
            <a:srgbClr val="808080">
              <a:alpha val="20000"/>
            </a:srgb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rgbClr val="000000"/>
                </a:solidFill>
                <a:ea typeface="Tahoma" pitchFamily="34" charset="0"/>
                <a:cs typeface="Tahoma" pitchFamily="34" charset="0"/>
              </a:rPr>
              <a:t>(RAG webpage: </a:t>
            </a:r>
            <a:r>
              <a:rPr lang="en-GB" sz="2000" dirty="0" smtClean="0">
                <a:solidFill>
                  <a:srgbClr val="000000"/>
                </a:solidFill>
                <a:ea typeface="Tahoma" pitchFamily="34" charset="0"/>
                <a:cs typeface="Tahoma" pitchFamily="34" charset="0"/>
                <a:hlinkClick r:id="rId3"/>
              </a:rPr>
              <a:t>www.itu.int/ITU-R/go/rag</a:t>
            </a:r>
            <a:r>
              <a:rPr lang="en-GB" sz="2000" dirty="0" smtClean="0">
                <a:solidFill>
                  <a:srgbClr val="000000"/>
                </a:solidFill>
                <a:ea typeface="Tahoma" pitchFamily="34" charset="0"/>
                <a:cs typeface="Tahoma" pitchFamily="34" charset="0"/>
              </a:rPr>
              <a:t>; SGs webpage: </a:t>
            </a:r>
            <a:r>
              <a:rPr lang="en-GB" sz="2000" dirty="0" smtClean="0">
                <a:solidFill>
                  <a:srgbClr val="000000"/>
                </a:solidFill>
                <a:ea typeface="Tahoma" pitchFamily="34" charset="0"/>
                <a:cs typeface="Tahoma" pitchFamily="34" charset="0"/>
                <a:hlinkClick r:id="rId4"/>
              </a:rPr>
              <a:t>www.itu.int/ITU-R/go/rsg</a:t>
            </a:r>
            <a:r>
              <a:rPr lang="en-GB" sz="2000" dirty="0" smtClean="0">
                <a:solidFill>
                  <a:srgbClr val="000000"/>
                </a:solidFill>
                <a:ea typeface="Tahoma" pitchFamily="34" charset="0"/>
                <a:cs typeface="Tahoma" pitchFamily="34" charset="0"/>
              </a:rPr>
              <a:t>)</a:t>
            </a:r>
            <a:endParaRPr lang="en-US" sz="2000" dirty="0">
              <a:solidFill>
                <a:srgbClr val="000000"/>
              </a:solidFill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0" y="5255222"/>
            <a:ext cx="9144000" cy="738664"/>
          </a:xfrm>
          <a:prstGeom prst="rect">
            <a:avLst/>
          </a:prstGeom>
          <a:solidFill>
            <a:srgbClr val="808080">
              <a:alpha val="20000"/>
            </a:srgb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</a:rPr>
              <a:t>Invitation to the 25</a:t>
            </a:r>
            <a:r>
              <a:rPr lang="en-US" sz="2400" baseline="30000" dirty="0" smtClean="0">
                <a:solidFill>
                  <a:srgbClr val="FF0000"/>
                </a:solidFill>
                <a:latin typeface="Arial" pitchFamily="34" charset="0"/>
              </a:rPr>
              <a:t>th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</a:rPr>
              <a:t> RAG 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</a:rPr>
              <a:t>meeting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</a:rPr>
              <a:t>(26-29 March 2018)</a:t>
            </a:r>
            <a:r>
              <a:rPr lang="en-US" sz="2400" b="0" dirty="0" smtClean="0">
                <a:latin typeface="Arial" pitchFamily="34" charset="0"/>
              </a:rPr>
              <a:t/>
            </a:r>
            <a:br>
              <a:rPr lang="en-US" sz="2400" b="0" dirty="0" smtClean="0">
                <a:latin typeface="Arial" pitchFamily="34" charset="0"/>
              </a:rPr>
            </a:br>
            <a:r>
              <a:rPr lang="en-US" b="0" dirty="0" smtClean="0">
                <a:latin typeface="Arial" pitchFamily="34" charset="0"/>
              </a:rPr>
              <a:t>in Administrative Circular </a:t>
            </a:r>
            <a:r>
              <a:rPr lang="en-US" dirty="0">
                <a:latin typeface="Arial" pitchFamily="34" charset="0"/>
              </a:rPr>
              <a:t>CA/236 at: </a:t>
            </a:r>
            <a:r>
              <a:rPr lang="en-US" dirty="0" smtClean="0">
                <a:latin typeface="Arial" pitchFamily="34" charset="0"/>
                <a:hlinkClick r:id="rId5"/>
              </a:rPr>
              <a:t>www.itu.int/md/R00-CA-CIR-0236</a:t>
            </a:r>
            <a:endParaRPr lang="en-US" b="0" dirty="0" smtClean="0">
              <a:latin typeface="Arial" pitchFamily="34" charset="0"/>
            </a:endParaRP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0" y="811592"/>
            <a:ext cx="9144000" cy="738664"/>
          </a:xfrm>
          <a:prstGeom prst="rect">
            <a:avLst/>
          </a:prstGeom>
          <a:solidFill>
            <a:srgbClr val="808080">
              <a:alpha val="20000"/>
            </a:srgb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 b="0" dirty="0" smtClean="0">
                <a:solidFill>
                  <a:srgbClr val="FF0000"/>
                </a:solidFill>
                <a:latin typeface="Arial" pitchFamily="34" charset="0"/>
              </a:rPr>
              <a:t>Summary</a:t>
            </a:r>
            <a:r>
              <a:rPr lang="en-US" sz="2200" b="0" dirty="0" smtClean="0">
                <a:solidFill>
                  <a:srgbClr val="FF0000"/>
                </a:solidFill>
                <a:latin typeface="Arial" pitchFamily="34" charset="0"/>
              </a:rPr>
              <a:t> of </a:t>
            </a:r>
            <a:r>
              <a:rPr lang="en-US" sz="2400" b="0" dirty="0" smtClean="0">
                <a:solidFill>
                  <a:srgbClr val="FF0000"/>
                </a:solidFill>
                <a:latin typeface="Arial" pitchFamily="34" charset="0"/>
              </a:rPr>
              <a:t>Conclusions</a:t>
            </a:r>
            <a:r>
              <a:rPr lang="en-US" sz="2200" b="0" dirty="0" smtClean="0">
                <a:solidFill>
                  <a:srgbClr val="FF0000"/>
                </a:solidFill>
                <a:latin typeface="Arial" pitchFamily="34" charset="0"/>
              </a:rPr>
              <a:t> of the </a:t>
            </a:r>
            <a:r>
              <a:rPr lang="en-US" sz="2400" b="0" dirty="0" smtClean="0">
                <a:solidFill>
                  <a:srgbClr val="FF0000"/>
                </a:solidFill>
                <a:latin typeface="Arial" pitchFamily="34" charset="0"/>
              </a:rPr>
              <a:t>24</a:t>
            </a:r>
            <a:r>
              <a:rPr lang="en-US" sz="2400" b="0" baseline="30000" dirty="0" smtClean="0">
                <a:solidFill>
                  <a:srgbClr val="FF0000"/>
                </a:solidFill>
                <a:latin typeface="Arial" pitchFamily="34" charset="0"/>
              </a:rPr>
              <a:t>th</a:t>
            </a:r>
            <a:r>
              <a:rPr lang="en-US" sz="2400" b="0" dirty="0" smtClean="0">
                <a:solidFill>
                  <a:srgbClr val="FF0000"/>
                </a:solidFill>
                <a:latin typeface="Arial" pitchFamily="34" charset="0"/>
              </a:rPr>
              <a:t> RAG meeting</a:t>
            </a:r>
            <a:r>
              <a:rPr lang="en-US" b="0" dirty="0" smtClean="0">
                <a:solidFill>
                  <a:srgbClr val="FF0000"/>
                </a:solidFill>
                <a:latin typeface="Arial" pitchFamily="34" charset="0"/>
              </a:rPr>
              <a:t> (26-13 April 2017)</a:t>
            </a:r>
            <a:endParaRPr lang="en-US" sz="2400" b="0" dirty="0" smtClean="0">
              <a:solidFill>
                <a:srgbClr val="FF0000"/>
              </a:solidFill>
              <a:latin typeface="Arial" pitchFamily="34" charset="0"/>
            </a:endParaRPr>
          </a:p>
          <a:p>
            <a:pPr algn="ctr"/>
            <a:r>
              <a:rPr lang="en-US" b="0" dirty="0" smtClean="0">
                <a:solidFill>
                  <a:srgbClr val="FF0000"/>
                </a:solidFill>
                <a:latin typeface="Arial" pitchFamily="34" charset="0"/>
              </a:rPr>
              <a:t>see </a:t>
            </a:r>
            <a:r>
              <a:rPr lang="en-US" b="0" u="sng" dirty="0" smtClean="0">
                <a:latin typeface="Arial" pitchFamily="34" charset="0"/>
              </a:rPr>
              <a:t>BR Administrative Circular CA/233 at</a:t>
            </a:r>
            <a:r>
              <a:rPr lang="en-US" dirty="0">
                <a:latin typeface="Arial" pitchFamily="34" charset="0"/>
              </a:rPr>
              <a:t>: </a:t>
            </a:r>
            <a:r>
              <a:rPr lang="en-US" dirty="0" smtClean="0">
                <a:latin typeface="Arial" pitchFamily="34" charset="0"/>
                <a:hlinkClick r:id="rId6"/>
              </a:rPr>
              <a:t>www.itu.int/md/R00-CA-CIR-0233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</a:rPr>
              <a:t>, including:</a:t>
            </a:r>
            <a:endParaRPr lang="en-US" b="0" dirty="0" smtClean="0">
              <a:latin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" y="1568748"/>
            <a:ext cx="91440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RAG also considered Doc. RAG17/16 from France on a proposed review of Resolution ITU-R 2, supporting the current CPM process while proposing changes in various aspects to provide more time for the ITU-R Working Parties to conclude their work on the draft CPM texts as well as to reduce the duration of the duration of CPM-2 to 8 working days, from a Tuesday to a Thursday. </a:t>
            </a:r>
            <a:r>
              <a:rPr lang="en-US" sz="2000" dirty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RAG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noted the document and </a:t>
            </a:r>
            <a:r>
              <a:rPr lang="en-US" sz="2000" dirty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indicated that Members States are free to submit their proposals for a possible revision of Resolution ITU-R 2 directly to RA-19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RAG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considered Doc. RAG17/2 from Italy and the Vatican City, proposing to merge into a single resolution the three resolutions that relate to the work of the CCV (Resolutions ITU-R 34, 35 and 36). RAG noted that the proposal had been also submitted to the CCV, which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is preparing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 proposed </a:t>
            </a:r>
            <a:r>
              <a:rPr lang="en-US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revision of Resolution ITU-R 36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along those lines for submission to RA-19. </a:t>
            </a:r>
            <a:r>
              <a:rPr lang="en-US" sz="20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was noted that a Member State, if it so wishes, may also submit such a proposal directly to the RA-19</a:t>
            </a:r>
            <a:r>
              <a:rPr lang="en-US" sz="20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46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" y="462764"/>
            <a:ext cx="9144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FF0066"/>
              </a:buClr>
              <a:buFont typeface="Arial" pitchFamily="34" charset="0"/>
              <a:buNone/>
            </a:pPr>
            <a:r>
              <a:rPr lang="en-US" sz="24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Pursuant </a:t>
            </a:r>
            <a:r>
              <a:rPr 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sz="2400" b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Resolution 72 (Rev. WRC-07</a:t>
            </a:r>
            <a:r>
              <a:rPr lang="en-US" sz="2400" b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)</a:t>
            </a:r>
            <a:endParaRPr lang="en-GB" sz="24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8"/>
          <p:cNvSpPr>
            <a:spLocks noChangeArrowheads="1"/>
          </p:cNvSpPr>
          <p:nvPr/>
        </p:nvSpPr>
        <p:spPr bwMode="auto">
          <a:xfrm>
            <a:off x="1207698" y="0"/>
            <a:ext cx="6732588" cy="54927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WRC Regional Preparation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3">
            <a:hlinkClick r:id="rId3"/>
          </p:cNvPr>
          <p:cNvSpPr>
            <a:spLocks noChangeArrowheads="1"/>
          </p:cNvSpPr>
          <p:nvPr/>
        </p:nvSpPr>
        <p:spPr bwMode="white">
          <a:xfrm>
            <a:off x="2043938" y="924429"/>
            <a:ext cx="5091907" cy="40011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sz="2000" b="1" dirty="0" smtClean="0"/>
              <a:t>See details @ </a:t>
            </a:r>
            <a:r>
              <a:rPr lang="en-US" sz="2000" b="1" dirty="0" smtClean="0">
                <a:hlinkClick r:id="rId4"/>
              </a:rPr>
              <a:t>www.itu.int/go/wrc-19-regional</a:t>
            </a:r>
            <a:endParaRPr lang="en-US" sz="2000" b="1" dirty="0"/>
          </a:p>
        </p:txBody>
      </p:sp>
      <p:pic>
        <p:nvPicPr>
          <p:cNvPr id="29" name="Picture 28">
            <a:hlinkClick r:id="rId4"/>
          </p:cNvPr>
          <p:cNvPicPr>
            <a:picLocks noChangeAspect="1"/>
          </p:cNvPicPr>
          <p:nvPr/>
        </p:nvPicPr>
        <p:blipFill rotWithShape="1">
          <a:blip r:embed="rId5"/>
          <a:srcRect l="24764" t="16054" r="25849" b="53206"/>
          <a:stretch/>
        </p:blipFill>
        <p:spPr>
          <a:xfrm>
            <a:off x="54370" y="1328229"/>
            <a:ext cx="9031857" cy="337316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6"/>
          <a:srcRect l="24811" t="17257" r="25944" b="78942"/>
          <a:stretch/>
        </p:blipFill>
        <p:spPr>
          <a:xfrm>
            <a:off x="54370" y="4932377"/>
            <a:ext cx="9005978" cy="41707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6"/>
          <a:srcRect l="24811" t="45040" r="25944" b="51542"/>
          <a:stretch/>
        </p:blipFill>
        <p:spPr>
          <a:xfrm>
            <a:off x="45744" y="5553357"/>
            <a:ext cx="9005978" cy="37505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5744" y="5224653"/>
            <a:ext cx="4234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3</a:t>
            </a:r>
            <a:r>
              <a:rPr lang="en-GB" baseline="30000" dirty="0" smtClean="0"/>
              <a:t>rd</a:t>
            </a:r>
            <a:r>
              <a:rPr lang="en-GB" dirty="0" smtClean="0"/>
              <a:t> </a:t>
            </a:r>
            <a:r>
              <a:rPr lang="en-GB" dirty="0"/>
              <a:t>APM-19: </a:t>
            </a:r>
            <a:r>
              <a:rPr lang="en-GB" dirty="0" smtClean="0">
                <a:solidFill>
                  <a:srgbClr val="FF0000"/>
                </a:solidFill>
              </a:rPr>
              <a:t>[17-21 Sep. 2018, Cairo, Egypt]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89891" y="5284156"/>
            <a:ext cx="4412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6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  <a:r>
              <a:rPr lang="en-US" dirty="0"/>
              <a:t>CPG-19: </a:t>
            </a:r>
            <a:r>
              <a:rPr lang="en-US" dirty="0" smtClean="0">
                <a:solidFill>
                  <a:srgbClr val="FF0000"/>
                </a:solidFill>
              </a:rPr>
              <a:t>[26-29 June 2018, </a:t>
            </a:r>
            <a:r>
              <a:rPr lang="en-US" dirty="0">
                <a:solidFill>
                  <a:srgbClr val="FF0000"/>
                </a:solidFill>
              </a:rPr>
              <a:t>Turku, </a:t>
            </a:r>
            <a:r>
              <a:rPr lang="en-US" dirty="0" smtClean="0">
                <a:solidFill>
                  <a:srgbClr val="FF0000"/>
                </a:solidFill>
              </a:rPr>
              <a:t>Finland]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44" y="4624341"/>
            <a:ext cx="45706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3</a:t>
            </a:r>
            <a:r>
              <a:rPr lang="en-GB" baseline="30000" dirty="0" smtClean="0"/>
              <a:t>rd</a:t>
            </a:r>
            <a:r>
              <a:rPr lang="en-GB" dirty="0" smtClean="0"/>
              <a:t> </a:t>
            </a:r>
            <a:r>
              <a:rPr lang="en-GB" dirty="0"/>
              <a:t>APG-19: </a:t>
            </a:r>
            <a:r>
              <a:rPr lang="en-GB" dirty="0" smtClean="0">
                <a:solidFill>
                  <a:srgbClr val="FF0000"/>
                </a:solidFill>
              </a:rPr>
              <a:t>12-16 March 2018, Perth, Australia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44" y="5863118"/>
            <a:ext cx="3770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31</a:t>
            </a:r>
            <a:r>
              <a:rPr lang="en-GB" baseline="30000" dirty="0" smtClean="0"/>
              <a:t>st</a:t>
            </a:r>
            <a:r>
              <a:rPr lang="en-GB" dirty="0" smtClean="0"/>
              <a:t> PCC.II</a:t>
            </a:r>
            <a:r>
              <a:rPr lang="en-GB" dirty="0"/>
              <a:t>: </a:t>
            </a:r>
            <a:r>
              <a:rPr lang="en-GB" dirty="0" smtClean="0">
                <a:solidFill>
                  <a:srgbClr val="FF0000"/>
                </a:solidFill>
              </a:rPr>
              <a:t>[16-20 July 2018, Mexico]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47104" y="58573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5</a:t>
            </a:r>
            <a:r>
              <a:rPr lang="en-US" baseline="30000" dirty="0" smtClean="0"/>
              <a:t>th</a:t>
            </a:r>
            <a:r>
              <a:rPr lang="en-US" dirty="0" smtClean="0"/>
              <a:t> RCC WG: </a:t>
            </a:r>
            <a:r>
              <a:rPr lang="en-GB" dirty="0" smtClean="0">
                <a:solidFill>
                  <a:srgbClr val="FF0000"/>
                </a:solidFill>
              </a:rPr>
              <a:t>[2018]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89891" y="4632221"/>
            <a:ext cx="4547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23</a:t>
            </a:r>
            <a:r>
              <a:rPr lang="en-GB" baseline="30000" dirty="0" smtClean="0"/>
              <a:t>rd</a:t>
            </a:r>
            <a:r>
              <a:rPr lang="en-GB" dirty="0" smtClean="0"/>
              <a:t> </a:t>
            </a:r>
            <a:r>
              <a:rPr lang="en-GB" dirty="0"/>
              <a:t>ASMG: </a:t>
            </a:r>
            <a:r>
              <a:rPr lang="en-GB" dirty="0" smtClean="0">
                <a:solidFill>
                  <a:srgbClr val="FF0000"/>
                </a:solidFill>
              </a:rPr>
              <a:t>[</a:t>
            </a:r>
            <a:r>
              <a:rPr lang="en-US" dirty="0" smtClean="0">
                <a:solidFill>
                  <a:srgbClr val="FF0000"/>
                </a:solidFill>
              </a:rPr>
              <a:t>7-11 </a:t>
            </a:r>
            <a:r>
              <a:rPr lang="en-US" dirty="0">
                <a:solidFill>
                  <a:srgbClr val="FF0000"/>
                </a:solidFill>
              </a:rPr>
              <a:t>April 2018, Marrakech, </a:t>
            </a:r>
            <a:r>
              <a:rPr lang="en-US" dirty="0" smtClean="0">
                <a:solidFill>
                  <a:srgbClr val="FF0000"/>
                </a:solidFill>
              </a:rPr>
              <a:t>MRC</a:t>
            </a:r>
            <a:r>
              <a:rPr lang="en-GB" dirty="0" smtClean="0">
                <a:solidFill>
                  <a:srgbClr val="FF0000"/>
                </a:solidFill>
              </a:rPr>
              <a:t>]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1000" y="6199555"/>
            <a:ext cx="8305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Informal Group (Chairman: Mr. T. Al Awadhi, </a:t>
            </a:r>
            <a:r>
              <a:rPr lang="en-US" dirty="0">
                <a:hlinkClick r:id="rId7"/>
              </a:rPr>
              <a:t>tariq.alawadhi@tra.gov.ae</a:t>
            </a:r>
            <a:r>
              <a:rPr lang="en-US" dirty="0"/>
              <a:t>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33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32"/>
          <p:cNvSpPr>
            <a:spLocks noChangeArrowheads="1"/>
          </p:cNvSpPr>
          <p:nvPr/>
        </p:nvSpPr>
        <p:spPr bwMode="auto">
          <a:xfrm>
            <a:off x="1741721" y="-1"/>
            <a:ext cx="5675586" cy="836613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ITU Inter-Regional Workshops</a:t>
            </a:r>
            <a:b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on WRC-19 Preparation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Line 19"/>
          <p:cNvSpPr>
            <a:spLocks noChangeShapeType="1"/>
          </p:cNvSpPr>
          <p:nvPr/>
        </p:nvSpPr>
        <p:spPr bwMode="white">
          <a:xfrm>
            <a:off x="107950" y="2848192"/>
            <a:ext cx="896461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39" name="Line 20"/>
          <p:cNvSpPr>
            <a:spLocks noChangeShapeType="1"/>
          </p:cNvSpPr>
          <p:nvPr/>
        </p:nvSpPr>
        <p:spPr bwMode="white">
          <a:xfrm>
            <a:off x="107950" y="5037687"/>
            <a:ext cx="896461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en-US"/>
          </a:p>
        </p:txBody>
      </p:sp>
      <p:sp>
        <p:nvSpPr>
          <p:cNvPr id="46" name="Text Box 30"/>
          <p:cNvSpPr txBox="1">
            <a:spLocks noChangeArrowheads="1"/>
          </p:cNvSpPr>
          <p:nvPr/>
        </p:nvSpPr>
        <p:spPr bwMode="auto">
          <a:xfrm>
            <a:off x="1626194" y="5109124"/>
            <a:ext cx="7416800" cy="1366838"/>
          </a:xfrm>
          <a:prstGeom prst="rect">
            <a:avLst/>
          </a:prstGeom>
          <a:solidFill>
            <a:srgbClr val="33CCC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265113" indent="-265113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be scheduled few months prior to 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WRC-19</a:t>
            </a:r>
            <a:endParaRPr lang="en-US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ð"/>
            </a:pPr>
            <a: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Presentation of the CPM &amp; Dir. Reports to </a:t>
            </a:r>
            <a:r>
              <a:rPr lang="en-US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WRC-19</a:t>
            </a:r>
            <a:endParaRPr lang="en-US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ð"/>
            </a:pP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Presentation and review of the regional groups’ draft</a:t>
            </a:r>
            <a:b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views, positions and common proposals</a:t>
            </a:r>
          </a:p>
        </p:txBody>
      </p:sp>
      <p:sp>
        <p:nvSpPr>
          <p:cNvPr id="11" name="Text Box 35"/>
          <p:cNvSpPr txBox="1">
            <a:spLocks noChangeArrowheads="1"/>
          </p:cNvSpPr>
          <p:nvPr/>
        </p:nvSpPr>
        <p:spPr bwMode="white">
          <a:xfrm>
            <a:off x="-1" y="955935"/>
            <a:ext cx="163377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Workshop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 21-22 Nov. 2017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Box 35"/>
          <p:cNvSpPr txBox="1">
            <a:spLocks noChangeArrowheads="1"/>
          </p:cNvSpPr>
          <p:nvPr/>
        </p:nvSpPr>
        <p:spPr bwMode="white">
          <a:xfrm>
            <a:off x="1" y="2931538"/>
            <a:ext cx="1633770" cy="156966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Workshop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[21-23</a:t>
            </a:r>
            <a:b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November 2018]</a:t>
            </a:r>
            <a:r>
              <a:rPr lang="en-US" sz="2400" b="1" kern="0" baseline="30000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Box 35"/>
          <p:cNvSpPr txBox="1">
            <a:spLocks noChangeArrowheads="1"/>
          </p:cNvSpPr>
          <p:nvPr/>
        </p:nvSpPr>
        <p:spPr bwMode="white">
          <a:xfrm>
            <a:off x="0" y="5118227"/>
            <a:ext cx="174172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rd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Workshop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[Q3 2019]</a:t>
            </a:r>
            <a:r>
              <a:rPr lang="en-US" sz="2000" b="1" kern="0" baseline="30000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400" b="1" kern="0" baseline="30000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 Box 27"/>
          <p:cNvSpPr txBox="1">
            <a:spLocks noChangeArrowheads="1"/>
          </p:cNvSpPr>
          <p:nvPr/>
        </p:nvSpPr>
        <p:spPr bwMode="auto">
          <a:xfrm>
            <a:off x="1626194" y="955935"/>
            <a:ext cx="7416799" cy="1728787"/>
          </a:xfrm>
          <a:prstGeom prst="rect">
            <a:avLst/>
          </a:prstGeom>
          <a:solidFill>
            <a:srgbClr val="CC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265113" indent="-265113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be scheduled halfway </a:t>
            </a:r>
            <a:r>
              <a:rPr lang="en-US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through 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 preparatory cycle</a:t>
            </a:r>
            <a:endParaRPr lang="en-US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ð"/>
            </a:pPr>
            <a:r>
              <a:rPr lang="en-US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Presentation </a:t>
            </a:r>
            <a: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and review of the </a:t>
            </a:r>
            <a:r>
              <a:rPr lang="en-US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on-going preparatory </a:t>
            </a:r>
            <a:br>
              <a:rPr lang="en-US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r>
              <a:rPr lang="en-US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studies of </a:t>
            </a:r>
            <a: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the ITU-R </a:t>
            </a:r>
            <a:r>
              <a:rPr lang="en-US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responsible groups for CPM-19</a:t>
            </a:r>
            <a:endParaRPr lang="en-US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ð"/>
            </a:pP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Presentation of the organization, preliminary views, </a:t>
            </a:r>
            <a:b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draft priorities </a:t>
            </a: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and positions of the regional groups</a:t>
            </a:r>
          </a:p>
        </p:txBody>
      </p:sp>
      <p:sp>
        <p:nvSpPr>
          <p:cNvPr id="15" name="Text Box 106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0" y="6426983"/>
            <a:ext cx="9144000" cy="338554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0" lang="en-US" b="1" i="0" u="none" strike="noStrike" kern="0" cap="none" spc="0" normalizeH="0" baseline="3000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* Updated </a:t>
            </a:r>
            <a:r>
              <a:rPr lang="en-US" b="1" kern="0" baseline="30000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information on meeting dates to be provided later on at</a:t>
            </a:r>
            <a:r>
              <a:rPr lang="en-US" b="1" kern="0" baseline="30000" dirty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b="1" kern="0" baseline="30000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www.itu.int/en/events/Pages/Calendar-Events.aspx?sector=ITU-R</a:t>
            </a:r>
            <a:endParaRPr kumimoji="0" lang="en-US" b="1" i="0" u="none" strike="noStrike" kern="0" cap="none" spc="0" normalizeH="0" baseline="0" noProof="0" dirty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>
            <a:hlinkClick r:id="rId3"/>
          </p:cNvPr>
          <p:cNvSpPr txBox="1"/>
          <p:nvPr/>
        </p:nvSpPr>
        <p:spPr>
          <a:xfrm>
            <a:off x="200025" y="2164491"/>
            <a:ext cx="11890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hlinkClick r:id="rId3"/>
              </a:rPr>
              <a:t>Webpage</a:t>
            </a:r>
            <a:endParaRPr lang="en-US" sz="2000" b="1" dirty="0"/>
          </a:p>
        </p:txBody>
      </p:sp>
      <p:sp>
        <p:nvSpPr>
          <p:cNvPr id="16" name="TextBox 15">
            <a:hlinkClick r:id="rId4"/>
          </p:cNvPr>
          <p:cNvSpPr txBox="1"/>
          <p:nvPr/>
        </p:nvSpPr>
        <p:spPr>
          <a:xfrm>
            <a:off x="7542456" y="253090"/>
            <a:ext cx="11702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hlinkClick r:id="rId4"/>
              </a:rPr>
              <a:t>Webpage</a:t>
            </a:r>
            <a:endParaRPr lang="en-US" sz="2000" dirty="0"/>
          </a:p>
        </p:txBody>
      </p:sp>
      <p:sp>
        <p:nvSpPr>
          <p:cNvPr id="44" name="Text Box 28"/>
          <p:cNvSpPr txBox="1">
            <a:spLocks noChangeArrowheads="1"/>
          </p:cNvSpPr>
          <p:nvPr/>
        </p:nvSpPr>
        <p:spPr bwMode="auto">
          <a:xfrm>
            <a:off x="1626194" y="2938062"/>
            <a:ext cx="7416800" cy="2016125"/>
          </a:xfrm>
          <a:prstGeom prst="rect">
            <a:avLst/>
          </a:prstGeom>
          <a:solidFill>
            <a:srgbClr val="00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marL="265113" indent="-265113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be scheduled few months prior to </a:t>
            </a: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CPM19-2</a:t>
            </a:r>
            <a:endParaRPr lang="en-US" sz="2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ð"/>
            </a:pPr>
            <a: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Presentation of the Draft CPM Report to </a:t>
            </a:r>
            <a:r>
              <a:rPr lang="en-US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WRC-19</a:t>
            </a:r>
            <a: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/>
            </a:r>
            <a:b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(explanation of the draft Methods to satisfy the </a:t>
            </a:r>
            <a:br>
              <a:rPr lang="en-US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r>
              <a:rPr lang="en-US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WRC-19 agenda items)</a:t>
            </a:r>
            <a:endParaRPr lang="en-US" b="1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ð"/>
            </a:pP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Presentation and review of the regional groups’ draft</a:t>
            </a:r>
            <a:b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</a:br>
            <a:r>
              <a:rPr lang="en-US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views</a:t>
            </a: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positions and common proposals</a:t>
            </a:r>
          </a:p>
        </p:txBody>
      </p:sp>
    </p:spTree>
    <p:extLst>
      <p:ext uri="{BB962C8B-B14F-4D97-AF65-F5344CB8AC3E}">
        <p14:creationId xmlns:p14="http://schemas.microsoft.com/office/powerpoint/2010/main" val="5425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88281" y="-1"/>
            <a:ext cx="7846425" cy="54927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1</a:t>
            </a:r>
            <a:r>
              <a:rPr kumimoji="0" lang="en-GB" sz="2400" i="0" u="none" strike="noStrike" kern="0" cap="none" spc="0" normalizeH="0" baseline="3000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st</a:t>
            </a:r>
            <a:r>
              <a:rPr kumimoji="0" lang="en-GB" sz="24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ITU Inter-regional Workshop on WRC-19 Preparation</a:t>
            </a:r>
            <a:endParaRPr kumimoji="0" lang="en-US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852" r="13333" b="16870"/>
          <a:stretch/>
        </p:blipFill>
        <p:spPr>
          <a:xfrm>
            <a:off x="522037" y="854074"/>
            <a:ext cx="8212669" cy="57033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231467" y="3758653"/>
            <a:ext cx="1921933" cy="159227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6568461" y="2381306"/>
            <a:ext cx="2166245" cy="738664"/>
          </a:xfrm>
          <a:prstGeom prst="rect">
            <a:avLst/>
          </a:prstGeom>
          <a:solidFill>
            <a:srgbClr val="FFFF00"/>
          </a:solidFill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Access to the information exchanged during the Workshop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Arrow Connector 9"/>
          <p:cNvCxnSpPr>
            <a:stCxn id="9" idx="2"/>
            <a:endCxn id="8" idx="0"/>
          </p:cNvCxnSpPr>
          <p:nvPr/>
        </p:nvCxnSpPr>
        <p:spPr>
          <a:xfrm flipH="1">
            <a:off x="7192434" y="3119970"/>
            <a:ext cx="459150" cy="638683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520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51559" y="-1"/>
            <a:ext cx="7186749" cy="54927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New C</a:t>
            </a:r>
            <a:r>
              <a:rPr kumimoji="0" lang="en-GB" sz="20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onference </a:t>
            </a: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</a:t>
            </a:r>
            <a:r>
              <a:rPr kumimoji="0" lang="en-GB" sz="20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roposals</a:t>
            </a:r>
            <a:r>
              <a:rPr kumimoji="0" lang="en-GB" sz="2000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GB" sz="3200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</a:t>
            </a:r>
            <a:r>
              <a:rPr kumimoji="0" lang="en-GB" sz="2000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nterface </a:t>
            </a: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for WRC-19</a:t>
            </a:r>
            <a:endParaRPr kumimoji="0" lang="en-US" sz="320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15"/>
          <a:stretch/>
        </p:blipFill>
        <p:spPr>
          <a:xfrm>
            <a:off x="6691081" y="568012"/>
            <a:ext cx="2400667" cy="1575955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7" name="Rectangle 3">
            <a:hlinkClick r:id="rId3"/>
          </p:cNvPr>
          <p:cNvSpPr>
            <a:spLocks noChangeArrowheads="1"/>
          </p:cNvSpPr>
          <p:nvPr/>
        </p:nvSpPr>
        <p:spPr bwMode="white">
          <a:xfrm>
            <a:off x="1045034" y="568012"/>
            <a:ext cx="5190652" cy="40011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en-US" sz="2000" b="1" dirty="0" smtClean="0">
                <a:hlinkClick r:id="rId3"/>
              </a:rPr>
              <a:t>www.itu.int/net4/Proposals/CPI/WRC19/Main</a:t>
            </a:r>
            <a:endParaRPr lang="en-US" sz="20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0665"/>
            <a:ext cx="9144000" cy="4482885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13" name="Rectangle 12"/>
          <p:cNvSpPr/>
          <p:nvPr/>
        </p:nvSpPr>
        <p:spPr>
          <a:xfrm>
            <a:off x="45744" y="949296"/>
            <a:ext cx="676339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Preliminary version to be used for preparation</a:t>
            </a:r>
            <a:b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draft documents with proposed actions</a:t>
            </a:r>
            <a:b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(MOD, ADD, etc.) to RR-2016 texts</a:t>
            </a:r>
            <a:endParaRPr lang="en-GB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643256" y="2307771"/>
            <a:ext cx="357051" cy="35389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Arrow Connector 15"/>
          <p:cNvCxnSpPr>
            <a:stCxn id="19" idx="0"/>
            <a:endCxn id="14" idx="2"/>
          </p:cNvCxnSpPr>
          <p:nvPr/>
        </p:nvCxnSpPr>
        <p:spPr>
          <a:xfrm flipV="1">
            <a:off x="7793442" y="2661668"/>
            <a:ext cx="1028340" cy="630556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38829" y="3292224"/>
            <a:ext cx="2309225" cy="584775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List of the WRC-19 agenda items (issues)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87532" y="4267199"/>
            <a:ext cx="1545771" cy="1193075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Arrow Connector 20"/>
          <p:cNvCxnSpPr>
            <a:stCxn id="22" idx="0"/>
            <a:endCxn id="20" idx="3"/>
          </p:cNvCxnSpPr>
          <p:nvPr/>
        </p:nvCxnSpPr>
        <p:spPr>
          <a:xfrm flipH="1" flipV="1">
            <a:off x="1933303" y="4863737"/>
            <a:ext cx="5064035" cy="700393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146766" y="5564130"/>
            <a:ext cx="3701143" cy="338554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2016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Edition of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 Radio Regulations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30627" y="3936274"/>
            <a:ext cx="609602" cy="22707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7193281" y="1799168"/>
            <a:ext cx="1959428" cy="261610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(to access the screen below)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17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766" y="1312215"/>
            <a:ext cx="9105100" cy="2977039"/>
          </a:xfrm>
          <a:prstGeom prst="rect">
            <a:avLst/>
          </a:prstGeom>
        </p:spPr>
      </p:pic>
      <p:sp>
        <p:nvSpPr>
          <p:cNvPr id="39" name="Rectangle 38"/>
          <p:cNvSpPr>
            <a:spLocks noChangeArrowheads="1"/>
          </p:cNvSpPr>
          <p:nvPr/>
        </p:nvSpPr>
        <p:spPr bwMode="auto">
          <a:xfrm>
            <a:off x="3086747" y="498165"/>
            <a:ext cx="1967732" cy="430455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marR="0" lvl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(main steps)</a:t>
            </a:r>
            <a:endParaRPr kumimoji="0" lang="en-US" sz="240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910" y="4345578"/>
            <a:ext cx="1738769" cy="2264664"/>
          </a:xfrm>
          <a:prstGeom prst="rect">
            <a:avLst/>
          </a:prstGeom>
        </p:spPr>
      </p:pic>
      <p:cxnSp>
        <p:nvCxnSpPr>
          <p:cNvPr id="17" name="Straight Arrow Connector 16"/>
          <p:cNvCxnSpPr>
            <a:stCxn id="20" idx="2"/>
          </p:cNvCxnSpPr>
          <p:nvPr/>
        </p:nvCxnSpPr>
        <p:spPr>
          <a:xfrm>
            <a:off x="3990143" y="4296146"/>
            <a:ext cx="921" cy="267106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3856357" y="4002809"/>
            <a:ext cx="267571" cy="29333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288438" y="2444480"/>
            <a:ext cx="658171" cy="228172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5682987" y="1496177"/>
            <a:ext cx="2155" cy="955802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123928" y="1142606"/>
            <a:ext cx="2936791" cy="338554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agenda item/(issue) selection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721708" y="2307165"/>
            <a:ext cx="2832876" cy="420985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Arrow Connector 35"/>
          <p:cNvCxnSpPr>
            <a:stCxn id="37" idx="2"/>
            <a:endCxn id="35" idx="0"/>
          </p:cNvCxnSpPr>
          <p:nvPr/>
        </p:nvCxnSpPr>
        <p:spPr>
          <a:xfrm>
            <a:off x="2046716" y="2300272"/>
            <a:ext cx="1091430" cy="6893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279538" y="1961718"/>
            <a:ext cx="1534355" cy="338554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RR text search</a:t>
            </a:r>
            <a:endParaRPr lang="en-GB" sz="1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0" y="5172588"/>
            <a:ext cx="4393910" cy="12172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3003419" y="4590813"/>
            <a:ext cx="1247943" cy="30777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RR text view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6" name="Straight Arrow Connector 55"/>
          <p:cNvCxnSpPr>
            <a:stCxn id="54" idx="2"/>
          </p:cNvCxnSpPr>
          <p:nvPr/>
        </p:nvCxnSpPr>
        <p:spPr>
          <a:xfrm>
            <a:off x="3627391" y="4898590"/>
            <a:ext cx="5495" cy="265754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6580626" y="3823836"/>
            <a:ext cx="2333034" cy="584775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Action selection (e.g. MOD) for “My skeleton”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554584" y="4875396"/>
            <a:ext cx="1582605" cy="342994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3" name="Straight Arrow Connector 62"/>
          <p:cNvCxnSpPr>
            <a:stCxn id="62" idx="3"/>
            <a:endCxn id="61" idx="2"/>
          </p:cNvCxnSpPr>
          <p:nvPr/>
        </p:nvCxnSpPr>
        <p:spPr>
          <a:xfrm flipV="1">
            <a:off x="6137189" y="4408611"/>
            <a:ext cx="1609954" cy="638282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>
            <a:stCxn id="61" idx="0"/>
            <a:endCxn id="74" idx="2"/>
          </p:cNvCxnSpPr>
          <p:nvPr/>
        </p:nvCxnSpPr>
        <p:spPr>
          <a:xfrm flipH="1" flipV="1">
            <a:off x="6871151" y="3370219"/>
            <a:ext cx="875992" cy="453617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69"/>
          <p:cNvSpPr/>
          <p:nvPr/>
        </p:nvSpPr>
        <p:spPr>
          <a:xfrm>
            <a:off x="4123928" y="4002809"/>
            <a:ext cx="314162" cy="294689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4598301" y="3010925"/>
            <a:ext cx="4545699" cy="359294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>
            <a:spLocks noChangeArrowheads="1"/>
          </p:cNvSpPr>
          <p:nvPr/>
        </p:nvSpPr>
        <p:spPr bwMode="auto">
          <a:xfrm>
            <a:off x="1058089" y="-1"/>
            <a:ext cx="7038703" cy="54927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Include RR text(s) in a draft document</a:t>
            </a:r>
            <a:endParaRPr kumimoji="0" lang="en-US" sz="320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Oval Callout 1"/>
          <p:cNvSpPr/>
          <p:nvPr/>
        </p:nvSpPr>
        <p:spPr>
          <a:xfrm>
            <a:off x="4325983" y="1782859"/>
            <a:ext cx="457201" cy="404948"/>
          </a:xfrm>
          <a:prstGeom prst="wedgeEllipseCallout">
            <a:avLst>
              <a:gd name="adj1" fmla="val -17976"/>
              <a:gd name="adj2" fmla="val 68952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2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1" name="Oval Callout 30"/>
          <p:cNvSpPr/>
          <p:nvPr/>
        </p:nvSpPr>
        <p:spPr>
          <a:xfrm>
            <a:off x="5939234" y="1889417"/>
            <a:ext cx="457201" cy="404948"/>
          </a:xfrm>
          <a:prstGeom prst="wedgeEllipseCallout">
            <a:avLst>
              <a:gd name="adj1" fmla="val -40833"/>
              <a:gd name="adj2" fmla="val 77310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5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2" name="Oval Callout 31"/>
          <p:cNvSpPr/>
          <p:nvPr/>
        </p:nvSpPr>
        <p:spPr>
          <a:xfrm>
            <a:off x="4466741" y="3532098"/>
            <a:ext cx="457201" cy="404948"/>
          </a:xfrm>
          <a:prstGeom prst="wedgeEllipseCallout">
            <a:avLst>
              <a:gd name="adj1" fmla="val -40313"/>
              <a:gd name="adj2" fmla="val 83175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3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3" name="Oval Callout 32"/>
          <p:cNvSpPr/>
          <p:nvPr/>
        </p:nvSpPr>
        <p:spPr>
          <a:xfrm>
            <a:off x="5899451" y="4350269"/>
            <a:ext cx="457201" cy="404948"/>
          </a:xfrm>
          <a:prstGeom prst="wedgeEllipseCallout">
            <a:avLst>
              <a:gd name="adj1" fmla="val -40833"/>
              <a:gd name="adj2" fmla="val 72178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4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4" name="Oval Callout 33"/>
          <p:cNvSpPr/>
          <p:nvPr/>
        </p:nvSpPr>
        <p:spPr>
          <a:xfrm>
            <a:off x="7309147" y="2112709"/>
            <a:ext cx="457201" cy="404948"/>
          </a:xfrm>
          <a:prstGeom prst="wedgeEllipseCallout">
            <a:avLst>
              <a:gd name="adj1" fmla="val 82024"/>
              <a:gd name="adj2" fmla="val 57124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6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151283" y="2342991"/>
            <a:ext cx="315458" cy="32966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Callout 39"/>
          <p:cNvSpPr/>
          <p:nvPr/>
        </p:nvSpPr>
        <p:spPr>
          <a:xfrm>
            <a:off x="2501964" y="2607742"/>
            <a:ext cx="457201" cy="404948"/>
          </a:xfrm>
          <a:prstGeom prst="wedgeEllipseCallout">
            <a:avLst>
              <a:gd name="adj1" fmla="val -86547"/>
              <a:gd name="adj2" fmla="val -82661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1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06966" y="2373534"/>
            <a:ext cx="486383" cy="245454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/>
          <p:cNvSpPr txBox="1"/>
          <p:nvPr/>
        </p:nvSpPr>
        <p:spPr>
          <a:xfrm>
            <a:off x="5029200" y="485761"/>
            <a:ext cx="4115189" cy="584775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Additional information can be found in relevant parts of the </a:t>
            </a:r>
            <a:r>
              <a:rPr lang="en-GB" sz="1600" dirty="0" smtClean="0">
                <a:hlinkClick r:id="rId4"/>
              </a:rPr>
              <a:t>CPI User Guide for WRC-15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Straight Arrow Connector 42"/>
          <p:cNvCxnSpPr>
            <a:stCxn id="38" idx="2"/>
          </p:cNvCxnSpPr>
          <p:nvPr/>
        </p:nvCxnSpPr>
        <p:spPr>
          <a:xfrm flipH="1">
            <a:off x="1414685" y="2672651"/>
            <a:ext cx="2894327" cy="1452471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608392" y="5427781"/>
            <a:ext cx="2522934" cy="923330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Repeat steps 1 to 4 to add other RR text(s) (provisions, etc.)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76" y="5303527"/>
            <a:ext cx="4359074" cy="95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4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Brace 1"/>
          <p:cNvSpPr/>
          <p:nvPr/>
        </p:nvSpPr>
        <p:spPr>
          <a:xfrm>
            <a:off x="3709853" y="850963"/>
            <a:ext cx="393667" cy="1792085"/>
          </a:xfrm>
          <a:prstGeom prst="rightBrace">
            <a:avLst>
              <a:gd name="adj1" fmla="val 67056"/>
              <a:gd name="adj2" fmla="val 51778"/>
            </a:avLst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142" y="676388"/>
            <a:ext cx="4647778" cy="3882552"/>
          </a:xfrm>
          <a:prstGeom prst="rect">
            <a:avLst/>
          </a:prstGeom>
          <a:solidFill>
            <a:schemeClr val="tx1"/>
          </a:solidFill>
          <a:effectLst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1" name="Rectangle 30"/>
          <p:cNvSpPr/>
          <p:nvPr/>
        </p:nvSpPr>
        <p:spPr>
          <a:xfrm>
            <a:off x="45744" y="762056"/>
            <a:ext cx="4127284" cy="49244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Sample Doc. generated </a:t>
            </a:r>
            <a:b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CPI when clicking on </a:t>
            </a:r>
            <a:b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 *. The Doc. is </a:t>
            </a:r>
            <a:b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 attached to an email</a:t>
            </a:r>
            <a:br>
              <a:rPr lang="en-US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sent by CPI to the User</a:t>
            </a:r>
            <a: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 dirty="0" smtClean="0">
              <a:solidFill>
                <a:srgbClr val="33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</a:t>
            </a:r>
            <a: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WRC-19 and </a:t>
            </a:r>
            <a:b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ITU-R Study Group</a:t>
            </a:r>
            <a:b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 Templates</a:t>
            </a:r>
            <a: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400" dirty="0" smtClean="0">
              <a:solidFill>
                <a:srgbClr val="33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button </a:t>
            </a:r>
            <a:r>
              <a:rPr lang="en-US" sz="2400" dirty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 in CPI to </a:t>
            </a:r>
            <a:r>
              <a:rPr lang="en-US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 WRC-19 </a:t>
            </a:r>
            <a:r>
              <a:rPr lang="en-US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proposals</a:t>
            </a:r>
            <a:br>
              <a:rPr lang="en-US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(will be in a future version)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12" y="1580600"/>
            <a:ext cx="1511328" cy="3801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91" b="1"/>
          <a:stretch/>
        </p:blipFill>
        <p:spPr>
          <a:xfrm>
            <a:off x="4408772" y="4315095"/>
            <a:ext cx="4648148" cy="1942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" name="Rectangle 8"/>
          <p:cNvSpPr/>
          <p:nvPr/>
        </p:nvSpPr>
        <p:spPr>
          <a:xfrm>
            <a:off x="4390290" y="4331153"/>
            <a:ext cx="4596961" cy="1908563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40230" y="5824892"/>
            <a:ext cx="3113690" cy="30777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Sample RR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texts correctly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formatted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Straight Arrow Connector 11"/>
          <p:cNvCxnSpPr>
            <a:stCxn id="10" idx="3"/>
            <a:endCxn id="9" idx="1"/>
          </p:cNvCxnSpPr>
          <p:nvPr/>
        </p:nvCxnSpPr>
        <p:spPr>
          <a:xfrm flipV="1">
            <a:off x="3853920" y="5285435"/>
            <a:ext cx="536370" cy="693346"/>
          </a:xfrm>
          <a:prstGeom prst="straightConnector1">
            <a:avLst/>
          </a:prstGeom>
          <a:ln w="31750">
            <a:solidFill>
              <a:srgbClr val="FF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785949" y="-1"/>
            <a:ext cx="7759337" cy="54927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Draft Doc. created with CP</a:t>
            </a:r>
            <a:r>
              <a:rPr kumimoji="0" lang="en-GB" sz="3200" i="0" u="none" strike="noStrike" kern="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 </a:t>
            </a: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for WRC-19</a:t>
            </a:r>
            <a:endParaRPr kumimoji="0" lang="en-US" sz="320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390290" y="686594"/>
            <a:ext cx="4596962" cy="3419820"/>
          </a:xfrm>
          <a:prstGeom prst="rect">
            <a:avLst/>
          </a:pr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487680" y="2711197"/>
            <a:ext cx="3589713" cy="307777"/>
          </a:xfrm>
          <a:prstGeom prst="rect">
            <a:avLst/>
          </a:prstGeom>
          <a:noFill/>
          <a:ln w="317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Sample Doc. part not relevant at this stage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2" name="Straight Arrow Connector 21"/>
          <p:cNvCxnSpPr>
            <a:stCxn id="21" idx="3"/>
            <a:endCxn id="20" idx="1"/>
          </p:cNvCxnSpPr>
          <p:nvPr/>
        </p:nvCxnSpPr>
        <p:spPr>
          <a:xfrm flipV="1">
            <a:off x="4077393" y="2396504"/>
            <a:ext cx="312897" cy="468582"/>
          </a:xfrm>
          <a:prstGeom prst="straightConnector1">
            <a:avLst/>
          </a:prstGeom>
          <a:ln w="31750">
            <a:solidFill>
              <a:schemeClr val="bg1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ight Brace 25"/>
          <p:cNvSpPr/>
          <p:nvPr/>
        </p:nvSpPr>
        <p:spPr>
          <a:xfrm rot="10800000">
            <a:off x="4207396" y="657600"/>
            <a:ext cx="201375" cy="5599531"/>
          </a:xfrm>
          <a:prstGeom prst="rightBrace">
            <a:avLst>
              <a:gd name="adj1" fmla="val 67056"/>
              <a:gd name="adj2" fmla="val 79971"/>
            </a:avLst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0" y="6241091"/>
            <a:ext cx="9144000" cy="461665"/>
          </a:xfrm>
          <a:prstGeom prst="rect">
            <a:avLst/>
          </a:prstGeom>
          <a:noFill/>
          <a:ln w="31750">
            <a:noFill/>
          </a:ln>
        </p:spPr>
        <p:txBody>
          <a:bodyPr wrap="square" rtlCol="0">
            <a:spAutoFit/>
          </a:bodyPr>
          <a:lstStyle/>
          <a:p>
            <a:pPr marL="177800" indent="-177800"/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*	An intermediate screen appears to enter the name of the country/regional group and the Doc. suffix number. </a:t>
            </a:r>
            <a:b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This information is not necessary at this stage and can be ignored by clicking on “Save my skeleton”.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547" y="6308138"/>
            <a:ext cx="420624" cy="34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37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323701" y="-1"/>
            <a:ext cx="6505303" cy="101019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Information for the </a:t>
            </a:r>
            <a:b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en-GB" sz="320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preparation of the draft CPM texts</a:t>
            </a:r>
            <a:endParaRPr kumimoji="0" lang="en-US" sz="320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1" y="1145957"/>
            <a:ext cx="9144000" cy="4797644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4013" indent="-354013">
              <a:spcBef>
                <a:spcPct val="50000"/>
              </a:spcBef>
              <a:buFont typeface="Wingdings" pitchFamily="2" charset="2"/>
              <a:buChar char="Ø"/>
              <a:tabLst>
                <a:tab pos="633413" algn="l"/>
              </a:tabLst>
            </a:pP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Resolution ITU-R 2-7 with Annexes 1 and 2 (Rev. RA-15)</a:t>
            </a:r>
            <a:b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altLang="en-US" sz="2400" b="1" dirty="0" smtClean="0">
                <a:latin typeface="Arial" pitchFamily="34" charset="0"/>
                <a:cs typeface="Arial" pitchFamily="34" charset="0"/>
                <a:hlinkClick r:id="rId2"/>
              </a:rPr>
              <a:t>www.itu.int/pub/R-RES-R.2-7-2015</a:t>
            </a:r>
            <a:r>
              <a:rPr lang="en-US" alt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altLang="en-US" sz="2000" b="1" dirty="0" smtClean="0">
              <a:latin typeface="Arial" pitchFamily="34" charset="0"/>
              <a:cs typeface="Arial" pitchFamily="34" charset="0"/>
            </a:endParaRPr>
          </a:p>
          <a:p>
            <a:pPr marL="354013" indent="-354013">
              <a:spcBef>
                <a:spcPct val="50000"/>
              </a:spcBef>
              <a:buFont typeface="Wingdings" pitchFamily="2" charset="2"/>
              <a:buChar char="Ø"/>
              <a:tabLst>
                <a:tab pos="633413" algn="l"/>
              </a:tabLst>
            </a:pP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BR Administrative Circular CA/226, its Add. 1 &amp; Corr. 2</a:t>
            </a:r>
            <a:b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2400" b="1" dirty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  <a:hlinkClick r:id="rId3"/>
              </a:rPr>
              <a:t>www.itu.int/md/R00-CA-CIR-0226</a:t>
            </a: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354013" indent="-354013">
              <a:spcBef>
                <a:spcPct val="50000"/>
              </a:spcBef>
              <a:buFont typeface="Wingdings" pitchFamily="2" charset="2"/>
              <a:buChar char="Ø"/>
              <a:tabLst>
                <a:tab pos="633413" algn="l"/>
              </a:tabLst>
            </a:pPr>
            <a:r>
              <a:rPr lang="en-GB" altLang="en-US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Proposed detailed Structure for the Draft CPM Report to WRC-19</a:t>
            </a:r>
            <a:r>
              <a:rPr lang="en-GB" altLang="en-U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GB" altLang="en-U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GB" altLang="en-U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GB" altLang="en-U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4"/>
              </a:rPr>
              <a:t>www.itu.int/oth/R0A0A000007/en</a:t>
            </a:r>
            <a:r>
              <a:rPr lang="en-GB" altLang="en-U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GB" altLang="en-US" sz="24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en-US" altLang="en-US" sz="2400" b="1" dirty="0" smtClean="0">
              <a:solidFill>
                <a:srgbClr val="0C0C0C"/>
              </a:solidFill>
              <a:latin typeface="Arial" pitchFamily="34" charset="0"/>
              <a:cs typeface="Arial" pitchFamily="34" charset="0"/>
            </a:endParaRPr>
          </a:p>
          <a:p>
            <a:pPr marL="354013" indent="-354013">
              <a:spcBef>
                <a:spcPct val="50000"/>
              </a:spcBef>
              <a:buFont typeface="Wingdings" pitchFamily="2" charset="2"/>
              <a:buChar char="Ø"/>
              <a:tabLst>
                <a:tab pos="633413" algn="l"/>
              </a:tabLst>
            </a:pPr>
            <a:r>
              <a:rPr lang="en-US" alt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CPM Chairman’s Document to ITU-R Responsible Groups</a:t>
            </a:r>
            <a:br>
              <a:rPr lang="en-US" alt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  <a:hlinkClick r:id="rId5"/>
              </a:rPr>
              <a:t>www.itu.int/md/R15-WP1A-C-0077/en</a:t>
            </a: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 of 19 Sep. 2016</a:t>
            </a:r>
          </a:p>
          <a:p>
            <a:pPr marL="354013" indent="-354013">
              <a:spcBef>
                <a:spcPct val="50000"/>
              </a:spcBef>
              <a:buFont typeface="Wingdings" pitchFamily="2" charset="2"/>
              <a:buChar char="Ø"/>
              <a:tabLst>
                <a:tab pos="633413" algn="l"/>
              </a:tabLst>
            </a:pP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Additional information and examples of RR </a:t>
            </a:r>
            <a:r>
              <a:rPr lang="en-US" altLang="en-US" sz="2400" b="1" dirty="0" err="1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modificiations</a:t>
            </a:r>
            <a: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 in Sections 2.5, 3.4, 3.6 to 3.9  and Annex 2 of the former</a:t>
            </a:r>
            <a:br>
              <a:rPr lang="en-US" altLang="en-US" sz="2400" b="1" dirty="0" smtClean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</a:br>
            <a:r>
              <a:rPr lang="en-US" altLang="en-US" sz="2400" b="1" dirty="0">
                <a:solidFill>
                  <a:srgbClr val="0C0C0C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Guidelines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for the Preparation of Proposals for WRC15</a:t>
            </a:r>
            <a:endParaRPr lang="ru-RU" altLang="en-US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347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3"/>
          <p:cNvSpPr txBox="1">
            <a:spLocks/>
          </p:cNvSpPr>
          <p:nvPr/>
        </p:nvSpPr>
        <p:spPr>
          <a:xfrm>
            <a:off x="468313" y="241570"/>
            <a:ext cx="7772400" cy="531798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Char char="§"/>
              <a:defRPr sz="3200">
                <a:solidFill>
                  <a:srgbClr val="5C5C5C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Ø"/>
              <a:defRPr sz="2800">
                <a:solidFill>
                  <a:srgbClr val="5C5C5C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§"/>
              <a:defRPr sz="2400">
                <a:solidFill>
                  <a:srgbClr val="5C5C5C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3600" b="1" i="1" dirty="0" smtClean="0">
                <a:solidFill>
                  <a:srgbClr val="0066FF"/>
                </a:solidFill>
              </a:rPr>
              <a:t>Thank you for your attention</a:t>
            </a:r>
          </a:p>
          <a:p>
            <a:pPr algn="ctr">
              <a:buFont typeface="Wingdings" pitchFamily="2" charset="2"/>
              <a:buNone/>
            </a:pPr>
            <a:r>
              <a:rPr lang="en-US" sz="1200" b="1" i="1" dirty="0" smtClean="0">
                <a:solidFill>
                  <a:srgbClr val="0066FF"/>
                </a:solidFill>
              </a:rPr>
              <a:t/>
            </a:r>
            <a:br>
              <a:rPr lang="en-US" sz="1200" b="1" i="1" dirty="0" smtClean="0">
                <a:solidFill>
                  <a:srgbClr val="0066FF"/>
                </a:solidFill>
              </a:rPr>
            </a:br>
            <a:r>
              <a:rPr lang="en-US" sz="2800" b="1" i="1" dirty="0" smtClean="0">
                <a:solidFill>
                  <a:srgbClr val="0066FF"/>
                </a:solidFill>
                <a:hlinkClick r:id="rId2"/>
              </a:rPr>
              <a:t>philippe.aubineau@itu.int</a:t>
            </a:r>
            <a:r>
              <a:rPr lang="en-US" sz="2800" b="1" i="1" dirty="0" smtClean="0">
                <a:solidFill>
                  <a:srgbClr val="0066FF"/>
                </a:solidFill>
              </a:rPr>
              <a:t> </a:t>
            </a:r>
          </a:p>
          <a:p>
            <a:pPr algn="ctr">
              <a:buNone/>
            </a:pPr>
            <a:r>
              <a:rPr lang="en-US" sz="2800" dirty="0">
                <a:solidFill>
                  <a:srgbClr val="000066"/>
                </a:solidFill>
              </a:rPr>
              <a:t>Counsellor for ITU-R </a:t>
            </a:r>
            <a:r>
              <a:rPr lang="en-US" sz="2800" dirty="0" smtClean="0">
                <a:solidFill>
                  <a:srgbClr val="000066"/>
                </a:solidFill>
              </a:rPr>
              <a:t>SG1 &amp; CPM</a:t>
            </a:r>
          </a:p>
          <a:p>
            <a:pPr algn="ctr">
              <a:buNone/>
            </a:pPr>
            <a:endParaRPr lang="en-US" sz="1200" b="1" i="1" dirty="0" smtClean="0">
              <a:solidFill>
                <a:srgbClr val="000066"/>
              </a:solidFill>
            </a:endParaRPr>
          </a:p>
          <a:p>
            <a:pPr algn="ctr">
              <a:buNone/>
            </a:pPr>
            <a:r>
              <a:rPr lang="en-US" sz="2800" i="1" dirty="0" smtClean="0">
                <a:solidFill>
                  <a:srgbClr val="0066FF"/>
                </a:solidFill>
              </a:rPr>
              <a:t>ITU-R Study Groups: </a:t>
            </a:r>
            <a:r>
              <a:rPr lang="en-US" sz="2800" i="1" dirty="0" smtClean="0">
                <a:solidFill>
                  <a:srgbClr val="0066FF"/>
                </a:solidFill>
                <a:hlinkClick r:id="rId3"/>
              </a:rPr>
              <a:t>www.itu.int/ITU-R/go/rsg</a:t>
            </a:r>
            <a:endParaRPr lang="en-US" sz="2800" i="1" dirty="0">
              <a:solidFill>
                <a:srgbClr val="0066FF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en-US" sz="2800" i="1" dirty="0" smtClean="0">
                <a:solidFill>
                  <a:srgbClr val="0066FF"/>
                </a:solidFill>
              </a:rPr>
              <a:t>Email: </a:t>
            </a:r>
            <a:r>
              <a:rPr lang="en-US" sz="2800" b="1" i="1" dirty="0" smtClean="0">
                <a:solidFill>
                  <a:srgbClr val="0066FF"/>
                </a:solidFill>
                <a:hlinkClick r:id="rId4"/>
              </a:rPr>
              <a:t>brsgd@itu.int</a:t>
            </a:r>
            <a:endParaRPr lang="en-US" sz="2800" b="1" i="1" dirty="0" smtClean="0">
              <a:solidFill>
                <a:srgbClr val="0066FF"/>
              </a:solidFill>
            </a:endParaRPr>
          </a:p>
          <a:p>
            <a:pPr algn="ctr">
              <a:buNone/>
            </a:pPr>
            <a:r>
              <a:rPr lang="en-US" sz="2800" i="1" dirty="0" smtClean="0">
                <a:solidFill>
                  <a:srgbClr val="0066FF"/>
                </a:solidFill>
              </a:rPr>
              <a:t>Conference Preparatory Meeting (</a:t>
            </a:r>
            <a:r>
              <a:rPr lang="en-US" sz="2800" i="1" dirty="0">
                <a:solidFill>
                  <a:srgbClr val="0066FF"/>
                </a:solidFill>
              </a:rPr>
              <a:t>CPM</a:t>
            </a:r>
            <a:r>
              <a:rPr lang="en-US" sz="2800" i="1" dirty="0" smtClean="0">
                <a:solidFill>
                  <a:srgbClr val="0066FF"/>
                </a:solidFill>
              </a:rPr>
              <a:t>) for </a:t>
            </a:r>
            <a:r>
              <a:rPr lang="en-US" sz="2800" i="1" dirty="0">
                <a:solidFill>
                  <a:srgbClr val="0066FF"/>
                </a:solidFill>
              </a:rPr>
              <a:t>WRC-19:</a:t>
            </a:r>
            <a:br>
              <a:rPr lang="en-US" sz="2800" i="1" dirty="0">
                <a:solidFill>
                  <a:srgbClr val="0066FF"/>
                </a:solidFill>
              </a:rPr>
            </a:br>
            <a:r>
              <a:rPr lang="en-US" sz="2800" i="1" dirty="0" smtClean="0">
                <a:solidFill>
                  <a:srgbClr val="0066FF"/>
                </a:solidFill>
                <a:hlinkClick r:id="rId5"/>
              </a:rPr>
              <a:t>www.itu.int/ITU-R/go/rcpm</a:t>
            </a:r>
            <a:r>
              <a:rPr lang="en-US" sz="2800" i="1" dirty="0" smtClean="0">
                <a:solidFill>
                  <a:srgbClr val="0066FF"/>
                </a:solidFill>
              </a:rPr>
              <a:t>, Email</a:t>
            </a:r>
            <a:r>
              <a:rPr lang="en-US" sz="2800" i="1" dirty="0">
                <a:solidFill>
                  <a:srgbClr val="0066FF"/>
                </a:solidFill>
              </a:rPr>
              <a:t>: </a:t>
            </a:r>
            <a:r>
              <a:rPr lang="en-US" sz="2800" i="1" dirty="0" smtClean="0">
                <a:solidFill>
                  <a:srgbClr val="0066FF"/>
                </a:solidFill>
                <a:hlinkClick r:id="rId6"/>
              </a:rPr>
              <a:t>rcpm@itu.int</a:t>
            </a:r>
            <a:endParaRPr lang="en-US" sz="2800" b="1" i="1" dirty="0">
              <a:solidFill>
                <a:srgbClr val="0066FF"/>
              </a:solidFill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1" y="4375859"/>
            <a:ext cx="9144000" cy="2225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Char char="§"/>
              <a:defRPr sz="3200">
                <a:solidFill>
                  <a:srgbClr val="5C5C5C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Ø"/>
              <a:defRPr sz="2800">
                <a:solidFill>
                  <a:srgbClr val="5C5C5C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§"/>
              <a:defRPr sz="2400">
                <a:solidFill>
                  <a:srgbClr val="5C5C5C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9pPr>
          </a:lstStyle>
          <a:p>
            <a:pPr marL="1441450" indent="-144145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Additional slides on</a:t>
            </a:r>
          </a:p>
          <a:p>
            <a:pPr marL="1079500">
              <a:buFont typeface="Wingdings" panose="05000000000000000000" pitchFamily="2" charset="2"/>
              <a:buChar char="Ø"/>
            </a:pPr>
            <a:r>
              <a:rPr lang="en-US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CPM-19 webpage, leadership, draft Report structure</a:t>
            </a:r>
          </a:p>
          <a:p>
            <a:pPr marL="1079500">
              <a:buFont typeface="Wingdings" panose="05000000000000000000" pitchFamily="2" charset="2"/>
              <a:buChar char="Ø"/>
            </a:pPr>
            <a:r>
              <a:rPr lang="en-US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Topics and items on the Agenda for WRC-19</a:t>
            </a:r>
          </a:p>
          <a:p>
            <a:pPr marL="1079500">
              <a:buFont typeface="Wingdings" panose="05000000000000000000" pitchFamily="2" charset="2"/>
              <a:buChar char="Ø"/>
            </a:pPr>
            <a:r>
              <a:rPr lang="en-US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Preparation for RA-19</a:t>
            </a:r>
          </a:p>
          <a:p>
            <a:pPr marL="1079500">
              <a:buFont typeface="Wingdings" panose="05000000000000000000" pitchFamily="2" charset="2"/>
              <a:buChar char="Ø"/>
            </a:pPr>
            <a:r>
              <a:rPr lang="en-US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 services and other abbreviations</a:t>
            </a:r>
          </a:p>
        </p:txBody>
      </p:sp>
    </p:spTree>
    <p:extLst>
      <p:ext uri="{BB962C8B-B14F-4D97-AF65-F5344CB8AC3E}">
        <p14:creationId xmlns:p14="http://schemas.microsoft.com/office/powerpoint/2010/main" val="21759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152400" y="1215052"/>
            <a:ext cx="88392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Char char="§"/>
              <a:defRPr sz="3200">
                <a:solidFill>
                  <a:srgbClr val="5C5C5C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Ø"/>
              <a:defRPr sz="2800">
                <a:solidFill>
                  <a:srgbClr val="5C5C5C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§"/>
              <a:defRPr sz="2400">
                <a:solidFill>
                  <a:srgbClr val="5C5C5C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4130675" algn="l"/>
                <a:tab pos="5197475" algn="l"/>
              </a:tabLst>
              <a:defRPr/>
            </a:pPr>
            <a:r>
              <a:rPr kumimoji="0" lang="en-GB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Chairman</a:t>
            </a: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r>
              <a:rPr kumimoji="0" lang="en-GB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Mr K. AL-AWADHI (UAE),</a:t>
            </a:r>
            <a:r>
              <a: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E-mail:	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5C5C5C"/>
                </a:solidFill>
                <a:effectLst/>
                <a:uLnTx/>
                <a:uFillTx/>
                <a:latin typeface="Verdana"/>
                <a:ea typeface="+mn-ea"/>
                <a:cs typeface="+mn-cs"/>
                <a:hlinkClick r:id="rId2"/>
              </a:rPr>
              <a:t>khalid.alawadi@tra.gov.ae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5C5C5C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 </a:t>
            </a:r>
            <a:endParaRPr kumimoji="0" lang="fr-FR" sz="2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4130675" algn="l"/>
                <a:tab pos="5197475" algn="l"/>
              </a:tabLst>
              <a:defRPr/>
            </a:pPr>
            <a:r>
              <a:rPr kumimoji="0" lang="en-GB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Vice-Chairmen, CPM</a:t>
            </a: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Mr </a:t>
            </a: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M. AL BADI </a:t>
            </a: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(OMA),	</a:t>
            </a: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E-mail:	</a:t>
            </a: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  <a:hlinkClick r:id="rId3"/>
              </a:rPr>
              <a:t>albadi@tra.gov.om</a:t>
            </a: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endParaRPr kumimoji="0" lang="es-ES_tradnl" sz="2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  <a:buNone/>
              <a:tabLst>
                <a:tab pos="3589338" algn="l"/>
                <a:tab pos="4572000" algn="l"/>
              </a:tabLst>
              <a:defRPr/>
            </a:pP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Ms </a:t>
            </a: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C. BEAUMIER </a:t>
            </a: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(CAN), 	</a:t>
            </a:r>
            <a:r>
              <a:rPr kumimoji="0" 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E-mail:	</a:t>
            </a:r>
            <a:r>
              <a:rPr lang="en-US" sz="2200" b="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4"/>
              </a:rPr>
              <a:t>chantal.beaumier@canada.ca</a:t>
            </a:r>
            <a:r>
              <a:rPr lang="en-US" sz="2200" b="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</a:t>
            </a:r>
            <a:endParaRPr kumimoji="0" lang="en-US" sz="2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r>
              <a:rPr kumimoji="0" lang="en-US" altLang="zh-CN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Arial" pitchFamily="34" charset="0"/>
              </a:rPr>
              <a:t>Mr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Arial" pitchFamily="34" charset="0"/>
              </a:rPr>
              <a:t> X. GAO (CHN), </a:t>
            </a: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E-mail: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  <a:hlinkClick r:id="rId5"/>
              </a:rPr>
              <a:t>gaoxiaoyang@chinasatcom.com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r>
              <a:rPr kumimoji="0" lang="pt-BR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Mr 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V. GOEL </a:t>
            </a:r>
            <a:r>
              <a:rPr kumimoji="0" lang="pt-BR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(IND), </a:t>
            </a: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r>
              <a:rPr kumimoji="0" lang="pt-BR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E-mail:</a:t>
            </a: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  <a:hlinkClick r:id="rId6"/>
              </a:rPr>
              <a:t>viresh.goel@gmail.com</a:t>
            </a:r>
            <a:endParaRPr kumimoji="0" lang="pt-BR" altLang="zh-CN" sz="2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SimSun" pitchFamily="2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r>
              <a:rPr kumimoji="0" lang="en-US" altLang="zh-CN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Mr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 A. KÜHN (D), </a:t>
            </a: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E-mail: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  <a:hlinkClick r:id="rId7"/>
              </a:rPr>
              <a:t>alexander.kuehn@bnetza.de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Dr H. SEONG (KOR), </a:t>
            </a: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E-mail: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  <a:hlinkClick r:id="rId8"/>
              </a:rPr>
              <a:t>seong@msip.go.kr</a:t>
            </a:r>
            <a:endParaRPr kumimoji="0" lang="en-US" altLang="zh-CN" sz="2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SimSun" pitchFamily="2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r>
              <a:rPr kumimoji="0" lang="en-US" altLang="zh-CN" sz="2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Mr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 T. SHAFIEE (IRN), </a:t>
            </a:r>
            <a:r>
              <a:rPr kumimoji="0" lang="fr-FR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E-mail: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  <a:hlinkClick r:id="rId9"/>
              </a:rPr>
              <a:t>shafiee@cra.ir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</a:rPr>
              <a:t>Mr. A. V. VASSILIEV (RUS),	E-mail:	</a:t>
            </a:r>
            <a:r>
              <a:rPr kumimoji="0" lang="en-US" altLang="zh-CN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SimSun" pitchFamily="2" charset="-122"/>
                <a:cs typeface="+mn-cs"/>
                <a:hlinkClick r:id="rId10"/>
              </a:rPr>
              <a:t>alexandre.vassiliev@ties.itu.int</a:t>
            </a:r>
            <a:endParaRPr kumimoji="0" lang="en-US" altLang="zh-CN" sz="2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SimSun" pitchFamily="2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endParaRPr kumimoji="0" lang="en-US" altLang="zh-CN" sz="2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SimSun" pitchFamily="2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>
                <a:tab pos="3589338" algn="l"/>
                <a:tab pos="4572000" algn="l"/>
              </a:tabLst>
              <a:defRPr/>
            </a:pPr>
            <a:endParaRPr kumimoji="0" lang="en-US" altLang="zh-CN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SimSun" pitchFamily="2" charset="-122"/>
              <a:cs typeface="+mn-cs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white">
          <a:xfrm>
            <a:off x="0" y="6150634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b="1" dirty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(see details at </a:t>
            </a:r>
            <a:r>
              <a:rPr lang="en-US" b="1" dirty="0" smtClean="0">
                <a:solidFill>
                  <a:srgbClr val="000066"/>
                </a:solidFill>
                <a:latin typeface="Tahoma" pitchFamily="34" charset="0"/>
                <a:cs typeface="Arial" pitchFamily="34" charset="0"/>
                <a:hlinkClick r:id="rId11"/>
              </a:rPr>
              <a:t>www.itu.int/go/ITU-R/cvc/CPM</a:t>
            </a:r>
            <a:r>
              <a:rPr lang="en-GB" b="1" dirty="0" smtClean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)</a:t>
            </a:r>
            <a:endParaRPr lang="en-US" b="1" dirty="0">
              <a:solidFill>
                <a:srgbClr val="00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574602" y="0"/>
            <a:ext cx="2006689" cy="646331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CPM-19</a:t>
            </a: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>
            <a:hlinkClick r:id="rId12"/>
          </p:cNvPr>
          <p:cNvSpPr>
            <a:spLocks noChangeArrowheads="1"/>
          </p:cNvSpPr>
          <p:nvPr/>
        </p:nvSpPr>
        <p:spPr bwMode="white">
          <a:xfrm>
            <a:off x="2249399" y="697276"/>
            <a:ext cx="4658648" cy="46166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Arial" pitchFamily="34" charset="0"/>
                <a:hlinkClick r:id="rId13"/>
              </a:rPr>
              <a:t>www.itu.int/ITU-R/go/rcpm</a:t>
            </a:r>
            <a:endParaRPr lang="en-US" sz="2400" b="1" dirty="0">
              <a:solidFill>
                <a:srgbClr val="000066"/>
              </a:solidFill>
              <a:latin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1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425001" y="561485"/>
            <a:ext cx="8353239" cy="1698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Char char="§"/>
              <a:defRPr sz="3200">
                <a:solidFill>
                  <a:srgbClr val="5C5C5C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Ø"/>
              <a:defRPr sz="2800">
                <a:solidFill>
                  <a:srgbClr val="5C5C5C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§"/>
              <a:defRPr sz="2400">
                <a:solidFill>
                  <a:srgbClr val="5C5C5C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9pPr>
          </a:lstStyle>
          <a:p>
            <a:pPr marL="533400" indent="-533400" algn="ctr">
              <a:lnSpc>
                <a:spcPct val="90000"/>
              </a:lnSpc>
              <a:spcBef>
                <a:spcPts val="0"/>
              </a:spcBef>
              <a:buNone/>
              <a:tabLst>
                <a:tab pos="895350" algn="l"/>
              </a:tabLst>
            </a:pPr>
            <a:r>
              <a:rPr lang="en-GB" sz="20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Organised </a:t>
            </a:r>
            <a:r>
              <a:rPr lang="en-US" sz="20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in accordance with </a:t>
            </a:r>
            <a:r>
              <a:rPr lang="en-US" sz="20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2"/>
              </a:rPr>
              <a:t>Res. ITU-R 2-7</a:t>
            </a:r>
            <a:r>
              <a:rPr lang="en-US" sz="20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composed </a:t>
            </a:r>
            <a:r>
              <a:rPr lang="en-US" sz="20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of:</a:t>
            </a:r>
          </a:p>
          <a:p>
            <a:pPr marL="533400" indent="-533400">
              <a:lnSpc>
                <a:spcPct val="90000"/>
              </a:lnSpc>
              <a:spcBef>
                <a:spcPts val="0"/>
              </a:spcBef>
              <a:buFont typeface="Wingdings" pitchFamily="2" charset="2"/>
              <a:buNone/>
              <a:tabLst>
                <a:tab pos="895350" algn="l"/>
              </a:tabLst>
            </a:pPr>
            <a:r>
              <a:rPr lang="en-GB" sz="22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CPM-19 Chairman, Vice-Chairmen and Chapter Rapporteurs</a:t>
            </a:r>
          </a:p>
          <a:p>
            <a:pPr marL="533400" indent="-533400">
              <a:lnSpc>
                <a:spcPct val="90000"/>
              </a:lnSpc>
              <a:spcBef>
                <a:spcPts val="0"/>
              </a:spcBef>
              <a:buFont typeface="Wingdings" pitchFamily="2" charset="2"/>
              <a:buNone/>
              <a:tabLst>
                <a:tab pos="895350" algn="l"/>
              </a:tabLst>
            </a:pPr>
            <a:r>
              <a:rPr lang="en-US" sz="22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- Chairmen of Study Groups and Responsible Groups</a:t>
            </a:r>
            <a:endParaRPr lang="en-GB" sz="2200" b="1" kern="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ts val="0"/>
              </a:spcBef>
              <a:buNone/>
              <a:tabLst>
                <a:tab pos="357188" algn="l"/>
              </a:tabLst>
            </a:pPr>
            <a:r>
              <a:rPr lang="en-GB" sz="2400" b="1" kern="0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	</a:t>
            </a:r>
            <a:r>
              <a:rPr lang="en-GB" sz="2600" b="1" kern="0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Consolidate the draft CPM texts/chapters into the </a:t>
            </a:r>
            <a:br>
              <a:rPr lang="en-GB" sz="2600" b="1" kern="0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r>
              <a:rPr lang="en-GB" sz="2600" b="1" kern="0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600" b="1" kern="0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draft </a:t>
            </a:r>
            <a:r>
              <a:rPr lang="en-US" sz="2600" b="1" kern="0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CPM Report to </a:t>
            </a:r>
            <a:r>
              <a:rPr lang="en-US" sz="2600" b="1" kern="0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WRC-19 (input to CPM19-2)</a:t>
            </a:r>
            <a:endParaRPr lang="en-GB" sz="2600" b="1" kern="0" dirty="0">
              <a:solidFill>
                <a:srgbClr val="0099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837507" y="-4150"/>
            <a:ext cx="5486402" cy="58477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CPM-19 Management Team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50824" y="3287937"/>
            <a:ext cx="8893175" cy="3104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Char char="§"/>
              <a:defRPr sz="3200">
                <a:solidFill>
                  <a:srgbClr val="5C5C5C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Ø"/>
              <a:defRPr sz="2800">
                <a:solidFill>
                  <a:srgbClr val="5C5C5C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§"/>
              <a:defRPr sz="2400">
                <a:solidFill>
                  <a:srgbClr val="5C5C5C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9pPr>
          </a:lstStyle>
          <a:p>
            <a:pPr>
              <a:buFont typeface="Wingdings" panose="05000000000000000000" pitchFamily="2" charset="2"/>
              <a:buChar char="Ø"/>
              <a:tabLst>
                <a:tab pos="809625" algn="l"/>
                <a:tab pos="4032250" algn="r"/>
                <a:tab pos="4214813" algn="l"/>
              </a:tabLst>
            </a:pPr>
            <a:r>
              <a:rPr lang="en-GB" sz="2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Based on 	the draft CPM Report</a:t>
            </a:r>
            <a:r>
              <a:rPr lang="en-GB" sz="2800" b="1" kern="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400" b="1" kern="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GB" sz="2000" b="1" kern="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available in six official </a:t>
            </a:r>
            <a:r>
              <a:rPr lang="en-GB" sz="2400" b="1" kern="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ITU languages a minimum of 3 months before CPM19-2)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809625" algn="l"/>
                <a:tab pos="4032250" algn="r"/>
                <a:tab pos="4214813" algn="l"/>
              </a:tabLst>
            </a:pPr>
            <a:r>
              <a:rPr lang="en-GB" sz="2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Consider contributions from ITU Member States</a:t>
            </a:r>
            <a:br>
              <a:rPr lang="en-GB" sz="2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GB" sz="2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			  &amp; ITU-R Sector Members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Ø"/>
              <a:tabLst>
                <a:tab pos="809625" algn="l"/>
                <a:tab pos="4032250" algn="r"/>
                <a:tab pos="4214813" algn="l"/>
              </a:tabLst>
            </a:pPr>
            <a:r>
              <a:rPr lang="en-GB" sz="2800" b="1" kern="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Consider also a preliminary draft version of the </a:t>
            </a:r>
            <a:br>
              <a:rPr lang="en-GB" sz="2800" b="1" kern="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GB" sz="2800" b="1" kern="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BR Director’s Report to </a:t>
            </a:r>
            <a:r>
              <a:rPr lang="en-GB" sz="2800" b="1" kern="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WRC-19</a:t>
            </a:r>
            <a:endParaRPr lang="en-GB" sz="2800" b="1" kern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33400" indent="-533400">
              <a:spcBef>
                <a:spcPts val="0"/>
              </a:spcBef>
              <a:buFont typeface="Symbol" pitchFamily="18" charset="2"/>
              <a:buChar char="Þ"/>
              <a:tabLst>
                <a:tab pos="809625" algn="l"/>
              </a:tabLst>
            </a:pPr>
            <a:r>
              <a:rPr lang="en-US" sz="28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 finalize the CPM Report to WRC-19 </a:t>
            </a:r>
            <a:r>
              <a:rPr lang="en-US" sz="24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(incl. </a:t>
            </a:r>
            <a:br>
              <a:rPr lang="en-US" sz="24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draft solutions (methods) to satisfy the agenda items)</a:t>
            </a:r>
            <a:endParaRPr lang="en-GB" sz="2800" b="1" kern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323713" y="2686592"/>
            <a:ext cx="6516688" cy="641350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Second Session of CPM-19</a:t>
            </a: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0" y="2218139"/>
            <a:ext cx="9143999" cy="468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Char char="§"/>
              <a:defRPr sz="3200">
                <a:solidFill>
                  <a:srgbClr val="5C5C5C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Ø"/>
              <a:defRPr sz="2800">
                <a:solidFill>
                  <a:srgbClr val="5C5C5C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§"/>
              <a:defRPr sz="2400">
                <a:solidFill>
                  <a:srgbClr val="5C5C5C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9pPr>
          </a:lstStyle>
          <a:p>
            <a:pPr marL="0" indent="0" algn="ctr">
              <a:lnSpc>
                <a:spcPct val="90000"/>
              </a:lnSpc>
              <a:buNone/>
              <a:tabLst>
                <a:tab pos="804863" algn="l"/>
                <a:tab pos="1169988" algn="l"/>
              </a:tabLst>
            </a:pPr>
            <a:r>
              <a:rPr lang="en-GB" sz="1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See also </a:t>
            </a:r>
            <a:r>
              <a:rPr lang="en-GB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3"/>
              </a:rPr>
              <a:t>CA/226 Add.1</a:t>
            </a:r>
            <a:r>
              <a:rPr lang="en-GB" sz="1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GB" sz="1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on </a:t>
            </a:r>
            <a:r>
              <a:rPr lang="en-GB" sz="20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P</a:t>
            </a:r>
            <a:r>
              <a:rPr lang="en-GB" sz="16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reparation</a:t>
            </a:r>
            <a:r>
              <a:rPr lang="en-GB" sz="1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 </a:t>
            </a:r>
            <a:r>
              <a:rPr lang="en-GB" sz="1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of the </a:t>
            </a:r>
            <a:r>
              <a:rPr lang="en-GB" sz="2400" b="1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Draft CPM Report</a:t>
            </a:r>
            <a:r>
              <a:rPr lang="en-GB" sz="1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 to </a:t>
            </a:r>
            <a:r>
              <a:rPr lang="en-GB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Symbol" pitchFamily="18" charset="2"/>
              </a:rPr>
              <a:t>WRC-19</a:t>
            </a:r>
            <a:endParaRPr lang="en-GB" sz="2000" kern="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85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/>
          <p:cNvSpPr/>
          <p:nvPr/>
        </p:nvSpPr>
        <p:spPr>
          <a:xfrm>
            <a:off x="75443" y="5846209"/>
            <a:ext cx="781051" cy="678416"/>
          </a:xfrm>
          <a:prstGeom prst="rightArrow">
            <a:avLst>
              <a:gd name="adj1" fmla="val 50000"/>
              <a:gd name="adj2" fmla="val 83969"/>
            </a:avLst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ight Arrow 2"/>
          <p:cNvSpPr/>
          <p:nvPr/>
        </p:nvSpPr>
        <p:spPr>
          <a:xfrm>
            <a:off x="75443" y="4712539"/>
            <a:ext cx="781051" cy="681549"/>
          </a:xfrm>
          <a:prstGeom prst="rightArrow">
            <a:avLst>
              <a:gd name="adj1" fmla="val 50000"/>
              <a:gd name="adj2" fmla="val 8111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ight Arrow 3"/>
          <p:cNvSpPr/>
          <p:nvPr/>
        </p:nvSpPr>
        <p:spPr>
          <a:xfrm>
            <a:off x="75443" y="4079679"/>
            <a:ext cx="781051" cy="655411"/>
          </a:xfrm>
          <a:prstGeom prst="rightArrow">
            <a:avLst>
              <a:gd name="adj1" fmla="val 50000"/>
              <a:gd name="adj2" fmla="val 85866"/>
            </a:avLst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76199" y="3331517"/>
            <a:ext cx="781051" cy="721623"/>
          </a:xfrm>
          <a:prstGeom prst="rightArrow">
            <a:avLst>
              <a:gd name="adj1" fmla="val 50000"/>
              <a:gd name="adj2" fmla="val 76613"/>
            </a:avLst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>
            <a:off x="76199" y="2206223"/>
            <a:ext cx="781051" cy="786366"/>
          </a:xfrm>
          <a:prstGeom prst="rightArrow">
            <a:avLst>
              <a:gd name="adj1" fmla="val 50000"/>
              <a:gd name="adj2" fmla="val 71333"/>
            </a:avLst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76199" y="1092525"/>
            <a:ext cx="781051" cy="786366"/>
          </a:xfrm>
          <a:prstGeom prst="rightArrow">
            <a:avLst>
              <a:gd name="adj1" fmla="val 50000"/>
              <a:gd name="adj2" fmla="val 71333"/>
            </a:avLst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28600" y="1146175"/>
            <a:ext cx="6143625" cy="537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Char char="§"/>
              <a:defRPr sz="3200">
                <a:solidFill>
                  <a:srgbClr val="5C5C5C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Ø"/>
              <a:defRPr sz="2800">
                <a:solidFill>
                  <a:srgbClr val="5C5C5C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§"/>
              <a:defRPr sz="2400">
                <a:solidFill>
                  <a:srgbClr val="5C5C5C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9pPr>
          </a:lstStyle>
          <a:p>
            <a:pPr marL="531813" marR="0" lvl="0" indent="-531813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1.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	</a:t>
            </a: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Land mobile and fixed services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531813" marR="0" lvl="0" indent="-531813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2.	</a:t>
            </a: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Broadband applications</a:t>
            </a:r>
            <a:b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</a:b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in the mobile service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531813" marR="0" lvl="0" indent="-531813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3.	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Satellite service</a:t>
            </a: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s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531813" marR="0" lvl="0" indent="-531813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4.	</a:t>
            </a: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Science services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531813" marR="0" lvl="0" indent="-531813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5.	</a:t>
            </a: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Maritime, aeronautical</a:t>
            </a:r>
            <a:b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</a:b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and amateur services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  <a:p>
            <a:pPr marL="531813" marR="0" lvl="0" indent="-531813" algn="l" defTabSz="914400" rtl="0" eaLnBrk="0" fontAlgn="base" latinLnBrk="0" hangingPunct="0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6.	</a:t>
            </a:r>
            <a:r>
              <a:rPr kumimoji="0" lang="en-GB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General issues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802920" y="0"/>
            <a:ext cx="5581291" cy="54927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Draft CPM Report – </a:t>
            </a:r>
            <a:r>
              <a:rPr kumimoji="0" lang="en-GB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ToC</a:t>
            </a: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549214" y="838200"/>
            <a:ext cx="4255703" cy="360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479" tIns="41239" rIns="82479" bIns="41239">
            <a:spAutoFit/>
          </a:bodyPr>
          <a:lstStyle>
            <a:lvl1pPr defTabSz="82550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41275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82550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23666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164941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1066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5638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0210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4782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sz="1800" b="1" u="sng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Chapters of </a:t>
            </a:r>
            <a:r>
              <a:rPr lang="en-US" sz="1800" b="1" u="sng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the draft CPM </a:t>
            </a:r>
            <a:r>
              <a:rPr lang="en-US" sz="1800" b="1" u="sng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Report</a:t>
            </a:r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>
            <a:off x="228600" y="2221812"/>
            <a:ext cx="8648700" cy="0"/>
          </a:xfrm>
          <a:prstGeom prst="line">
            <a:avLst/>
          </a:prstGeom>
          <a:noFill/>
          <a:ln w="9525">
            <a:solidFill>
              <a:srgbClr val="1B5BA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SzTx/>
              <a:buFont typeface="Arial" pitchFamily="34" charset="0"/>
              <a:buNone/>
              <a:tabLst/>
              <a:defRPr/>
            </a:pPr>
            <a:endParaRPr kumimoji="0" lang="en-US" sz="18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itchFamily="34" charset="0"/>
              <a:cs typeface="Arial" pitchFamily="34" charset="0"/>
            </a:endParaRPr>
          </a:p>
        </p:txBody>
      </p:sp>
      <p:sp>
        <p:nvSpPr>
          <p:cNvPr id="12" name="Line 6"/>
          <p:cNvSpPr>
            <a:spLocks noChangeShapeType="1"/>
          </p:cNvSpPr>
          <p:nvPr/>
        </p:nvSpPr>
        <p:spPr bwMode="auto">
          <a:xfrm>
            <a:off x="228600" y="3329139"/>
            <a:ext cx="8648700" cy="0"/>
          </a:xfrm>
          <a:prstGeom prst="line">
            <a:avLst/>
          </a:prstGeom>
          <a:noFill/>
          <a:ln w="9525">
            <a:solidFill>
              <a:srgbClr val="1B5BA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SzTx/>
              <a:buFont typeface="Arial" pitchFamily="34" charset="0"/>
              <a:buNone/>
              <a:tabLst/>
              <a:defRPr/>
            </a:pPr>
            <a:endParaRPr kumimoji="0" lang="en-US" sz="18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itchFamily="34" charset="0"/>
              <a:cs typeface="Arial" pitchFamily="34" charset="0"/>
            </a:endParaRPr>
          </a:p>
        </p:txBody>
      </p:sp>
      <p:sp>
        <p:nvSpPr>
          <p:cNvPr id="13" name="Line 7"/>
          <p:cNvSpPr>
            <a:spLocks noChangeShapeType="1"/>
          </p:cNvSpPr>
          <p:nvPr/>
        </p:nvSpPr>
        <p:spPr bwMode="auto">
          <a:xfrm>
            <a:off x="228600" y="4085749"/>
            <a:ext cx="8648700" cy="0"/>
          </a:xfrm>
          <a:prstGeom prst="line">
            <a:avLst/>
          </a:prstGeom>
          <a:noFill/>
          <a:ln w="9525">
            <a:solidFill>
              <a:srgbClr val="1B5BA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SzTx/>
              <a:buFont typeface="Arial" pitchFamily="34" charset="0"/>
              <a:buNone/>
              <a:tabLst/>
              <a:defRPr/>
            </a:pPr>
            <a:endParaRPr kumimoji="0" lang="en-US" sz="18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itchFamily="34" charset="0"/>
              <a:cs typeface="Arial" pitchFamily="34" charset="0"/>
            </a:endParaRPr>
          </a:p>
        </p:txBody>
      </p:sp>
      <p:sp>
        <p:nvSpPr>
          <p:cNvPr id="14" name="Line 8"/>
          <p:cNvSpPr>
            <a:spLocks noChangeShapeType="1"/>
          </p:cNvSpPr>
          <p:nvPr/>
        </p:nvSpPr>
        <p:spPr bwMode="auto">
          <a:xfrm>
            <a:off x="228600" y="4725565"/>
            <a:ext cx="8648700" cy="0"/>
          </a:xfrm>
          <a:prstGeom prst="line">
            <a:avLst/>
          </a:prstGeom>
          <a:noFill/>
          <a:ln w="9525">
            <a:solidFill>
              <a:srgbClr val="1B5BA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SzTx/>
              <a:buFont typeface="Arial" pitchFamily="34" charset="0"/>
              <a:buNone/>
              <a:tabLst/>
              <a:defRPr/>
            </a:pPr>
            <a:endParaRPr kumimoji="0" lang="en-US" sz="18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itchFamily="34" charset="0"/>
              <a:cs typeface="Arial" pitchFamily="34" charset="0"/>
            </a:endParaRPr>
          </a:p>
        </p:txBody>
      </p:sp>
      <p:sp>
        <p:nvSpPr>
          <p:cNvPr id="15" name="Line 9"/>
          <p:cNvSpPr>
            <a:spLocks noChangeShapeType="1"/>
          </p:cNvSpPr>
          <p:nvPr/>
        </p:nvSpPr>
        <p:spPr bwMode="auto">
          <a:xfrm>
            <a:off x="228600" y="5846428"/>
            <a:ext cx="8648700" cy="0"/>
          </a:xfrm>
          <a:prstGeom prst="line">
            <a:avLst/>
          </a:prstGeom>
          <a:noFill/>
          <a:ln w="9525">
            <a:solidFill>
              <a:srgbClr val="1B5BA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SzTx/>
              <a:buFont typeface="Arial" pitchFamily="34" charset="0"/>
              <a:buNone/>
              <a:tabLst/>
              <a:defRPr/>
            </a:pPr>
            <a:endParaRPr kumimoji="0" lang="en-US" sz="1800" b="1" i="0" u="none" strike="noStrike" kern="0" cap="none" spc="0" normalizeH="0" baseline="0" noProof="0" smtClean="0">
              <a:ln>
                <a:noFill/>
              </a:ln>
              <a:solidFill>
                <a:srgbClr val="000066"/>
              </a:solidFill>
              <a:effectLst/>
              <a:uLnTx/>
              <a:uFillTx/>
              <a:latin typeface="Tahoma" pitchFamily="34" charset="0"/>
              <a:cs typeface="Arial" pitchFamily="34" charset="0"/>
            </a:endParaRP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5836870" y="839788"/>
            <a:ext cx="282595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7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2479" tIns="41239" rIns="82479" bIns="41239">
            <a:spAutoFit/>
          </a:bodyPr>
          <a:lstStyle>
            <a:lvl1pPr defTabSz="82550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41275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82550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23666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164941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1066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5638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0210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4782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1800" b="1" u="sng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WRC-19 </a:t>
            </a:r>
            <a:r>
              <a:rPr lang="en-US" sz="1800" b="1" u="sng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Agenda items</a:t>
            </a:r>
          </a:p>
        </p:txBody>
      </p:sp>
      <p:sp>
        <p:nvSpPr>
          <p:cNvPr id="17" name="Text Box 1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5574932" y="5714739"/>
            <a:ext cx="3302367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479" tIns="41239" rIns="82479" bIns="41239" anchor="ctr"/>
          <a:lstStyle>
            <a:lvl1pPr defTabSz="82550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41275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82550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23666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164941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1066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5638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0210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4782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2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4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9.1</a:t>
            </a:r>
            <a:r>
              <a:rPr lang="en-US" sz="2000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(9.1.6, 9.1.7)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en-US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5574932" y="1254450"/>
            <a:ext cx="3302367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479" tIns="41239" rIns="82479" bIns="41239" anchor="ctr"/>
          <a:lstStyle>
            <a:lvl1pPr defTabSz="82550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41275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82550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23666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164941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1066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5638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0210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4782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1.11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1.12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1.14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1.15</a:t>
            </a:r>
            <a:endParaRPr lang="en-US" b="1" dirty="0">
              <a:solidFill>
                <a:srgbClr val="0000FF"/>
              </a:solidFill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19" name="Text Box 13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5574932" y="2278182"/>
            <a:ext cx="3302367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479" tIns="41239" rIns="82479" bIns="41239" anchor="ctr"/>
          <a:lstStyle>
            <a:lvl1pPr defTabSz="82550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41275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82550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23666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164941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1066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5638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0210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4782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1.13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1.16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</a:t>
            </a:r>
            <a:b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9.1</a:t>
            </a:r>
            <a:r>
              <a:rPr lang="en-US" sz="2000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(9.1.1, 9.1.5, 9.1.8)</a:t>
            </a:r>
            <a:endParaRPr lang="en-US" sz="2000" b="1" dirty="0">
              <a:solidFill>
                <a:srgbClr val="0000FF"/>
              </a:solidFill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20" name="Text Box 14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5574932" y="3203959"/>
            <a:ext cx="3302367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479" tIns="41239" rIns="82479" bIns="41239" anchor="ctr"/>
          <a:lstStyle>
            <a:lvl1pPr defTabSz="82550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41275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82550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23666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164941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1066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5638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0210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4782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1.4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1.5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1.6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7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/>
            </a:r>
            <a:b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9.1 </a:t>
            </a:r>
            <a:r>
              <a:rPr lang="en-US" sz="2000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(9.1.2, 9.1.3, 9.1.9)</a:t>
            </a:r>
            <a:endParaRPr lang="en-US" sz="2000" b="1" dirty="0">
              <a:solidFill>
                <a:srgbClr val="0000FF"/>
              </a:solidFill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21" name="Text Box 15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5584458" y="4042194"/>
            <a:ext cx="329208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479" tIns="41239" rIns="82479" bIns="41239" anchor="ctr"/>
          <a:lstStyle>
            <a:lvl1pPr defTabSz="82550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41275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82550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23666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164941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1066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5638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0210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4782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1.2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1.3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1.7</a:t>
            </a:r>
            <a:endParaRPr lang="en-US" b="1" dirty="0">
              <a:solidFill>
                <a:srgbClr val="0000FF"/>
              </a:solidFill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auto">
          <a:xfrm>
            <a:off x="5584458" y="4922981"/>
            <a:ext cx="329208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479" tIns="41239" rIns="82479" bIns="41239" anchor="ctr"/>
          <a:lstStyle>
            <a:lvl1pPr defTabSz="825500">
              <a:defRPr sz="2400">
                <a:solidFill>
                  <a:schemeClr val="tx1"/>
                </a:solidFill>
                <a:latin typeface="Verdana" pitchFamily="34" charset="0"/>
              </a:defRPr>
            </a:lvl1pPr>
            <a:lvl2pPr marL="41275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825500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23666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4pPr>
            <a:lvl5pPr marL="1649413" defTabSz="825500">
              <a:defRPr sz="2400">
                <a:solidFill>
                  <a:schemeClr val="tx1"/>
                </a:solidFill>
                <a:latin typeface="Verdana" pitchFamily="34" charset="0"/>
              </a:defRPr>
            </a:lvl5pPr>
            <a:lvl6pPr marL="21066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6pPr>
            <a:lvl7pPr marL="25638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7pPr>
            <a:lvl8pPr marL="30210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8pPr>
            <a:lvl9pPr marL="3478213" defTabSz="8255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1.1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1.8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1.9.1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1.9.2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1.10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  <a:cs typeface="Times New Roman" pitchFamily="18" charset="0"/>
              </a:rPr>
              <a:t>,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9.1</a:t>
            </a:r>
            <a:r>
              <a:rPr lang="en-US" sz="2000" b="1" dirty="0" smtClean="0">
                <a:solidFill>
                  <a:srgbClr val="0000FF"/>
                </a:solidFill>
                <a:latin typeface="Arial" pitchFamily="34" charset="0"/>
                <a:cs typeface="Times New Roman" pitchFamily="18" charset="0"/>
              </a:rPr>
              <a:t> (9.1.4)</a:t>
            </a:r>
            <a:endParaRPr lang="en-US" b="1" dirty="0">
              <a:solidFill>
                <a:srgbClr val="0000FF"/>
              </a:solidFill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23" name="Rectangle 20"/>
          <p:cNvSpPr>
            <a:spLocks noChangeArrowheads="1"/>
          </p:cNvSpPr>
          <p:nvPr/>
        </p:nvSpPr>
        <p:spPr bwMode="white">
          <a:xfrm>
            <a:off x="1736662" y="476250"/>
            <a:ext cx="295625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b="1" dirty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(see </a:t>
            </a:r>
            <a:r>
              <a:rPr lang="en-GB" b="1" dirty="0" smtClean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Annex 6 to </a:t>
            </a:r>
            <a:r>
              <a:rPr lang="en-GB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2"/>
              </a:rPr>
              <a:t>CA/226</a:t>
            </a:r>
            <a:r>
              <a:rPr lang="en-GB" b="1" dirty="0" smtClean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)</a:t>
            </a:r>
            <a:endParaRPr lang="en-US" b="1" dirty="0">
              <a:solidFill>
                <a:srgbClr val="000000"/>
              </a:solidFill>
              <a:latin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25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820173" y="0"/>
            <a:ext cx="5479811" cy="549275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CPM Chapter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Rapporteurs</a:t>
            </a:r>
          </a:p>
        </p:txBody>
      </p:sp>
      <p:graphicFrame>
        <p:nvGraphicFramePr>
          <p:cNvPr id="3" name="Group 25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3005467"/>
              </p:ext>
            </p:extLst>
          </p:nvPr>
        </p:nvGraphicFramePr>
        <p:xfrm>
          <a:off x="1" y="787280"/>
          <a:ext cx="9144000" cy="5443996"/>
        </p:xfrm>
        <a:graphic>
          <a:graphicData uri="http://schemas.openxmlformats.org/drawingml/2006/table">
            <a:tbl>
              <a:tblPr/>
              <a:tblGrid>
                <a:gridCol w="4213862"/>
                <a:gridCol w="4930138"/>
              </a:tblGrid>
              <a:tr h="6667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sng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Chapters</a:t>
                      </a:r>
                      <a:endParaRPr kumimoji="0" lang="en-GB" sz="28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5C5C5C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b="1" i="0" u="sng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Rapporteurs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68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361950" marR="0" lvl="0" indent="-3619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 	</a:t>
                      </a:r>
                      <a:r>
                        <a:rPr lang="en-GB" sz="2400" dirty="0" smtClean="0">
                          <a:solidFill>
                            <a:srgbClr val="000000"/>
                          </a:solidFill>
                        </a:rPr>
                        <a:t>Land mobile and fixed services</a:t>
                      </a:r>
                      <a:endParaRPr kumimoji="0" lang="en-GB" sz="24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>
                          <a:tab pos="4667250" algn="r"/>
                        </a:tabLst>
                        <a:defRPr/>
                      </a:pP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Ms K. ZHU (CHN)</a:t>
                      </a: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r>
                        <a:rPr lang="en-GB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br>
                        <a:rPr lang="en-GB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Email: </a:t>
                      </a: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Zhukeer@miit.gov.cn</a:t>
                      </a:r>
                      <a:endParaRPr kumimoji="0" lang="en-GB" sz="16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361950" marR="0" lvl="0" indent="-3619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</a:t>
                      </a:r>
                      <a:r>
                        <a:rPr lang="en-US" sz="2400" b="1" dirty="0" smtClean="0">
                          <a:solidFill>
                            <a:srgbClr val="0000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GB" sz="2400" dirty="0" smtClean="0">
                          <a:solidFill>
                            <a:srgbClr val="000000"/>
                          </a:solidFill>
                        </a:rPr>
                        <a:t>Broadband applications</a:t>
                      </a:r>
                      <a:br>
                        <a:rPr lang="en-GB" sz="2400" dirty="0" smtClean="0">
                          <a:solidFill>
                            <a:srgbClr val="000000"/>
                          </a:solidFill>
                        </a:rPr>
                      </a:br>
                      <a:r>
                        <a:rPr lang="en-GB" sz="2400" dirty="0" smtClean="0">
                          <a:solidFill>
                            <a:srgbClr val="000000"/>
                          </a:solidFill>
                        </a:rPr>
                        <a:t>in the mobile service</a:t>
                      </a:r>
                      <a:endParaRPr kumimoji="0" lang="en-GB" sz="24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>
                          <a:tab pos="4662488" algn="r"/>
                        </a:tabLst>
                      </a:pP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Mr J. ARIAS FRANCO (MEX)</a:t>
                      </a: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b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	Email: </a:t>
                      </a: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3"/>
                        </a:rPr>
                        <a:t>jose.arias@ift.org.mx</a:t>
                      </a: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kumimoji="0" lang="en-GB" sz="16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 </a:t>
                      </a:r>
                      <a:r>
                        <a:rPr lang="en-US" sz="2400" dirty="0" smtClean="0">
                          <a:solidFill>
                            <a:srgbClr val="000000"/>
                          </a:solidFill>
                        </a:rPr>
                        <a:t>Satellite service</a:t>
                      </a:r>
                      <a:r>
                        <a:rPr lang="en-GB" sz="2400" dirty="0" smtClean="0">
                          <a:solidFill>
                            <a:srgbClr val="000000"/>
                          </a:solidFill>
                        </a:rPr>
                        <a:t>s</a:t>
                      </a:r>
                      <a:endParaRPr kumimoji="0" lang="en-GB" sz="24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>
                          <a:tab pos="4667250" algn="r"/>
                        </a:tabLst>
                      </a:pP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Mr N. VARLAMOV (RUS)</a:t>
                      </a: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b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	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Email: </a:t>
                      </a: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4"/>
                        </a:rPr>
                        <a:t>vnv73@mail.ru</a:t>
                      </a:r>
                      <a:endParaRPr kumimoji="0" lang="en-GB" sz="16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48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 </a:t>
                      </a:r>
                      <a:r>
                        <a:rPr lang="en-GB" sz="2400" dirty="0" smtClean="0">
                          <a:solidFill>
                            <a:srgbClr val="000000"/>
                          </a:solidFill>
                        </a:rPr>
                        <a:t>Science services</a:t>
                      </a:r>
                      <a:endParaRPr kumimoji="0" lang="en-GB" sz="24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>
                          <a:tab pos="4667250" algn="r"/>
                        </a:tabLst>
                      </a:pP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Mr V. MEENS (F)</a:t>
                      </a: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b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	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Email: </a:t>
                      </a: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5"/>
                        </a:rPr>
                        <a:t>vincent.meens@cnes.fr</a:t>
                      </a:r>
                      <a:endParaRPr kumimoji="0" lang="en-GB" sz="16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5C5C5C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361950" marR="0" lvl="0" indent="-3619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 </a:t>
                      </a:r>
                      <a:r>
                        <a:rPr lang="en-GB" sz="2400" dirty="0" smtClean="0">
                          <a:solidFill>
                            <a:srgbClr val="000000"/>
                          </a:solidFill>
                        </a:rPr>
                        <a:t>Maritime, aeronautical</a:t>
                      </a:r>
                      <a:br>
                        <a:rPr lang="en-GB" sz="2400" dirty="0" smtClean="0">
                          <a:solidFill>
                            <a:srgbClr val="000000"/>
                          </a:solidFill>
                        </a:rPr>
                      </a:br>
                      <a:r>
                        <a:rPr lang="en-GB" sz="2400" dirty="0" smtClean="0">
                          <a:solidFill>
                            <a:srgbClr val="000000"/>
                          </a:solidFill>
                        </a:rPr>
                        <a:t>and amateur services</a:t>
                      </a:r>
                      <a:endParaRPr kumimoji="0" lang="en-GB" sz="24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>
                          <a:tab pos="4662488" algn="r"/>
                        </a:tabLst>
                      </a:pP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Mr W. EL SAYED (EGY)</a:t>
                      </a: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</a:t>
                      </a:r>
                      <a:b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en-GB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	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Email: </a:t>
                      </a:r>
                      <a:r>
                        <a:rPr lang="en-US" sz="16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6"/>
                        </a:rPr>
                        <a:t>wsayed@ntra.gov.eg</a:t>
                      </a:r>
                      <a:endParaRPr kumimoji="0" lang="en-GB" sz="16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65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6. General issues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itchFamily="2" charset="2"/>
                        <a:buNone/>
                        <a:tabLst>
                          <a:tab pos="4662488" algn="r"/>
                        </a:tabLst>
                      </a:pP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Mr P.N. NGIGE (KEN)</a:t>
                      </a:r>
                      <a: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br>
                        <a:rPr kumimoji="0" lang="en-GB" sz="20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en-GB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	</a:t>
                      </a:r>
                      <a:r>
                        <a:rPr lang="en-GB" sz="16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Email: </a:t>
                      </a:r>
                      <a:r>
                        <a:rPr kumimoji="0" lang="en-GB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7"/>
                        </a:rPr>
                        <a:t>ngige@cck.go.ke</a:t>
                      </a:r>
                      <a:r>
                        <a:rPr kumimoji="0" lang="en-GB" sz="16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58"/>
          <p:cNvSpPr>
            <a:spLocks noChangeArrowheads="1"/>
          </p:cNvSpPr>
          <p:nvPr/>
        </p:nvSpPr>
        <p:spPr bwMode="white">
          <a:xfrm>
            <a:off x="0" y="620888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b="1" dirty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(see </a:t>
            </a:r>
            <a:r>
              <a:rPr lang="en-GB" b="1" dirty="0" smtClean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details </a:t>
            </a:r>
            <a:r>
              <a:rPr lang="en-GB" b="1" dirty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at </a:t>
            </a:r>
            <a:r>
              <a:rPr lang="en-GB" sz="1200" b="1" dirty="0" smtClean="0">
                <a:solidFill>
                  <a:srgbClr val="000000"/>
                </a:solidFill>
                <a:latin typeface="Tahoma" pitchFamily="34" charset="0"/>
                <a:cs typeface="Arial" pitchFamily="34" charset="0"/>
                <a:hlinkClick r:id="rId8"/>
              </a:rPr>
              <a:t>www.itu.int/en/ITU-R/study-groups/rcpm/Pages/cpm-19-chp-rapporteurs.aspx</a:t>
            </a:r>
            <a:r>
              <a:rPr lang="en-GB" b="1" dirty="0" smtClean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)</a:t>
            </a:r>
            <a:endParaRPr lang="en-US" b="1" dirty="0">
              <a:solidFill>
                <a:srgbClr val="000000"/>
              </a:solidFill>
              <a:latin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18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00658" y="0"/>
            <a:ext cx="7164388" cy="946150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33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Structure of the draft CPM texts for </a:t>
            </a:r>
            <a:b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an agenda item in a given chapter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58"/>
          <p:cNvSpPr>
            <a:spLocks noChangeArrowheads="1"/>
          </p:cNvSpPr>
          <p:nvPr/>
        </p:nvSpPr>
        <p:spPr bwMode="white">
          <a:xfrm>
            <a:off x="923019" y="914330"/>
            <a:ext cx="417934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rgbClr val="B2B2B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b="1" dirty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(see </a:t>
            </a:r>
            <a:r>
              <a:rPr lang="en-GB" b="1" dirty="0" smtClean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Annexes 6 and 11 </a:t>
            </a:r>
            <a:r>
              <a:rPr lang="en-GB" b="1" dirty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to </a:t>
            </a:r>
            <a:r>
              <a:rPr lang="en-GB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hlinkClick r:id="rId2"/>
              </a:rPr>
              <a:t>CA/226</a:t>
            </a:r>
            <a:r>
              <a:rPr lang="en-GB" b="1" dirty="0" smtClean="0">
                <a:solidFill>
                  <a:srgbClr val="000000"/>
                </a:solidFill>
                <a:latin typeface="Tahoma" pitchFamily="34" charset="0"/>
                <a:cs typeface="Arial" pitchFamily="34" charset="0"/>
              </a:rPr>
              <a:t>)</a:t>
            </a:r>
            <a:endParaRPr lang="en-US" b="1" dirty="0">
              <a:solidFill>
                <a:srgbClr val="00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04799" y="1355065"/>
            <a:ext cx="8839201" cy="519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Char char="§"/>
              <a:defRPr sz="3200">
                <a:solidFill>
                  <a:srgbClr val="5C5C5C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Ø"/>
              <a:defRPr sz="2800">
                <a:solidFill>
                  <a:srgbClr val="5C5C5C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Char char="§"/>
              <a:defRPr sz="2400">
                <a:solidFill>
                  <a:srgbClr val="5C5C5C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Char char="–"/>
              <a:defRPr sz="2000">
                <a:solidFill>
                  <a:srgbClr val="5C5C5C"/>
                </a:solidFill>
                <a:latin typeface="+mn-lt"/>
              </a:defRPr>
            </a:lvl9pPr>
          </a:lstStyle>
          <a:p>
            <a:pPr marL="1441450" indent="-144145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Chapter N</a:t>
            </a:r>
          </a:p>
          <a:p>
            <a:pPr marL="1441450" indent="-1441450"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Agenda Item 1.XY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en-US" sz="2000" b="1" kern="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[Relevant WRC Resolutions if any]</a:t>
            </a: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N/1.XY/1	Executive Summary*</a:t>
            </a:r>
            <a:endParaRPr lang="en-US" sz="2400" kern="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N/1.XY/2	Background*</a:t>
            </a: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N/1.XY/3	Summary and Analysis of </a:t>
            </a:r>
            <a:r>
              <a:rPr lang="en-GB" sz="24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results of ITU-R </a:t>
            </a:r>
            <a:r>
              <a:rPr lang="en-US" sz="24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studies</a:t>
            </a:r>
            <a:r>
              <a:rPr lang="en-US" sz="20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8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including a list of relevant ITU-R Recommendations</a:t>
            </a:r>
            <a:endParaRPr lang="en-US" sz="2000" b="1" kern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N/1.XY/4	Method(s) to satisfy the Agenda Item</a:t>
            </a:r>
            <a:r>
              <a:rPr lang="en-US" sz="24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**</a:t>
            </a: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N/1.XY/5	Regulatory and procedural considerations</a:t>
            </a:r>
            <a:r>
              <a:rPr lang="en-US" sz="24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**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en-GB" sz="1800" b="1" kern="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r>
              <a:rPr lang="en-GB" sz="1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(see the Proposed detailed Structure for the Draft CPM Report to WRC-19 at:</a:t>
            </a: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r>
              <a:rPr lang="en-GB" sz="1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1600" b="1" kern="0" dirty="0" smtClean="0">
                <a:latin typeface="Arial" pitchFamily="34" charset="0"/>
                <a:cs typeface="Arial" pitchFamily="34" charset="0"/>
                <a:hlinkClick r:id="rId3"/>
              </a:rPr>
              <a:t>http://www.itu.int/oth/R0A0A00000A/en</a:t>
            </a:r>
            <a:r>
              <a:rPr lang="en-GB" sz="1600" b="1" kern="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endParaRPr lang="en-US" sz="1050" kern="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  <a:tabLst>
                <a:tab pos="3321050" algn="l"/>
                <a:tab pos="3589338" algn="l"/>
              </a:tabLst>
            </a:pPr>
            <a:r>
              <a:rPr lang="en-US" sz="1600" b="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 Not more than half a page of text	</a:t>
            </a:r>
            <a:r>
              <a:rPr lang="en-US" sz="1600" b="0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**	Not applicable to issues under agenda item 9.1, instead:</a:t>
            </a:r>
            <a:br>
              <a:rPr lang="en-US" sz="1600" b="0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1400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sz="24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N/9.1.X/4   Conclusions</a:t>
            </a: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endParaRPr lang="en-US" sz="1400" kern="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1441450" indent="-1441450">
              <a:lnSpc>
                <a:spcPct val="80000"/>
              </a:lnSpc>
              <a:buFont typeface="Wingdings" pitchFamily="2" charset="2"/>
              <a:buNone/>
            </a:pPr>
            <a:endParaRPr lang="ru-RU" sz="1800" b="1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33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6"/>
          <p:cNvSpPr>
            <a:spLocks noChangeArrowheads="1"/>
          </p:cNvSpPr>
          <p:nvPr/>
        </p:nvSpPr>
        <p:spPr bwMode="auto">
          <a:xfrm>
            <a:off x="1193075" y="1772314"/>
            <a:ext cx="6897188" cy="138499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anchor="ctr">
            <a:spAutoFit/>
          </a:bodyPr>
          <a:lstStyle>
            <a:lvl1pPr algn="ctr">
              <a:defRPr sz="3600" b="1">
                <a:solidFill>
                  <a:srgbClr val="1B5BA2"/>
                </a:solidFill>
                <a:latin typeface="Verdana" pitchFamily="34" charset="0"/>
              </a:defRPr>
            </a:lvl1pPr>
            <a:lvl2pPr algn="ctr">
              <a:defRPr sz="3600" b="1">
                <a:solidFill>
                  <a:srgbClr val="1B5BA2"/>
                </a:solidFill>
                <a:latin typeface="Verdana" pitchFamily="34" charset="0"/>
              </a:defRPr>
            </a:lvl2pPr>
            <a:lvl3pPr algn="ctr">
              <a:defRPr sz="3600" b="1">
                <a:solidFill>
                  <a:srgbClr val="1B5BA2"/>
                </a:solidFill>
                <a:latin typeface="Verdana" pitchFamily="34" charset="0"/>
              </a:defRPr>
            </a:lvl3pPr>
            <a:lvl4pPr algn="ctr">
              <a:defRPr sz="3600" b="1">
                <a:solidFill>
                  <a:srgbClr val="1B5BA2"/>
                </a:solidFill>
                <a:latin typeface="Verdana" pitchFamily="34" charset="0"/>
              </a:defRPr>
            </a:lvl4pPr>
            <a:lvl5pPr algn="ctr">
              <a:defRPr sz="3600" b="1">
                <a:solidFill>
                  <a:srgbClr val="1B5BA2"/>
                </a:solidFill>
                <a:latin typeface="Verdana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1B5BA2"/>
                </a:solidFill>
                <a:latin typeface="Verdana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1B5BA2"/>
                </a:solidFill>
                <a:latin typeface="Verdana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1B5BA2"/>
                </a:solidFill>
                <a:latin typeface="Verdana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1B5BA2"/>
                </a:solidFill>
                <a:latin typeface="Verdana" pitchFamily="34" charset="0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smtClean="0">
                <a:solidFill>
                  <a:srgbClr val="7030A0"/>
                </a:solidFill>
              </a:rPr>
              <a:t>Topics and items on the Agenda </a:t>
            </a:r>
            <a:r>
              <a:rPr lang="en-US" sz="2800" dirty="0">
                <a:solidFill>
                  <a:srgbClr val="7030A0"/>
                </a:solidFill>
              </a:rPr>
              <a:t>for the 2019 </a:t>
            </a:r>
            <a:r>
              <a:rPr lang="en-US" sz="2800" dirty="0" smtClean="0">
                <a:solidFill>
                  <a:srgbClr val="7030A0"/>
                </a:solidFill>
              </a:rPr>
              <a:t>World </a:t>
            </a:r>
            <a:r>
              <a:rPr lang="en-US" sz="2800" dirty="0" err="1" smtClean="0">
                <a:solidFill>
                  <a:srgbClr val="7030A0"/>
                </a:solidFill>
              </a:rPr>
              <a:t>Radiocommunication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>
                <a:solidFill>
                  <a:srgbClr val="7030A0"/>
                </a:solidFill>
              </a:rPr>
              <a:t>Conference</a:t>
            </a:r>
            <a:endParaRPr lang="en-US" altLang="en-US" sz="1800" dirty="0">
              <a:solidFill>
                <a:srgbClr val="7030A0"/>
              </a:solidFill>
              <a:latin typeface="Arial" pitchFamily="34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3631198" y="3265059"/>
            <a:ext cx="2050256" cy="1757107"/>
          </a:xfrm>
          <a:prstGeom prst="ellipse">
            <a:avLst/>
          </a:prstGeom>
          <a:solidFill>
            <a:srgbClr val="1B5BA2">
              <a:lumMod val="60000"/>
              <a:lumOff val="40000"/>
            </a:srgbClr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 prst="relaxedInset"/>
            <a:contourClr>
              <a:srgbClr val="3333CC">
                <a:satMod val="300000"/>
              </a:srgbClr>
            </a:contourClr>
          </a:sp3d>
        </p:spPr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defRPr/>
            </a:pPr>
            <a:r>
              <a:rPr lang="en-US" sz="40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" pitchFamily="34" charset="0"/>
              </a:rPr>
              <a:t>WRC2019</a:t>
            </a:r>
          </a:p>
        </p:txBody>
      </p:sp>
    </p:spTree>
    <p:extLst>
      <p:ext uri="{BB962C8B-B14F-4D97-AF65-F5344CB8AC3E}">
        <p14:creationId xmlns:p14="http://schemas.microsoft.com/office/powerpoint/2010/main" val="426136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795490" y="1754"/>
            <a:ext cx="5554224" cy="523220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Topics on the WRC-19 Agenda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5" descr="ANd9GcRxMyJgZ2xt_cJwfP32Iebvd1DGtzKN6vrsQvW53h_VKvs6P0UMvw"/>
          <p:cNvPicPr>
            <a:picLocks noChangeAspect="1" noChangeArrowheads="1"/>
          </p:cNvPicPr>
          <p:nvPr/>
        </p:nvPicPr>
        <p:blipFill>
          <a:blip r:embed="rId2"/>
          <a:srcRect l="11536" r="8104"/>
          <a:stretch>
            <a:fillRect/>
          </a:stretch>
        </p:blipFill>
        <p:spPr bwMode="auto">
          <a:xfrm>
            <a:off x="519228" y="932587"/>
            <a:ext cx="1035172" cy="1135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1538212" y="802059"/>
            <a:ext cx="326834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1162050" algn="l"/>
              </a:tabLst>
            </a:pPr>
            <a:r>
              <a:rPr lang="en-GB" sz="24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Fix. &amp; Mob. BB Apps</a:t>
            </a:r>
            <a:br>
              <a:rPr lang="en-GB" sz="24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(24.25 &lt; IMT &lt; 86 GHz, HAPS, </a:t>
            </a:r>
            <a:r>
              <a:rPr lang="en-GB" sz="2000" b="1" dirty="0" err="1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Apps.Id</a:t>
            </a:r>
            <a: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&gt;275 GHz,</a:t>
            </a:r>
            <a:r>
              <a:rPr lang="en-GB" sz="2000" b="1" dirty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/>
            </a:r>
            <a:br>
              <a:rPr lang="en-GB" sz="2000" b="1" dirty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GB" sz="2000" b="1" dirty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WAS/RLAN @ 5 </a:t>
            </a:r>
            <a: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GHz)</a:t>
            </a:r>
            <a:endParaRPr lang="en-US" sz="2000" b="1" dirty="0">
              <a:solidFill>
                <a:srgbClr val="1B5BA2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555949" y="1095885"/>
            <a:ext cx="293221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Maritime (</a:t>
            </a: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GMDSS</a:t>
            </a:r>
            <a:b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modernization (+Sat.),</a:t>
            </a:r>
            <a:b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use of radio devices, </a:t>
            </a:r>
            <a:b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VDES Sat component)</a:t>
            </a:r>
            <a:endParaRPr lang="en-US" sz="2000" b="1" dirty="0">
              <a:solidFill>
                <a:srgbClr val="008000"/>
              </a:solidFill>
              <a:latin typeface="Arial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7"/>
          <a:stretch/>
        </p:blipFill>
        <p:spPr>
          <a:xfrm>
            <a:off x="7341318" y="1240268"/>
            <a:ext cx="1255363" cy="11643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765" y="2429268"/>
            <a:ext cx="1337792" cy="694623"/>
          </a:xfrm>
          <a:prstGeom prst="rect">
            <a:avLst/>
          </a:prstGeom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296808" y="2355779"/>
            <a:ext cx="208101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Aeronautical</a:t>
            </a:r>
            <a:br>
              <a:rPr lang="en-GB" sz="24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(GADSS needs)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5370278" y="3058663"/>
            <a:ext cx="2690691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8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Satellite</a:t>
            </a:r>
            <a:r>
              <a:rPr lang="en-GB" sz="2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 issues</a:t>
            </a:r>
            <a:br>
              <a:rPr lang="en-GB" sz="2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(</a:t>
            </a:r>
            <a:r>
              <a:rPr lang="en-GB" sz="2000" b="1" dirty="0">
                <a:solidFill>
                  <a:srgbClr val="008000"/>
                </a:solidFill>
                <a:latin typeface="Arial" charset="0"/>
                <a:cs typeface="Arial" pitchFamily="34" charset="0"/>
              </a:rPr>
              <a:t>BSS/FSS @12</a:t>
            </a:r>
            <a:r>
              <a:rPr lang="en-GB" b="1" dirty="0">
                <a:solidFill>
                  <a:srgbClr val="008000"/>
                </a:solidFill>
                <a:latin typeface="Arial" charset="0"/>
                <a:cs typeface="Arial" pitchFamily="34" charset="0"/>
              </a:rPr>
              <a:t> GHz</a:t>
            </a:r>
            <a:r>
              <a:rPr lang="en-GB" sz="2000" b="1" dirty="0">
                <a:solidFill>
                  <a:srgbClr val="008000"/>
                </a:solidFill>
                <a:latin typeface="Arial" charset="0"/>
                <a:cs typeface="Arial" pitchFamily="34" charset="0"/>
              </a:rPr>
              <a:t>, ESIM</a:t>
            </a:r>
            <a:r>
              <a:rPr lang="en-GB" sz="16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, </a:t>
            </a:r>
            <a:r>
              <a:rPr lang="en-GB" sz="1600" b="1" dirty="0" err="1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regul</a:t>
            </a:r>
            <a:r>
              <a:rPr lang="en-GB" sz="16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. for </a:t>
            </a: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N-GSO FSS</a:t>
            </a:r>
            <a:r>
              <a:rPr lang="en-GB" sz="1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 @ </a:t>
            </a: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37.5</a:t>
            </a:r>
            <a:r>
              <a:rPr lang="en-GB" sz="1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 to </a:t>
            </a: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51.4</a:t>
            </a:r>
            <a:r>
              <a:rPr lang="en-GB" sz="1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 GHz)</a:t>
            </a:r>
            <a:endParaRPr lang="en-US" sz="1600" b="1" dirty="0">
              <a:solidFill>
                <a:srgbClr val="008000"/>
              </a:solidFill>
              <a:latin typeface="Arial" charset="0"/>
              <a:cs typeface="Arial" pitchFamily="34" charset="0"/>
            </a:endParaRPr>
          </a:p>
        </p:txBody>
      </p:sp>
      <p:pic>
        <p:nvPicPr>
          <p:cNvPr id="10" name="Picture 15" descr="sa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3680" y="3176345"/>
            <a:ext cx="979862" cy="1072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5524500" y="4449429"/>
            <a:ext cx="3283271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8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Regulatory issues</a:t>
            </a:r>
            <a:br>
              <a:rPr lang="en-GB" sz="28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(Sat. regulations,</a:t>
            </a:r>
            <a:b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harmonization of </a:t>
            </a:r>
            <a:b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spectrum use, etc.)</a:t>
            </a:r>
            <a:endParaRPr lang="en-US" sz="2000" b="1" dirty="0">
              <a:solidFill>
                <a:srgbClr val="1B5BA2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pic>
        <p:nvPicPr>
          <p:cNvPr id="12" name="Picture 31" descr="R-REG-RR-2004-JPG-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821" y="4547784"/>
            <a:ext cx="1070882" cy="1070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/>
          <p:cNvSpPr/>
          <p:nvPr/>
        </p:nvSpPr>
        <p:spPr bwMode="auto">
          <a:xfrm>
            <a:off x="3429531" y="2446672"/>
            <a:ext cx="1944718" cy="1776117"/>
          </a:xfrm>
          <a:prstGeom prst="ellipse">
            <a:avLst/>
          </a:prstGeom>
          <a:solidFill>
            <a:srgbClr val="1B5BA2">
              <a:lumMod val="60000"/>
              <a:lumOff val="40000"/>
            </a:srgbClr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 prst="relaxedInset"/>
            <a:contourClr>
              <a:srgbClr val="3333CC">
                <a:satMod val="300000"/>
              </a:srgbClr>
            </a:contourClr>
          </a:sp3d>
        </p:spPr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defRPr/>
            </a:pPr>
            <a:r>
              <a:rPr lang="en-US" sz="3600" b="1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" pitchFamily="34" charset="0"/>
                <a:cs typeface="Arial" pitchFamily="34" charset="0"/>
              </a:rPr>
              <a:t>WRC2019</a:t>
            </a: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1416736" y="2162837"/>
            <a:ext cx="2271776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Amateur in R1</a:t>
            </a:r>
            <a:br>
              <a:rPr lang="en-GB" sz="2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</a:br>
            <a:r>
              <a:rPr lang="en-GB" sz="2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@ 50-54 MHz</a:t>
            </a:r>
            <a:br>
              <a:rPr lang="en-GB" sz="24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</a:br>
            <a:r>
              <a:rPr lang="en-GB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(4WW allocation)</a:t>
            </a:r>
            <a:endParaRPr lang="en-US" sz="2000" b="1" dirty="0">
              <a:solidFill>
                <a:srgbClr val="008000"/>
              </a:solidFill>
              <a:latin typeface="Arial" charset="0"/>
              <a:cs typeface="Arial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793"/>
          <a:stretch/>
        </p:blipFill>
        <p:spPr>
          <a:xfrm>
            <a:off x="408818" y="2353238"/>
            <a:ext cx="1062416" cy="86193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163023" y="3352105"/>
            <a:ext cx="260680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New Transport</a:t>
            </a:r>
            <a:br>
              <a:rPr lang="en-GB" sz="24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GB" sz="24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systems</a:t>
            </a:r>
            <a:br>
              <a:rPr lang="en-GB" sz="24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(harmonized bands </a:t>
            </a:r>
            <a:b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1B5BA2">
                    <a:lumMod val="75000"/>
                  </a:srgbClr>
                </a:solidFill>
                <a:latin typeface="Arial" charset="0"/>
                <a:cs typeface="Arial" pitchFamily="34" charset="0"/>
              </a:rPr>
              <a:t> for railways, ITS)</a:t>
            </a:r>
            <a:endParaRPr lang="en-US" b="1" dirty="0">
              <a:solidFill>
                <a:srgbClr val="1B5BA2">
                  <a:lumMod val="75000"/>
                </a:srgbClr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1150341" y="4769435"/>
            <a:ext cx="374946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GB" sz="2000" b="1" dirty="0">
                <a:solidFill>
                  <a:srgbClr val="008000"/>
                </a:solidFill>
                <a:latin typeface="Arial" charset="0"/>
                <a:cs typeface="Arial" pitchFamily="34" charset="0"/>
              </a:rPr>
              <a:t>	Earth </a:t>
            </a: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resources &amp;</a:t>
            </a:r>
            <a:r>
              <a:rPr lang="en-GB" sz="2000" b="1" dirty="0">
                <a:solidFill>
                  <a:srgbClr val="008000"/>
                </a:solidFill>
                <a:latin typeface="Arial" charset="0"/>
                <a:cs typeface="Arial" pitchFamily="34" charset="0"/>
              </a:rPr>
              <a:t>	</a:t>
            </a: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Climate monitoring</a:t>
            </a:r>
            <a:b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	Weather forecast,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DCS improvement, TT&amp;C for </a:t>
            </a:r>
            <a:r>
              <a:rPr lang="en-GB" sz="2000" b="1" dirty="0">
                <a:solidFill>
                  <a:srgbClr val="008000"/>
                </a:solidFill>
                <a:latin typeface="Arial" charset="0"/>
                <a:cs typeface="Arial" pitchFamily="34" charset="0"/>
              </a:rPr>
              <a:t/>
            </a:r>
            <a:br>
              <a:rPr lang="en-GB" sz="2000" b="1" dirty="0">
                <a:solidFill>
                  <a:srgbClr val="008000"/>
                </a:solidFill>
                <a:latin typeface="Arial" charset="0"/>
                <a:cs typeface="Arial" pitchFamily="34" charset="0"/>
              </a:rPr>
            </a:b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N-GSO Sat. of </a:t>
            </a:r>
            <a:r>
              <a:rPr lang="en-GB" sz="2000" b="1" dirty="0">
                <a:solidFill>
                  <a:srgbClr val="008000"/>
                </a:solidFill>
                <a:latin typeface="Arial" charset="0"/>
                <a:cs typeface="Arial" pitchFamily="34" charset="0"/>
              </a:rPr>
              <a:t>short </a:t>
            </a:r>
            <a:r>
              <a:rPr lang="en-GB" sz="2000" b="1" dirty="0" smtClean="0">
                <a:solidFill>
                  <a:srgbClr val="008000"/>
                </a:solidFill>
                <a:latin typeface="Arial" charset="0"/>
                <a:cs typeface="Arial" pitchFamily="34" charset="0"/>
              </a:rPr>
              <a:t>duration</a:t>
            </a:r>
            <a:endParaRPr lang="en-GB" b="1" dirty="0">
              <a:solidFill>
                <a:srgbClr val="008000"/>
              </a:solidFill>
              <a:latin typeface="Arial" charset="0"/>
              <a:cs typeface="Arial" pitchFamily="34" charset="0"/>
            </a:endParaRPr>
          </a:p>
        </p:txBody>
      </p:sp>
      <p:pic>
        <p:nvPicPr>
          <p:cNvPr id="18" name="図 17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71" y="3398101"/>
            <a:ext cx="1084448" cy="815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3" descr="8616c7dfef739116b272278fdac0b5c0-300x300"/>
          <p:cNvPicPr>
            <a:picLocks noChangeAspect="1" noChangeArrowheads="1"/>
          </p:cNvPicPr>
          <p:nvPr/>
        </p:nvPicPr>
        <p:blipFill>
          <a:blip r:embed="rId9"/>
          <a:srcRect l="19778" t="24777" r="17223" b="17223"/>
          <a:stretch>
            <a:fillRect/>
          </a:stretch>
        </p:blipFill>
        <p:spPr bwMode="auto">
          <a:xfrm>
            <a:off x="1214745" y="4862400"/>
            <a:ext cx="923974" cy="850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14" y="4222789"/>
            <a:ext cx="528440" cy="466531"/>
          </a:xfrm>
          <a:prstGeom prst="rect">
            <a:avLst/>
          </a:prstGeom>
        </p:spPr>
      </p:pic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866465" y="498012"/>
            <a:ext cx="7457016" cy="432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0"/>
              </a:spcBef>
              <a:spcAft>
                <a:spcPct val="0"/>
              </a:spcAft>
              <a:buClr>
                <a:srgbClr val="0E438A"/>
              </a:buClr>
              <a:buSzPct val="110000"/>
              <a:buFont typeface="Wingdings" pitchFamily="2" charset="2"/>
              <a:buNone/>
              <a:defRPr sz="3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182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None/>
              <a:defRPr sz="2800">
                <a:solidFill>
                  <a:schemeClr val="tx1">
                    <a:tint val="75000"/>
                  </a:schemeClr>
                </a:solidFill>
                <a:latin typeface="+mn-lt"/>
              </a:defRPr>
            </a:lvl2pPr>
            <a:lvl3pPr marL="914363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9CC"/>
              </a:buClr>
              <a:buFont typeface="Wingdings" pitchFamily="2" charset="2"/>
              <a:buNone/>
              <a:defRPr sz="2400">
                <a:solidFill>
                  <a:schemeClr val="tx1">
                    <a:tint val="75000"/>
                  </a:schemeClr>
                </a:solidFill>
                <a:latin typeface="+mn-lt"/>
              </a:defRPr>
            </a:lvl3pPr>
            <a:lvl4pPr marL="1371545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</a:defRPr>
            </a:lvl4pPr>
            <a:lvl5pPr marL="1828727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</a:defRPr>
            </a:lvl5pPr>
            <a:lvl6pPr marL="2285909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</a:defRPr>
            </a:lvl6pPr>
            <a:lvl7pPr marL="274309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</a:defRPr>
            </a:lvl7pPr>
            <a:lvl8pPr marL="3200272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</a:defRPr>
            </a:lvl8pPr>
            <a:lvl9pPr marL="3657454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Verdana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  <a:spcBef>
                <a:spcPct val="30000"/>
              </a:spcBef>
              <a:tabLst>
                <a:tab pos="804863" algn="l"/>
                <a:tab pos="1169988" algn="l"/>
              </a:tabLst>
              <a:defRPr/>
            </a:pPr>
            <a:r>
              <a:rPr lang="en-US" sz="2800" b="1" kern="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specific</a:t>
            </a:r>
            <a:r>
              <a:rPr lang="en-US" sz="2200" b="1" kern="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&amp; 11 standing </a:t>
            </a:r>
            <a:r>
              <a:rPr lang="en-US" sz="2400" b="1" kern="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items</a:t>
            </a: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►</a:t>
            </a:r>
            <a:r>
              <a:rPr lang="en-US" sz="2400" b="1" kern="0" dirty="0" smtClean="0">
                <a:solidFill>
                  <a:srgbClr val="33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kern="0" dirty="0" smtClean="0">
                <a:solidFill>
                  <a:srgbClr val="FF0000"/>
                </a:solidFill>
                <a:latin typeface="Arial" charset="0"/>
                <a:hlinkClick r:id="rId11"/>
              </a:rPr>
              <a:t>Res.809</a:t>
            </a:r>
            <a:r>
              <a:rPr lang="en-GB" sz="1400" b="1" kern="0" dirty="0" smtClean="0">
                <a:solidFill>
                  <a:srgbClr val="FF0000"/>
                </a:solidFill>
                <a:latin typeface="Arial" charset="0"/>
                <a:hlinkClick r:id="rId11"/>
              </a:rPr>
              <a:t> </a:t>
            </a:r>
            <a:r>
              <a:rPr lang="en-GB" sz="1600" b="1" kern="0" dirty="0" smtClean="0">
                <a:solidFill>
                  <a:srgbClr val="FF0000"/>
                </a:solidFill>
                <a:latin typeface="Arial" charset="0"/>
                <a:hlinkClick r:id="rId11"/>
              </a:rPr>
              <a:t>(WRC-15)</a:t>
            </a:r>
            <a:endParaRPr lang="en-US" sz="2400" b="1" kern="0" dirty="0" smtClean="0">
              <a:solidFill>
                <a:srgbClr val="33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706" y="896981"/>
            <a:ext cx="5934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 i="1" dirty="0" smtClean="0">
                <a:latin typeface="Calibri" panose="020F0502020204030204" pitchFamily="34" charset="0"/>
              </a:rPr>
              <a:t>1.13</a:t>
            </a:r>
          </a:p>
          <a:p>
            <a:r>
              <a:rPr lang="en-US" b="0" i="1" dirty="0" smtClean="0">
                <a:latin typeface="Calibri" panose="020F0502020204030204" pitchFamily="34" charset="0"/>
              </a:rPr>
              <a:t>1.14</a:t>
            </a:r>
          </a:p>
          <a:p>
            <a:r>
              <a:rPr lang="en-US" b="0" i="1" dirty="0" smtClean="0">
                <a:latin typeface="Calibri" panose="020F0502020204030204" pitchFamily="34" charset="0"/>
              </a:rPr>
              <a:t>1.15</a:t>
            </a:r>
          </a:p>
          <a:p>
            <a:r>
              <a:rPr lang="en-US" b="0" i="1" dirty="0" smtClean="0">
                <a:latin typeface="Calibri" panose="020F0502020204030204" pitchFamily="34" charset="0"/>
              </a:rPr>
              <a:t>1.16</a:t>
            </a:r>
            <a:endParaRPr lang="en-US" b="0" i="1" dirty="0">
              <a:latin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056" y="225987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 i="1" dirty="0" smtClean="0">
                <a:latin typeface="Calibri" panose="020F0502020204030204" pitchFamily="34" charset="0"/>
              </a:rPr>
              <a:t>1.1</a:t>
            </a:r>
            <a:endParaRPr lang="en-US" b="0" i="1" dirty="0">
              <a:latin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706" y="4132955"/>
            <a:ext cx="593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 i="1" dirty="0" smtClean="0">
                <a:latin typeface="Calibri" panose="020F0502020204030204" pitchFamily="34" charset="0"/>
              </a:rPr>
              <a:t>1.11</a:t>
            </a:r>
          </a:p>
          <a:p>
            <a:r>
              <a:rPr lang="en-US" b="0" i="1" dirty="0" smtClean="0">
                <a:latin typeface="Calibri" panose="020F0502020204030204" pitchFamily="34" charset="0"/>
              </a:rPr>
              <a:t>1.12</a:t>
            </a:r>
            <a:endParaRPr lang="en-US" b="0" i="1" dirty="0">
              <a:latin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9314" y="4835942"/>
            <a:ext cx="4764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 i="1" dirty="0" smtClean="0">
                <a:latin typeface="Calibri" panose="020F0502020204030204" pitchFamily="34" charset="0"/>
              </a:rPr>
              <a:t>1.2</a:t>
            </a:r>
          </a:p>
          <a:p>
            <a:r>
              <a:rPr lang="en-US" b="0" i="1" dirty="0" smtClean="0">
                <a:latin typeface="Calibri" panose="020F0502020204030204" pitchFamily="34" charset="0"/>
              </a:rPr>
              <a:t>1.3</a:t>
            </a:r>
          </a:p>
          <a:p>
            <a:r>
              <a:rPr lang="en-US" b="0" i="1" dirty="0" smtClean="0">
                <a:latin typeface="Calibri" panose="020F0502020204030204" pitchFamily="34" charset="0"/>
              </a:rPr>
              <a:t>1.7</a:t>
            </a:r>
            <a:endParaRPr lang="en-US" b="0" i="1" dirty="0">
              <a:latin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872837" y="4922475"/>
            <a:ext cx="3113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 i="1" dirty="0" smtClean="0">
                <a:latin typeface="Calibri" panose="020F0502020204030204" pitchFamily="34" charset="0"/>
              </a:rPr>
              <a:t>7</a:t>
            </a:r>
          </a:p>
          <a:p>
            <a:r>
              <a:rPr lang="en-US" b="0" i="1" dirty="0" smtClean="0">
                <a:latin typeface="Calibri" panose="020F0502020204030204" pitchFamily="34" charset="0"/>
              </a:rPr>
              <a:t>8</a:t>
            </a:r>
            <a:endParaRPr lang="en-US" b="0" i="1" dirty="0">
              <a:latin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540737" y="2511677"/>
            <a:ext cx="593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 i="1" dirty="0" smtClean="0">
                <a:latin typeface="Calibri" panose="020F0502020204030204" pitchFamily="34" charset="0"/>
              </a:rPr>
              <a:t>1.10</a:t>
            </a:r>
            <a:endParaRPr lang="en-US" b="0" i="1" dirty="0">
              <a:latin typeface="Calibri" panose="020F05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53049" y="4170718"/>
            <a:ext cx="1281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b="0" i="1" dirty="0" smtClean="0">
                <a:latin typeface="Calibri" panose="020F0502020204030204" pitchFamily="34" charset="0"/>
              </a:rPr>
              <a:t>1.4, 1.5, 1.6</a:t>
            </a:r>
            <a:endParaRPr lang="en-US" b="0" i="1" dirty="0">
              <a:latin typeface="Calibri" panose="020F05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497759" y="1373465"/>
            <a:ext cx="6511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0" i="1" dirty="0" smtClean="0">
                <a:latin typeface="Calibri" panose="020F0502020204030204" pitchFamily="34" charset="0"/>
              </a:rPr>
              <a:t>1.8</a:t>
            </a:r>
          </a:p>
          <a:p>
            <a:r>
              <a:rPr lang="en-US" b="0" i="1" dirty="0" smtClean="0">
                <a:latin typeface="Calibri" panose="020F0502020204030204" pitchFamily="34" charset="0"/>
              </a:rPr>
              <a:t>1.9.1</a:t>
            </a:r>
          </a:p>
          <a:p>
            <a:r>
              <a:rPr lang="en-US" b="0" i="1" dirty="0" smtClean="0">
                <a:latin typeface="Calibri" panose="020F0502020204030204" pitchFamily="34" charset="0"/>
              </a:rPr>
              <a:t>1.9.2</a:t>
            </a:r>
            <a:endParaRPr lang="en-US" b="0" i="1" dirty="0">
              <a:latin typeface="Calibri" panose="020F05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494" y="6310563"/>
            <a:ext cx="36501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u="sng" dirty="0" smtClean="0"/>
              <a:t>Note</a:t>
            </a:r>
            <a:r>
              <a:rPr lang="en-US" sz="1200" i="1" dirty="0" smtClean="0"/>
              <a:t>: WRC-19 agenda item numbers indicated in italic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262517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4536" y="894753"/>
            <a:ext cx="842229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Font typeface="Arial" pitchFamily="34" charset="0"/>
              <a:buNone/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The following bands, which are already allocated to mobile, will be studied with a view to an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IMT-2020 identification</a:t>
            </a:r>
            <a:r>
              <a:rPr lang="en-US" sz="220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:</a:t>
            </a:r>
          </a:p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SzPts val="1000"/>
              <a:buFont typeface="Arial" pitchFamily="34" charset="0"/>
              <a:buNone/>
              <a:tabLst>
                <a:tab pos="457200" algn="l"/>
              </a:tabLst>
            </a:pPr>
            <a:r>
              <a:rPr lang="es-ES" sz="2200" b="1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• </a:t>
            </a:r>
            <a:r>
              <a:rPr lang="es-E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24.25 – 27.5 GHz	• </a:t>
            </a:r>
            <a:r>
              <a:rPr lang="es-ES" sz="2200" b="1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37 – 40.5 GHz</a:t>
            </a:r>
            <a:endParaRPr lang="en-US" sz="2200" b="1" dirty="0" smtClean="0">
              <a:solidFill>
                <a:srgbClr val="44546A">
                  <a:lumMod val="75000"/>
                </a:srgbClr>
              </a:solidFill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SzPts val="1000"/>
              <a:buFont typeface="Arial" pitchFamily="34" charset="0"/>
              <a:buNone/>
              <a:tabLst>
                <a:tab pos="457200" algn="l"/>
              </a:tabLst>
            </a:pPr>
            <a:r>
              <a:rPr lang="es-ES" sz="2200" b="1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• </a:t>
            </a:r>
            <a:r>
              <a:rPr lang="es-E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42.5 – 43.5 GHz	• 45.5 – 47 GHz</a:t>
            </a:r>
            <a:endParaRPr lang="en-US" sz="2200" b="1" dirty="0" smtClean="0">
              <a:solidFill>
                <a:srgbClr val="44546A">
                  <a:lumMod val="75000"/>
                </a:srgbClr>
              </a:solidFill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SzPts val="1000"/>
              <a:buFont typeface="Arial" pitchFamily="34" charset="0"/>
              <a:buNone/>
              <a:tabLst>
                <a:tab pos="457200" algn="l"/>
              </a:tabLst>
            </a:pPr>
            <a:r>
              <a:rPr lang="es-ES" sz="2200" b="1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• </a:t>
            </a:r>
            <a:r>
              <a:rPr lang="es-E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47.2 – </a:t>
            </a:r>
            <a:r>
              <a:rPr lang="es-ES" sz="2200" b="1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50.2 </a:t>
            </a:r>
            <a:r>
              <a:rPr lang="es-E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GHz	• 50.4 – 52.6 GHz</a:t>
            </a:r>
            <a:endParaRPr lang="en-US" sz="2200" b="1" dirty="0" smtClean="0">
              <a:solidFill>
                <a:srgbClr val="44546A">
                  <a:lumMod val="75000"/>
                </a:srgbClr>
              </a:solidFill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SzPts val="1000"/>
              <a:buFont typeface="Arial" pitchFamily="34" charset="0"/>
              <a:buNone/>
              <a:tabLst>
                <a:tab pos="457200" algn="l"/>
              </a:tabLst>
            </a:pPr>
            <a:r>
              <a:rPr lang="es-ES" sz="2200" b="1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• </a:t>
            </a:r>
            <a:r>
              <a:rPr lang="es-E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66 – 76 GHz		• 81 – 86 GHz</a:t>
            </a:r>
            <a:endParaRPr lang="en-US" sz="2200" b="1" dirty="0" smtClean="0">
              <a:solidFill>
                <a:srgbClr val="44546A">
                  <a:lumMod val="75000"/>
                </a:srgbClr>
              </a:solidFill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Font typeface="Arial" pitchFamily="34" charset="0"/>
              <a:buNone/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The following bands will also be studied, </a:t>
            </a:r>
            <a:b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</a:b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although they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do not currently have </a:t>
            </a:r>
            <a:b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</a:b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global mobile allocations</a:t>
            </a:r>
            <a:r>
              <a:rPr lang="en-US" sz="220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: </a:t>
            </a:r>
          </a:p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SzPts val="1000"/>
              <a:buFont typeface="Arial" pitchFamily="34" charset="0"/>
              <a:buNone/>
              <a:tabLst>
                <a:tab pos="457200" algn="l"/>
              </a:tabLst>
            </a:pPr>
            <a:r>
              <a:rPr lang="es-ES" sz="2200" b="1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• </a:t>
            </a:r>
            <a:r>
              <a:rPr lang="es-E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31.8 – 33.4 GHz</a:t>
            </a:r>
          </a:p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SzPts val="1000"/>
              <a:buFont typeface="Arial" pitchFamily="34" charset="0"/>
              <a:buNone/>
              <a:tabLst>
                <a:tab pos="457200" algn="l"/>
              </a:tabLst>
            </a:pPr>
            <a:r>
              <a:rPr lang="es-E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• 40.5 – 42.5 GHz</a:t>
            </a:r>
            <a:endParaRPr lang="en-US" sz="2200" b="1" dirty="0" smtClean="0">
              <a:solidFill>
                <a:srgbClr val="44546A">
                  <a:lumMod val="75000"/>
                </a:srgbClr>
              </a:solidFill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SzPts val="1000"/>
              <a:buFont typeface="Arial" pitchFamily="34" charset="0"/>
              <a:buNone/>
              <a:tabLst>
                <a:tab pos="457200" algn="l"/>
              </a:tabLst>
            </a:pPr>
            <a:r>
              <a:rPr lang="es-ES" sz="2200" b="1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• </a:t>
            </a:r>
            <a:r>
              <a:rPr lang="es-E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47 - 47.2 GHz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24308" y="30777"/>
            <a:ext cx="5992747" cy="892552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kern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Broadband applications in the </a:t>
            </a:r>
            <a:r>
              <a:rPr lang="en-US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MS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(WRC-19 agenda items 1.13 and 1.16)</a:t>
            </a:r>
            <a:endParaRPr lang="en-US" sz="24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70" t="21258" r="2542" b="66792"/>
          <a:stretch/>
        </p:blipFill>
        <p:spPr>
          <a:xfrm>
            <a:off x="471536" y="5205077"/>
            <a:ext cx="2093132" cy="9205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34521" y="4149557"/>
            <a:ext cx="30492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3"/>
              </a:rPr>
              <a:t>Res. 238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3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3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64879" y="5076910"/>
            <a:ext cx="657912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Font typeface="Arial" pitchFamily="34" charset="0"/>
              <a:buNone/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Appropriate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regulatory actions,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incl. additional</a:t>
            </a:r>
            <a:b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</a:b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MS allocations, for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WAS/RLAN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will be studied in the bands between </a:t>
            </a:r>
            <a:r>
              <a:rPr lang="es-ES" sz="2200" b="1" dirty="0" smtClean="0">
                <a:solidFill>
                  <a:srgbClr val="44546A">
                    <a:lumMod val="75000"/>
                  </a:srgbClr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5 150-5 925 MHz</a:t>
            </a:r>
          </a:p>
        </p:txBody>
      </p:sp>
      <p:sp>
        <p:nvSpPr>
          <p:cNvPr id="7" name="Rectangle 6"/>
          <p:cNvSpPr/>
          <p:nvPr/>
        </p:nvSpPr>
        <p:spPr>
          <a:xfrm>
            <a:off x="3634521" y="6068738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Res. 239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5824" y="1712244"/>
            <a:ext cx="2610060" cy="216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91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72282" y="1122876"/>
            <a:ext cx="857171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Font typeface="Arial" pitchFamily="34" charset="0"/>
              <a:buNone/>
              <a:tabLst>
                <a:tab pos="3136900" algn="l"/>
              </a:tabLst>
            </a:pPr>
            <a:r>
              <a:rPr lang="en-US" sz="2400" b="0" dirty="0" smtClean="0">
                <a:solidFill>
                  <a:srgbClr val="3333CC"/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Studies for considering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appropriate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	regulatory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actions for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HAPS</a:t>
            </a:r>
            <a:r>
              <a:rPr lang="en-US" sz="2200" b="0" baseline="30000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*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, 	within           	existing FS alloc. at 47.2-47.5, 47.9-48.2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&amp;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	31.0-31.3</a:t>
            </a:r>
            <a:r>
              <a:rPr lang="en-US" sz="2200" b="0" baseline="3000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**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/27.9-28.2</a:t>
            </a:r>
            <a:r>
              <a:rPr lang="en-US" sz="2200" b="0" baseline="3000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**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GHz</a:t>
            </a:r>
            <a:r>
              <a:rPr lang="en-US" sz="20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 (</a:t>
            </a:r>
            <a:r>
              <a:rPr lang="en-US" sz="2000" b="0" baseline="3000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**</a:t>
            </a:r>
            <a:r>
              <a:rPr lang="en-US" sz="20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outside 	Reg. 2, +5 ADMs @6.5/6.5 MHz) </a:t>
            </a:r>
            <a:r>
              <a:rPr lang="en-US" sz="2200" b="0" u="sng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or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b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study new bands: 38-39.5 GHz &amp; 21.4-22</a:t>
            </a:r>
            <a:r>
              <a:rPr lang="en-US" sz="2200" b="0" baseline="3000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***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 &amp; 24.25-27.5</a:t>
            </a:r>
            <a:r>
              <a:rPr lang="en-US" sz="2200" b="0" baseline="3000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***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 GHz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/>
            </a:r>
            <a:br>
              <a:rPr lang="en-US" sz="2200" b="0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en-US" sz="20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sz="2000" b="0" baseline="3000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*</a:t>
            </a:r>
            <a:r>
              <a:rPr lang="en-US" sz="20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high-altitude </a:t>
            </a:r>
            <a:r>
              <a:rPr lang="en-US" sz="2000" b="0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platform stations (HAPS); </a:t>
            </a:r>
            <a:r>
              <a:rPr lang="en-US" sz="20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en-US" sz="2000" b="0" baseline="3000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*** </a:t>
            </a:r>
            <a:r>
              <a:rPr lang="en-US" sz="20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in Region 2)</a:t>
            </a:r>
            <a:endParaRPr lang="es-ES" sz="2000" b="0" dirty="0" smtClean="0">
              <a:solidFill>
                <a:srgbClr val="44546A">
                  <a:lumMod val="75000"/>
                </a:srgbClr>
              </a:solidFill>
              <a:latin typeface="Tahoma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577813" y="65768"/>
            <a:ext cx="5940207" cy="892552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Other LMS &amp; FS Systems &amp; Apps.</a:t>
            </a:r>
            <a:endParaRPr lang="it-IT" sz="28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kern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it-IT" sz="24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WRC-19 agenda items 1.14 and 1.15)</a:t>
            </a:r>
            <a:endParaRPr lang="en-US" sz="24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aquila_ps_only.png"/>
          <p:cNvPicPr>
            <a:picLocks noChangeAspect="1"/>
          </p:cNvPicPr>
          <p:nvPr/>
        </p:nvPicPr>
        <p:blipFill rotWithShape="1">
          <a:blip r:embed="rId2" cstate="email">
            <a:alphaModFix amt="5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313" y="1091063"/>
            <a:ext cx="3141964" cy="1738074"/>
          </a:xfrm>
          <a:prstGeom prst="rect">
            <a:avLst/>
          </a:prstGeom>
          <a:ln w="38100">
            <a:round/>
          </a:ln>
        </p:spPr>
      </p:pic>
      <p:sp>
        <p:nvSpPr>
          <p:cNvPr id="6" name="Rectangle 5"/>
          <p:cNvSpPr/>
          <p:nvPr/>
        </p:nvSpPr>
        <p:spPr>
          <a:xfrm>
            <a:off x="572281" y="4106171"/>
            <a:ext cx="492569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buClr>
                <a:srgbClr val="5C5C5C"/>
              </a:buClr>
              <a:buFont typeface="Arial" pitchFamily="34" charset="0"/>
              <a:buNone/>
            </a:pP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Studies towards an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identification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for use by administrations for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/>
            </a:r>
            <a:b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</a:b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LMS and FS applications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operating in the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frequency range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Tahoma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275-450 GHz</a:t>
            </a:r>
            <a:endParaRPr lang="es-ES" sz="2200" b="1" dirty="0" smtClean="0">
              <a:solidFill>
                <a:srgbClr val="44546A">
                  <a:lumMod val="75000"/>
                </a:srgbClr>
              </a:solidFill>
              <a:latin typeface="Tahoma" pitchFamily="34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図 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085" y="4120069"/>
            <a:ext cx="3636811" cy="186065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6017091" y="3478328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Res. 160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05404" y="5568465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5"/>
              </a:rPr>
              <a:t>Res. 767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5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5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84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537268" y="65768"/>
            <a:ext cx="6007394" cy="892552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New transport systems in the MS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kern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it-IT" sz="24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WRC-19 agenda items 1.11 &amp; 1.12)</a:t>
            </a:r>
            <a:endParaRPr lang="en-US" sz="24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18" y="1475319"/>
            <a:ext cx="1544576" cy="136362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62442" y="1375983"/>
            <a:ext cx="793999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3050" indent="-2730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447675" algn="l"/>
                <a:tab pos="623888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to take necessary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actions, as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appropriate, to facilitate </a:t>
            </a:r>
            <a:b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global or regional harmonized bands to support </a:t>
            </a:r>
            <a:b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	railway radiocommunication systems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between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/>
            </a:r>
            <a:b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		train &amp; trackside </a:t>
            </a:r>
            <a:r>
              <a:rPr lang="en-US" sz="2200" b="0" u="sng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within existing MS allocations</a:t>
            </a:r>
          </a:p>
        </p:txBody>
      </p:sp>
      <p:pic>
        <p:nvPicPr>
          <p:cNvPr id="5" name="図 1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09" y="3751320"/>
            <a:ext cx="1585640" cy="150061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1791268" y="2790553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Res. 236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84223" y="3783123"/>
            <a:ext cx="696857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to consider possible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global or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regional</a:t>
            </a:r>
            <a:b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harmonized bands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, to the maximum extent possible,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/>
            </a:r>
            <a:b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for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implementation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of evolving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ITS</a:t>
            </a:r>
            <a:r>
              <a:rPr lang="en-US" sz="2200" b="1" baseline="3000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*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b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0" u="sng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within existing MS allocations</a:t>
            </a:r>
          </a:p>
        </p:txBody>
      </p:sp>
      <p:sp>
        <p:nvSpPr>
          <p:cNvPr id="8" name="Rectangle 7"/>
          <p:cNvSpPr/>
          <p:nvPr/>
        </p:nvSpPr>
        <p:spPr>
          <a:xfrm>
            <a:off x="1956718" y="5233476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5"/>
              </a:rPr>
              <a:t>Res. 237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5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5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46649" y="5793572"/>
            <a:ext cx="872993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1400" b="0" dirty="0" smtClean="0">
                <a:solidFill>
                  <a:srgbClr val="3333CC"/>
                </a:solidFill>
                <a:latin typeface="Arial" charset="0"/>
                <a:cs typeface="Arial" pitchFamily="34" charset="0"/>
              </a:rPr>
              <a:t>* Intelligent Transport systems (ITS)</a:t>
            </a:r>
            <a:endParaRPr lang="en-GB" sz="1400" b="0" dirty="0">
              <a:solidFill>
                <a:srgbClr val="3333CC"/>
              </a:solidFill>
              <a:latin typeface="Arial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93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598047" y="65768"/>
            <a:ext cx="6028841" cy="892552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Maritime issues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(WRC-19 agenda items 1.8, 1.9.1 &amp; 1.9.2)</a:t>
            </a:r>
            <a:endParaRPr lang="en-US" sz="24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406770" y="1063914"/>
            <a:ext cx="6357522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to consider possible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regulatory actions </a:t>
            </a:r>
            <a:r>
              <a:rPr lang="en-US" sz="220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to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support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GMDSS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(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Global Maritime Distress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and Safety Systems)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modernization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and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the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introduction of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additional satellite systems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into the GMDSS</a:t>
            </a:r>
            <a:endParaRPr lang="en-GB" sz="2200" b="0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47892" y="2343517"/>
            <a:ext cx="35575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2"/>
              </a:rPr>
              <a:t>Res. 359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2"/>
              </a:rPr>
              <a:t> (Rev.WRC-15)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917047" y="2966722"/>
            <a:ext cx="702464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to consider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regulatory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actions within</a:t>
            </a:r>
            <a:r>
              <a:rPr lang="en-US" sz="220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the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/>
            </a:r>
            <a:b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band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156-162.05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MHz for autonomous maritime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/>
            </a:r>
            <a:b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radio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devices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to </a:t>
            </a:r>
            <a:r>
              <a:rPr lang="en-US" sz="2200" b="0" u="sng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protect the GMDSS and </a:t>
            </a:r>
            <a:r>
              <a:rPr lang="en-US" sz="2200" b="0" u="sng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AIS</a:t>
            </a:r>
            <a:br>
              <a:rPr lang="en-US" sz="2200" b="0" u="sng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b="0" u="sng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(</a:t>
            </a:r>
            <a:r>
              <a:rPr lang="en-US" b="0" u="sng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Automatic Identification System</a:t>
            </a:r>
            <a:r>
              <a:rPr lang="en-US" b="0" u="sng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)</a:t>
            </a:r>
            <a:endParaRPr lang="en-GB" sz="1600" b="0" u="sng" baseline="30000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87420" y="3986076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3"/>
              </a:rPr>
              <a:t>Res. 362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3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3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514" y="4598704"/>
            <a:ext cx="901746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to consider RR MODs, including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new MMSS (E-s &amp; s-E)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allocations,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preferably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within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156.0125-157.4375 MHz &amp; </a:t>
            </a:r>
            <a:b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160.6125-162.0375 MHz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of RR App. 18, to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enable a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new VDES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(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VHF data exchange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system)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satellite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component</a:t>
            </a:r>
            <a:endParaRPr lang="en-GB" sz="2200" b="1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576745" y="5602180"/>
            <a:ext cx="35575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Res. 360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 (Rev.WRC-15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)</a:t>
            </a:r>
            <a:endParaRPr lang="en-US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8" y="1111184"/>
            <a:ext cx="2289426" cy="15031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7" y="3022174"/>
            <a:ext cx="1771549" cy="129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33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556005" y="65768"/>
            <a:ext cx="5979966" cy="892552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Aeronautical and Amateur issues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(WRC-19 agenda items 1.10 &amp; 1.1)</a:t>
            </a:r>
            <a:endParaRPr lang="en-US" sz="24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62309" y="1374325"/>
            <a:ext cx="2528125" cy="2081649"/>
            <a:chOff x="278607" y="1717267"/>
            <a:chExt cx="8648150" cy="514073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607" y="1717267"/>
              <a:ext cx="2205161" cy="146520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45607" y="4935185"/>
              <a:ext cx="1524450" cy="192281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6920" y="3519296"/>
              <a:ext cx="1311323" cy="97037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5400315"/>
              <a:ext cx="1199004" cy="99255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7533" y="1892696"/>
              <a:ext cx="1861813" cy="1114350"/>
            </a:xfrm>
            <a:prstGeom prst="rect">
              <a:avLst/>
            </a:prstGeom>
          </p:spPr>
        </p:pic>
        <p:cxnSp>
          <p:nvCxnSpPr>
            <p:cNvPr id="9" name="Straight Arrow Connector 8"/>
            <p:cNvCxnSpPr>
              <a:stCxn id="8" idx="2"/>
              <a:endCxn id="5" idx="0"/>
            </p:cNvCxnSpPr>
            <p:nvPr/>
          </p:nvCxnSpPr>
          <p:spPr>
            <a:xfrm flipH="1">
              <a:off x="3707832" y="3007046"/>
              <a:ext cx="1150608" cy="1928139"/>
            </a:xfrm>
            <a:prstGeom prst="straightConnector1">
              <a:avLst/>
            </a:prstGeom>
            <a:noFill/>
            <a:ln w="38100" cap="flat" cmpd="sng" algn="ctr">
              <a:solidFill>
                <a:srgbClr val="00B05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10" name="Straight Arrow Connector 9"/>
            <p:cNvCxnSpPr>
              <a:stCxn id="6" idx="2"/>
              <a:endCxn id="5" idx="0"/>
            </p:cNvCxnSpPr>
            <p:nvPr/>
          </p:nvCxnSpPr>
          <p:spPr>
            <a:xfrm flipH="1">
              <a:off x="3707832" y="4489675"/>
              <a:ext cx="1814750" cy="445510"/>
            </a:xfrm>
            <a:prstGeom prst="straightConnector1">
              <a:avLst/>
            </a:prstGeom>
            <a:noFill/>
            <a:ln w="38100" cap="flat" cmpd="sng" algn="ctr">
              <a:solidFill>
                <a:srgbClr val="00B050"/>
              </a:solidFill>
              <a:prstDash val="solid"/>
              <a:headEnd type="triangle"/>
              <a:tailEnd type="triangle"/>
            </a:ln>
            <a:effectLst/>
          </p:spPr>
        </p:cxn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5568" y="5308760"/>
              <a:ext cx="1567555" cy="1175666"/>
            </a:xfrm>
            <a:prstGeom prst="rect">
              <a:avLst/>
            </a:prstGeom>
          </p:spPr>
        </p:pic>
        <p:cxnSp>
          <p:nvCxnSpPr>
            <p:cNvPr id="12" name="Straight Arrow Connector 11"/>
            <p:cNvCxnSpPr>
              <a:stCxn id="11" idx="0"/>
              <a:endCxn id="6" idx="2"/>
            </p:cNvCxnSpPr>
            <p:nvPr/>
          </p:nvCxnSpPr>
          <p:spPr>
            <a:xfrm flipH="1" flipV="1">
              <a:off x="5522582" y="4489675"/>
              <a:ext cx="266764" cy="819085"/>
            </a:xfrm>
            <a:prstGeom prst="straightConnector1">
              <a:avLst/>
            </a:prstGeom>
            <a:noFill/>
            <a:ln w="38100" cap="flat" cmpd="sng" algn="ctr">
              <a:gradFill>
                <a:gsLst>
                  <a:gs pos="0">
                    <a:srgbClr val="FFFFFF">
                      <a:tint val="66000"/>
                      <a:satMod val="160000"/>
                    </a:srgbClr>
                  </a:gs>
                  <a:gs pos="50000">
                    <a:srgbClr val="FFFFFF">
                      <a:tint val="44500"/>
                      <a:satMod val="160000"/>
                    </a:srgbClr>
                  </a:gs>
                  <a:gs pos="100000">
                    <a:srgbClr val="FFFFFF">
                      <a:tint val="23500"/>
                      <a:satMod val="160000"/>
                    </a:srgbClr>
                  </a:gs>
                </a:gsLst>
                <a:lin ang="5400000" scaled="0"/>
              </a:gra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13" name="Straight Arrow Connector 12"/>
            <p:cNvCxnSpPr>
              <a:stCxn id="5" idx="1"/>
              <a:endCxn id="7" idx="3"/>
            </p:cNvCxnSpPr>
            <p:nvPr/>
          </p:nvCxnSpPr>
          <p:spPr>
            <a:xfrm flipH="1" flipV="1">
              <a:off x="1666548" y="5896592"/>
              <a:ext cx="1279059" cy="1"/>
            </a:xfrm>
            <a:prstGeom prst="straightConnector1">
              <a:avLst/>
            </a:prstGeom>
            <a:noFill/>
            <a:ln w="38100" cap="flat" cmpd="sng" algn="ctr">
              <a:solidFill>
                <a:srgbClr val="FFC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14" name="Straight Arrow Connector 13"/>
            <p:cNvCxnSpPr>
              <a:stCxn id="4" idx="2"/>
              <a:endCxn id="7" idx="0"/>
            </p:cNvCxnSpPr>
            <p:nvPr/>
          </p:nvCxnSpPr>
          <p:spPr>
            <a:xfrm flipH="1">
              <a:off x="1067046" y="3182474"/>
              <a:ext cx="314142" cy="2217841"/>
            </a:xfrm>
            <a:prstGeom prst="straightConnector1">
              <a:avLst/>
            </a:prstGeom>
            <a:noFill/>
            <a:ln w="38100" cap="flat" cmpd="sng" algn="ctr">
              <a:solidFill>
                <a:srgbClr val="FFC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15" name="Straight Arrow Connector 14"/>
            <p:cNvCxnSpPr>
              <a:stCxn id="6" idx="1"/>
              <a:endCxn id="4" idx="3"/>
            </p:cNvCxnSpPr>
            <p:nvPr/>
          </p:nvCxnSpPr>
          <p:spPr>
            <a:xfrm flipH="1" flipV="1">
              <a:off x="2483768" y="2449871"/>
              <a:ext cx="2383152" cy="1554615"/>
            </a:xfrm>
            <a:prstGeom prst="straightConnector1">
              <a:avLst/>
            </a:prstGeom>
            <a:noFill/>
            <a:ln w="38100" cap="flat" cmpd="sng" algn="ctr">
              <a:solidFill>
                <a:srgbClr val="FFC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16" name="Straight Arrow Connector 15"/>
            <p:cNvCxnSpPr>
              <a:stCxn id="8" idx="1"/>
              <a:endCxn id="4" idx="3"/>
            </p:cNvCxnSpPr>
            <p:nvPr/>
          </p:nvCxnSpPr>
          <p:spPr>
            <a:xfrm flipH="1">
              <a:off x="2483768" y="2449871"/>
              <a:ext cx="1443765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FFC000"/>
              </a:solidFill>
              <a:prstDash val="solid"/>
              <a:headEnd type="triangle"/>
              <a:tailEnd type="triangle"/>
            </a:ln>
            <a:effectLst/>
          </p:spPr>
        </p:cxn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784063" y="1738020"/>
              <a:ext cx="2142694" cy="1423701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80312" y="5400314"/>
              <a:ext cx="1199004" cy="992553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>
              <a:stCxn id="11" idx="3"/>
              <a:endCxn id="18" idx="3"/>
            </p:cNvCxnSpPr>
            <p:nvPr/>
          </p:nvCxnSpPr>
          <p:spPr>
            <a:xfrm flipV="1">
              <a:off x="6573123" y="5896591"/>
              <a:ext cx="807189" cy="2"/>
            </a:xfrm>
            <a:prstGeom prst="straightConnector1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20" name="Straight Arrow Connector 19"/>
            <p:cNvCxnSpPr>
              <a:stCxn id="17" idx="2"/>
              <a:endCxn id="18" idx="0"/>
            </p:cNvCxnSpPr>
            <p:nvPr/>
          </p:nvCxnSpPr>
          <p:spPr>
            <a:xfrm>
              <a:off x="7855410" y="3161721"/>
              <a:ext cx="124404" cy="2238593"/>
            </a:xfrm>
            <a:prstGeom prst="straightConnector1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21" name="Straight Arrow Connector 20"/>
            <p:cNvCxnSpPr>
              <a:stCxn id="6" idx="0"/>
              <a:endCxn id="17" idx="3"/>
            </p:cNvCxnSpPr>
            <p:nvPr/>
          </p:nvCxnSpPr>
          <p:spPr>
            <a:xfrm flipV="1">
              <a:off x="5522582" y="2449871"/>
              <a:ext cx="1261481" cy="1069425"/>
            </a:xfrm>
            <a:prstGeom prst="straightConnector1">
              <a:avLst/>
            </a:prstGeom>
            <a:noFill/>
            <a:ln w="38100" cap="flat" cmpd="sng" algn="ctr">
              <a:solidFill>
                <a:srgbClr val="FF0000"/>
              </a:solidFill>
              <a:prstDash val="solid"/>
              <a:headEnd type="triangle"/>
              <a:tailEnd type="triangle"/>
            </a:ln>
            <a:effectLst/>
          </p:spPr>
        </p:cxnSp>
      </p:grp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3102056" y="1535100"/>
            <a:ext cx="534452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to consider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spectrum needs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&amp; regulatory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provisions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for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introduction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and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use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of the GADSS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(Global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Aeronautical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Distress and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Safety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System)</a:t>
            </a:r>
            <a:endParaRPr lang="en-GB" sz="2200" b="0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081145" y="2959968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9"/>
              </a:rPr>
              <a:t>Res. 426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9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9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923" y="2992065"/>
            <a:ext cx="946306" cy="49135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23" y="4367182"/>
            <a:ext cx="3566111" cy="1394708"/>
          </a:xfrm>
          <a:prstGeom prst="rect">
            <a:avLst/>
          </a:prstGeom>
        </p:spPr>
      </p:pic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223225" y="4348519"/>
            <a:ext cx="867280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3587750" algn="l"/>
              </a:tabLst>
            </a:pPr>
            <a:r>
              <a:rPr lang="en-US" sz="2400" b="0" dirty="0" smtClean="0">
                <a:solidFill>
                  <a:srgbClr val="3333CC"/>
                </a:solidFill>
                <a:latin typeface="Arial" charset="0"/>
                <a:cs typeface="Arial" pitchFamily="34" charset="0"/>
              </a:rPr>
              <a:t>	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for consideration of an </a:t>
            </a:r>
            <a:b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	allocation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of the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band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50-54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MHz to </a:t>
            </a:r>
            <a:b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	the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amateur service in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Region 1</a:t>
            </a:r>
            <a:r>
              <a:rPr lang="en-GB" sz="220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	</a:t>
            </a:r>
            <a:r>
              <a:rPr lang="en-GB" sz="2000" b="0" dirty="0" smtClean="0">
                <a:solidFill>
                  <a:srgbClr val="3333CC"/>
                </a:solidFill>
                <a:latin typeface="Arial" charset="0"/>
                <a:cs typeface="Arial" pitchFamily="34" charset="0"/>
              </a:rPr>
              <a:t>	</a:t>
            </a:r>
            <a:r>
              <a:rPr lang="en-GB" sz="20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(towards a worldwide allocation for harmonized weak </a:t>
            </a:r>
            <a:r>
              <a:rPr lang="en-GB" sz="20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signal communications)</a:t>
            </a:r>
            <a:endParaRPr lang="en-US" sz="2000" b="0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043933" y="5711144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12"/>
              </a:rPr>
              <a:t>Res. 658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12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12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3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665108" y="77574"/>
            <a:ext cx="5844204" cy="892552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Science issues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(WRC-19 agenda items 1.2, 1.3 and 1.7)</a:t>
            </a:r>
            <a:endParaRPr lang="en-US" sz="24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485682" y="2820213"/>
            <a:ext cx="6786301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to consider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possible upgrading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of the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2</a:t>
            </a:r>
            <a:r>
              <a:rPr lang="en-US" sz="2200" b="1" baseline="3000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ndary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MetSat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(s-E)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allocation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to 1</a:t>
            </a:r>
            <a:r>
              <a:rPr lang="en-US" sz="2200" b="1" baseline="3000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mary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US" sz="220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status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&amp; a possible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1</a:t>
            </a:r>
            <a:r>
              <a:rPr lang="en-US" sz="2200" b="1" baseline="3000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mary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EESS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(s-E)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allocation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@ 460-470 MHz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for DCS</a:t>
            </a:r>
            <a:endParaRPr lang="en-GB" sz="2200" b="0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pic>
        <p:nvPicPr>
          <p:cNvPr id="4" name="Picture 13" descr="8616c7dfef739116b272278fdac0b5c0-300x300"/>
          <p:cNvPicPr>
            <a:picLocks noChangeAspect="1" noChangeArrowheads="1"/>
          </p:cNvPicPr>
          <p:nvPr/>
        </p:nvPicPr>
        <p:blipFill>
          <a:blip r:embed="rId2"/>
          <a:srcRect l="19778" t="24777" r="17223" b="17223"/>
          <a:stretch>
            <a:fillRect/>
          </a:stretch>
        </p:blipFill>
        <p:spPr bwMode="auto">
          <a:xfrm>
            <a:off x="503242" y="1093943"/>
            <a:ext cx="1802613" cy="1659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m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49628" y="2839028"/>
            <a:ext cx="1586974" cy="1468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303324" y="1126303"/>
            <a:ext cx="674570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to consider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in-band power limits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for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earth stations in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MetSat &amp; EESS @ 401-403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MHz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and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in the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MSS @ 399.9-400.05 MHz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for DCS*</a:t>
            </a:r>
            <a:endParaRPr lang="en-GB" sz="2200" b="0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99092" y="2280466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Res. 765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72703" y="3831854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5"/>
              </a:rPr>
              <a:t>Res. 766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5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5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99092" y="5394651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6"/>
              </a:rPr>
              <a:t>Res. 659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6"/>
              </a:rPr>
              <a:t> (WRC-15</a:t>
            </a:r>
            <a:r>
              <a:rPr lang="en-GB" sz="2000" b="1" dirty="0">
                <a:solidFill>
                  <a:srgbClr val="FF0000"/>
                </a:solidFill>
                <a:latin typeface="Arial" charset="0"/>
                <a:cs typeface="Arial" pitchFamily="34" charset="0"/>
                <a:hlinkClick r:id="rId6"/>
              </a:rPr>
              <a:t>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37940" y="5860709"/>
            <a:ext cx="872993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16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* Data Collection Systems (DCS) are used to </a:t>
            </a:r>
            <a:r>
              <a:rPr lang="en-US" sz="16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monitor </a:t>
            </a:r>
            <a:r>
              <a:rPr lang="en-US" sz="16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and predict </a:t>
            </a:r>
            <a:r>
              <a:rPr lang="en-US" sz="16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climate change, monitor oceans, weather </a:t>
            </a:r>
            <a:r>
              <a:rPr lang="en-US" sz="16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and water </a:t>
            </a:r>
            <a:r>
              <a:rPr lang="en-US" sz="16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resources, weather forecasting </a:t>
            </a:r>
            <a:r>
              <a:rPr lang="en-US" sz="16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and assisting </a:t>
            </a:r>
            <a:r>
              <a:rPr lang="en-US" sz="16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in protecting biodiversity, improving maritime </a:t>
            </a:r>
            <a:r>
              <a:rPr lang="en-US" sz="16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security</a:t>
            </a:r>
            <a:endParaRPr lang="en-GB" sz="1600" b="0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309076" y="4370539"/>
            <a:ext cx="674570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Study spectrum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needs for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TT&amp;C in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the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SOS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for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non-GSO satellites with </a:t>
            </a:r>
            <a:r>
              <a:rPr lang="en-US" sz="2200" b="0" u="sng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short duration </a:t>
            </a:r>
            <a:r>
              <a:rPr lang="en-US" sz="2200" b="0" u="sng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missions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&amp; consider,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if necessary,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new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SOS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allocations</a:t>
            </a:r>
            <a:endParaRPr lang="en-GB" sz="2200" b="0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42" y="4429568"/>
            <a:ext cx="1827696" cy="139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39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602783" y="65768"/>
            <a:ext cx="5866109" cy="892552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wrap="square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Satellite issues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kern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it-IT" sz="24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WRC-19 agenda items 1.4, 1.5, 1.6 &amp; 7)</a:t>
            </a:r>
            <a:endParaRPr lang="en-US" sz="24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15" descr="s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332" y="3807324"/>
            <a:ext cx="1277314" cy="1741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1647646" y="5752943"/>
            <a:ext cx="692754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Satellite Regulatory issues</a:t>
            </a:r>
            <a:endParaRPr lang="en-US" sz="2200" b="1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pic>
        <p:nvPicPr>
          <p:cNvPr id="5" name="Picture 31" descr="R-REG-RR-2004-JPG-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90" y="5654912"/>
            <a:ext cx="918513" cy="91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182486" y="882917"/>
            <a:ext cx="6880491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Consider results of studies on review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, and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possible revision if necessary, of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RR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App. 30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Annex 7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limitations</a:t>
            </a:r>
            <a:r>
              <a:rPr lang="en-US" sz="240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, </a:t>
            </a:r>
            <a:r>
              <a:rPr lang="en-US" sz="20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incl. orbital </a:t>
            </a:r>
            <a:r>
              <a:rPr lang="en-US" sz="20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position limitations</a:t>
            </a:r>
            <a:endParaRPr lang="en-GB" sz="2000" b="1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39356" y="1869063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Res. 557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4"/>
              </a:rPr>
              <a:t> (WRC-15)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09"/>
          <a:stretch/>
        </p:blipFill>
        <p:spPr>
          <a:xfrm>
            <a:off x="381974" y="992201"/>
            <a:ext cx="1801562" cy="1229256"/>
          </a:xfrm>
          <a:prstGeom prst="rect">
            <a:avLst/>
          </a:prstGeom>
        </p:spPr>
      </p:pic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247300" y="2313412"/>
            <a:ext cx="8525763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to consider the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use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of the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bands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17.7-19.7 GHz (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s-E)</a:t>
            </a:r>
            <a:b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</a:b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and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27.5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29.5 GHz (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E-s)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by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earth stations in motion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communicating with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GSO space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stations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in the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FSS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 and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take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appropriate action</a:t>
            </a:r>
            <a:endParaRPr lang="en-GB" sz="2200" b="0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47805" y="3314762"/>
            <a:ext cx="306365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6"/>
              </a:rPr>
              <a:t>Res. 158 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6"/>
              </a:rPr>
              <a:t>(WRC-15)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47646" y="6190353"/>
            <a:ext cx="34149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7"/>
              </a:rPr>
              <a:t>Res. 86 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7"/>
              </a:rPr>
              <a:t>(Rev.WRC-07)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81582" y="5211588"/>
            <a:ext cx="306365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</a:pPr>
            <a:r>
              <a:rPr lang="en-GB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► </a:t>
            </a:r>
            <a:r>
              <a:rPr lang="en-GB" sz="24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8"/>
              </a:rPr>
              <a:t>Res. 159 </a:t>
            </a:r>
            <a:r>
              <a:rPr lang="en-GB" sz="2000" b="1" dirty="0" smtClean="0">
                <a:solidFill>
                  <a:srgbClr val="FF0000"/>
                </a:solidFill>
                <a:latin typeface="Arial" charset="0"/>
                <a:cs typeface="Arial" pitchFamily="34" charset="0"/>
                <a:hlinkClick r:id="rId8"/>
              </a:rPr>
              <a:t>(WRC-15)</a:t>
            </a:r>
            <a:endParaRPr lang="en-US" sz="1600" b="1" dirty="0">
              <a:solidFill>
                <a:srgbClr val="FF0000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701667" y="3854660"/>
            <a:ext cx="728537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>
                <a:srgbClr val="5C5C5C"/>
              </a:buClr>
              <a:buFont typeface="Arial" pitchFamily="34" charset="0"/>
              <a:buNone/>
              <a:tabLst>
                <a:tab pos="901700" algn="l"/>
              </a:tabLst>
            </a:pP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Studies on development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of a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regulatory framework for non-GSO FSS 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systems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that may operate in the </a:t>
            </a:r>
            <a:r>
              <a:rPr lang="en-US" sz="2200" b="0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bands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37.5-39.5 GHz (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s-E),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39.5-42.5 GHz (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s-E),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47.2-50.2 GHz (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E-s) </a:t>
            </a:r>
            <a:r>
              <a:rPr lang="en-US" sz="2200" b="0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and </a:t>
            </a:r>
            <a:r>
              <a:rPr lang="en-US" sz="2200" b="1" dirty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50.4-51.4 GHz (</a:t>
            </a:r>
            <a:r>
              <a:rPr lang="en-US" sz="2200" b="1" dirty="0" smtClean="0">
                <a:solidFill>
                  <a:srgbClr val="44546A">
                    <a:lumMod val="75000"/>
                  </a:srgbClr>
                </a:solidFill>
                <a:latin typeface="Arial" charset="0"/>
                <a:cs typeface="Arial" pitchFamily="34" charset="0"/>
              </a:rPr>
              <a:t>E-s)</a:t>
            </a:r>
            <a:endParaRPr lang="en-GB" sz="2200" b="1" dirty="0">
              <a:solidFill>
                <a:srgbClr val="44546A">
                  <a:lumMod val="75000"/>
                </a:srgbClr>
              </a:solidFill>
              <a:latin typeface="Arial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3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758334"/>
            <a:ext cx="91440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4013" indent="-354013">
              <a:lnSpc>
                <a:spcPts val="2500"/>
              </a:lnSpc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Consider/take appropriate 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action on </a:t>
            </a:r>
            <a:r>
              <a:rPr lang="en-US" sz="24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requests from </a:t>
            </a:r>
            <a:r>
              <a:rPr lang="en-US" sz="2400" b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ADMs</a:t>
            </a:r>
            <a:r>
              <a:rPr 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to</a:t>
            </a:r>
            <a:br>
              <a:rPr 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delete their country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footnotes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or to </a:t>
            </a:r>
            <a:r>
              <a:rPr 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</a:t>
            </a:r>
            <a:r>
              <a:rPr lang="en-US" sz="2400" b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country name deleted from footnotes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, if no longer required, </a:t>
            </a:r>
            <a:r>
              <a:rPr lang="en-US" sz="2400" b="0" dirty="0" smtClean="0">
                <a:latin typeface="Arial" panose="020B0604020202020204" pitchFamily="34" charset="0"/>
                <a:cs typeface="Arial" panose="020B0604020202020204" pitchFamily="34" charset="0"/>
              </a:rPr>
              <a:t>taking into </a:t>
            </a:r>
            <a:r>
              <a:rPr lang="en-US" sz="2400" b="0" dirty="0">
                <a:latin typeface="Arial" panose="020B0604020202020204" pitchFamily="34" charset="0"/>
                <a:cs typeface="Arial" panose="020B0604020202020204" pitchFamily="34" charset="0"/>
              </a:rPr>
              <a:t>account Resolution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26 (Rev.WRC-07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01336" y="-1"/>
            <a:ext cx="7361235" cy="666207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Preparation of WRC-19 agenda item 8</a:t>
            </a:r>
            <a:endParaRPr kumimoji="0" lang="en-US" sz="320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156059"/>
            <a:ext cx="91440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4013" indent="-354013">
              <a:lnSpc>
                <a:spcPts val="2500"/>
              </a:lnSpc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en-US" sz="2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At </a:t>
            </a:r>
            <a:r>
              <a:rPr lang="en-US" sz="2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least last two 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WRCs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adopted a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similar </a:t>
            </a:r>
            <a:r>
              <a:rPr lang="en-US" sz="24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approach</a:t>
            </a:r>
            <a:r>
              <a:rPr lang="en-US" sz="2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see </a:t>
            </a:r>
            <a:r>
              <a:rPr lang="en-US" sz="2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WRC-15 Doc. 142 (Rev.1) at: </a:t>
            </a:r>
            <a:r>
              <a:rPr lang="en-US" sz="2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  <a:hlinkClick r:id="rId2"/>
              </a:rPr>
              <a:t>www.itu.int/md/R15-WRC15-C-0142</a:t>
            </a:r>
            <a:endParaRPr lang="en-US" sz="2400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" y="2885481"/>
            <a:ext cx="9143999" cy="3606758"/>
          </a:xfrm>
          <a:prstGeom prst="rect">
            <a:avLst/>
          </a:prstGeom>
          <a:noFill/>
          <a:ln/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2425" indent="-352425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804863" algn="l"/>
                <a:tab pos="1169988" algn="l"/>
                <a:tab pos="4305300" algn="l"/>
                <a:tab pos="4483100" algn="l"/>
                <a:tab pos="6283325" algn="r"/>
              </a:tabLst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ADD of FN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MOD of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addressed by </a:t>
            </a:r>
            <a:r>
              <a:rPr lang="en-US" sz="2400" u="sng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Res. </a:t>
            </a:r>
            <a:r>
              <a:rPr lang="en-US" sz="2400" b="1" u="sng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26</a:t>
            </a:r>
            <a:r>
              <a:rPr lang="en-US" sz="2000" b="1" u="sng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(Rev. WRC-07)</a:t>
            </a: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were considered under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relevant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WRC agenda item</a:t>
            </a: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as appropriate, and had to be re-submitted 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under </a:t>
            </a: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that 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relevant </a:t>
            </a:r>
            <a:r>
              <a:rPr lang="en-US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AI.</a:t>
            </a:r>
            <a:br>
              <a:rPr lang="en-US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would be better to submit them directly under the relevant AI</a:t>
            </a:r>
            <a:r>
              <a:rPr lang="en-US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352425" indent="-352425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804863" algn="l"/>
                <a:tab pos="1169988" algn="l"/>
                <a:tab pos="4305300" algn="l"/>
                <a:tab pos="4483100" algn="l"/>
                <a:tab pos="6283325" algn="r"/>
              </a:tabLst>
            </a:pPr>
            <a:r>
              <a:rPr lang="en-US" sz="2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Other </a:t>
            </a:r>
            <a:r>
              <a:rPr lang="en-US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FN</a:t>
            </a:r>
            <a:r>
              <a:rPr lang="en-US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were </a:t>
            </a:r>
            <a:r>
              <a:rPr lang="en-US" sz="24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considered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marL="352425" indent="-352425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804863" algn="l"/>
                <a:tab pos="1169988" algn="l"/>
                <a:tab pos="4305300" algn="l"/>
                <a:tab pos="4483100" algn="l"/>
                <a:tab pos="6283325" algn="r"/>
              </a:tabLst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Other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MOD of FN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add ADM’s name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were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accepted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until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end of the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week and treated under AI 8, under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certain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circumstances on a 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purely exceptional basis </a:t>
            </a:r>
            <a:r>
              <a:rPr lang="en-U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&amp; if 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justified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subject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the express condition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no objections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affected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countries</a:t>
            </a:r>
            <a:endParaRPr lang="en-US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352425" indent="-352425">
              <a:lnSpc>
                <a:spcPct val="80000"/>
              </a:lnSpc>
              <a:spcBef>
                <a:spcPts val="1200"/>
              </a:spcBef>
              <a:buFont typeface="Wingdings" panose="05000000000000000000" pitchFamily="2" charset="2"/>
              <a:buChar char="ü"/>
              <a:tabLst>
                <a:tab pos="804863" algn="l"/>
                <a:tab pos="1169988" algn="l"/>
                <a:tab pos="4305300" algn="l"/>
                <a:tab pos="4483100" algn="l"/>
                <a:tab pos="6283325" algn="r"/>
              </a:tabLst>
            </a:pPr>
            <a:r>
              <a:rPr lang="en-US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 </a:t>
            </a:r>
            <a:r>
              <a:rPr lang="en-US" sz="24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FN </a:t>
            </a:r>
            <a:r>
              <a:rPr lang="en-US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 of FN </a:t>
            </a:r>
            <a:r>
              <a:rPr lang="en-US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sup. ADM’s name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were accepted</a:t>
            </a:r>
            <a:r>
              <a:rPr lang="en-US" sz="20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until </a:t>
            </a:r>
            <a:r>
              <a:rPr lang="en-US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 of the 2</a:t>
            </a:r>
            <a:r>
              <a:rPr lang="en-US" sz="2400" baseline="300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US" sz="24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week, and considered under </a:t>
            </a:r>
            <a:r>
              <a:rPr lang="en-US" sz="2400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8</a:t>
            </a:r>
            <a:endParaRPr lang="en-US" sz="2800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31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5">
            <a:hlinkClick r:id="rId2"/>
          </p:cNvPr>
          <p:cNvSpPr>
            <a:spLocks noChangeArrowheads="1"/>
          </p:cNvSpPr>
          <p:nvPr/>
        </p:nvSpPr>
        <p:spPr bwMode="auto">
          <a:xfrm>
            <a:off x="1069674" y="-1"/>
            <a:ext cx="7019925" cy="569343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kern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RA-15 </a:t>
            </a:r>
            <a: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&gt; some </a:t>
            </a: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key study topics &gt; RA-19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29126" y="714708"/>
            <a:ext cx="9088581" cy="5712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514350" indent="-5143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Ø"/>
              <a:defRPr sz="2800" b="1" kern="120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 hangingPunct="0">
              <a:spcAft>
                <a:spcPts val="0"/>
              </a:spcAft>
              <a:buClrTx/>
              <a:tabLst>
                <a:tab pos="2778125" algn="l"/>
              </a:tabLst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In response to updated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  <a:hlinkClick r:id="rId3"/>
              </a:rPr>
              <a:t>ITU-R Resolutions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16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</a:t>
            </a:r>
            <a:r>
              <a:rPr lang="en-US" sz="16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3"/>
              </a:rPr>
              <a:t>www.itu.int/pub/R-RES</a:t>
            </a:r>
            <a:r>
              <a:rPr lang="en-US" sz="16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related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to, e.g.: </a:t>
            </a:r>
            <a:b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</a:b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Harmonization of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Short-range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devices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(SRDs) – 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4"/>
              </a:rPr>
              <a:t>Res. ITU-R 54-2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/>
            </a:r>
            <a:b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</a:b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D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isaster prediction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,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detection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,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mitigation &amp; relief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– 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5"/>
              </a:rPr>
              <a:t>Res. ITU-R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5"/>
              </a:rPr>
              <a:t>55-2</a:t>
            </a:r>
            <a:r>
              <a:rPr lang="en-US" sz="18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(now incl. 53-1)</a:t>
            </a:r>
            <a: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/>
            </a:r>
            <a:br>
              <a:rPr kumimoji="0" 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</a:b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Implementation and use of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Cognitive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radio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systems (CRS)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6"/>
              </a:rPr>
              <a:t>Res. ITU-R 58-2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/>
            </a:r>
            <a:b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</a:b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Terrestrial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Electronic News Gathering (ENG) 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systems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7"/>
              </a:rPr>
              <a:t>Res. ITU-R 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7"/>
              </a:rPr>
              <a:t>59-2</a:t>
            </a:r>
            <a:endParaRPr kumimoji="0" lang="en-US" sz="2000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</a:endParaRPr>
          </a:p>
          <a:p>
            <a:pPr fontAlgn="auto" hangingPunct="0">
              <a:spcAft>
                <a:spcPts val="0"/>
              </a:spcAft>
              <a:buClrTx/>
              <a:defRPr/>
            </a:pP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8"/>
              </a:rPr>
              <a:t>Res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8"/>
              </a:rPr>
              <a:t>. ITU-R 64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Guidelines for the management of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unauthorized operation of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earth station terminals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(referred to in 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WRC-15 Res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. 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958 (i.e. AI 9.1, issue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9.1.7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))</a:t>
            </a:r>
            <a:endParaRPr lang="en-US" sz="2000" dirty="0">
              <a:solidFill>
                <a:srgbClr val="4472C4">
                  <a:lumMod val="75000"/>
                </a:srgbClr>
              </a:solidFill>
              <a:latin typeface="Calibri" panose="020F0502020204030204"/>
              <a:hlinkClick r:id="rId9"/>
            </a:endParaRPr>
          </a:p>
          <a:p>
            <a:pPr lvl="0" fontAlgn="auto" hangingPunct="0">
              <a:spcAft>
                <a:spcPts val="0"/>
              </a:spcAft>
              <a:buClrTx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  <a:hlinkClick r:id="rId10"/>
              </a:rPr>
              <a:t>Res. ITU-R 65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Principles for the process of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future development of IMT for 2020 and beyond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(see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also 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  <a:hlinkClick r:id="rId11"/>
              </a:rPr>
              <a:t>Circular Letter 5/LCCE/59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of 22 March 2016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)</a:t>
            </a:r>
            <a:b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</a:b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2"/>
              </a:rPr>
              <a:t>Res. ITU-R 56-2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–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Naming for IMT (incl.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IMT-2000, IMT-Advanced &amp;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IMT-2020)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cs typeface="+mn-cs"/>
            </a:endParaRPr>
          </a:p>
          <a:p>
            <a:pPr lvl="0" fontAlgn="auto" hangingPunct="0">
              <a:spcAft>
                <a:spcPts val="0"/>
              </a:spcAft>
              <a:buClrTx/>
              <a:defRPr/>
            </a:pP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9"/>
              </a:rPr>
              <a:t>Res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9"/>
              </a:rPr>
              <a:t>. ITU-R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9"/>
              </a:rPr>
              <a:t>66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Studies related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to wireless systems and applications for the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development of the Internet of Things (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IoT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)</a:t>
            </a:r>
          </a:p>
          <a:p>
            <a:pPr lvl="0" fontAlgn="auto" hangingPunct="0">
              <a:spcAft>
                <a:spcPts val="0"/>
              </a:spcAft>
              <a:buClrTx/>
              <a:defRPr/>
            </a:pP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3"/>
              </a:rPr>
              <a:t>Res. ITU-R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3"/>
              </a:rPr>
              <a:t>67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Telecommunication/ICT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accessibility for persons with disabilities and persons with specific needs</a:t>
            </a:r>
          </a:p>
          <a:p>
            <a:pPr lvl="0" fontAlgn="auto" hangingPunct="0">
              <a:spcAft>
                <a:spcPts val="0"/>
              </a:spcAft>
              <a:buClrTx/>
              <a:defRPr/>
            </a:pP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4"/>
              </a:rPr>
              <a:t>Res. ITU-R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4"/>
              </a:rPr>
              <a:t>68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Improving the dissemination of knowledge concerning the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applicable regulatory procedures for small satellites,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incl.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nano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-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&amp;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pico-satellites</a:t>
            </a:r>
          </a:p>
          <a:p>
            <a:pPr lvl="0" fontAlgn="auto">
              <a:spcAft>
                <a:spcPts val="0"/>
              </a:spcAft>
              <a:buClrTx/>
              <a:defRPr/>
            </a:pP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5"/>
              </a:rPr>
              <a:t>Res. ITU-R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5"/>
              </a:rPr>
              <a:t>69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20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–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Development and deployment of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international public telecommunications via satellite in developing countries</a:t>
            </a:r>
            <a:endParaRPr lang="en-US" sz="2400" b="0" dirty="0" smtClean="0">
              <a:solidFill>
                <a:srgbClr val="4472C4">
                  <a:lumMod val="75000"/>
                </a:srgb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3535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1" y="880169"/>
            <a:ext cx="9143999" cy="5546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514350" indent="-5143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Ø"/>
              <a:defRPr sz="2800" b="1" kern="120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fontAlgn="auto" hangingPunct="0">
              <a:spcAft>
                <a:spcPts val="0"/>
              </a:spcAft>
              <a:buClrTx/>
              <a:defRPr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Rev. Working Methods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- 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streamline </a:t>
            </a:r>
            <a:r>
              <a:rPr lang="en-US" sz="22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&amp; clarify procedures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2"/>
              </a:rPr>
              <a:t>Res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2"/>
              </a:rPr>
              <a:t>. ITU-R 1-7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</a:t>
            </a: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 panose="020F0502020204030204"/>
              <a:cs typeface="+mn-cs"/>
            </a:endParaRPr>
          </a:p>
          <a:p>
            <a:pPr lvl="0" fontAlgn="auto" hangingPunct="0">
              <a:spcAft>
                <a:spcPts val="0"/>
              </a:spcAft>
              <a:buClrTx/>
              <a:defRPr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Unchanged basic Structure of Study Groups 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(see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  <a:hlinkClick r:id="rId3"/>
              </a:rPr>
              <a:t>Res. ITU-R 4-7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)</a:t>
            </a:r>
          </a:p>
          <a:p>
            <a:pPr fontAlgn="auto" hangingPunct="0">
              <a:spcAft>
                <a:spcPts val="0"/>
              </a:spcAft>
              <a:buClrTx/>
              <a:defRPr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Updated Work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Programme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&amp; Questions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(see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4"/>
              </a:rPr>
              <a:t>Res. ITU-R 5-7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</a:t>
            </a:r>
          </a:p>
          <a:p>
            <a:pPr lvl="0" fontAlgn="auto" hangingPunct="0">
              <a:spcAft>
                <a:spcPts val="0"/>
              </a:spcAft>
              <a:buClrTx/>
              <a:tabLst>
                <a:tab pos="1431925" algn="l"/>
              </a:tabLst>
              <a:defRPr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ITU-R collaboration with:</a:t>
            </a:r>
            <a:b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</a:b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- ITU-T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	(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new possibility of </a:t>
            </a:r>
            <a:r>
              <a:rPr lang="en-US" sz="2400" dirty="0" err="1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Intersector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Rap. Groups (IRG),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5"/>
              </a:rPr>
              <a:t>Res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5"/>
              </a:rPr>
              <a:t>. ITU-R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5"/>
              </a:rPr>
              <a:t>6-2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</a:t>
            </a:r>
            <a:b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</a:b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-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ITU-D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	(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substantial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areas of mutual interest</a:t>
            </a:r>
            <a:r>
              <a:rPr lang="en-US" sz="20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identified,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 pitchFamily="34" charset="0"/>
                <a:hlinkClick r:id="rId6"/>
              </a:rPr>
              <a:t>Res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 panose="020F0502020204030204" pitchFamily="34" charset="0"/>
                <a:hlinkClick r:id="rId6"/>
              </a:rPr>
              <a:t>. ITU-R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 pitchFamily="34" charset="0"/>
                <a:hlinkClick r:id="rId6"/>
              </a:rPr>
              <a:t>7-3</a:t>
            </a:r>
            <a:r>
              <a:rPr lang="en-US" sz="18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 pitchFamily="34" charset="0"/>
              </a:rPr>
              <a:t>, </a:t>
            </a:r>
            <a:br>
              <a:rPr lang="en-US" sz="18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 pitchFamily="34" charset="0"/>
              </a:rPr>
            </a:br>
            <a:r>
              <a:rPr lang="en-US" sz="18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	  e.g.: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SM, BB &amp; IMT, CRS, LSA, DSA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</a:t>
            </a:r>
            <a:b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</a:b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-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Other relevant organizations, 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incl. </a:t>
            </a:r>
            <a:r>
              <a:rPr lang="en-US" sz="2400" b="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ISO, 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IEC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&amp; CISPR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7"/>
              </a:rPr>
              <a:t>Res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7"/>
              </a:rPr>
              <a:t>. ITU-R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7"/>
              </a:rPr>
              <a:t>9-5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</a:t>
            </a:r>
          </a:p>
          <a:p>
            <a:pPr fontAlgn="auto" hangingPunct="0">
              <a:spcAft>
                <a:spcPts val="0"/>
              </a:spcAft>
              <a:buClrTx/>
              <a:tabLst>
                <a:tab pos="715963" algn="l"/>
                <a:tab pos="982663" algn="l"/>
                <a:tab pos="4572000" algn="l"/>
                <a:tab pos="4841875" algn="l"/>
              </a:tabLst>
              <a:defRPr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Study Groups (SG) and sub-groups (e.g. Working Parties):</a:t>
            </a:r>
            <a:b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</a:b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-	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List of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SG Chairmen and Vice-Chairmen 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8"/>
              </a:rPr>
              <a:t>online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/>
            </a:r>
            <a:b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</a:b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-	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List of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sub-groups Chairmen and Vice-Chairmen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9"/>
              </a:rPr>
              <a:t>online</a:t>
            </a:r>
            <a: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/>
            </a:r>
            <a:br>
              <a:rPr lang="en-US" sz="2400" b="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</a:b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-	Assignment of texts to the Sub-Groups on:</a:t>
            </a:r>
          </a:p>
          <a:p>
            <a:pPr marL="182563" indent="0" fontAlgn="auto" hangingPunct="0">
              <a:spcBef>
                <a:spcPts val="0"/>
              </a:spcBef>
              <a:spcAft>
                <a:spcPts val="0"/>
              </a:spcAft>
              <a:buClrTx/>
              <a:buNone/>
              <a:tabLst>
                <a:tab pos="715963" algn="l"/>
                <a:tab pos="982663" algn="l"/>
                <a:tab pos="4572000" algn="l"/>
              </a:tabLst>
              <a:defRPr/>
            </a:pPr>
            <a:r>
              <a:rPr lang="en-US" sz="2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Spectrum </a:t>
            </a:r>
            <a:r>
              <a:rPr lang="en-US" sz="2200" dirty="0">
                <a:solidFill>
                  <a:srgbClr val="FF0000"/>
                </a:solidFill>
                <a:latin typeface="Calibri" panose="020F0502020204030204" pitchFamily="34" charset="0"/>
              </a:rPr>
              <a:t>Management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(SG 1,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0"/>
              </a:rPr>
              <a:t>Doc. 1/1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	</a:t>
            </a:r>
            <a:r>
              <a:rPr lang="en-US" sz="2200" dirty="0" err="1" smtClean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Radiowave</a:t>
            </a:r>
            <a:r>
              <a:rPr lang="en-US" sz="2200" dirty="0" smtClean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 Propagation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(SG 3,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1"/>
              </a:rPr>
              <a:t>Doc. 3/1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</a:t>
            </a:r>
            <a: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 </a:t>
            </a:r>
            <a:br>
              <a:rPr lang="en-US" sz="20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</a:br>
            <a:r>
              <a:rPr lang="en-US" sz="2200" dirty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Satellite Services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(SG 4,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2"/>
              </a:rPr>
              <a:t>Doc. 4/1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	</a:t>
            </a:r>
            <a:r>
              <a:rPr lang="en-US" sz="2200" dirty="0" smtClean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Terrestrial </a:t>
            </a:r>
            <a:r>
              <a:rPr lang="en-US" sz="2200" dirty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Services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(SG 5,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3"/>
              </a:rPr>
              <a:t>Doc. 5/1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</a:t>
            </a:r>
            <a:b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</a:br>
            <a:r>
              <a:rPr lang="en-US" sz="2200" dirty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Broadcasting Service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(SG 6,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4"/>
              </a:rPr>
              <a:t>Doc. 6/1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	</a:t>
            </a:r>
            <a:r>
              <a:rPr lang="en-US" sz="2200" dirty="0" smtClean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Science </a:t>
            </a:r>
            <a:r>
              <a:rPr lang="en-US" sz="2200" dirty="0">
                <a:solidFill>
                  <a:srgbClr val="FF0000"/>
                </a:solidFill>
                <a:latin typeface="Calibri" pitchFamily="34" charset="0"/>
                <a:cs typeface="Arial" charset="0"/>
              </a:rPr>
              <a:t>Services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(SG 7,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  <a:hlinkClick r:id="rId15"/>
              </a:rPr>
              <a:t>Doc. 7/1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)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 panose="020F0502020204030204"/>
            </a:endParaRPr>
          </a:p>
        </p:txBody>
      </p:sp>
      <p:sp>
        <p:nvSpPr>
          <p:cNvPr id="3" name="Rectangle 105">
            <a:hlinkClick r:id="rId16"/>
          </p:cNvPr>
          <p:cNvSpPr>
            <a:spLocks noChangeArrowheads="1"/>
          </p:cNvSpPr>
          <p:nvPr/>
        </p:nvSpPr>
        <p:spPr bwMode="auto">
          <a:xfrm>
            <a:off x="1069674" y="-1"/>
            <a:ext cx="7019925" cy="569343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kern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RA-15 </a:t>
            </a:r>
            <a: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&gt; ITU-R Study Groups </a:t>
            </a:r>
            <a:r>
              <a:rPr kumimoji="0" lang="en-GB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&gt; RA-19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99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793497" y="162732"/>
            <a:ext cx="5582405" cy="495946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Radio service abbreviations</a:t>
            </a:r>
            <a:r>
              <a:rPr lang="en-GB" sz="20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 (1/2)</a:t>
            </a:r>
            <a:endParaRPr lang="en-US" sz="28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Group 8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0383146"/>
              </p:ext>
            </p:extLst>
          </p:nvPr>
        </p:nvGraphicFramePr>
        <p:xfrm>
          <a:off x="102393" y="907514"/>
          <a:ext cx="8964612" cy="5598160"/>
        </p:xfrm>
        <a:graphic>
          <a:graphicData uri="http://schemas.openxmlformats.org/drawingml/2006/table">
            <a:tbl>
              <a:tblPr/>
              <a:tblGrid>
                <a:gridCol w="1836266"/>
                <a:gridCol w="5442421"/>
                <a:gridCol w="1685925"/>
              </a:tblGrid>
              <a:tr h="28257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 Bold" panose="02020803070505020304" pitchFamily="18" charset="0"/>
                        </a:rPr>
                        <a:t>Abbreviations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 Bold" panose="020208030705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 Bold" panose="02020803070505020304" pitchFamily="18" charset="0"/>
                        </a:rPr>
                        <a:t>Radio services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 Bold" panose="020208030705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 Bold" panose="02020803070505020304" pitchFamily="18" charset="0"/>
                        </a:rPr>
                        <a:t>RR definition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 Bold" panose="020208030705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aeronautical mobile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1.32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AM(R)S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aeronautical mobile (route)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1.33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aeronautical mobile-satellite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1.35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AMS(R)S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fr-F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aeronautical mobile-satellite (route)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1.36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aeronautical radionavigation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1.46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ARNSS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aeronautical radionavigation-satellite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1.47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amateur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1.56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amateur-satellite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1.57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broadcasting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1.38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338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broadcasting-satellite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1.39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EESS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Earth exploration-satellite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1.51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fixed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1.20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fixed-satellite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1.21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1.22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LMS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land mobile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1.26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LMSS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land mobile-satellite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1.27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MetAids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meteorological aids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1.50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MetSat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meteorological-satellite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algn="l" defTabSz="914400" rtl="0" eaLnBrk="0" latin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algn="l" defTabSz="914400" rtl="0" eaLnBrk="0" latin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1800" kern="12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1.52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469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15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69645410"/>
              </p:ext>
            </p:extLst>
          </p:nvPr>
        </p:nvGraphicFramePr>
        <p:xfrm>
          <a:off x="71438" y="902833"/>
          <a:ext cx="8964612" cy="5499104"/>
        </p:xfrm>
        <a:graphic>
          <a:graphicData uri="http://schemas.openxmlformats.org/drawingml/2006/table">
            <a:tbl>
              <a:tblPr/>
              <a:tblGrid>
                <a:gridCol w="1764258"/>
                <a:gridCol w="5543004"/>
                <a:gridCol w="1657350"/>
              </a:tblGrid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Abbreviations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 Bold" panose="02020803070505020304" pitchFamily="18" charset="0"/>
                        </a:rPr>
                        <a:t>Radio services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 Bold" panose="020208030705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 Bold" panose="02020803070505020304" pitchFamily="18" charset="0"/>
                        </a:rPr>
                        <a:t>RR definition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 Bold" panose="020208030705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MMS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maritime mobile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1.28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MMSS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maritime mobile-satellite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1.29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MRNS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maritime radionavigation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1.44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MRNSS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maritime radionavigation-satellite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1.45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mobile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1.24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mobile-satellite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1.25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 astronomy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1.58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radiodetermination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1.40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radiodetermination-satellite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1.41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RLS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radiolocation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1.48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RLSS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radiolocation-satellite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1.49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radionavigation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1.42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RNSS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radionavigation-satellite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1.43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space operation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1.23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SFTSS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frequency and time signal service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1.53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SFTSSS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frequency and time signal-satellite service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1.53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space research service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16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1.55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93497" y="162732"/>
            <a:ext cx="5582405" cy="495946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Radio service abbreviations</a:t>
            </a:r>
            <a:r>
              <a:rPr lang="en-GB" sz="20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 (2/2)</a:t>
            </a:r>
            <a:endParaRPr lang="en-US" sz="28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00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15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3635126"/>
              </p:ext>
            </p:extLst>
          </p:nvPr>
        </p:nvGraphicFramePr>
        <p:xfrm>
          <a:off x="71438" y="841439"/>
          <a:ext cx="8964612" cy="5674360"/>
        </p:xfrm>
        <a:graphic>
          <a:graphicData uri="http://schemas.openxmlformats.org/drawingml/2006/table">
            <a:tbl>
              <a:tblPr/>
              <a:tblGrid>
                <a:gridCol w="1764258"/>
                <a:gridCol w="5433784"/>
                <a:gridCol w="1766570"/>
              </a:tblGrid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216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Abbreviations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216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 Bold" panose="02020803070505020304" pitchFamily="18" charset="0"/>
                        </a:rPr>
                        <a:t>Description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 Bold" panose="020208030705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216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 Bold" panose="02020803070505020304" pitchFamily="18" charset="0"/>
                        </a:rPr>
                        <a:t>RR Nos.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 Bold" panose="020208030705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Automatic Identification System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Apps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Applications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Art. or AP/App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Article or an Appendix of the RR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Broadband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ITU </a:t>
                      </a:r>
                      <a:r>
                        <a:rPr kumimoji="0" lang="en-US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Radiocommunication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Bureau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DCS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 Collection System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E-s, s-E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Earth-to-space, space-to-Earth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Earth station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1.63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ESIM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 In Motion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GMDSS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Global Maritime Distress and Safety System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GSO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Geostationary-Satellite Orbit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1.190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HAPS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Altitude Platform Station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1.66A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HF</a:t>
                      </a:r>
                      <a:b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VHF</a:t>
                      </a:r>
                      <a:b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UHF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 Frequency: 3 to 30 MHz</a:t>
                      </a:r>
                      <a:b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Very High Frequency: 30 to 300 MHz</a:t>
                      </a:r>
                      <a:b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Ultra High Frequency: 300 to 3000 MHz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93497" y="162732"/>
            <a:ext cx="5582405" cy="495946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Other abbreviations</a:t>
            </a:r>
            <a:r>
              <a:rPr lang="en-GB" sz="20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 (1/2)</a:t>
            </a:r>
            <a:endParaRPr lang="en-US" sz="28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0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15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6780046"/>
              </p:ext>
            </p:extLst>
          </p:nvPr>
        </p:nvGraphicFramePr>
        <p:xfrm>
          <a:off x="71438" y="867125"/>
          <a:ext cx="8964612" cy="5491480"/>
        </p:xfrm>
        <a:graphic>
          <a:graphicData uri="http://schemas.openxmlformats.org/drawingml/2006/table">
            <a:tbl>
              <a:tblPr/>
              <a:tblGrid>
                <a:gridCol w="1764258"/>
                <a:gridCol w="5433784"/>
                <a:gridCol w="1766570"/>
              </a:tblGrid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216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Abbreviations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ts val="216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 Bold" panose="02020803070505020304" pitchFamily="18" charset="0"/>
                        </a:rPr>
                        <a:t>Description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 Bold" panose="020208030705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216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Times New Roman Bold" panose="02020803070505020304" pitchFamily="18" charset="0"/>
                        </a:rPr>
                        <a:t>RR Nos.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Times New Roman Bold" panose="020208030705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International Mobile Telecommunications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Intelligent Transport Systems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International Telecommunication Union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ITU-R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ITU </a:t>
                      </a:r>
                      <a:r>
                        <a:rPr kumimoji="0" lang="en-US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Radiocommunication</a:t>
                      </a: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Sector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R1, R2, R3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RR Regions 1, 2 or 3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Nos. 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5.2</a:t>
                      </a: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</a:t>
                      </a: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5.9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Rec. / Rap.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Recommendation / Report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Resolution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RLAN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 Local Area Network(s)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ITU Radio Regulations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RRB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US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ITU Radio Regulations Board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TT&amp;C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Telemetry, Tracking and Command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(See Nos. </a:t>
                      </a: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1.131</a:t>
                      </a:r>
                      <a:r>
                        <a:rPr kumimoji="0" lang="en-GB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kumimoji="0" lang="en-GB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1.136</a:t>
                      </a:r>
                      <a:r>
                        <a:rPr kumimoji="0" lang="en-GB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kumimoji="0" lang="en-GB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VDES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VHF Data Exchange System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Wireless Access System(s)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World </a:t>
                      </a:r>
                      <a:r>
                        <a:rPr kumimoji="0" lang="en-GB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Radiocommunication</a:t>
                      </a: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Conference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8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4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0099CC"/>
                        </a:buClr>
                        <a:buFont typeface="Wingdings" panose="05000000000000000000" pitchFamily="2" charset="2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 sz="2000"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Verdana" panose="020B0604030504040204" pitchFamily="34" charset="0"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  <a:defRPr>
                          <a:solidFill>
                            <a:srgbClr val="5C5C5C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E438A"/>
                        </a:buClr>
                        <a:buSzPct val="110000"/>
                        <a:buFont typeface="Wingdings" panose="05000000000000000000" pitchFamily="2" charset="2"/>
                        <a:buNone/>
                        <a:tabLst>
                          <a:tab pos="180975" algn="l"/>
                          <a:tab pos="539750" algn="l"/>
                          <a:tab pos="900113" algn="l"/>
                          <a:tab pos="1187450" algn="l"/>
                          <a:tab pos="1260475" algn="l"/>
                          <a:tab pos="1620838" algn="l"/>
                          <a:tab pos="1981200" algn="l"/>
                          <a:tab pos="2339975" algn="l"/>
                        </a:tabLst>
                      </a:pPr>
                      <a:r>
                        <a:rPr kumimoji="0" lang="en-GB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93497" y="162732"/>
            <a:ext cx="5582405" cy="495946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extLst/>
        </p:spPr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8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Other abbreviations</a:t>
            </a:r>
            <a:r>
              <a:rPr lang="en-GB" sz="2000" b="1" kern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 (2/2)</a:t>
            </a:r>
            <a:endParaRPr lang="en-US" sz="2800" b="1" kern="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124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0C624D74E7FD489ADDC0E820388964" ma:contentTypeVersion="1" ma:contentTypeDescription="Create a new document." ma:contentTypeScope="" ma:versionID="a1e28752cf356e6b4974bcaabdf8d847">
  <xsd:schema xmlns:xsd="http://www.w3.org/2001/XMLSchema" xmlns:xs="http://www.w3.org/2001/XMLSchema" xmlns:p="http://schemas.microsoft.com/office/2006/metadata/properties" xmlns:ns2="4c6a61cb-1973-4fc6-92ae-f4d7a4471404" targetNamespace="http://schemas.microsoft.com/office/2006/metadata/properties" ma:root="true" ma:fieldsID="256a109c578fe0901469f77075d675b5" ns2:_="">
    <xsd:import namespace="4c6a61cb-1973-4fc6-92ae-f4d7a4471404"/>
    <xsd:element name="properties">
      <xsd:complexType>
        <xsd:sequence>
          <xsd:element name="documentManagement">
            <xsd:complexType>
              <xsd:all>
                <xsd:element ref="ns2:Comme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6a61cb-1973-4fc6-92ae-f4d7a4471404" elementFormDefault="qualified">
    <xsd:import namespace="http://schemas.microsoft.com/office/2006/documentManagement/types"/>
    <xsd:import namespace="http://schemas.microsoft.com/office/infopath/2007/PartnerControls"/>
    <xsd:element name="Comments" ma:index="8" nillable="true" ma:displayName="Comments" ma:internalName="Comments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omments xmlns="4c6a61cb-1973-4fc6-92ae-f4d7a4471404" xsi:nil="true"/>
  </documentManagement>
</p:properties>
</file>

<file path=customXml/itemProps1.xml><?xml version="1.0" encoding="utf-8"?>
<ds:datastoreItem xmlns:ds="http://schemas.openxmlformats.org/officeDocument/2006/customXml" ds:itemID="{F1DEF112-C70F-4EB0-92A7-62D09ECE7396}"/>
</file>

<file path=customXml/itemProps2.xml><?xml version="1.0" encoding="utf-8"?>
<ds:datastoreItem xmlns:ds="http://schemas.openxmlformats.org/officeDocument/2006/customXml" ds:itemID="{69575596-4924-4E51-AFE2-B763B6AFD31E}"/>
</file>

<file path=customXml/itemProps3.xml><?xml version="1.0" encoding="utf-8"?>
<ds:datastoreItem xmlns:ds="http://schemas.openxmlformats.org/officeDocument/2006/customXml" ds:itemID="{F5744CC9-A5CF-4BAB-8040-0FB343545DC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19807</TotalTime>
  <Words>2717</Words>
  <Application>Microsoft Office PowerPoint</Application>
  <PresentationFormat>On-screen Show (4:3)</PresentationFormat>
  <Paragraphs>652</Paragraphs>
  <Slides>38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1" baseType="lpstr">
      <vt:lpstr>Segoe</vt:lpstr>
      <vt:lpstr>SimSun</vt:lpstr>
      <vt:lpstr>Zurich BT</vt:lpstr>
      <vt:lpstr>Arial</vt:lpstr>
      <vt:lpstr>Calibri</vt:lpstr>
      <vt:lpstr>Calibri Light</vt:lpstr>
      <vt:lpstr>Symbol</vt:lpstr>
      <vt:lpstr>Tahoma</vt:lpstr>
      <vt:lpstr>Times New Roman</vt:lpstr>
      <vt:lpstr>Times New Roman Bold</vt:lpstr>
      <vt:lpstr>Verdana</vt:lpstr>
      <vt:lpstr>Wingdings</vt:lpstr>
      <vt:lpstr>Office Theme</vt:lpstr>
      <vt:lpstr>Updates on Preparations for CPM19-2, RA-19 and WRC-19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ITU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Topics</dc:title>
  <dc:creator>ITU - AMR</dc:creator>
  <cp:lastModifiedBy>PhA</cp:lastModifiedBy>
  <cp:revision>501</cp:revision>
  <dcterms:created xsi:type="dcterms:W3CDTF">2016-01-11T04:07:16Z</dcterms:created>
  <dcterms:modified xsi:type="dcterms:W3CDTF">2018-02-08T14:46:59Z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0x010100070C624D74E7FD489ADDC0E820388964</vt:lpwstr>
  </property>
</Properties>
</file>