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86" r:id="rId3"/>
    <p:sldId id="287" r:id="rId4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25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rmin Rauthe-Schöch" initials="ARS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1280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01/10/2017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MS PGothic" charset="0"/>
                <a:cs typeface="MS PGothic" charset="0"/>
              </a:rPr>
              <a:t>In 1992, countries joined an international treaty - UNFCCC - as a framework for international cooperation to combat climate change by limiting average global temperature increases and the resulting climate change.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MS PGothic" charset="0"/>
                <a:cs typeface="MS PGothic" charset="0"/>
              </a:rPr>
              <a:t>By 1995 countries launched negotiations to strengthen global response to climate change, two years later adopting Kyoto Protocol, legally bining countries to emission reduction targets.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MS PGothic" charset="0"/>
                <a:cs typeface="MS PGothic" charset="0"/>
              </a:rPr>
              <a:t>197 Parties to the Convention, 192 Parties to Kyoto Protocol.</a:t>
            </a:r>
          </a:p>
          <a:p>
            <a:endParaRPr lang="en-US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24FB9950-3A84-2D40-AB7D-5EDEA4FA19C6}" type="slidenum">
              <a:rPr lang="en-US" sz="1200">
                <a:solidFill>
                  <a:prstClr val="black"/>
                </a:solidFill>
              </a:rPr>
              <a:pPr/>
              <a:t>3</a:t>
            </a:fld>
            <a:endParaRPr lang="en-US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495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CLAs</a:t>
            </a:r>
            <a:r>
              <a:rPr lang="en-GB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provide a traceable account of how they arrived at their ratings for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 of scientific understanding and likelihood that an outcome will occur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5122C-6BDB-8A4F-8A09-8D196A87301C}" type="slidenum">
              <a:rPr lang="en-GB" smtClean="0">
                <a:solidFill>
                  <a:prstClr val="black"/>
                </a:solidFill>
              </a:rPr>
              <a:pPr/>
              <a:t>5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896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09106-BC9D-4634-A2CE-D27DB0C40BD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465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609106-BC9D-4634-A2CE-D27DB0C40BD5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0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80963"/>
          </a:xfrm>
          <a:prstGeom prst="rect">
            <a:avLst/>
          </a:prstGeom>
          <a:solidFill>
            <a:srgbClr val="558ED5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latin typeface="Arial" pitchFamily="-110" charset="0"/>
              <a:ea typeface="MS PGothic" pitchFamily="34" charset="-128"/>
              <a:cs typeface="MS PGothic" pitchFamily="34" charset="-128"/>
            </a:endParaRPr>
          </a:p>
        </p:txBody>
      </p:sp>
      <p:pic>
        <p:nvPicPr>
          <p:cNvPr id="5" name="Picture 7" descr="IPCClogoWMOUNEP_BL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938" y="5791200"/>
            <a:ext cx="47418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304800"/>
            <a:ext cx="8557649" cy="800100"/>
          </a:xfrm>
        </p:spPr>
        <p:txBody>
          <a:bodyPr anchor="t">
            <a:normAutofit/>
          </a:bodyPr>
          <a:lstStyle>
            <a:lvl1pPr algn="l">
              <a:defRPr sz="2200" b="0" i="0" baseline="0">
                <a:solidFill>
                  <a:srgbClr val="4073A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>
          <a:xfrm>
            <a:off x="228600" y="1219200"/>
            <a:ext cx="8557650" cy="4608000"/>
          </a:xfrm>
        </p:spPr>
        <p:txBody>
          <a:bodyPr/>
          <a:lstStyle>
            <a:lvl1pPr marL="144000" marR="0" indent="-144000" algn="l" defTabSz="457200" rtl="0" eaLnBrk="1" fontAlgn="auto" latinLnBrk="0" hangingPunct="1">
              <a:lnSpc>
                <a:spcPts val="2400"/>
              </a:lnSpc>
              <a:spcBef>
                <a:spcPct val="0"/>
              </a:spcBef>
              <a:spcAft>
                <a:spcPts val="0"/>
              </a:spcAft>
              <a:buClr>
                <a:srgbClr val="4073AC"/>
              </a:buClr>
              <a:buSzTx/>
              <a:buFont typeface="Arial"/>
              <a:buChar char="•"/>
              <a:tabLst/>
              <a:defRPr kumimoji="0" lang="fr-CH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/>
                <a:cs typeface="Verdana"/>
              </a:defRPr>
            </a:lvl1pPr>
            <a:lvl2pPr marL="144000" marR="0" indent="-14400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4073AC"/>
              </a:buClr>
              <a:buSzPct val="90000"/>
              <a:buFont typeface="Arial"/>
              <a:buNone/>
              <a:tabLst/>
              <a:def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/>
                <a:cs typeface="Verdana"/>
              </a:defRPr>
            </a:lvl2pPr>
            <a:lvl3pPr marL="144000" indent="-144000">
              <a:buClr>
                <a:srgbClr val="4073AC"/>
              </a:buClr>
              <a:buFont typeface="Arial"/>
              <a:buChar char="•"/>
              <a:tabLst/>
              <a:defRPr sz="1800" b="0" i="0" baseline="0">
                <a:latin typeface="Verdana"/>
                <a:cs typeface="Verdana"/>
              </a:defRPr>
            </a:lvl3pPr>
            <a:lvl4pPr>
              <a:defRPr sz="1800" b="0" i="0">
                <a:latin typeface="Frutiger 57Cn"/>
                <a:cs typeface="Frutiger 57Cn"/>
              </a:defRPr>
            </a:lvl4pPr>
            <a:lvl5pPr>
              <a:defRPr sz="1800" b="0" i="0">
                <a:latin typeface="Frutiger 57Cn"/>
                <a:cs typeface="Frutiger 57Cn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18372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cordex.org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000090"/>
                </a:solidFill>
              </a:rPr>
              <a:t>M</a:t>
            </a:r>
            <a:r>
              <a:rPr lang="en-US" sz="4800" dirty="0" smtClean="0">
                <a:solidFill>
                  <a:srgbClr val="000090"/>
                </a:solidFill>
              </a:rPr>
              <a:t>anaging </a:t>
            </a:r>
            <a:r>
              <a:rPr lang="en-US" sz="4800" dirty="0">
                <a:solidFill>
                  <a:srgbClr val="000090"/>
                </a:solidFill>
              </a:rPr>
              <a:t>information for </a:t>
            </a:r>
            <a:r>
              <a:rPr lang="en-US" sz="4800" dirty="0" smtClean="0">
                <a:solidFill>
                  <a:srgbClr val="000090"/>
                </a:solidFill>
              </a:rPr>
              <a:t>IPCC</a:t>
            </a:r>
            <a:endParaRPr lang="en-US" sz="4000" dirty="0">
              <a:solidFill>
                <a:srgbClr val="000090"/>
              </a:solidFill>
            </a:endParaRPr>
          </a:p>
          <a:p>
            <a:r>
              <a:rPr lang="en-US" sz="3500" i="1" dirty="0" smtClean="0">
                <a:solidFill>
                  <a:srgbClr val="000090"/>
                </a:solidFill>
              </a:rPr>
              <a:t>Wilfran </a:t>
            </a:r>
            <a:r>
              <a:rPr lang="en-US" sz="3500" i="1" dirty="0" smtClean="0">
                <a:solidFill>
                  <a:srgbClr val="000090"/>
                </a:solidFill>
              </a:rPr>
              <a:t>Moufouma-Okia (IPCC WGI TSU)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57200" y="322263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03466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defRPr/>
            </a:pPr>
            <a:r>
              <a:rPr lang="en-US" sz="3600" b="1" spc="-2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Detection and attribution of climate change </a:t>
            </a:r>
            <a:endParaRPr lang="en-US" sz="3600" b="1" spc="-2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824383"/>
            <a:ext cx="5564332" cy="5553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34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1" y="266700"/>
            <a:ext cx="8557649" cy="800100"/>
          </a:xfrm>
        </p:spPr>
        <p:txBody>
          <a:bodyPr>
            <a:noAutofit/>
          </a:bodyPr>
          <a:lstStyle/>
          <a:p>
            <a:pPr algn="ctr"/>
            <a:r>
              <a:rPr lang="en-US" sz="3600" b="1" spc="-20" dirty="0">
                <a:solidFill>
                  <a:srgbClr val="00346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IPCC Data Distribution Centre (DDC)</a:t>
            </a:r>
            <a:br>
              <a:rPr lang="en-US" sz="3600" b="1" spc="-20" dirty="0">
                <a:solidFill>
                  <a:srgbClr val="00346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fr-FR" sz="3600" b="1" spc="-20" dirty="0">
              <a:solidFill>
                <a:srgbClr val="003466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228600" y="1066800"/>
            <a:ext cx="8557650" cy="48006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fr-FR" sz="2400" dirty="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fr-FR" sz="2200" dirty="0" smtClean="0">
                <a:latin typeface="Calibri"/>
                <a:cs typeface="Calibri"/>
              </a:rPr>
              <a:t> H</a:t>
            </a:r>
            <a:r>
              <a:rPr lang="en-GB" sz="2200" dirty="0" err="1" smtClean="0">
                <a:latin typeface="Calibri"/>
                <a:cs typeface="Calibri"/>
              </a:rPr>
              <a:t>osting</a:t>
            </a:r>
            <a:r>
              <a:rPr lang="en-GB" sz="2200" dirty="0" smtClean="0">
                <a:latin typeface="Calibri"/>
                <a:cs typeface="Calibri"/>
              </a:rPr>
              <a:t> the reference archives for climate data outputs underlying the IPCC assessments, though </a:t>
            </a:r>
            <a:r>
              <a:rPr lang="en-US" sz="2200" dirty="0">
                <a:latin typeface="Calibri"/>
                <a:cs typeface="Calibri"/>
              </a:rPr>
              <a:t>a</a:t>
            </a:r>
            <a:r>
              <a:rPr lang="en-US" sz="2200" dirty="0" smtClean="0">
                <a:latin typeface="Calibri"/>
                <a:cs typeface="Calibri"/>
              </a:rPr>
              <a:t>rchival </a:t>
            </a:r>
            <a:r>
              <a:rPr lang="en-US" sz="2200" dirty="0">
                <a:latin typeface="Calibri"/>
                <a:cs typeface="Calibri"/>
              </a:rPr>
              <a:t>of </a:t>
            </a:r>
            <a:r>
              <a:rPr lang="en-US" sz="2200" dirty="0" smtClean="0">
                <a:latin typeface="Calibri"/>
                <a:cs typeface="Calibri"/>
              </a:rPr>
              <a:t>observational </a:t>
            </a:r>
            <a:r>
              <a:rPr lang="en-US" sz="2200" dirty="0">
                <a:latin typeface="Calibri"/>
                <a:cs typeface="Calibri"/>
              </a:rPr>
              <a:t>datasets is beyond </a:t>
            </a:r>
            <a:r>
              <a:rPr lang="en-US" sz="2200" dirty="0" smtClean="0">
                <a:latin typeface="Calibri"/>
                <a:cs typeface="Calibri"/>
              </a:rPr>
              <a:t>DDC capacity</a:t>
            </a:r>
            <a:endParaRPr lang="en-GB" sz="2200" dirty="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en-GB" sz="2200" dirty="0" smtClean="0">
                <a:latin typeface="Calibri"/>
                <a:cs typeface="Calibri"/>
              </a:rPr>
              <a:t>Designed</a:t>
            </a:r>
            <a:r>
              <a:rPr lang="fr-FR" sz="2200" dirty="0" smtClean="0">
                <a:latin typeface="Calibri"/>
                <a:cs typeface="Calibri"/>
              </a:rPr>
              <a:t> to</a:t>
            </a:r>
            <a:r>
              <a:rPr lang="en-US" sz="2200" dirty="0" smtClean="0">
                <a:latin typeface="Calibri"/>
                <a:cs typeface="Calibri"/>
              </a:rPr>
              <a:t> facilitate </a:t>
            </a:r>
            <a:r>
              <a:rPr lang="en-US" sz="2200" dirty="0">
                <a:latin typeface="Calibri"/>
                <a:cs typeface="Calibri"/>
              </a:rPr>
              <a:t>timely distribution of </a:t>
            </a:r>
            <a:r>
              <a:rPr lang="en-US" sz="2200" dirty="0" smtClean="0">
                <a:latin typeface="Calibri"/>
                <a:cs typeface="Calibri"/>
              </a:rPr>
              <a:t>consistent scenarios </a:t>
            </a:r>
            <a:r>
              <a:rPr lang="en-US" sz="2200" dirty="0">
                <a:latin typeface="Calibri"/>
                <a:cs typeface="Calibri"/>
              </a:rPr>
              <a:t>of changes in climate and related environmental and socio-economic factors for use in climate impact and adaptation assessment</a:t>
            </a:r>
            <a:r>
              <a:rPr lang="en-US" sz="2200" dirty="0" smtClean="0">
                <a:latin typeface="Calibri"/>
                <a:cs typeface="Calibri"/>
              </a:rPr>
              <a:t>.</a:t>
            </a:r>
            <a:endParaRPr lang="en-GB" sz="2200" dirty="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en-GB" sz="2200" dirty="0" smtClean="0">
                <a:latin typeface="Calibri"/>
                <a:cs typeface="Calibri"/>
              </a:rPr>
              <a:t> Ensures that unambiguous attribution is given to a) authors and distributors  of the resource; b) data curation; and c)  institutions responsible for reviewing or ensuring the quality of the resource </a:t>
            </a:r>
            <a:r>
              <a:rPr lang="en-US" sz="2200" dirty="0" smtClean="0">
                <a:latin typeface="Calibri"/>
                <a:cs typeface="Calibri"/>
              </a:rPr>
              <a:t>(</a:t>
            </a:r>
            <a:r>
              <a:rPr lang="en-US" sz="2200" dirty="0">
                <a:latin typeface="Calibri"/>
                <a:cs typeface="Calibri"/>
              </a:rPr>
              <a:t>e.g., the IPCC). </a:t>
            </a:r>
            <a:endParaRPr lang="en-US" sz="2200" dirty="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en-US" sz="2200" dirty="0">
                <a:latin typeface="Calibri"/>
                <a:cs typeface="Calibri"/>
              </a:rPr>
              <a:t> </a:t>
            </a:r>
            <a:r>
              <a:rPr lang="en-US" sz="2200" dirty="0" smtClean="0">
                <a:latin typeface="Calibri"/>
                <a:cs typeface="Calibri"/>
              </a:rPr>
              <a:t>Recently designed activities to improve </a:t>
            </a:r>
            <a:r>
              <a:rPr lang="en-US" sz="2200" dirty="0">
                <a:latin typeface="Calibri"/>
                <a:cs typeface="Calibri"/>
              </a:rPr>
              <a:t>traceability and curation of source datasets </a:t>
            </a:r>
            <a:endParaRPr lang="en-US" sz="2200" dirty="0" smtClean="0">
              <a:latin typeface="Calibri"/>
              <a:cs typeface="Calibri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363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987824" y="5517232"/>
            <a:ext cx="1512168" cy="45744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5496" y="2852936"/>
            <a:ext cx="9108504" cy="10931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35496" y="3946095"/>
            <a:ext cx="9108504" cy="14017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684443" y="319882"/>
            <a:ext cx="7459557" cy="8048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 fontAlgn="auto">
              <a:lnSpc>
                <a:spcPct val="90000"/>
              </a:lnSpc>
              <a:spcAft>
                <a:spcPts val="0"/>
              </a:spcAft>
            </a:pPr>
            <a:r>
              <a:rPr lang="en-US" sz="3400" b="1" spc="-20" dirty="0" smtClean="0">
                <a:solidFill>
                  <a:srgbClr val="00346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New dimensions and challenges to consider: WGI </a:t>
            </a:r>
            <a:r>
              <a:rPr lang="en-US" sz="3400" b="1" spc="-20" dirty="0">
                <a:solidFill>
                  <a:srgbClr val="00346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Outline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56" y="332656"/>
            <a:ext cx="1486887" cy="777961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79512" y="1170032"/>
            <a:ext cx="907300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/>
              <a:t>Summary</a:t>
            </a:r>
            <a:r>
              <a:rPr lang="fr-FR" sz="1800" dirty="0"/>
              <a:t> for Policy </a:t>
            </a:r>
            <a:r>
              <a:rPr lang="fr-FR" sz="1800" dirty="0" err="1"/>
              <a:t>Makers</a:t>
            </a:r>
            <a:r>
              <a:rPr lang="fr-FR" sz="1800" dirty="0"/>
              <a:t> </a:t>
            </a:r>
          </a:p>
          <a:p>
            <a:r>
              <a:rPr lang="fr-FR" sz="1800" dirty="0" err="1"/>
              <a:t>Technical</a:t>
            </a:r>
            <a:r>
              <a:rPr lang="fr-FR" sz="1800" dirty="0"/>
              <a:t> </a:t>
            </a:r>
            <a:r>
              <a:rPr lang="fr-FR" sz="1800" dirty="0" err="1"/>
              <a:t>Summary</a:t>
            </a:r>
            <a:r>
              <a:rPr lang="fr-FR" sz="1800" dirty="0"/>
              <a:t> </a:t>
            </a:r>
            <a:endParaRPr lang="fr-FR" sz="1800" dirty="0" smtClean="0"/>
          </a:p>
          <a:p>
            <a:endParaRPr lang="fr-FR" sz="1800" dirty="0"/>
          </a:p>
          <a:p>
            <a:r>
              <a:rPr lang="en-US" sz="1800" dirty="0"/>
              <a:t>Chapter 1: Framing, context, methods </a:t>
            </a:r>
          </a:p>
          <a:p>
            <a:r>
              <a:rPr lang="en-US" sz="1800" dirty="0"/>
              <a:t>Chapter 2: Changing state of the climate system </a:t>
            </a:r>
          </a:p>
          <a:p>
            <a:r>
              <a:rPr lang="en-US" sz="1800" dirty="0"/>
              <a:t>Chapter 3: Human influence on the climate system </a:t>
            </a:r>
          </a:p>
          <a:p>
            <a:r>
              <a:rPr lang="en-US" sz="1800" dirty="0"/>
              <a:t>Chapter 4: Future global climate: scenario-based projections and near-term information </a:t>
            </a:r>
          </a:p>
          <a:p>
            <a:r>
              <a:rPr lang="en-US" sz="1800" dirty="0"/>
              <a:t>Chapter 5: </a:t>
            </a:r>
            <a:r>
              <a:rPr lang="en-US" dirty="0"/>
              <a:t>Global carbon and other biogeochemical cycles and feedbacks</a:t>
            </a:r>
            <a:endParaRPr lang="en-US" sz="1800" dirty="0"/>
          </a:p>
          <a:p>
            <a:r>
              <a:rPr lang="en-US" sz="1800" dirty="0"/>
              <a:t>Chapter 6: </a:t>
            </a:r>
            <a:r>
              <a:rPr lang="en-US" dirty="0"/>
              <a:t>Short-lived climate forcers</a:t>
            </a:r>
            <a:endParaRPr lang="en-US" sz="1800" dirty="0"/>
          </a:p>
          <a:p>
            <a:r>
              <a:rPr lang="en-US" sz="1800" dirty="0"/>
              <a:t>Chapter 7: </a:t>
            </a:r>
            <a:r>
              <a:rPr lang="en-US" dirty="0"/>
              <a:t>The Earth’s energy budget, climate feedbacks, and climate sensitivity</a:t>
            </a:r>
            <a:endParaRPr lang="en-US" sz="1800" dirty="0"/>
          </a:p>
          <a:p>
            <a:r>
              <a:rPr lang="en-US" sz="1800" dirty="0"/>
              <a:t>Chapter 8: Water cycle changes </a:t>
            </a:r>
          </a:p>
          <a:p>
            <a:r>
              <a:rPr lang="en-US" sz="1800" dirty="0"/>
              <a:t>Chapter 9: Ocean, cryosphere, and sea level change </a:t>
            </a:r>
          </a:p>
          <a:p>
            <a:r>
              <a:rPr lang="en-US" sz="1800" b="1" dirty="0"/>
              <a:t>Chapter 10: Linking global to regional climate change </a:t>
            </a:r>
          </a:p>
          <a:p>
            <a:r>
              <a:rPr lang="en-US" sz="1800" b="1" dirty="0"/>
              <a:t>Chapter 11: Weather and climate extreme events in a changing climate </a:t>
            </a:r>
          </a:p>
          <a:p>
            <a:r>
              <a:rPr lang="en-US" sz="1800" b="1" dirty="0"/>
              <a:t>Chapter 12: </a:t>
            </a:r>
            <a:r>
              <a:rPr lang="en-US" b="1" dirty="0"/>
              <a:t>Climate change information for regional impact and for risk assessment</a:t>
            </a:r>
            <a:endParaRPr lang="en-US" sz="1800" b="1" dirty="0"/>
          </a:p>
          <a:p>
            <a:endParaRPr lang="fr-FR" sz="1800" dirty="0" smtClean="0"/>
          </a:p>
          <a:p>
            <a:r>
              <a:rPr lang="fr-FR" sz="1800" dirty="0" smtClean="0"/>
              <a:t>Annexes </a:t>
            </a:r>
            <a:r>
              <a:rPr lang="fr-FR" sz="1800" dirty="0" err="1" smtClean="0"/>
              <a:t>incl.</a:t>
            </a:r>
            <a:r>
              <a:rPr lang="fr-FR" sz="1800" dirty="0" smtClean="0"/>
              <a:t> </a:t>
            </a:r>
            <a:r>
              <a:rPr lang="fr-FR" sz="1800" b="1" dirty="0" smtClean="0"/>
              <a:t>options for a </a:t>
            </a:r>
            <a:r>
              <a:rPr lang="fr-FR" sz="1800" b="1" dirty="0" err="1" smtClean="0"/>
              <a:t>Regional</a:t>
            </a:r>
            <a:r>
              <a:rPr lang="fr-FR" sz="1800" b="1" dirty="0" smtClean="0"/>
              <a:t> </a:t>
            </a:r>
            <a:r>
              <a:rPr lang="fr-FR" sz="1800" b="1" dirty="0"/>
              <a:t>Atlas</a:t>
            </a:r>
            <a:r>
              <a:rPr lang="fr-FR" sz="1800" dirty="0"/>
              <a:t> and Technical Annexes </a:t>
            </a:r>
          </a:p>
          <a:p>
            <a:r>
              <a:rPr lang="fr-FR" sz="1800" dirty="0" smtClean="0"/>
              <a:t>Glossary</a:t>
            </a:r>
          </a:p>
          <a:p>
            <a:r>
              <a:rPr lang="fr-FR" sz="1800" dirty="0" smtClean="0"/>
              <a:t>Index </a:t>
            </a:r>
            <a:endParaRPr lang="fr-FR" sz="1800" dirty="0"/>
          </a:p>
        </p:txBody>
      </p:sp>
      <p:sp>
        <p:nvSpPr>
          <p:cNvPr id="6" name="Rectangle 5"/>
          <p:cNvSpPr/>
          <p:nvPr/>
        </p:nvSpPr>
        <p:spPr>
          <a:xfrm>
            <a:off x="5940152" y="1268760"/>
            <a:ext cx="765660" cy="440432"/>
          </a:xfrm>
          <a:prstGeom prst="rect">
            <a:avLst/>
          </a:prstGeom>
          <a:solidFill>
            <a:srgbClr val="F2DCD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5940152" y="1772816"/>
            <a:ext cx="765660" cy="4404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6698332" y="1304310"/>
            <a:ext cx="1454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Link to WGII</a:t>
            </a:r>
            <a:endParaRPr lang="fr-FR" sz="1800" dirty="0"/>
          </a:p>
        </p:txBody>
      </p:sp>
      <p:sp>
        <p:nvSpPr>
          <p:cNvPr id="11" name="ZoneTexte 10"/>
          <p:cNvSpPr txBox="1"/>
          <p:nvPr/>
        </p:nvSpPr>
        <p:spPr>
          <a:xfrm>
            <a:off x="6706840" y="1835532"/>
            <a:ext cx="15187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dirty="0" smtClean="0"/>
              <a:t>Link to WGIII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30563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2" grpId="0" animBg="1"/>
      <p:bldP spid="6" grpId="0" animBg="1"/>
      <p:bldP spid="9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76200" y="152400"/>
            <a:ext cx="8991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03466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defRPr/>
            </a:pPr>
            <a:r>
              <a:rPr lang="en-US" sz="3600" b="1" spc="-2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AR6 model data: Combining myriad of sources  </a:t>
            </a:r>
            <a:endParaRPr lang="en-US" sz="3600" b="1" spc="-2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8600" y="1204913"/>
            <a:ext cx="4619625" cy="489743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lIns="0" tIns="0" rIns="0" bIns="0"/>
          <a:lstStyle/>
          <a:p>
            <a:pPr defTabSz="40063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sz="1600">
              <a:solidFill>
                <a:prstClr val="black"/>
              </a:solidFill>
              <a:latin typeface="Calibri"/>
              <a:ea typeface="+mn-ea"/>
            </a:endParaRPr>
          </a:p>
        </p:txBody>
      </p:sp>
      <p:pic>
        <p:nvPicPr>
          <p:cNvPr id="5" name="Picture 2" descr="Flato_Taylor_Page_04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225" y="2895600"/>
            <a:ext cx="4371975" cy="3553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ject 2"/>
          <p:cNvSpPr txBox="1">
            <a:spLocks noChangeArrowheads="1"/>
          </p:cNvSpPr>
          <p:nvPr/>
        </p:nvSpPr>
        <p:spPr bwMode="auto">
          <a:xfrm>
            <a:off x="152400" y="927914"/>
            <a:ext cx="752633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11113" algn="r" defTabSz="4000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r" defTabSz="4000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r" defTabSz="4000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r" defTabSz="4000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r" defTabSz="4000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r" defTabSz="4000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r" defTabSz="4000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r" defTabSz="4000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r" defTabSz="4000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l" eaLnBrk="1" hangingPunct="1"/>
            <a:r>
              <a:rPr lang="en-US" altLang="fr-FR" sz="12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CMIP6 based on WCRP </a:t>
            </a:r>
            <a:r>
              <a:rPr lang="en-US" altLang="fr-FR" sz="1200" b="1" dirty="0">
                <a:solidFill>
                  <a:srgbClr val="000000"/>
                </a:solidFill>
                <a:cs typeface="Arial" panose="020B0604020202020204" pitchFamily="34" charset="0"/>
              </a:rPr>
              <a:t>Grand Challenges:  </a:t>
            </a:r>
            <a:r>
              <a:rPr lang="en-US" altLang="fr-FR" sz="1200" dirty="0">
                <a:solidFill>
                  <a:srgbClr val="000000"/>
                </a:solidFill>
                <a:cs typeface="Arial" panose="020B0604020202020204" pitchFamily="34" charset="0"/>
              </a:rPr>
              <a:t>(1) Clouds, circulation and climate sensitivity, (2) Changes in cryosphere, (3) Climate extremes, (4) Regional climate information, (5) Regional sea-level rise, and (6) Water availability, plus an additional theme on </a:t>
            </a:r>
            <a:r>
              <a:rPr lang="ja-JP" altLang="en-US" sz="1200" dirty="0">
                <a:solidFill>
                  <a:srgbClr val="000000"/>
                </a:solidFill>
                <a:cs typeface="Arial" panose="020B0604020202020204" pitchFamily="34" charset="0"/>
              </a:rPr>
              <a:t>“</a:t>
            </a:r>
            <a:r>
              <a:rPr lang="en-US" altLang="fr-FR" sz="1200" dirty="0">
                <a:solidFill>
                  <a:srgbClr val="000000"/>
                </a:solidFill>
                <a:cs typeface="Arial" panose="020B0604020202020204" pitchFamily="34" charset="0"/>
              </a:rPr>
              <a:t>Biogeochemical forcings and feedbacks</a:t>
            </a:r>
            <a:r>
              <a:rPr lang="ja-JP" altLang="en-US" sz="1200" dirty="0" smtClean="0">
                <a:solidFill>
                  <a:srgbClr val="000000"/>
                </a:solidFill>
                <a:cs typeface="Arial" panose="020B0604020202020204" pitchFamily="34" charset="0"/>
              </a:rPr>
              <a:t>”</a:t>
            </a:r>
            <a:endParaRPr lang="en-US" altLang="ja-JP" sz="12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5334000" y="1712893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/>
                <a:cs typeface="MS PGothic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err="1" smtClean="0"/>
              <a:t>NetCDF</a:t>
            </a:r>
            <a:r>
              <a:rPr lang="en-GB" sz="1400" dirty="0" smtClean="0"/>
              <a:t> 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Distribution via ESGF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Most widely used:</a:t>
            </a:r>
          </a:p>
          <a:p>
            <a:pPr lvl="1"/>
            <a:r>
              <a:rPr lang="en-GB" sz="1400" dirty="0" smtClean="0"/>
              <a:t>GCM/ESM runs </a:t>
            </a:r>
          </a:p>
        </p:txBody>
      </p:sp>
    </p:spTree>
    <p:extLst>
      <p:ext uri="{BB962C8B-B14F-4D97-AF65-F5344CB8AC3E}">
        <p14:creationId xmlns:p14="http://schemas.microsoft.com/office/powerpoint/2010/main" val="53911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wcrp cordex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3066566" cy="108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283968" y="21464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b="1" dirty="0">
                <a:solidFill>
                  <a:srgbClr val="008080"/>
                </a:solidFill>
              </a:rPr>
              <a:t>The CORDEX vision is to advance and coordinate the science and application of regional climate downscaling through global partnerships.</a:t>
            </a:r>
            <a:endParaRPr lang="en-GB" dirty="0"/>
          </a:p>
        </p:txBody>
      </p:sp>
      <p:pic>
        <p:nvPicPr>
          <p:cNvPr id="7" name="Picture 6" descr="Fig6-possibily.JPG"/>
          <p:cNvPicPr>
            <a:picLocks noChangeAspect="1"/>
          </p:cNvPicPr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97" b="30178"/>
          <a:stretch/>
        </p:blipFill>
        <p:spPr>
          <a:xfrm>
            <a:off x="663125" y="3850447"/>
            <a:ext cx="5472609" cy="1368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5881836"/>
            <a:ext cx="8828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hlinkClick r:id="rId4"/>
              </a:rPr>
              <a:t>www.cordex.org</a:t>
            </a:r>
            <a:r>
              <a:rPr lang="en-GB" dirty="0" smtClean="0"/>
              <a:t>     International Project Office for CORDEX(IPOC) hosted at SMHI </a:t>
            </a:r>
            <a:r>
              <a:rPr lang="en-GB" dirty="0"/>
              <a:t> </a:t>
            </a:r>
            <a:r>
              <a:rPr lang="en-GB" dirty="0" smtClean="0"/>
              <a:t>in Sweden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663125" y="1756065"/>
            <a:ext cx="830136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Original experimental protocol (modified from Giorgi et al., 2009):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14 standard domains (each with contact points)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0.44 degrees or ~50 km (but also few 0.11 degrees, i.e. ~12 km)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ERA and CMIP5-forced simulations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Historic 1950-2005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RCP4.5 and RCP8.5 2006-2100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Core set of variables has to be archived – </a:t>
            </a:r>
            <a:r>
              <a:rPr lang="en-GB" dirty="0" err="1" smtClean="0"/>
              <a:t>NetCDF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132778" y="5400211"/>
            <a:ext cx="9011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 smtClean="0"/>
              <a:t>CORDEX is largely an unfunded activity – </a:t>
            </a:r>
            <a:r>
              <a:rPr lang="en-GB" b="1" i="1" dirty="0"/>
              <a:t> </a:t>
            </a:r>
            <a:r>
              <a:rPr lang="en-GB" b="1" i="1" dirty="0" smtClean="0"/>
              <a:t>of which expectations are very high</a:t>
            </a:r>
            <a:endParaRPr lang="en-GB" b="1" i="1" dirty="0"/>
          </a:p>
        </p:txBody>
      </p:sp>
    </p:spTree>
    <p:extLst>
      <p:ext uri="{BB962C8B-B14F-4D97-AF65-F5344CB8AC3E}">
        <p14:creationId xmlns:p14="http://schemas.microsoft.com/office/powerpoint/2010/main" val="169295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1" y="952304"/>
            <a:ext cx="8557649" cy="8001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latin typeface="Arial" charset="0"/>
                <a:ea typeface="MS PGothic" charset="0"/>
                <a:cs typeface="MS PGothic" charset="0"/>
              </a:rPr>
              <a:t>Lessons from IPCC WGI practices</a:t>
            </a:r>
            <a:r>
              <a:rPr lang="en-US" sz="1800" dirty="0">
                <a:latin typeface="Arial" charset="0"/>
                <a:ea typeface="MS PGothic" charset="0"/>
                <a:cs typeface="MS PGothic" charset="0"/>
              </a:rPr>
              <a:t/>
            </a:r>
            <a:br>
              <a:rPr lang="en-US" sz="1800" dirty="0">
                <a:latin typeface="Arial" charset="0"/>
                <a:ea typeface="MS PGothic" charset="0"/>
                <a:cs typeface="MS PGothic" charset="0"/>
              </a:rPr>
            </a:b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228600" y="1524000"/>
            <a:ext cx="8557650" cy="480060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fr-FR" sz="2400" dirty="0" smtClean="0">
              <a:latin typeface="Calibri"/>
              <a:cs typeface="Calibri"/>
            </a:endParaRP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fr-FR" sz="2400" dirty="0" smtClean="0">
                <a:latin typeface="Calibri"/>
                <a:cs typeface="Calibri"/>
              </a:rPr>
              <a:t> </a:t>
            </a:r>
            <a:r>
              <a:rPr lang="en-US" sz="2300" dirty="0" smtClean="0">
                <a:latin typeface="Calibri"/>
                <a:cs typeface="Calibri"/>
              </a:rPr>
              <a:t>Need to ensure </a:t>
            </a:r>
            <a:r>
              <a:rPr lang="en-US" sz="2300" dirty="0" smtClean="0">
                <a:latin typeface="Calibri"/>
                <a:cs typeface="Calibri"/>
              </a:rPr>
              <a:t>transparent and traceable </a:t>
            </a:r>
            <a:r>
              <a:rPr lang="en-US" sz="2300" dirty="0" smtClean="0">
                <a:latin typeface="Calibri"/>
                <a:cs typeface="Calibri"/>
              </a:rPr>
              <a:t>account of IPCC key findings including data sources used to provide multiple lines of evidences and figures</a:t>
            </a: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en-US" sz="2300" dirty="0">
                <a:latin typeface="Calibri"/>
                <a:cs typeface="Calibri"/>
              </a:rPr>
              <a:t> </a:t>
            </a:r>
            <a:r>
              <a:rPr lang="en-US" sz="2300" dirty="0" smtClean="0">
                <a:latin typeface="Calibri"/>
                <a:cs typeface="Calibri"/>
              </a:rPr>
              <a:t>Need to ensure curation of data sources</a:t>
            </a: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en-US" sz="2300" dirty="0">
                <a:latin typeface="Calibri"/>
                <a:cs typeface="Calibri"/>
              </a:rPr>
              <a:t> </a:t>
            </a:r>
            <a:r>
              <a:rPr lang="en-US" sz="2300" dirty="0" smtClean="0">
                <a:latin typeface="Calibri"/>
                <a:cs typeface="Calibri"/>
              </a:rPr>
              <a:t>Archiving observational datasets and model </a:t>
            </a:r>
            <a:r>
              <a:rPr lang="en-US" sz="2300" dirty="0" smtClean="0">
                <a:latin typeface="Calibri"/>
                <a:cs typeface="Calibri"/>
              </a:rPr>
              <a:t>data outputs </a:t>
            </a:r>
            <a:r>
              <a:rPr lang="en-US" sz="2300" dirty="0">
                <a:latin typeface="Calibri"/>
                <a:cs typeface="Calibri"/>
              </a:rPr>
              <a:t>is beyond </a:t>
            </a:r>
            <a:r>
              <a:rPr lang="en-US" sz="2300" dirty="0" smtClean="0">
                <a:latin typeface="Calibri"/>
                <a:cs typeface="Calibri"/>
              </a:rPr>
              <a:t>the </a:t>
            </a:r>
            <a:r>
              <a:rPr lang="en-US" sz="2300" dirty="0" smtClean="0">
                <a:latin typeface="Calibri"/>
                <a:cs typeface="Calibri"/>
              </a:rPr>
              <a:t>current capacity </a:t>
            </a:r>
            <a:r>
              <a:rPr lang="en-US" sz="2300" dirty="0">
                <a:latin typeface="Calibri"/>
                <a:cs typeface="Calibri"/>
              </a:rPr>
              <a:t>of the </a:t>
            </a:r>
            <a:r>
              <a:rPr lang="en-US" sz="2300" dirty="0" smtClean="0">
                <a:latin typeface="Calibri"/>
                <a:cs typeface="Calibri"/>
              </a:rPr>
              <a:t>IPCC Data Distribution </a:t>
            </a:r>
            <a:r>
              <a:rPr lang="en-US" sz="2300" dirty="0" smtClean="0">
                <a:latin typeface="Calibri"/>
                <a:cs typeface="Calibri"/>
              </a:rPr>
              <a:t>Centre</a:t>
            </a:r>
            <a:r>
              <a:rPr lang="en-US" sz="2300" dirty="0">
                <a:latin typeface="Calibri"/>
                <a:cs typeface="Calibri"/>
              </a:rPr>
              <a:t> </a:t>
            </a:r>
            <a:r>
              <a:rPr lang="en-US" sz="2300" dirty="0" smtClean="0">
                <a:latin typeface="Calibri"/>
                <a:cs typeface="Calibri"/>
              </a:rPr>
              <a:t>–</a:t>
            </a:r>
            <a:r>
              <a:rPr lang="en-US" sz="2300" dirty="0" smtClean="0">
                <a:latin typeface="Calibri"/>
                <a:cs typeface="Calibri"/>
              </a:rPr>
              <a:t> WMO  </a:t>
            </a:r>
            <a:r>
              <a:rPr lang="en-US" sz="2300" dirty="0" smtClean="0">
                <a:latin typeface="Calibri"/>
                <a:cs typeface="Calibri"/>
              </a:rPr>
              <a:t>programmes (GCOS, WCRP, …</a:t>
            </a:r>
            <a:r>
              <a:rPr lang="en-US" sz="2300" dirty="0" err="1" smtClean="0">
                <a:latin typeface="Calibri"/>
                <a:cs typeface="Calibri"/>
              </a:rPr>
              <a:t>etc</a:t>
            </a:r>
            <a:r>
              <a:rPr lang="en-US" sz="2300" dirty="0" smtClean="0">
                <a:latin typeface="Calibri"/>
                <a:cs typeface="Calibri"/>
              </a:rPr>
              <a:t>) could play a crucial role to support</a:t>
            </a:r>
          </a:p>
          <a:p>
            <a:pPr>
              <a:lnSpc>
                <a:spcPct val="100000"/>
              </a:lnSpc>
              <a:buFont typeface="Wingdings" charset="2"/>
              <a:buChar char="v"/>
            </a:pPr>
            <a:r>
              <a:rPr lang="en-US" sz="2300" dirty="0">
                <a:latin typeface="Calibri"/>
                <a:cs typeface="Calibri"/>
              </a:rPr>
              <a:t> </a:t>
            </a:r>
            <a:r>
              <a:rPr lang="en-US" sz="2300" dirty="0" smtClean="0">
                <a:latin typeface="Calibri"/>
                <a:cs typeface="Calibri"/>
              </a:rPr>
              <a:t>IPCC WGI Technical Support Unit  can help </a:t>
            </a:r>
            <a:r>
              <a:rPr lang="en-US" sz="2300" dirty="0" smtClean="0">
                <a:latin typeface="Calibri"/>
                <a:cs typeface="Calibri"/>
              </a:rPr>
              <a:t>compile </a:t>
            </a:r>
            <a:r>
              <a:rPr lang="en-US" sz="2300" dirty="0" smtClean="0">
                <a:latin typeface="Calibri"/>
                <a:cs typeface="Calibri"/>
              </a:rPr>
              <a:t>recipes </a:t>
            </a:r>
            <a:r>
              <a:rPr lang="en-US" sz="2300" dirty="0">
                <a:latin typeface="Calibri"/>
                <a:cs typeface="Calibri"/>
              </a:rPr>
              <a:t>for </a:t>
            </a:r>
            <a:r>
              <a:rPr lang="en-US" sz="2300" dirty="0" smtClean="0">
                <a:latin typeface="Calibri"/>
                <a:cs typeface="Calibri"/>
              </a:rPr>
              <a:t>producing figures </a:t>
            </a:r>
            <a:r>
              <a:rPr lang="en-US" sz="2300" dirty="0">
                <a:latin typeface="Calibri"/>
                <a:cs typeface="Calibri"/>
              </a:rPr>
              <a:t>of </a:t>
            </a:r>
            <a:r>
              <a:rPr lang="en-US" sz="2300" dirty="0" smtClean="0">
                <a:latin typeface="Calibri"/>
                <a:cs typeface="Calibri"/>
              </a:rPr>
              <a:t>Working </a:t>
            </a:r>
            <a:r>
              <a:rPr lang="en-US" sz="2300" dirty="0">
                <a:latin typeface="Calibri"/>
                <a:cs typeface="Calibri"/>
              </a:rPr>
              <a:t>Group </a:t>
            </a:r>
            <a:r>
              <a:rPr lang="en-US" sz="2300" dirty="0" smtClean="0">
                <a:latin typeface="Calibri"/>
                <a:cs typeface="Calibri"/>
              </a:rPr>
              <a:t>I reports.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427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  <a:endParaRPr lang="en-US" sz="48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57200" y="322263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03466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dirty="0" smtClean="0">
                <a:solidFill>
                  <a:schemeClr val="tx1"/>
                </a:solidFill>
                <a:latin typeface="Calibri Light" panose="020F0302020204030204" pitchFamily="34" charset="0"/>
              </a:rPr>
              <a:t>IPCC role and structure </a:t>
            </a:r>
            <a:endParaRPr lang="en-US" dirty="0">
              <a:solidFill>
                <a:schemeClr val="tx1"/>
              </a:solidFill>
              <a:latin typeface="Calibri Light" panose="020F030202020403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914400"/>
            <a:ext cx="8229600" cy="2313848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0" rIns="72000" bIns="0" anchor="ctr">
            <a:noAutofit/>
          </a:bodyPr>
          <a:lstStyle>
            <a:lvl1pPr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600" i="1" dirty="0">
                <a:solidFill>
                  <a:srgbClr val="4073AC"/>
                </a:solidFill>
                <a:latin typeface="+mj-lt"/>
              </a:rPr>
              <a:t>“… to assess on a comprehensive, objective, open and transparent basis the scientific, technical and socio-economic information relevant to understanding the scientific basis of risk of human-induced climate change, its potential impacts and options for adaptation and mitigation.”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914400" y="5478760"/>
            <a:ext cx="7162800" cy="61724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600" i="1" dirty="0">
                <a:solidFill>
                  <a:srgbClr val="4073AC"/>
                </a:solidFill>
              </a:rPr>
              <a:t>Policy relevant </a:t>
            </a:r>
            <a:r>
              <a:rPr lang="en-US" sz="2600" i="1" dirty="0" smtClean="0">
                <a:solidFill>
                  <a:srgbClr val="4073AC"/>
                </a:solidFill>
              </a:rPr>
              <a:t>but </a:t>
            </a:r>
            <a:r>
              <a:rPr lang="en-US" sz="2600" i="1" dirty="0">
                <a:solidFill>
                  <a:srgbClr val="4073AC"/>
                </a:solidFill>
              </a:rPr>
              <a:t>not policy prescriptive</a:t>
            </a:r>
            <a:endParaRPr lang="nb-NO" sz="2600" i="1" dirty="0">
              <a:solidFill>
                <a:srgbClr val="4073AC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3505200"/>
            <a:ext cx="8229600" cy="1828800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0" rIns="72000" bIns="0" anchor="ctr">
            <a:noAutofit/>
          </a:bodyPr>
          <a:lstStyle>
            <a:lvl1pPr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600" i="1" dirty="0" smtClean="0">
                <a:solidFill>
                  <a:srgbClr val="4073AC"/>
                </a:solidFill>
                <a:latin typeface="+mj-lt"/>
              </a:rPr>
              <a:t>Composition: 3 Working Groups + Task force:</a:t>
            </a:r>
          </a:p>
          <a:p>
            <a:pPr marL="457200" indent="-45720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4073AC"/>
                </a:solidFill>
                <a:latin typeface="+mj-lt"/>
              </a:rPr>
              <a:t>WGI: Physical science basis</a:t>
            </a:r>
          </a:p>
          <a:p>
            <a:pPr marL="457200" indent="-45720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4073AC"/>
                </a:solidFill>
                <a:latin typeface="+mj-lt"/>
              </a:rPr>
              <a:t>WGII: Impacts, vulnerability and adaptation</a:t>
            </a:r>
          </a:p>
          <a:p>
            <a:pPr marL="457200" indent="-45720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4073AC"/>
                </a:solidFill>
                <a:latin typeface="+mj-lt"/>
              </a:rPr>
              <a:t>WGIII:  mitigation of climate change</a:t>
            </a:r>
          </a:p>
          <a:p>
            <a:pPr marL="457200" indent="-457200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600" i="1" dirty="0">
              <a:solidFill>
                <a:srgbClr val="4073A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738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5305425" y="965200"/>
            <a:ext cx="0" cy="3365500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1066800"/>
            <a:ext cx="10541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>
            <a:stCxn id="41" idx="4"/>
            <a:endCxn id="45" idx="0"/>
          </p:cNvCxnSpPr>
          <p:nvPr/>
        </p:nvCxnSpPr>
        <p:spPr>
          <a:xfrm>
            <a:off x="8151813" y="635000"/>
            <a:ext cx="11112" cy="5121275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667625" y="671513"/>
            <a:ext cx="20638" cy="5033535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219200" y="1371600"/>
            <a:ext cx="0" cy="4197350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8604250" y="1476375"/>
            <a:ext cx="38100" cy="4014788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7164388" y="717550"/>
            <a:ext cx="9525" cy="4845050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300788" y="981075"/>
            <a:ext cx="25400" cy="4721225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stCxn id="59" idx="1"/>
          </p:cNvCxnSpPr>
          <p:nvPr/>
        </p:nvCxnSpPr>
        <p:spPr>
          <a:xfrm flipH="1">
            <a:off x="4249738" y="979488"/>
            <a:ext cx="9525" cy="4940300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416300" y="1166813"/>
            <a:ext cx="0" cy="4471987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2268538" y="908050"/>
            <a:ext cx="65087" cy="4837113"/>
          </a:xfrm>
          <a:prstGeom prst="line">
            <a:avLst/>
          </a:prstGeom>
          <a:ln w="19050">
            <a:solidFill>
              <a:srgbClr val="5492C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4"/>
          <p:cNvSpPr/>
          <p:nvPr/>
        </p:nvSpPr>
        <p:spPr>
          <a:xfrm rot="247602">
            <a:off x="2954338" y="5754688"/>
            <a:ext cx="1419225" cy="1100137"/>
          </a:xfrm>
          <a:custGeom>
            <a:avLst/>
            <a:gdLst>
              <a:gd name="connsiteX0" fmla="*/ 0 w 1420368"/>
              <a:gd name="connsiteY0" fmla="*/ 0 h 1101090"/>
              <a:gd name="connsiteX1" fmla="*/ 1420368 w 1420368"/>
              <a:gd name="connsiteY1" fmla="*/ 0 h 1101090"/>
              <a:gd name="connsiteX2" fmla="*/ 1420368 w 1420368"/>
              <a:gd name="connsiteY2" fmla="*/ 1101090 h 1101090"/>
              <a:gd name="connsiteX3" fmla="*/ 0 w 1420368"/>
              <a:gd name="connsiteY3" fmla="*/ 1101090 h 1101090"/>
              <a:gd name="connsiteX4" fmla="*/ 0 w 1420368"/>
              <a:gd name="connsiteY4" fmla="*/ 0 h 110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0368" h="1101090">
                <a:moveTo>
                  <a:pt x="0" y="0"/>
                </a:moveTo>
                <a:lnTo>
                  <a:pt x="1420368" y="0"/>
                </a:lnTo>
                <a:lnTo>
                  <a:pt x="1420368" y="1101090"/>
                </a:lnTo>
                <a:lnTo>
                  <a:pt x="0" y="11010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83984" tIns="0" rIns="0" bIns="0" spcCol="1270"/>
          <a:lstStyle/>
          <a:p>
            <a:pPr defTabSz="19558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44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Notched Right Arrow 15"/>
          <p:cNvSpPr/>
          <p:nvPr/>
        </p:nvSpPr>
        <p:spPr>
          <a:xfrm>
            <a:off x="153988" y="5668963"/>
            <a:ext cx="9010650" cy="336550"/>
          </a:xfrm>
          <a:prstGeom prst="notched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Freeform 16"/>
          <p:cNvSpPr/>
          <p:nvPr/>
        </p:nvSpPr>
        <p:spPr>
          <a:xfrm>
            <a:off x="-53975" y="5568950"/>
            <a:ext cx="2476500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1988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5430838" y="5346700"/>
            <a:ext cx="2474912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39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Notched Right Arrow 18"/>
          <p:cNvSpPr/>
          <p:nvPr/>
        </p:nvSpPr>
        <p:spPr>
          <a:xfrm>
            <a:off x="153988" y="381000"/>
            <a:ext cx="8990012" cy="336550"/>
          </a:xfrm>
          <a:prstGeom prst="notchedRightArrow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Oval 19"/>
          <p:cNvSpPr/>
          <p:nvPr/>
        </p:nvSpPr>
        <p:spPr>
          <a:xfrm rot="247602">
            <a:off x="1095375" y="469900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 rot="247602">
            <a:off x="1095375" y="5761038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Freeform 21"/>
          <p:cNvSpPr/>
          <p:nvPr/>
        </p:nvSpPr>
        <p:spPr>
          <a:xfrm>
            <a:off x="250825" y="1196975"/>
            <a:ext cx="2041525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anchor="b"/>
          <a:lstStyle/>
          <a:p>
            <a:pPr defTabSz="1733550" eaLnBrk="0" fontAlgn="base" hangingPunct="0"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b="1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IPCC </a:t>
            </a:r>
            <a:r>
              <a:rPr lang="en-US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–  jointly</a:t>
            </a:r>
            <a:br>
              <a:rPr lang="en-US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</a:br>
            <a:r>
              <a:rPr lang="en-US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established by </a:t>
            </a:r>
            <a:r>
              <a:rPr lang="en-US" sz="1600" b="1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WMO and UNEP</a:t>
            </a:r>
          </a:p>
        </p:txBody>
      </p:sp>
      <p:sp>
        <p:nvSpPr>
          <p:cNvPr id="23" name="Oval 22"/>
          <p:cNvSpPr/>
          <p:nvPr/>
        </p:nvSpPr>
        <p:spPr>
          <a:xfrm rot="247602">
            <a:off x="2176463" y="5751513"/>
            <a:ext cx="157162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Freeform 23"/>
          <p:cNvSpPr/>
          <p:nvPr/>
        </p:nvSpPr>
        <p:spPr>
          <a:xfrm>
            <a:off x="1042988" y="6019800"/>
            <a:ext cx="2476500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1990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 rot="247602">
            <a:off x="2246313" y="461963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1106488" y="296863"/>
            <a:ext cx="2474912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FAR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 rot="247602">
            <a:off x="3351213" y="5751513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Freeform 27"/>
          <p:cNvSpPr/>
          <p:nvPr/>
        </p:nvSpPr>
        <p:spPr>
          <a:xfrm>
            <a:off x="2192338" y="5586413"/>
            <a:ext cx="2474912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1995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 rot="247602">
            <a:off x="3351213" y="460375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>
            <a:off x="2176463" y="304800"/>
            <a:ext cx="2474912" cy="30480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SAR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Oval 30"/>
          <p:cNvSpPr/>
          <p:nvPr/>
        </p:nvSpPr>
        <p:spPr>
          <a:xfrm rot="247602">
            <a:off x="4156075" y="5756275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Freeform 31"/>
          <p:cNvSpPr/>
          <p:nvPr/>
        </p:nvSpPr>
        <p:spPr>
          <a:xfrm>
            <a:off x="2987675" y="6011863"/>
            <a:ext cx="2474913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2001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 rot="247602">
            <a:off x="4241800" y="461963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4" name="Freeform 33"/>
          <p:cNvSpPr/>
          <p:nvPr/>
        </p:nvSpPr>
        <p:spPr>
          <a:xfrm>
            <a:off x="3106738" y="223838"/>
            <a:ext cx="2474912" cy="447675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TAR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 rot="247602">
            <a:off x="5240338" y="5759450"/>
            <a:ext cx="157162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6" name="Freeform 35"/>
          <p:cNvSpPr/>
          <p:nvPr/>
        </p:nvSpPr>
        <p:spPr>
          <a:xfrm>
            <a:off x="4089400" y="5576888"/>
            <a:ext cx="2474913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2007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 rot="247602">
            <a:off x="5235575" y="466725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8" name="Freeform 37"/>
          <p:cNvSpPr/>
          <p:nvPr/>
        </p:nvSpPr>
        <p:spPr>
          <a:xfrm>
            <a:off x="4667250" y="273050"/>
            <a:ext cx="1352550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AR4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39" name="Oval 38"/>
          <p:cNvSpPr/>
          <p:nvPr/>
        </p:nvSpPr>
        <p:spPr>
          <a:xfrm rot="247602">
            <a:off x="6242050" y="461963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Freeform 39"/>
          <p:cNvSpPr/>
          <p:nvPr/>
        </p:nvSpPr>
        <p:spPr>
          <a:xfrm>
            <a:off x="5106988" y="271463"/>
            <a:ext cx="2474912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AR5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 rot="247602">
            <a:off x="8078788" y="476250"/>
            <a:ext cx="157162" cy="158750"/>
          </a:xfrm>
          <a:prstGeom prst="ellipse">
            <a:avLst/>
          </a:prstGeom>
          <a:solidFill>
            <a:srgbClr val="0034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2" name="Freeform 41"/>
          <p:cNvSpPr/>
          <p:nvPr/>
        </p:nvSpPr>
        <p:spPr>
          <a:xfrm>
            <a:off x="6921500" y="273050"/>
            <a:ext cx="2474913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AR6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 rot="247602">
            <a:off x="6229350" y="5745163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Freeform 43"/>
          <p:cNvSpPr/>
          <p:nvPr/>
        </p:nvSpPr>
        <p:spPr>
          <a:xfrm>
            <a:off x="5106988" y="5999163"/>
            <a:ext cx="2474912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2013/2014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 rot="247602">
            <a:off x="8078788" y="5756275"/>
            <a:ext cx="157162" cy="158750"/>
          </a:xfrm>
          <a:prstGeom prst="ellipse">
            <a:avLst/>
          </a:prstGeom>
          <a:solidFill>
            <a:srgbClr val="0034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6" name="Freeform 45"/>
          <p:cNvSpPr/>
          <p:nvPr/>
        </p:nvSpPr>
        <p:spPr>
          <a:xfrm>
            <a:off x="6992938" y="5994400"/>
            <a:ext cx="2474912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2016-2022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Freeform 46"/>
          <p:cNvSpPr/>
          <p:nvPr/>
        </p:nvSpPr>
        <p:spPr>
          <a:xfrm rot="19777134">
            <a:off x="790631" y="3910660"/>
            <a:ext cx="4427078" cy="411243"/>
          </a:xfrm>
          <a:custGeom>
            <a:avLst/>
            <a:gdLst>
              <a:gd name="connsiteX0" fmla="*/ 0 w 1283987"/>
              <a:gd name="connsiteY0" fmla="*/ 0 h 641840"/>
              <a:gd name="connsiteX1" fmla="*/ 1283987 w 1283987"/>
              <a:gd name="connsiteY1" fmla="*/ 0 h 641840"/>
              <a:gd name="connsiteX2" fmla="*/ 1283987 w 1283987"/>
              <a:gd name="connsiteY2" fmla="*/ 641840 h 641840"/>
              <a:gd name="connsiteX3" fmla="*/ 0 w 1283987"/>
              <a:gd name="connsiteY3" fmla="*/ 641840 h 641840"/>
              <a:gd name="connsiteX4" fmla="*/ 0 w 1283987"/>
              <a:gd name="connsiteY4" fmla="*/ 0 h 641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3987" h="641840">
                <a:moveTo>
                  <a:pt x="0" y="0"/>
                </a:moveTo>
                <a:lnTo>
                  <a:pt x="1283987" y="0"/>
                </a:lnTo>
                <a:lnTo>
                  <a:pt x="1283987" y="641840"/>
                </a:lnTo>
                <a:lnTo>
                  <a:pt x="0" y="64184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1" lIns="11430" tIns="11430" rIns="11430" bIns="11430" spcCol="1270" anchor="ctr">
            <a:prstTxWarp prst="textArchUp">
              <a:avLst/>
            </a:prstTxWarp>
          </a:bodyPr>
          <a:lstStyle/>
          <a:p>
            <a:pPr algn="ctr" defTabSz="8001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b="1" dirty="0">
                <a:solidFill>
                  <a:prstClr val="white"/>
                </a:solidFill>
                <a:latin typeface="Arial Narrow" panose="020B0606020202030204" pitchFamily="34" charset="0"/>
              </a:rPr>
              <a:t>IPCC Assessments</a:t>
            </a:r>
          </a:p>
        </p:txBody>
      </p:sp>
      <p:sp>
        <p:nvSpPr>
          <p:cNvPr id="48" name="Oval 47"/>
          <p:cNvSpPr/>
          <p:nvPr/>
        </p:nvSpPr>
        <p:spPr>
          <a:xfrm rot="247602">
            <a:off x="7097713" y="461963"/>
            <a:ext cx="158750" cy="158750"/>
          </a:xfrm>
          <a:prstGeom prst="ellipse">
            <a:avLst/>
          </a:prstGeom>
          <a:solidFill>
            <a:srgbClr val="0034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9" name="Freeform 48"/>
          <p:cNvSpPr/>
          <p:nvPr/>
        </p:nvSpPr>
        <p:spPr>
          <a:xfrm>
            <a:off x="6258453" y="271463"/>
            <a:ext cx="1774825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FF0000"/>
                </a:solidFill>
                <a:latin typeface="Arial Narrow" panose="020B0606020202030204" pitchFamily="34" charset="0"/>
              </a:rPr>
              <a:t>SR1.5</a:t>
            </a:r>
            <a:endParaRPr lang="en-US" sz="16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50" name="Oval 49"/>
          <p:cNvSpPr/>
          <p:nvPr/>
        </p:nvSpPr>
        <p:spPr>
          <a:xfrm rot="247602">
            <a:off x="8537575" y="476250"/>
            <a:ext cx="158750" cy="158750"/>
          </a:xfrm>
          <a:prstGeom prst="ellipse">
            <a:avLst/>
          </a:prstGeom>
          <a:solidFill>
            <a:srgbClr val="0034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Freeform 50"/>
          <p:cNvSpPr/>
          <p:nvPr/>
        </p:nvSpPr>
        <p:spPr>
          <a:xfrm>
            <a:off x="7956550" y="765175"/>
            <a:ext cx="1352550" cy="938213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defTabSz="1733550" eaLnBrk="0" fontAlgn="base" hangingPunct="0"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dirty="0">
                <a:solidFill>
                  <a:srgbClr val="003466"/>
                </a:solidFill>
                <a:latin typeface="Arial Narrow" panose="020B0606020202030204" pitchFamily="34" charset="0"/>
              </a:rPr>
              <a:t>UNFCCC Global</a:t>
            </a:r>
            <a:br>
              <a:rPr lang="fr-CH" sz="1600" dirty="0">
                <a:solidFill>
                  <a:srgbClr val="003466"/>
                </a:solidFill>
                <a:latin typeface="Arial Narrow" panose="020B0606020202030204" pitchFamily="34" charset="0"/>
              </a:rPr>
            </a:br>
            <a:r>
              <a:rPr lang="fr-CH" sz="1600" dirty="0" err="1">
                <a:solidFill>
                  <a:srgbClr val="003466"/>
                </a:solidFill>
                <a:latin typeface="Arial Narrow" panose="020B0606020202030204" pitchFamily="34" charset="0"/>
              </a:rPr>
              <a:t>Stocktake</a:t>
            </a:r>
            <a:endParaRPr 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 rot="247602">
            <a:off x="7135813" y="5756275"/>
            <a:ext cx="158750" cy="158750"/>
          </a:xfrm>
          <a:prstGeom prst="ellipse">
            <a:avLst/>
          </a:prstGeom>
          <a:solidFill>
            <a:srgbClr val="0034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3" name="Freeform 52"/>
          <p:cNvSpPr/>
          <p:nvPr/>
        </p:nvSpPr>
        <p:spPr>
          <a:xfrm>
            <a:off x="6732588" y="5607050"/>
            <a:ext cx="1054100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2018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 rot="247602">
            <a:off x="8562975" y="5757863"/>
            <a:ext cx="158750" cy="158750"/>
          </a:xfrm>
          <a:prstGeom prst="ellipse">
            <a:avLst/>
          </a:prstGeom>
          <a:solidFill>
            <a:srgbClr val="0034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5" name="Freeform 54"/>
          <p:cNvSpPr/>
          <p:nvPr/>
        </p:nvSpPr>
        <p:spPr>
          <a:xfrm>
            <a:off x="7431088" y="5610225"/>
            <a:ext cx="2474912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2023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56" name="Oval 55"/>
          <p:cNvSpPr/>
          <p:nvPr/>
        </p:nvSpPr>
        <p:spPr>
          <a:xfrm rot="247602">
            <a:off x="222250" y="5751513"/>
            <a:ext cx="158750" cy="158750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7" name="Freeform 56"/>
          <p:cNvSpPr/>
          <p:nvPr/>
        </p:nvSpPr>
        <p:spPr>
          <a:xfrm>
            <a:off x="-238125" y="6064250"/>
            <a:ext cx="1706563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1970s-1980s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pic>
        <p:nvPicPr>
          <p:cNvPr id="58" name="Picture 7" descr="IPCC_firstsession1988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30" t="5775" r="7445" b="17309"/>
          <a:stretch/>
        </p:blipFill>
        <p:spPr bwMode="auto">
          <a:xfrm>
            <a:off x="164152" y="1950633"/>
            <a:ext cx="2076390" cy="12301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Freeform 58"/>
          <p:cNvSpPr/>
          <p:nvPr/>
        </p:nvSpPr>
        <p:spPr>
          <a:xfrm>
            <a:off x="2900363" y="979488"/>
            <a:ext cx="1358900" cy="3238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alt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dirty="0">
                <a:solidFill>
                  <a:srgbClr val="003466"/>
                </a:solidFill>
                <a:latin typeface="Arial Narrow" panose="020B0606020202030204" pitchFamily="34" charset="0"/>
              </a:rPr>
              <a:t>K</a:t>
            </a:r>
            <a:r>
              <a:rPr lang="fr-CH" sz="1600" dirty="0" err="1">
                <a:solidFill>
                  <a:srgbClr val="003466"/>
                </a:solidFill>
                <a:latin typeface="Arial Narrow" panose="020B0606020202030204" pitchFamily="34" charset="0"/>
              </a:rPr>
              <a:t>yoto</a:t>
            </a:r>
            <a:r>
              <a:rPr lang="fr-CH" sz="1600" dirty="0">
                <a:solidFill>
                  <a:srgbClr val="003466"/>
                </a:solidFill>
                <a:latin typeface="Arial Narrow" panose="020B0606020202030204" pitchFamily="34" charset="0"/>
              </a:rPr>
              <a:t> Protocol</a:t>
            </a:r>
            <a:endParaRPr 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1763713" y="717550"/>
            <a:ext cx="1358900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fr-CH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fr-CH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dirty="0">
                <a:solidFill>
                  <a:srgbClr val="003466"/>
                </a:solidFill>
                <a:latin typeface="Arial Narrow" panose="020B0606020202030204" pitchFamily="34" charset="0"/>
              </a:rPr>
              <a:t>UNFCCC</a:t>
            </a:r>
            <a:endParaRPr 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3579813" y="730250"/>
            <a:ext cx="1365250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alt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dirty="0">
                <a:solidFill>
                  <a:srgbClr val="003466"/>
                </a:solidFill>
                <a:latin typeface="Arial Narrow" panose="020B0606020202030204" pitchFamily="34" charset="0"/>
              </a:rPr>
              <a:t>Adaptation</a:t>
            </a:r>
            <a:endParaRPr lang="en-US" sz="1600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4652963" y="762000"/>
            <a:ext cx="1358900" cy="3238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anchor="b"/>
          <a:lstStyle/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1600">
              <a:solidFill>
                <a:srgbClr val="003466"/>
              </a:solidFill>
              <a:latin typeface="Arial Narrow" charset="0"/>
              <a:ea typeface="MS PGothic" charset="0"/>
              <a:cs typeface="MS PGothic" charset="0"/>
            </a:endParaRP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1600">
              <a:solidFill>
                <a:srgbClr val="003466"/>
              </a:solidFill>
              <a:latin typeface="Arial Narrow" charset="0"/>
              <a:ea typeface="MS PGothic" charset="0"/>
              <a:cs typeface="MS PGothic" charset="0"/>
            </a:endParaRP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 </a:t>
            </a:r>
          </a:p>
          <a:p>
            <a:pPr defTabSz="1733550" eaLnBrk="0" fontAlgn="base" hangingPunct="0">
              <a:lnSpc>
                <a:spcPts val="12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           </a:t>
            </a:r>
          </a:p>
          <a:p>
            <a:pPr defTabSz="1733550" eaLnBrk="0" fontAlgn="base" hangingPunct="0"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 2 </a:t>
            </a:r>
            <a:r>
              <a:rPr lang="en-US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°C</a:t>
            </a:r>
            <a:r>
              <a:rPr lang="fr-CH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 limit</a:t>
            </a:r>
            <a:endParaRPr lang="en-US" sz="1600">
              <a:solidFill>
                <a:srgbClr val="003466"/>
              </a:solidFill>
              <a:latin typeface="Arial Narrow" charset="0"/>
              <a:ea typeface="MS PGothic" charset="0"/>
              <a:cs typeface="MS PGothic" charset="0"/>
            </a:endParaRPr>
          </a:p>
        </p:txBody>
      </p:sp>
      <p:sp>
        <p:nvSpPr>
          <p:cNvPr id="80956" name="Rectangle 62"/>
          <p:cNvSpPr>
            <a:spLocks noChangeArrowheads="1"/>
          </p:cNvSpPr>
          <p:nvPr/>
        </p:nvSpPr>
        <p:spPr bwMode="auto">
          <a:xfrm>
            <a:off x="5751513" y="642938"/>
            <a:ext cx="1484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CH" sz="1600">
                <a:solidFill>
                  <a:srgbClr val="003466"/>
                </a:solidFill>
                <a:latin typeface="Arial Narrow" charset="0"/>
                <a:ea typeface="MS PGothic" charset="0"/>
                <a:cs typeface="MS PGothic" charset="0"/>
              </a:rPr>
              <a:t>Paris Agreement </a:t>
            </a:r>
            <a:endParaRPr lang="en-US" sz="1600">
              <a:solidFill>
                <a:srgbClr val="003466"/>
              </a:solidFill>
              <a:latin typeface="Arial Narrow" charset="0"/>
              <a:ea typeface="MS PGothic" charset="0"/>
              <a:cs typeface="MS PGothic" charset="0"/>
            </a:endParaRPr>
          </a:p>
        </p:txBody>
      </p:sp>
      <p:grpSp>
        <p:nvGrpSpPr>
          <p:cNvPr id="80957" name="Group 63"/>
          <p:cNvGrpSpPr>
            <a:grpSpLocks/>
          </p:cNvGrpSpPr>
          <p:nvPr/>
        </p:nvGrpSpPr>
        <p:grpSpPr bwMode="auto">
          <a:xfrm>
            <a:off x="303213" y="796925"/>
            <a:ext cx="8732837" cy="5486400"/>
            <a:chOff x="1106435" y="937071"/>
            <a:chExt cx="7905199" cy="5250150"/>
          </a:xfrm>
        </p:grpSpPr>
        <p:sp>
          <p:nvSpPr>
            <p:cNvPr id="65" name="Shape 64"/>
            <p:cNvSpPr/>
            <p:nvPr/>
          </p:nvSpPr>
          <p:spPr>
            <a:xfrm rot="247602">
              <a:off x="1106435" y="937071"/>
              <a:ext cx="7905199" cy="5250150"/>
            </a:xfrm>
            <a:prstGeom prst="swooshArrow">
              <a:avLst>
                <a:gd name="adj1" fmla="val 37243"/>
                <a:gd name="adj2" fmla="val 40039"/>
              </a:avLst>
            </a:prstGeom>
            <a:gradFill flip="none" rotWithShape="1">
              <a:gsLst>
                <a:gs pos="0">
                  <a:srgbClr val="3399FF"/>
                </a:gs>
                <a:gs pos="39000">
                  <a:srgbClr val="00CCCC"/>
                </a:gs>
                <a:gs pos="48000">
                  <a:srgbClr val="9999FF"/>
                </a:gs>
                <a:gs pos="60001">
                  <a:srgbClr val="2E6792"/>
                </a:gs>
                <a:gs pos="75000">
                  <a:srgbClr val="3333CC"/>
                </a:gs>
                <a:gs pos="9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6" name="Freeform 65"/>
            <p:cNvSpPr/>
            <p:nvPr/>
          </p:nvSpPr>
          <p:spPr>
            <a:xfrm rot="19860165">
              <a:off x="1944634" y="3088149"/>
              <a:ext cx="4427078" cy="411243"/>
            </a:xfrm>
            <a:custGeom>
              <a:avLst/>
              <a:gdLst>
                <a:gd name="connsiteX0" fmla="*/ 0 w 1283987"/>
                <a:gd name="connsiteY0" fmla="*/ 0 h 641840"/>
                <a:gd name="connsiteX1" fmla="*/ 1283987 w 1283987"/>
                <a:gd name="connsiteY1" fmla="*/ 0 h 641840"/>
                <a:gd name="connsiteX2" fmla="*/ 1283987 w 1283987"/>
                <a:gd name="connsiteY2" fmla="*/ 641840 h 641840"/>
                <a:gd name="connsiteX3" fmla="*/ 0 w 1283987"/>
                <a:gd name="connsiteY3" fmla="*/ 641840 h 641840"/>
                <a:gd name="connsiteX4" fmla="*/ 0 w 1283987"/>
                <a:gd name="connsiteY4" fmla="*/ 0 h 64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987" h="641840">
                  <a:moveTo>
                    <a:pt x="0" y="0"/>
                  </a:moveTo>
                  <a:lnTo>
                    <a:pt x="1283987" y="0"/>
                  </a:lnTo>
                  <a:lnTo>
                    <a:pt x="1283987" y="641840"/>
                  </a:lnTo>
                  <a:lnTo>
                    <a:pt x="0" y="64184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1" lIns="11430" tIns="11430" rIns="11430" bIns="11430" spcCol="1270" anchor="ctr">
              <a:prstTxWarp prst="textArchUp">
                <a:avLst/>
              </a:prstTxWarp>
            </a:bodyPr>
            <a:lstStyle/>
            <a:p>
              <a:pPr algn="ctr" defTabSz="8001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 Narrow" panose="020B0606020202030204" pitchFamily="34" charset="0"/>
                </a:rPr>
                <a:t>Science of climate change (peer-reviewed literature)</a:t>
              </a:r>
            </a:p>
          </p:txBody>
        </p:sp>
        <p:sp>
          <p:nvSpPr>
            <p:cNvPr id="67" name="Freeform 66"/>
            <p:cNvSpPr/>
            <p:nvPr/>
          </p:nvSpPr>
          <p:spPr>
            <a:xfrm rot="19767793">
              <a:off x="1590824" y="3521505"/>
              <a:ext cx="4427078" cy="411243"/>
            </a:xfrm>
            <a:custGeom>
              <a:avLst/>
              <a:gdLst>
                <a:gd name="connsiteX0" fmla="*/ 0 w 1283987"/>
                <a:gd name="connsiteY0" fmla="*/ 0 h 641840"/>
                <a:gd name="connsiteX1" fmla="*/ 1283987 w 1283987"/>
                <a:gd name="connsiteY1" fmla="*/ 0 h 641840"/>
                <a:gd name="connsiteX2" fmla="*/ 1283987 w 1283987"/>
                <a:gd name="connsiteY2" fmla="*/ 641840 h 641840"/>
                <a:gd name="connsiteX3" fmla="*/ 0 w 1283987"/>
                <a:gd name="connsiteY3" fmla="*/ 641840 h 641840"/>
                <a:gd name="connsiteX4" fmla="*/ 0 w 1283987"/>
                <a:gd name="connsiteY4" fmla="*/ 0 h 64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987" h="641840">
                  <a:moveTo>
                    <a:pt x="0" y="0"/>
                  </a:moveTo>
                  <a:lnTo>
                    <a:pt x="1283987" y="0"/>
                  </a:lnTo>
                  <a:lnTo>
                    <a:pt x="1283987" y="641840"/>
                  </a:lnTo>
                  <a:lnTo>
                    <a:pt x="0" y="64184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1" lIns="11430" tIns="11430" rIns="11430" bIns="11430" spcCol="1270" anchor="ctr">
              <a:prstTxWarp prst="textArchUp">
                <a:avLst/>
              </a:prstTxWarp>
            </a:bodyPr>
            <a:lstStyle/>
            <a:p>
              <a:pPr algn="ctr" defTabSz="8001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1600" b="1">
                  <a:solidFill>
                    <a:prstClr val="white"/>
                  </a:solidFill>
                  <a:latin typeface="Arial Narrow" panose="020B0606020202030204" pitchFamily="34" charset="0"/>
                </a:rPr>
                <a:t>Growing </a:t>
              </a:r>
              <a:r>
                <a:rPr lang="en-US" sz="1600" b="1" dirty="0">
                  <a:solidFill>
                    <a:prstClr val="white"/>
                  </a:solidFill>
                  <a:latin typeface="Arial Narrow" panose="020B0606020202030204" pitchFamily="34" charset="0"/>
                </a:rPr>
                <a:t>public awareness</a:t>
              </a:r>
            </a:p>
          </p:txBody>
        </p:sp>
        <p:sp>
          <p:nvSpPr>
            <p:cNvPr id="68" name="Freeform 67"/>
            <p:cNvSpPr/>
            <p:nvPr/>
          </p:nvSpPr>
          <p:spPr>
            <a:xfrm rot="19730408">
              <a:off x="1680026" y="3744232"/>
              <a:ext cx="4410456" cy="394197"/>
            </a:xfrm>
            <a:custGeom>
              <a:avLst/>
              <a:gdLst>
                <a:gd name="connsiteX0" fmla="*/ 0 w 1283987"/>
                <a:gd name="connsiteY0" fmla="*/ 0 h 641840"/>
                <a:gd name="connsiteX1" fmla="*/ 1283987 w 1283987"/>
                <a:gd name="connsiteY1" fmla="*/ 0 h 641840"/>
                <a:gd name="connsiteX2" fmla="*/ 1283987 w 1283987"/>
                <a:gd name="connsiteY2" fmla="*/ 641840 h 641840"/>
                <a:gd name="connsiteX3" fmla="*/ 0 w 1283987"/>
                <a:gd name="connsiteY3" fmla="*/ 641840 h 641840"/>
                <a:gd name="connsiteX4" fmla="*/ 0 w 1283987"/>
                <a:gd name="connsiteY4" fmla="*/ 0 h 641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987" h="641840">
                  <a:moveTo>
                    <a:pt x="0" y="0"/>
                  </a:moveTo>
                  <a:lnTo>
                    <a:pt x="1283987" y="0"/>
                  </a:lnTo>
                  <a:lnTo>
                    <a:pt x="1283987" y="641840"/>
                  </a:lnTo>
                  <a:lnTo>
                    <a:pt x="0" y="64184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1" lIns="11430" tIns="11430" rIns="11430" bIns="11430" spcCol="1270" anchor="ctr">
              <a:prstTxWarp prst="textArchUp">
                <a:avLst/>
              </a:prstTxWarp>
            </a:bodyPr>
            <a:lstStyle/>
            <a:p>
              <a:pPr algn="ctr" defTabSz="800100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defRPr/>
              </a:pPr>
              <a:r>
                <a:rPr lang="en-US" sz="1600" b="1" dirty="0">
                  <a:solidFill>
                    <a:prstClr val="white"/>
                  </a:solidFill>
                  <a:latin typeface="Arial Narrow" panose="020B0606020202030204" pitchFamily="34" charset="0"/>
                </a:rPr>
                <a:t>Involvement of various actors</a:t>
              </a:r>
            </a:p>
          </p:txBody>
        </p:sp>
      </p:grpSp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2" t="44606" r="64491" b="18739"/>
          <a:stretch>
            <a:fillRect/>
          </a:stretch>
        </p:blipFill>
        <p:spPr bwMode="auto">
          <a:xfrm>
            <a:off x="4868863" y="4697413"/>
            <a:ext cx="89535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4365625"/>
            <a:ext cx="982663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Oval 71"/>
          <p:cNvSpPr/>
          <p:nvPr/>
        </p:nvSpPr>
        <p:spPr>
          <a:xfrm rot="247602">
            <a:off x="7631113" y="5745163"/>
            <a:ext cx="158750" cy="158750"/>
          </a:xfrm>
          <a:prstGeom prst="ellipse">
            <a:avLst/>
          </a:prstGeom>
          <a:solidFill>
            <a:srgbClr val="0034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3" name="Oval 72"/>
          <p:cNvSpPr/>
          <p:nvPr/>
        </p:nvSpPr>
        <p:spPr>
          <a:xfrm rot="247602">
            <a:off x="7546975" y="469900"/>
            <a:ext cx="158750" cy="158750"/>
          </a:xfrm>
          <a:prstGeom prst="ellipse">
            <a:avLst/>
          </a:prstGeom>
          <a:solidFill>
            <a:srgbClr val="003466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75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122738"/>
            <a:ext cx="1071562" cy="13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550" y="4122738"/>
            <a:ext cx="1095375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Freeform 76"/>
          <p:cNvSpPr/>
          <p:nvPr/>
        </p:nvSpPr>
        <p:spPr>
          <a:xfrm>
            <a:off x="7350125" y="1147763"/>
            <a:ext cx="1254125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7016750" y="260350"/>
            <a:ext cx="1254125" cy="352425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200" b="1" dirty="0">
                <a:solidFill>
                  <a:srgbClr val="003466"/>
                </a:solidFill>
                <a:latin typeface="Arial Narrow" panose="020B0606020202030204" pitchFamily="34" charset="0"/>
              </a:rPr>
              <a:t>SRs MR</a:t>
            </a:r>
            <a:endParaRPr lang="en-US" sz="12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80" name="Freeform 79"/>
          <p:cNvSpPr/>
          <p:nvPr/>
        </p:nvSpPr>
        <p:spPr>
          <a:xfrm>
            <a:off x="4672013" y="4487863"/>
            <a:ext cx="1328737" cy="525462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defTabSz="1733550" eaLnBrk="0" fontAlgn="base" hangingPunct="0">
              <a:spcBef>
                <a:spcPct val="0"/>
              </a:spcBef>
              <a:spcAft>
                <a:spcPct val="35000"/>
              </a:spcAft>
              <a:defRPr/>
            </a:pPr>
            <a:endParaRPr lang="en-US" altLang="en-US" sz="1600" spc="-100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spcBef>
                <a:spcPct val="0"/>
              </a:spcBef>
              <a:spcAft>
                <a:spcPct val="35000"/>
              </a:spcAft>
              <a:defRPr/>
            </a:pPr>
            <a:endParaRPr lang="en-US" sz="1600" spc="-100" dirty="0">
              <a:solidFill>
                <a:srgbClr val="003466"/>
              </a:solidFill>
              <a:latin typeface="Arial Narrow" panose="020B0606020202030204" pitchFamily="34" charset="0"/>
            </a:endParaRPr>
          </a:p>
          <a:p>
            <a:pPr defTabSz="1733550" eaLnBrk="0" fontAlgn="base" hangingPunct="0"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spc="-100" dirty="0">
                <a:solidFill>
                  <a:srgbClr val="003466"/>
                </a:solidFill>
                <a:latin typeface="Arial Narrow" panose="020B0606020202030204" pitchFamily="34" charset="0"/>
              </a:rPr>
              <a:t> </a:t>
            </a:r>
          </a:p>
          <a:p>
            <a:pPr defTabSz="1733550" eaLnBrk="0" fontAlgn="base" hangingPunct="0"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spc="-100" dirty="0">
                <a:solidFill>
                  <a:srgbClr val="003466"/>
                </a:solidFill>
                <a:latin typeface="Arial Narrow" panose="020B0606020202030204" pitchFamily="34" charset="0"/>
              </a:rPr>
              <a:t>           </a:t>
            </a:r>
          </a:p>
          <a:p>
            <a:pPr algn="ctr" defTabSz="173355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CH" sz="1200" b="1" dirty="0">
                <a:solidFill>
                  <a:srgbClr val="003466"/>
                </a:solidFill>
                <a:latin typeface="Arial Narrow" panose="020B0606020202030204" pitchFamily="34" charset="0"/>
              </a:rPr>
              <a:t>Nobel </a:t>
            </a:r>
            <a:r>
              <a:rPr lang="fr-CH" sz="1200" b="1" dirty="0" err="1">
                <a:solidFill>
                  <a:srgbClr val="003466"/>
                </a:solidFill>
                <a:latin typeface="Arial Narrow" panose="020B0606020202030204" pitchFamily="34" charset="0"/>
              </a:rPr>
              <a:t>Peace</a:t>
            </a:r>
            <a:r>
              <a:rPr lang="fr-CH" sz="1200" b="1" dirty="0">
                <a:solidFill>
                  <a:srgbClr val="003466"/>
                </a:solidFill>
                <a:latin typeface="Arial Narrow" panose="020B0606020202030204" pitchFamily="34" charset="0"/>
              </a:rPr>
              <a:t> </a:t>
            </a:r>
            <a:r>
              <a:rPr lang="fr-CH" sz="1200" b="1" dirty="0" err="1">
                <a:solidFill>
                  <a:srgbClr val="003466"/>
                </a:solidFill>
                <a:latin typeface="Arial Narrow" panose="020B0606020202030204" pitchFamily="34" charset="0"/>
              </a:rPr>
              <a:t>Prize</a:t>
            </a:r>
            <a:endParaRPr lang="fr-CH" sz="12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sp>
        <p:nvSpPr>
          <p:cNvPr id="82" name="Freeform 81"/>
          <p:cNvSpPr/>
          <p:nvPr/>
        </p:nvSpPr>
        <p:spPr>
          <a:xfrm>
            <a:off x="7172642" y="5602292"/>
            <a:ext cx="1054100" cy="336550"/>
          </a:xfrm>
          <a:custGeom>
            <a:avLst/>
            <a:gdLst>
              <a:gd name="connsiteX0" fmla="*/ 0 w 1768078"/>
              <a:gd name="connsiteY0" fmla="*/ 0 h 1625600"/>
              <a:gd name="connsiteX1" fmla="*/ 1768078 w 1768078"/>
              <a:gd name="connsiteY1" fmla="*/ 0 h 1625600"/>
              <a:gd name="connsiteX2" fmla="*/ 1768078 w 1768078"/>
              <a:gd name="connsiteY2" fmla="*/ 1625600 h 1625600"/>
              <a:gd name="connsiteX3" fmla="*/ 0 w 1768078"/>
              <a:gd name="connsiteY3" fmla="*/ 1625600 h 1625600"/>
              <a:gd name="connsiteX4" fmla="*/ 0 w 1768078"/>
              <a:gd name="connsiteY4" fmla="*/ 0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8078" h="1625600">
                <a:moveTo>
                  <a:pt x="0" y="0"/>
                </a:moveTo>
                <a:lnTo>
                  <a:pt x="1768078" y="0"/>
                </a:lnTo>
                <a:lnTo>
                  <a:pt x="1768078" y="1625600"/>
                </a:lnTo>
                <a:lnTo>
                  <a:pt x="0" y="1625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277368" tIns="277368" rIns="277368" bIns="277368" spcCol="1270" anchor="b"/>
          <a:lstStyle/>
          <a:p>
            <a:pPr algn="ctr" defTabSz="173355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fr-CH" sz="1600" b="1" dirty="0">
                <a:solidFill>
                  <a:srgbClr val="003466"/>
                </a:solidFill>
                <a:latin typeface="Arial Narrow" panose="020B0606020202030204" pitchFamily="34" charset="0"/>
              </a:rPr>
              <a:t>2019</a:t>
            </a:r>
            <a:endParaRPr lang="en-US" sz="1600" b="1" dirty="0">
              <a:solidFill>
                <a:srgbClr val="003466"/>
              </a:solidFill>
              <a:latin typeface="Arial Narrow" panose="020B0606020202030204" pitchFamily="34" charset="0"/>
            </a:endParaRPr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66120" y="1282080"/>
            <a:ext cx="885800" cy="1066800"/>
          </a:xfrm>
          <a:prstGeom prst="rect">
            <a:avLst/>
          </a:prstGeom>
          <a:solidFill>
            <a:schemeClr val="tx1">
              <a:alpha val="0"/>
            </a:schemeClr>
          </a:solidFill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24683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2667000"/>
            <a:ext cx="8229600" cy="3581400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0" rIns="72000" bIns="0" anchor="ctr">
            <a:noAutofit/>
          </a:bodyPr>
          <a:lstStyle>
            <a:lvl1pPr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600" i="1" dirty="0" smtClean="0">
              <a:solidFill>
                <a:srgbClr val="4073AC"/>
              </a:solidFill>
              <a:latin typeface="Arial Narrow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600" i="1" dirty="0">
              <a:solidFill>
                <a:srgbClr val="4073AC"/>
              </a:solidFill>
              <a:latin typeface="Arial Narrow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600" i="1" dirty="0" smtClean="0">
              <a:solidFill>
                <a:srgbClr val="4073AC"/>
              </a:solidFill>
              <a:latin typeface="Arial Narrow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Rigor, scientific accuracy, and comprehensiveness</a:t>
            </a:r>
            <a:endParaRPr lang="en-US" sz="2600" i="1" dirty="0">
              <a:solidFill>
                <a:srgbClr val="4073AC"/>
              </a:solidFill>
              <a:latin typeface="Arial Narrow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b="1" i="1" dirty="0" smtClean="0">
                <a:solidFill>
                  <a:srgbClr val="4073AC"/>
                </a:solidFill>
                <a:latin typeface="Arial Narrow"/>
              </a:rPr>
              <a:t>Traceability of findings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b="1" i="1" dirty="0" smtClean="0">
                <a:solidFill>
                  <a:srgbClr val="4073AC"/>
                </a:solidFill>
                <a:latin typeface="Arial Narrow"/>
              </a:rPr>
              <a:t>Transparency of findings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Use of peer-reviewed literature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>
                <a:solidFill>
                  <a:srgbClr val="4073AC"/>
                </a:solidFill>
                <a:latin typeface="Arial Narrow"/>
              </a:rPr>
              <a:t>Consistent treatment of </a:t>
            </a: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uncertainties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Reconciling assessment of multiple data product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>
                <a:solidFill>
                  <a:srgbClr val="4073AC"/>
                </a:solidFill>
                <a:latin typeface="Arial Narrow"/>
              </a:rPr>
              <a:t>Assessing </a:t>
            </a: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performance of multi-model </a:t>
            </a:r>
            <a:r>
              <a:rPr lang="en-US" sz="2600" i="1" dirty="0">
                <a:solidFill>
                  <a:srgbClr val="4073AC"/>
                </a:solidFill>
                <a:latin typeface="Arial Narrow"/>
              </a:rPr>
              <a:t>climate </a:t>
            </a: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simulations</a:t>
            </a:r>
            <a:endParaRPr lang="en-US" sz="2600" i="1" dirty="0">
              <a:solidFill>
                <a:srgbClr val="4073AC"/>
              </a:solidFill>
              <a:latin typeface="Arial Narrow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600" i="1" dirty="0">
                <a:solidFill>
                  <a:srgbClr val="4073AC"/>
                </a:solidFill>
                <a:latin typeface="Arial Narrow"/>
              </a:rPr>
              <a:t>C</a:t>
            </a: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ombining </a:t>
            </a:r>
            <a:r>
              <a:rPr lang="en-US" sz="2600" i="1" dirty="0">
                <a:solidFill>
                  <a:srgbClr val="4073AC"/>
                </a:solidFill>
                <a:latin typeface="Arial Narrow"/>
              </a:rPr>
              <a:t>multi model climate projections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600" i="1" dirty="0" smtClean="0">
              <a:solidFill>
                <a:srgbClr val="4073AC"/>
              </a:solidFill>
              <a:latin typeface="Arial Narrow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600" i="1" dirty="0" smtClean="0">
              <a:solidFill>
                <a:srgbClr val="4073AC"/>
              </a:solidFill>
              <a:latin typeface="Arial Narrow"/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600" i="1" dirty="0">
              <a:solidFill>
                <a:srgbClr val="4073AC"/>
              </a:solidFill>
              <a:latin typeface="Arial Narrow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322263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03466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WGI working principles </a:t>
            </a:r>
            <a:endParaRPr lang="en-US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914400"/>
            <a:ext cx="8229600" cy="1600200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72000" tIns="0" rIns="72000" bIns="0" anchor="ctr">
            <a:noAutofit/>
          </a:bodyPr>
          <a:lstStyle>
            <a:lvl1pPr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“Reliable </a:t>
            </a:r>
            <a:r>
              <a:rPr lang="en-US" sz="2600" i="1" dirty="0">
                <a:solidFill>
                  <a:srgbClr val="4073AC"/>
                </a:solidFill>
                <a:latin typeface="Arial Narrow"/>
              </a:rPr>
              <a:t>detection and attribution of changes in climate, and their effects, is fundamental to our understanding of the scientific basis of climate </a:t>
            </a:r>
            <a:r>
              <a:rPr lang="en-US" sz="2600" i="1" dirty="0" smtClean="0">
                <a:solidFill>
                  <a:srgbClr val="4073AC"/>
                </a:solidFill>
                <a:latin typeface="Arial Narrow"/>
              </a:rPr>
              <a:t>change”</a:t>
            </a:r>
            <a:endParaRPr lang="en-US" sz="2600" i="1" dirty="0">
              <a:solidFill>
                <a:srgbClr val="4073AC"/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212484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400" b="1" spc="-20" dirty="0" smtClean="0">
                <a:solidFill>
                  <a:srgbClr val="003466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Certainty of key findings </a:t>
            </a:r>
            <a:endParaRPr lang="en-US" sz="44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43" y="977772"/>
            <a:ext cx="8496638" cy="5970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04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19594" y="319882"/>
            <a:ext cx="7324406" cy="8048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90000"/>
              </a:lnSpc>
            </a:pPr>
            <a:r>
              <a:rPr lang="en-US" dirty="0">
                <a:solidFill>
                  <a:prstClr val="black"/>
                </a:solidFill>
                <a:latin typeface="Calibri Light" panose="020F0302020204030204" pitchFamily="34" charset="0"/>
              </a:rPr>
              <a:t>Working Group I </a:t>
            </a:r>
            <a:r>
              <a:rPr lang="en-US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Outline</a:t>
            </a:r>
            <a:endParaRPr lang="en-US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97557" y="548680"/>
            <a:ext cx="88389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dirty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dirty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1: Introduction</a:t>
            </a:r>
            <a:endParaRPr lang="en-US" dirty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2: Observations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: Atmosphere and </a:t>
            </a: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Surface</a:t>
            </a: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3: Observations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: Ocean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4: Observations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: Cryosphere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5: Information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from Paleoclimate Archives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6: Carbon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and Other Biogeochemical Cycles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7: Clouds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and Aerosols </a:t>
            </a: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8: Anthropogenic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and Natural Radiative Forcing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9: Evaluation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of Climate Models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10: Detection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and Attribution of Climate Change: from Global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 </a:t>
            </a: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     to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Regional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11: Near-term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Climate Change: Projections and Predictability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12: Long-term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Climate Change: Projections, Commitments and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 </a:t>
            </a: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     Irreversibility </a:t>
            </a: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13: Sea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Level Change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14: Climate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Phenomena and their Relevance for Future </a:t>
            </a: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 </a:t>
            </a: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     Regional </a:t>
            </a:r>
            <a:r>
              <a:rPr lang="en-US" dirty="0">
                <a:solidFill>
                  <a:prstClr val="black"/>
                </a:solidFill>
                <a:ea typeface="MS PGothic" panose="020B0600070205080204" pitchFamily="34" charset="-128"/>
              </a:rPr>
              <a:t>Climate </a:t>
            </a:r>
            <a:r>
              <a:rPr lang="en-US" dirty="0" smtClean="0">
                <a:solidFill>
                  <a:prstClr val="black"/>
                </a:solidFill>
                <a:ea typeface="MS PGothic" panose="020B0600070205080204" pitchFamily="34" charset="-128"/>
              </a:rPr>
              <a:t>Change </a:t>
            </a:r>
          </a:p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25470" y="337592"/>
            <a:ext cx="14941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4400" b="1" dirty="0" smtClean="0">
                <a:solidFill>
                  <a:srgbClr val="0070C0"/>
                </a:solidFill>
                <a:ea typeface="MS PGothic" panose="020B0600070205080204" pitchFamily="34" charset="-128"/>
              </a:rPr>
              <a:t>AR5</a:t>
            </a:r>
            <a:endParaRPr lang="fr-FR" sz="4400" b="1" dirty="0">
              <a:solidFill>
                <a:srgbClr val="0070C0"/>
              </a:solidFill>
              <a:ea typeface="MS PGothic" panose="020B0600070205080204" pitchFamily="34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1219" y="3645024"/>
            <a:ext cx="8701894" cy="15972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sz="3600">
              <a:solidFill>
                <a:srgbClr val="FFFFFF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7557" y="1713507"/>
            <a:ext cx="8705115" cy="4379789"/>
            <a:chOff x="197557" y="1785516"/>
            <a:chExt cx="8705115" cy="4379789"/>
          </a:xfrm>
        </p:grpSpPr>
        <p:sp>
          <p:nvSpPr>
            <p:cNvPr id="7" name="Rectangle 6"/>
            <p:cNvSpPr/>
            <p:nvPr/>
          </p:nvSpPr>
          <p:spPr>
            <a:xfrm>
              <a:off x="197557" y="1785516"/>
              <a:ext cx="8701894" cy="82204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fr-FR" sz="3600">
                <a:solidFill>
                  <a:srgbClr val="FFFFFF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200778" y="2609502"/>
              <a:ext cx="8701894" cy="11038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fr-FR" sz="3600">
                <a:solidFill>
                  <a:srgbClr val="FFFFFF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821207" y="1936410"/>
              <a:ext cx="1999265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>
              <a:spAutoFit/>
            </a:bodyPr>
            <a:lstStyle/>
            <a:p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C00000"/>
                  </a:solidFill>
                  <a:ea typeface="MS PGothic" panose="020B0600070205080204" pitchFamily="34" charset="-128"/>
                </a:rPr>
                <a:t>Observations</a:t>
              </a:r>
              <a:endParaRPr lang="fr-FR" sz="2400" dirty="0">
                <a:solidFill>
                  <a:srgbClr val="C00000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821207" y="2895327"/>
              <a:ext cx="199926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srgbClr val="C00000"/>
                  </a:solidFill>
                  <a:ea typeface="MS PGothic" panose="020B0600070205080204" pitchFamily="34" charset="-128"/>
                </a:rPr>
                <a:t>Processes</a:t>
              </a:r>
              <a:endParaRPr lang="fr-FR" sz="2400" dirty="0">
                <a:solidFill>
                  <a:srgbClr val="C00000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00778" y="5301209"/>
              <a:ext cx="8701894" cy="86409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fr-FR" sz="3600">
                <a:solidFill>
                  <a:srgbClr val="FFFFFF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821207" y="4335487"/>
              <a:ext cx="199926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srgbClr val="C00000"/>
                  </a:solidFill>
                  <a:ea typeface="MS PGothic" panose="020B0600070205080204" pitchFamily="34" charset="-128"/>
                </a:rPr>
                <a:t>Models</a:t>
              </a:r>
              <a:endParaRPr lang="fr-FR" sz="2400" dirty="0">
                <a:solidFill>
                  <a:srgbClr val="C00000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821207" y="5648548"/>
              <a:ext cx="199926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algn="ctr" defTabSz="4572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srgbClr val="C00000"/>
                  </a:solidFill>
                  <a:ea typeface="MS PGothic" panose="020B0600070205080204" pitchFamily="34" charset="-128"/>
                </a:rPr>
                <a:t>Synthesis</a:t>
              </a:r>
              <a:endParaRPr lang="fr-FR" sz="2400" dirty="0">
                <a:solidFill>
                  <a:srgbClr val="C00000"/>
                </a:solidFill>
                <a:ea typeface="MS PGothic" panose="020B060007020508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69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57200" y="322263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03466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defRPr/>
            </a:pPr>
            <a:r>
              <a:rPr lang="en-US" sz="3600" b="1" spc="-2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Observational evidence of climate </a:t>
            </a:r>
            <a:r>
              <a:rPr lang="en-US" sz="3600" b="1" spc="-20" dirty="0">
                <a:latin typeface="Calibri Light" panose="020F0302020204030204" pitchFamily="34" charset="0"/>
                <a:cs typeface="Calibri Light" panose="020F0302020204030204" pitchFamily="34" charset="0"/>
              </a:rPr>
              <a:t>changes 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41" y="1117600"/>
            <a:ext cx="7582559" cy="574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9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57200" y="322263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03466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defRPr/>
            </a:pPr>
            <a:r>
              <a:rPr lang="en-US" sz="3200" b="1" spc="-2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Systematic quantification of model performance </a:t>
            </a:r>
            <a:endParaRPr lang="en-US" sz="3200" b="1" spc="-2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914400"/>
            <a:ext cx="8110105" cy="5351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5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57200" y="322263"/>
            <a:ext cx="82296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003466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defRPr/>
            </a:pPr>
            <a:r>
              <a:rPr lang="en-US" sz="3600" b="1" spc="-20" dirty="0" smtClean="0">
                <a:latin typeface="Calibri Light" panose="020F0302020204030204" pitchFamily="34" charset="0"/>
                <a:cs typeface="Calibri Light" panose="020F0302020204030204" pitchFamily="34" charset="0"/>
              </a:rPr>
              <a:t>Assessing future climate change responses </a:t>
            </a:r>
            <a:endParaRPr lang="en-US" sz="3600" b="1" spc="-2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78" y="914400"/>
            <a:ext cx="8113222" cy="537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26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1200</TotalTime>
  <Words>1010</Words>
  <Application>Microsoft Office PowerPoint</Application>
  <PresentationFormat>Affichage à l'écran (4:3)</PresentationFormat>
  <Paragraphs>163</Paragraphs>
  <Slides>16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5" baseType="lpstr">
      <vt:lpstr>MS PGothic</vt:lpstr>
      <vt:lpstr>Arial</vt:lpstr>
      <vt:lpstr>Arial Narrow</vt:lpstr>
      <vt:lpstr>Calibri</vt:lpstr>
      <vt:lpstr>Calibri Light</vt:lpstr>
      <vt:lpstr>Frutiger 57Cn</vt:lpstr>
      <vt:lpstr>Verdana</vt:lpstr>
      <vt:lpstr>Wingdings</vt:lpstr>
      <vt:lpstr>blank</vt:lpstr>
      <vt:lpstr>Présentation PowerPoint</vt:lpstr>
      <vt:lpstr>Présentation PowerPoint</vt:lpstr>
      <vt:lpstr>Présentation PowerPoint</vt:lpstr>
      <vt:lpstr>Présentation PowerPoint</vt:lpstr>
      <vt:lpstr>Certainty of key findings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IPCC Data Distribution Centre (DDC) </vt:lpstr>
      <vt:lpstr>Présentation PowerPoint</vt:lpstr>
      <vt:lpstr>Présentation PowerPoint</vt:lpstr>
      <vt:lpstr>Présentation PowerPoint</vt:lpstr>
      <vt:lpstr>Lessons from IPCC WGI practices </vt:lpstr>
      <vt:lpstr>Présentation PowerPoint</vt:lpstr>
    </vt:vector>
  </TitlesOfParts>
  <Company>World Meteorological 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MOUFOUMA OKIA Wilfran</cp:lastModifiedBy>
  <cp:revision>72</cp:revision>
  <dcterms:created xsi:type="dcterms:W3CDTF">2017-08-23T09:47:05Z</dcterms:created>
  <dcterms:modified xsi:type="dcterms:W3CDTF">2017-10-01T11:04:28Z</dcterms:modified>
</cp:coreProperties>
</file>