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7"/>
  </p:notesMasterIdLst>
  <p:sldIdLst>
    <p:sldId id="256" r:id="rId2"/>
    <p:sldId id="261" r:id="rId3"/>
    <p:sldId id="262" r:id="rId4"/>
    <p:sldId id="264" r:id="rId5"/>
    <p:sldId id="268" r:id="rId6"/>
    <p:sldId id="265" r:id="rId7"/>
    <p:sldId id="269" r:id="rId8"/>
    <p:sldId id="270" r:id="rId9"/>
    <p:sldId id="271" r:id="rId10"/>
    <p:sldId id="272" r:id="rId11"/>
    <p:sldId id="275" r:id="rId12"/>
    <p:sldId id="303" r:id="rId13"/>
    <p:sldId id="277" r:id="rId14"/>
    <p:sldId id="302" r:id="rId15"/>
    <p:sldId id="305" r:id="rId16"/>
    <p:sldId id="304" r:id="rId17"/>
    <p:sldId id="276" r:id="rId18"/>
    <p:sldId id="286" r:id="rId19"/>
    <p:sldId id="288" r:id="rId20"/>
    <p:sldId id="289" r:id="rId21"/>
    <p:sldId id="285" r:id="rId22"/>
    <p:sldId id="297" r:id="rId23"/>
    <p:sldId id="295" r:id="rId24"/>
    <p:sldId id="296" r:id="rId25"/>
    <p:sldId id="258" r:id="rId2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00CC"/>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8598" autoAdjust="0"/>
  </p:normalViewPr>
  <p:slideViewPr>
    <p:cSldViewPr snapToGrid="0" snapToObjects="1">
      <p:cViewPr>
        <p:scale>
          <a:sx n="90" d="100"/>
          <a:sy n="90" d="100"/>
        </p:scale>
        <p:origin x="-714"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69A64BE-CACF-4CEE-A925-28596A754FAC}" type="datetimeFigureOut">
              <a:rPr lang="en-GB" smtClean="0"/>
              <a:t>27/09/2017</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7116527-64FD-4ADC-8819-9BFA1E8A93FB}" type="slidenum">
              <a:rPr lang="en-GB" smtClean="0"/>
              <a:t>‹#›</a:t>
            </a:fld>
            <a:endParaRPr lang="en-GB"/>
          </a:p>
        </p:txBody>
      </p:sp>
    </p:spTree>
    <p:extLst>
      <p:ext uri="{BB962C8B-B14F-4D97-AF65-F5344CB8AC3E}">
        <p14:creationId xmlns:p14="http://schemas.microsoft.com/office/powerpoint/2010/main" val="23303523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7116527-64FD-4ADC-8819-9BFA1E8A93FB}" type="slidenum">
              <a:rPr lang="en-GB" smtClean="0"/>
              <a:t>1</a:t>
            </a:fld>
            <a:endParaRPr lang="en-GB"/>
          </a:p>
        </p:txBody>
      </p:sp>
    </p:spTree>
    <p:extLst>
      <p:ext uri="{BB962C8B-B14F-4D97-AF65-F5344CB8AC3E}">
        <p14:creationId xmlns:p14="http://schemas.microsoft.com/office/powerpoint/2010/main" val="28460605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7116527-64FD-4ADC-8819-9BFA1E8A93FB}" type="slidenum">
              <a:rPr lang="en-GB" smtClean="0"/>
              <a:t>10</a:t>
            </a:fld>
            <a:endParaRPr lang="en-GB"/>
          </a:p>
        </p:txBody>
      </p:sp>
    </p:spTree>
    <p:extLst>
      <p:ext uri="{BB962C8B-B14F-4D97-AF65-F5344CB8AC3E}">
        <p14:creationId xmlns:p14="http://schemas.microsoft.com/office/powerpoint/2010/main" val="8683547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altLang="zh-CN" dirty="0" smtClean="0"/>
              <a:t/>
            </a:r>
            <a:br>
              <a:rPr lang="en-US" altLang="zh-CN" dirty="0" smtClean="0"/>
            </a:br>
            <a:endParaRPr lang="en-US" altLang="zh-CN" dirty="0" smtClean="0"/>
          </a:p>
          <a:p>
            <a:pPr marL="0" marR="0" lvl="1" indent="0" algn="l" defTabSz="914400" rtl="0" eaLnBrk="1" fontAlgn="auto" latinLnBrk="0" hangingPunct="1">
              <a:lnSpc>
                <a:spcPct val="100000"/>
              </a:lnSpc>
              <a:spcBef>
                <a:spcPts val="0"/>
              </a:spcBef>
              <a:spcAft>
                <a:spcPts val="0"/>
              </a:spcAft>
              <a:buClrTx/>
              <a:buSzTx/>
              <a:buFontTx/>
              <a:buNone/>
              <a:tabLst/>
              <a:defRPr/>
            </a:pPr>
            <a:endParaRPr kumimoji="1" lang="en-US" altLang="zh-CN" sz="1200" b="0" u="none" dirty="0" smtClean="0">
              <a:solidFill>
                <a:srgbClr val="0099CC"/>
              </a:solidFill>
              <a:ea typeface="微软雅黑" pitchFamily="34" charset="-122"/>
            </a:endParaRPr>
          </a:p>
        </p:txBody>
      </p:sp>
      <p:sp>
        <p:nvSpPr>
          <p:cNvPr id="4" name="灯片编号占位符 3"/>
          <p:cNvSpPr>
            <a:spLocks noGrp="1"/>
          </p:cNvSpPr>
          <p:nvPr>
            <p:ph type="sldNum" sz="quarter" idx="10"/>
          </p:nvPr>
        </p:nvSpPr>
        <p:spPr/>
        <p:txBody>
          <a:bodyPr/>
          <a:lstStyle/>
          <a:p>
            <a:fld id="{A7116527-64FD-4ADC-8819-9BFA1E8A93FB}" type="slidenum">
              <a:rPr lang="en-GB" smtClean="0"/>
              <a:t>11</a:t>
            </a:fld>
            <a:endParaRPr lang="en-GB"/>
          </a:p>
        </p:txBody>
      </p:sp>
    </p:spTree>
    <p:extLst>
      <p:ext uri="{BB962C8B-B14F-4D97-AF65-F5344CB8AC3E}">
        <p14:creationId xmlns:p14="http://schemas.microsoft.com/office/powerpoint/2010/main" val="31419525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1" indent="0" algn="l" defTabSz="914400" rtl="0" eaLnBrk="1" fontAlgn="auto" latinLnBrk="0" hangingPunct="1">
              <a:lnSpc>
                <a:spcPct val="100000"/>
              </a:lnSpc>
              <a:spcBef>
                <a:spcPts val="0"/>
              </a:spcBef>
              <a:spcAft>
                <a:spcPts val="0"/>
              </a:spcAft>
              <a:buClrTx/>
              <a:buSzTx/>
              <a:buFontTx/>
              <a:buNone/>
              <a:tabLst/>
              <a:defRPr/>
            </a:pPr>
            <a:endParaRPr kumimoji="1" lang="en-US" altLang="zh-CN" sz="1200" b="0" u="none" dirty="0" smtClean="0">
              <a:solidFill>
                <a:srgbClr val="0099CC"/>
              </a:solidFill>
              <a:ea typeface="微软雅黑" pitchFamily="34" charset="-122"/>
            </a:endParaRPr>
          </a:p>
        </p:txBody>
      </p:sp>
      <p:sp>
        <p:nvSpPr>
          <p:cNvPr id="4" name="灯片编号占位符 3"/>
          <p:cNvSpPr>
            <a:spLocks noGrp="1"/>
          </p:cNvSpPr>
          <p:nvPr>
            <p:ph type="sldNum" sz="quarter" idx="10"/>
          </p:nvPr>
        </p:nvSpPr>
        <p:spPr/>
        <p:txBody>
          <a:bodyPr/>
          <a:lstStyle/>
          <a:p>
            <a:fld id="{A7116527-64FD-4ADC-8819-9BFA1E8A93FB}" type="slidenum">
              <a:rPr lang="en-GB" smtClean="0"/>
              <a:t>12</a:t>
            </a:fld>
            <a:endParaRPr lang="en-GB"/>
          </a:p>
        </p:txBody>
      </p:sp>
    </p:spTree>
    <p:extLst>
      <p:ext uri="{BB962C8B-B14F-4D97-AF65-F5344CB8AC3E}">
        <p14:creationId xmlns:p14="http://schemas.microsoft.com/office/powerpoint/2010/main" val="31419525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baseline="0" dirty="0" smtClean="0"/>
              <a:t>So, developers can select SDK, or web service, or RESTful API, or Script to get data.</a:t>
            </a:r>
          </a:p>
          <a:p>
            <a:r>
              <a:rPr lang="en-US" altLang="zh-CN" baseline="0" dirty="0" smtClean="0"/>
              <a:t>These methods of the service are somewhat different.</a:t>
            </a:r>
          </a:p>
          <a:p>
            <a:r>
              <a:rPr lang="en-US" altLang="zh-CN" baseline="0" dirty="0" smtClean="0"/>
              <a:t>The SDK is suitable for fetching a batch of data, it is applicable to background </a:t>
            </a:r>
            <a:r>
              <a:rPr lang="en-US" altLang="zh-CN" sz="1200" kern="1200" dirty="0" smtClean="0">
                <a:solidFill>
                  <a:schemeClr val="tx1"/>
                </a:solidFill>
                <a:latin typeface="Calibri" charset="0"/>
                <a:ea typeface="宋体" pitchFamily="2" charset="-122"/>
                <a:cs typeface="+mn-cs"/>
              </a:rPr>
              <a:t>processing system, such as numerical weather prediction systems.</a:t>
            </a:r>
          </a:p>
          <a:p>
            <a:r>
              <a:rPr lang="en-US" altLang="zh-CN" sz="1200" kern="1200" dirty="0" smtClean="0">
                <a:solidFill>
                  <a:schemeClr val="tx1"/>
                </a:solidFill>
                <a:latin typeface="Calibri" charset="0"/>
                <a:ea typeface="宋体" pitchFamily="2" charset="-122"/>
                <a:cs typeface="+mn-cs"/>
              </a:rPr>
              <a:t>The web service or RESTful API is platform-independent,</a:t>
            </a:r>
            <a:r>
              <a:rPr lang="en-US" altLang="zh-CN" sz="1200" kern="1200" baseline="0" dirty="0" smtClean="0">
                <a:solidFill>
                  <a:schemeClr val="tx1"/>
                </a:solidFill>
                <a:latin typeface="Calibri" charset="0"/>
                <a:ea typeface="宋体" pitchFamily="2" charset="-122"/>
                <a:cs typeface="+mn-cs"/>
              </a:rPr>
              <a:t> language-independent. Programming with it is very conveniently. But the </a:t>
            </a:r>
            <a:r>
              <a:rPr lang="en-US" altLang="zh-CN" sz="1200" kern="1200" dirty="0" smtClean="0">
                <a:solidFill>
                  <a:schemeClr val="tx1"/>
                </a:solidFill>
                <a:latin typeface="Calibri" charset="0"/>
                <a:ea typeface="宋体" pitchFamily="2" charset="-122"/>
                <a:cs typeface="+mn-cs"/>
              </a:rPr>
              <a:t>data volume</a:t>
            </a:r>
            <a:r>
              <a:rPr lang="en-US" altLang="zh-CN" sz="1200" kern="1200" baseline="0" dirty="0" smtClean="0">
                <a:solidFill>
                  <a:schemeClr val="tx1"/>
                </a:solidFill>
                <a:latin typeface="Calibri" charset="0"/>
                <a:ea typeface="宋体" pitchFamily="2" charset="-122"/>
                <a:cs typeface="+mn-cs"/>
              </a:rPr>
              <a:t> </a:t>
            </a:r>
            <a:r>
              <a:rPr lang="en-US" altLang="zh-CN" sz="1200" kern="1200" dirty="0" smtClean="0">
                <a:solidFill>
                  <a:schemeClr val="tx1"/>
                </a:solidFill>
                <a:latin typeface="Calibri" charset="0"/>
                <a:ea typeface="宋体" pitchFamily="2" charset="-122"/>
                <a:cs typeface="+mn-cs"/>
              </a:rPr>
              <a:t>in one call should not be too large.</a:t>
            </a:r>
          </a:p>
          <a:p>
            <a:r>
              <a:rPr lang="en-US" altLang="zh-CN" sz="1200" kern="1200" dirty="0" smtClean="0">
                <a:solidFill>
                  <a:schemeClr val="tx1"/>
                </a:solidFill>
                <a:latin typeface="Calibri" charset="0"/>
                <a:ea typeface="宋体" pitchFamily="2" charset="-122"/>
                <a:cs typeface="+mn-cs"/>
              </a:rPr>
              <a:t>The script tool</a:t>
            </a:r>
            <a:r>
              <a:rPr lang="en-US" altLang="zh-CN" sz="1200" kern="1200" baseline="0" dirty="0" smtClean="0">
                <a:solidFill>
                  <a:schemeClr val="tx1"/>
                </a:solidFill>
                <a:latin typeface="Calibri" charset="0"/>
                <a:ea typeface="宋体" pitchFamily="2" charset="-122"/>
                <a:cs typeface="+mn-cs"/>
              </a:rPr>
              <a:t> is suitable for</a:t>
            </a:r>
            <a:r>
              <a:rPr lang="zh-CN" altLang="en-US" sz="1200" kern="1200" dirty="0" smtClean="0">
                <a:solidFill>
                  <a:schemeClr val="tx1"/>
                </a:solidFill>
                <a:latin typeface="Calibri" charset="0"/>
                <a:ea typeface="宋体" pitchFamily="2" charset="-122"/>
                <a:cs typeface="+mn-cs"/>
              </a:rPr>
              <a:t> </a:t>
            </a:r>
            <a:r>
              <a:rPr lang="en-US" altLang="zh-CN" sz="1200" kern="1200" dirty="0" smtClean="0">
                <a:solidFill>
                  <a:schemeClr val="tx1"/>
                </a:solidFill>
                <a:latin typeface="Calibri" charset="0"/>
                <a:ea typeface="宋体" pitchFamily="2" charset="-122"/>
                <a:cs typeface="+mn-cs"/>
              </a:rPr>
              <a:t>scientific researchers. They can get data by</a:t>
            </a:r>
            <a:r>
              <a:rPr lang="en-US" altLang="zh-CN" sz="1200" kern="1200" baseline="0" dirty="0" smtClean="0">
                <a:solidFill>
                  <a:schemeClr val="tx1"/>
                </a:solidFill>
                <a:latin typeface="Calibri" charset="0"/>
                <a:ea typeface="宋体" pitchFamily="2" charset="-122"/>
                <a:cs typeface="+mn-cs"/>
              </a:rPr>
              <a:t> configuring script, without programming</a:t>
            </a:r>
            <a:endParaRPr lang="zh-CN" altLang="en-US" dirty="0"/>
          </a:p>
        </p:txBody>
      </p:sp>
      <p:sp>
        <p:nvSpPr>
          <p:cNvPr id="4" name="灯片编号占位符 3"/>
          <p:cNvSpPr>
            <a:spLocks noGrp="1"/>
          </p:cNvSpPr>
          <p:nvPr>
            <p:ph type="sldNum" sz="quarter" idx="10"/>
          </p:nvPr>
        </p:nvSpPr>
        <p:spPr/>
        <p:txBody>
          <a:bodyPr/>
          <a:lstStyle/>
          <a:p>
            <a:fld id="{A7116527-64FD-4ADC-8819-9BFA1E8A93FB}" type="slidenum">
              <a:rPr lang="en-GB" smtClean="0"/>
              <a:t>13</a:t>
            </a:fld>
            <a:endParaRPr lang="en-GB"/>
          </a:p>
        </p:txBody>
      </p:sp>
    </p:spTree>
    <p:extLst>
      <p:ext uri="{BB962C8B-B14F-4D97-AF65-F5344CB8AC3E}">
        <p14:creationId xmlns:p14="http://schemas.microsoft.com/office/powerpoint/2010/main" val="24366101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1" indent="0" algn="l" defTabSz="914400" rtl="0" eaLnBrk="1" fontAlgn="auto" latinLnBrk="0" hangingPunct="1">
              <a:lnSpc>
                <a:spcPct val="100000"/>
              </a:lnSpc>
              <a:spcBef>
                <a:spcPts val="0"/>
              </a:spcBef>
              <a:spcAft>
                <a:spcPts val="0"/>
              </a:spcAft>
              <a:buClrTx/>
              <a:buSzTx/>
              <a:buFontTx/>
              <a:buNone/>
              <a:tabLst/>
              <a:defRPr/>
            </a:pPr>
            <a:endParaRPr kumimoji="1" lang="en-US" altLang="zh-CN" sz="1200" b="0" u="none" baseline="0" dirty="0" smtClean="0">
              <a:solidFill>
                <a:srgbClr val="0099CC"/>
              </a:solidFill>
              <a:ea typeface="微软雅黑" pitchFamily="34" charset="-122"/>
            </a:endParaRPr>
          </a:p>
          <a:p>
            <a:pPr marL="0" marR="0" lvl="1" indent="0" algn="l" defTabSz="914400" rtl="0" eaLnBrk="1" fontAlgn="auto" latinLnBrk="0" hangingPunct="1">
              <a:lnSpc>
                <a:spcPct val="100000"/>
              </a:lnSpc>
              <a:spcBef>
                <a:spcPts val="0"/>
              </a:spcBef>
              <a:spcAft>
                <a:spcPts val="0"/>
              </a:spcAft>
              <a:buClrTx/>
              <a:buSzTx/>
              <a:buFontTx/>
              <a:buNone/>
              <a:tabLst/>
              <a:defRPr/>
            </a:pPr>
            <a:endParaRPr kumimoji="1" lang="en-US" altLang="zh-CN" sz="1200" b="0" u="none" baseline="0" dirty="0" smtClean="0">
              <a:solidFill>
                <a:srgbClr val="0099CC"/>
              </a:solidFill>
              <a:ea typeface="微软雅黑" pitchFamily="34" charset="-122"/>
            </a:endParaRPr>
          </a:p>
          <a:p>
            <a:pPr marL="0" marR="0" lvl="1" indent="0" algn="l" defTabSz="914400" rtl="0" eaLnBrk="1" fontAlgn="auto" latinLnBrk="0" hangingPunct="1">
              <a:lnSpc>
                <a:spcPct val="100000"/>
              </a:lnSpc>
              <a:spcBef>
                <a:spcPts val="0"/>
              </a:spcBef>
              <a:spcAft>
                <a:spcPts val="0"/>
              </a:spcAft>
              <a:buClrTx/>
              <a:buSzTx/>
              <a:buFontTx/>
              <a:buNone/>
              <a:tabLst/>
              <a:defRPr/>
            </a:pPr>
            <a:endParaRPr kumimoji="1" lang="en-US" altLang="zh-CN" sz="1200" b="0" u="none" baseline="0" dirty="0" smtClean="0">
              <a:solidFill>
                <a:srgbClr val="0099CC"/>
              </a:solidFill>
              <a:ea typeface="微软雅黑" pitchFamily="34" charset="-122"/>
            </a:endParaRPr>
          </a:p>
          <a:p>
            <a:pPr marL="0" marR="0" lvl="1" indent="0" algn="l" defTabSz="914400" rtl="0" eaLnBrk="1" fontAlgn="auto" latinLnBrk="0" hangingPunct="1">
              <a:lnSpc>
                <a:spcPct val="100000"/>
              </a:lnSpc>
              <a:spcBef>
                <a:spcPts val="0"/>
              </a:spcBef>
              <a:spcAft>
                <a:spcPts val="0"/>
              </a:spcAft>
              <a:buClrTx/>
              <a:buSzTx/>
              <a:buFontTx/>
              <a:buNone/>
              <a:tabLst/>
              <a:defRPr/>
            </a:pPr>
            <a:endParaRPr kumimoji="1" lang="en-US" altLang="zh-CN" sz="1200" b="0" u="none" dirty="0" smtClean="0">
              <a:solidFill>
                <a:srgbClr val="0099CC"/>
              </a:solidFill>
              <a:ea typeface="微软雅黑" pitchFamily="34" charset="-122"/>
            </a:endParaRPr>
          </a:p>
        </p:txBody>
      </p:sp>
      <p:sp>
        <p:nvSpPr>
          <p:cNvPr id="4" name="灯片编号占位符 3"/>
          <p:cNvSpPr>
            <a:spLocks noGrp="1"/>
          </p:cNvSpPr>
          <p:nvPr>
            <p:ph type="sldNum" sz="quarter" idx="10"/>
          </p:nvPr>
        </p:nvSpPr>
        <p:spPr/>
        <p:txBody>
          <a:bodyPr/>
          <a:lstStyle/>
          <a:p>
            <a:fld id="{A7116527-64FD-4ADC-8819-9BFA1E8A93FB}" type="slidenum">
              <a:rPr lang="en-GB" smtClean="0"/>
              <a:t>14</a:t>
            </a:fld>
            <a:endParaRPr lang="en-GB" dirty="0"/>
          </a:p>
        </p:txBody>
      </p:sp>
    </p:spTree>
    <p:extLst>
      <p:ext uri="{BB962C8B-B14F-4D97-AF65-F5344CB8AC3E}">
        <p14:creationId xmlns:p14="http://schemas.microsoft.com/office/powerpoint/2010/main" val="31419525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1" indent="0" algn="l" defTabSz="914400" rtl="0" eaLnBrk="1" fontAlgn="auto" latinLnBrk="0" hangingPunct="1">
              <a:lnSpc>
                <a:spcPct val="100000"/>
              </a:lnSpc>
              <a:spcBef>
                <a:spcPts val="0"/>
              </a:spcBef>
              <a:spcAft>
                <a:spcPts val="0"/>
              </a:spcAft>
              <a:buClrTx/>
              <a:buSzTx/>
              <a:buFontTx/>
              <a:buNone/>
              <a:tabLst/>
              <a:defRPr/>
            </a:pPr>
            <a:endParaRPr kumimoji="1" lang="en-US" altLang="zh-CN" sz="1200" b="0" u="none" baseline="0" dirty="0" smtClean="0">
              <a:solidFill>
                <a:srgbClr val="0099CC"/>
              </a:solidFill>
              <a:ea typeface="微软雅黑" pitchFamily="34" charset="-122"/>
            </a:endParaRPr>
          </a:p>
          <a:p>
            <a:pPr marL="0" marR="0" lvl="1" indent="0" algn="l" defTabSz="914400" rtl="0" eaLnBrk="1" fontAlgn="auto" latinLnBrk="0" hangingPunct="1">
              <a:lnSpc>
                <a:spcPct val="100000"/>
              </a:lnSpc>
              <a:spcBef>
                <a:spcPts val="0"/>
              </a:spcBef>
              <a:spcAft>
                <a:spcPts val="0"/>
              </a:spcAft>
              <a:buClrTx/>
              <a:buSzTx/>
              <a:buFontTx/>
              <a:buNone/>
              <a:tabLst/>
              <a:defRPr/>
            </a:pPr>
            <a:endParaRPr kumimoji="1" lang="en-US" altLang="zh-CN" sz="1200" b="0" u="none" baseline="0" dirty="0" smtClean="0">
              <a:solidFill>
                <a:srgbClr val="0099CC"/>
              </a:solidFill>
              <a:ea typeface="微软雅黑" pitchFamily="34" charset="-122"/>
            </a:endParaRPr>
          </a:p>
          <a:p>
            <a:pPr marL="0" marR="0" lvl="1" indent="0" algn="l" defTabSz="914400" rtl="0" eaLnBrk="1" fontAlgn="auto" latinLnBrk="0" hangingPunct="1">
              <a:lnSpc>
                <a:spcPct val="100000"/>
              </a:lnSpc>
              <a:spcBef>
                <a:spcPts val="0"/>
              </a:spcBef>
              <a:spcAft>
                <a:spcPts val="0"/>
              </a:spcAft>
              <a:buClrTx/>
              <a:buSzTx/>
              <a:buFontTx/>
              <a:buNone/>
              <a:tabLst/>
              <a:defRPr/>
            </a:pPr>
            <a:endParaRPr kumimoji="1" lang="en-US" altLang="zh-CN" sz="1200" b="0" u="none" baseline="0" dirty="0" smtClean="0">
              <a:solidFill>
                <a:srgbClr val="0099CC"/>
              </a:solidFill>
              <a:ea typeface="微软雅黑" pitchFamily="34" charset="-122"/>
            </a:endParaRPr>
          </a:p>
          <a:p>
            <a:pPr marL="0" marR="0" lvl="1" indent="0" algn="l" defTabSz="914400" rtl="0" eaLnBrk="1" fontAlgn="auto" latinLnBrk="0" hangingPunct="1">
              <a:lnSpc>
                <a:spcPct val="100000"/>
              </a:lnSpc>
              <a:spcBef>
                <a:spcPts val="0"/>
              </a:spcBef>
              <a:spcAft>
                <a:spcPts val="0"/>
              </a:spcAft>
              <a:buClrTx/>
              <a:buSzTx/>
              <a:buFontTx/>
              <a:buNone/>
              <a:tabLst/>
              <a:defRPr/>
            </a:pPr>
            <a:endParaRPr kumimoji="1" lang="en-US" altLang="zh-CN" sz="1200" b="0" u="none" baseline="0" dirty="0" smtClean="0">
              <a:solidFill>
                <a:srgbClr val="0099CC"/>
              </a:solidFill>
              <a:ea typeface="微软雅黑" pitchFamily="34" charset="-122"/>
            </a:endParaRPr>
          </a:p>
          <a:p>
            <a:pPr marL="0" marR="0" lvl="1" indent="0" algn="l" defTabSz="914400" rtl="0" eaLnBrk="1" fontAlgn="auto" latinLnBrk="0" hangingPunct="1">
              <a:lnSpc>
                <a:spcPct val="100000"/>
              </a:lnSpc>
              <a:spcBef>
                <a:spcPts val="0"/>
              </a:spcBef>
              <a:spcAft>
                <a:spcPts val="0"/>
              </a:spcAft>
              <a:buClrTx/>
              <a:buSzTx/>
              <a:buFontTx/>
              <a:buNone/>
              <a:tabLst/>
              <a:defRPr/>
            </a:pPr>
            <a:endParaRPr kumimoji="1" lang="en-US" altLang="zh-CN" sz="1200" b="0" u="none" dirty="0" smtClean="0">
              <a:solidFill>
                <a:srgbClr val="0099CC"/>
              </a:solidFill>
              <a:ea typeface="微软雅黑" pitchFamily="34" charset="-122"/>
            </a:endParaRPr>
          </a:p>
        </p:txBody>
      </p:sp>
      <p:sp>
        <p:nvSpPr>
          <p:cNvPr id="4" name="灯片编号占位符 3"/>
          <p:cNvSpPr>
            <a:spLocks noGrp="1"/>
          </p:cNvSpPr>
          <p:nvPr>
            <p:ph type="sldNum" sz="quarter" idx="10"/>
          </p:nvPr>
        </p:nvSpPr>
        <p:spPr/>
        <p:txBody>
          <a:bodyPr/>
          <a:lstStyle/>
          <a:p>
            <a:fld id="{A7116527-64FD-4ADC-8819-9BFA1E8A93FB}" type="slidenum">
              <a:rPr lang="en-GB" smtClean="0"/>
              <a:t>15</a:t>
            </a:fld>
            <a:endParaRPr lang="en-GB" dirty="0"/>
          </a:p>
        </p:txBody>
      </p:sp>
    </p:spTree>
    <p:extLst>
      <p:ext uri="{BB962C8B-B14F-4D97-AF65-F5344CB8AC3E}">
        <p14:creationId xmlns:p14="http://schemas.microsoft.com/office/powerpoint/2010/main" val="31419525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1" indent="0" algn="l" defTabSz="914400" rtl="0" eaLnBrk="1" fontAlgn="auto" latinLnBrk="0" hangingPunct="1">
              <a:lnSpc>
                <a:spcPct val="100000"/>
              </a:lnSpc>
              <a:spcBef>
                <a:spcPts val="0"/>
              </a:spcBef>
              <a:spcAft>
                <a:spcPts val="0"/>
              </a:spcAft>
              <a:buClrTx/>
              <a:buSzTx/>
              <a:buFontTx/>
              <a:buNone/>
              <a:tabLst/>
              <a:defRPr/>
            </a:pPr>
            <a:endParaRPr kumimoji="1" lang="en-US" altLang="zh-CN" sz="1200" b="0" u="none" baseline="0" dirty="0" smtClean="0">
              <a:solidFill>
                <a:srgbClr val="0099CC"/>
              </a:solidFill>
              <a:ea typeface="微软雅黑" pitchFamily="34" charset="-122"/>
            </a:endParaRPr>
          </a:p>
          <a:p>
            <a:pPr marL="0" marR="0" lvl="1" indent="0" algn="l" defTabSz="914400" rtl="0" eaLnBrk="1" fontAlgn="auto" latinLnBrk="0" hangingPunct="1">
              <a:lnSpc>
                <a:spcPct val="100000"/>
              </a:lnSpc>
              <a:spcBef>
                <a:spcPts val="0"/>
              </a:spcBef>
              <a:spcAft>
                <a:spcPts val="0"/>
              </a:spcAft>
              <a:buClrTx/>
              <a:buSzTx/>
              <a:buFontTx/>
              <a:buNone/>
              <a:tabLst/>
              <a:defRPr/>
            </a:pPr>
            <a:endParaRPr kumimoji="1" lang="en-US" altLang="zh-CN" sz="1200" b="0" u="none" dirty="0" smtClean="0">
              <a:solidFill>
                <a:srgbClr val="0099CC"/>
              </a:solidFill>
              <a:ea typeface="微软雅黑" pitchFamily="34" charset="-122"/>
            </a:endParaRPr>
          </a:p>
        </p:txBody>
      </p:sp>
      <p:sp>
        <p:nvSpPr>
          <p:cNvPr id="4" name="灯片编号占位符 3"/>
          <p:cNvSpPr>
            <a:spLocks noGrp="1"/>
          </p:cNvSpPr>
          <p:nvPr>
            <p:ph type="sldNum" sz="quarter" idx="10"/>
          </p:nvPr>
        </p:nvSpPr>
        <p:spPr/>
        <p:txBody>
          <a:bodyPr/>
          <a:lstStyle/>
          <a:p>
            <a:fld id="{A7116527-64FD-4ADC-8819-9BFA1E8A93FB}" type="slidenum">
              <a:rPr lang="en-GB" smtClean="0"/>
              <a:t>16</a:t>
            </a:fld>
            <a:endParaRPr lang="en-GB" dirty="0"/>
          </a:p>
        </p:txBody>
      </p:sp>
    </p:spTree>
    <p:extLst>
      <p:ext uri="{BB962C8B-B14F-4D97-AF65-F5344CB8AC3E}">
        <p14:creationId xmlns:p14="http://schemas.microsoft.com/office/powerpoint/2010/main" val="31419525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nSpc>
                <a:spcPct val="120000"/>
              </a:lnSpc>
              <a:defRPr/>
            </a:pPr>
            <a:endParaRPr lang="en-US" altLang="zh-CN" sz="1200" kern="1200" dirty="0" smtClean="0">
              <a:solidFill>
                <a:schemeClr val="tx1"/>
              </a:solidFill>
              <a:latin typeface="Calibri" charset="0"/>
              <a:ea typeface="微软雅黑" pitchFamily="34" charset="-122"/>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altLang="zh-CN" sz="1200" b="0" dirty="0">
              <a:solidFill>
                <a:schemeClr val="tx1"/>
              </a:solidFill>
              <a:latin typeface="+mn-lt"/>
              <a:ea typeface="+mn-ea"/>
            </a:endParaRPr>
          </a:p>
        </p:txBody>
      </p:sp>
      <p:sp>
        <p:nvSpPr>
          <p:cNvPr id="4" name="灯片编号占位符 3"/>
          <p:cNvSpPr>
            <a:spLocks noGrp="1"/>
          </p:cNvSpPr>
          <p:nvPr>
            <p:ph type="sldNum" sz="quarter" idx="10"/>
          </p:nvPr>
        </p:nvSpPr>
        <p:spPr/>
        <p:txBody>
          <a:bodyPr/>
          <a:lstStyle/>
          <a:p>
            <a:fld id="{A7116527-64FD-4ADC-8819-9BFA1E8A93FB}" type="slidenum">
              <a:rPr lang="en-GB" smtClean="0"/>
              <a:t>17</a:t>
            </a:fld>
            <a:endParaRPr lang="en-GB" dirty="0"/>
          </a:p>
        </p:txBody>
      </p:sp>
    </p:spTree>
    <p:extLst>
      <p:ext uri="{BB962C8B-B14F-4D97-AF65-F5344CB8AC3E}">
        <p14:creationId xmlns:p14="http://schemas.microsoft.com/office/powerpoint/2010/main" val="32944487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7116527-64FD-4ADC-8819-9BFA1E8A93FB}" type="slidenum">
              <a:rPr lang="en-GB" smtClean="0"/>
              <a:t>18</a:t>
            </a:fld>
            <a:endParaRPr lang="en-GB"/>
          </a:p>
        </p:txBody>
      </p:sp>
    </p:spTree>
    <p:extLst>
      <p:ext uri="{BB962C8B-B14F-4D97-AF65-F5344CB8AC3E}">
        <p14:creationId xmlns:p14="http://schemas.microsoft.com/office/powerpoint/2010/main" val="232270918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7116527-64FD-4ADC-8819-9BFA1E8A93FB}" type="slidenum">
              <a:rPr lang="en-GB" smtClean="0"/>
              <a:t>19</a:t>
            </a:fld>
            <a:endParaRPr lang="en-GB"/>
          </a:p>
        </p:txBody>
      </p:sp>
    </p:spTree>
    <p:extLst>
      <p:ext uri="{BB962C8B-B14F-4D97-AF65-F5344CB8AC3E}">
        <p14:creationId xmlns:p14="http://schemas.microsoft.com/office/powerpoint/2010/main" val="11432864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eaLnBrk="1" hangingPunct="1">
              <a:spcBef>
                <a:spcPct val="0"/>
              </a:spcBef>
            </a:pPr>
            <a:endParaRPr kumimoji="1" lang="en-US" altLang="zh-CN" sz="1200" b="1" kern="1200" dirty="0" smtClean="0">
              <a:solidFill>
                <a:srgbClr val="0000FF"/>
              </a:solidFill>
              <a:latin typeface="+mn-lt"/>
              <a:ea typeface="+mn-ea"/>
              <a:cs typeface="宋体" charset="0"/>
            </a:endParaRPr>
          </a:p>
        </p:txBody>
      </p:sp>
      <p:sp>
        <p:nvSpPr>
          <p:cNvPr id="4" name="灯片编号占位符 3"/>
          <p:cNvSpPr>
            <a:spLocks noGrp="1"/>
          </p:cNvSpPr>
          <p:nvPr>
            <p:ph type="sldNum" sz="quarter" idx="10"/>
          </p:nvPr>
        </p:nvSpPr>
        <p:spPr/>
        <p:txBody>
          <a:bodyPr/>
          <a:lstStyle/>
          <a:p>
            <a:fld id="{A7116527-64FD-4ADC-8819-9BFA1E8A93FB}" type="slidenum">
              <a:rPr lang="en-GB" smtClean="0"/>
              <a:t>2</a:t>
            </a:fld>
            <a:endParaRPr lang="en-GB"/>
          </a:p>
        </p:txBody>
      </p:sp>
    </p:spTree>
    <p:extLst>
      <p:ext uri="{BB962C8B-B14F-4D97-AF65-F5344CB8AC3E}">
        <p14:creationId xmlns:p14="http://schemas.microsoft.com/office/powerpoint/2010/main" val="28513919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7116527-64FD-4ADC-8819-9BFA1E8A93FB}" type="slidenum">
              <a:rPr lang="en-GB" smtClean="0"/>
              <a:t>20</a:t>
            </a:fld>
            <a:endParaRPr lang="en-GB"/>
          </a:p>
        </p:txBody>
      </p:sp>
    </p:spTree>
    <p:extLst>
      <p:ext uri="{BB962C8B-B14F-4D97-AF65-F5344CB8AC3E}">
        <p14:creationId xmlns:p14="http://schemas.microsoft.com/office/powerpoint/2010/main" val="12884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7116527-64FD-4ADC-8819-9BFA1E8A93FB}" type="slidenum">
              <a:rPr lang="en-GB" smtClean="0"/>
              <a:t>21</a:t>
            </a:fld>
            <a:endParaRPr lang="en-GB"/>
          </a:p>
        </p:txBody>
      </p:sp>
    </p:spTree>
    <p:extLst>
      <p:ext uri="{BB962C8B-B14F-4D97-AF65-F5344CB8AC3E}">
        <p14:creationId xmlns:p14="http://schemas.microsoft.com/office/powerpoint/2010/main" val="378945900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fld id="{892806CE-4F6B-4632-A564-C3F64CE95998}" type="slidenum">
              <a:rPr kumimoji="0" lang="en-US" altLang="zh-CN" sz="1200" b="0" smtClean="0">
                <a:latin typeface="Arial" pitchFamily="34" charset="0"/>
              </a:rPr>
              <a:pPr eaLnBrk="1" hangingPunct="1"/>
              <a:t>22</a:t>
            </a:fld>
            <a:endParaRPr kumimoji="0" lang="en-US" altLang="zh-CN" sz="1200" b="0" smtClean="0">
              <a:latin typeface="Arial" pitchFamily="34" charset="0"/>
            </a:endParaRPr>
          </a:p>
        </p:txBody>
      </p:sp>
      <p:sp>
        <p:nvSpPr>
          <p:cNvPr id="44035" name="Rectangle 2"/>
          <p:cNvSpPr>
            <a:spLocks noGrp="1" noRot="1" noChangeAspect="1" noChangeArrowheads="1" noTextEdit="1"/>
          </p:cNvSpPr>
          <p:nvPr>
            <p:ph type="sldImg"/>
          </p:nvPr>
        </p:nvSpPr>
        <p:spPr>
          <a:ln/>
        </p:spPr>
      </p:sp>
      <p:sp>
        <p:nvSpPr>
          <p:cNvPr id="440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12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243398264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b="1">
                <a:solidFill>
                  <a:schemeClr val="tx1"/>
                </a:solidFill>
                <a:latin typeface="Times New Roman" pitchFamily="18" charset="0"/>
                <a:ea typeface="宋体" pitchFamily="2" charset="-122"/>
              </a:defRPr>
            </a:lvl1pPr>
            <a:lvl2pPr marL="742950" indent="-285750" eaLnBrk="0" hangingPunct="0">
              <a:defRPr kumimoji="1" sz="2400" b="1">
                <a:solidFill>
                  <a:schemeClr val="tx1"/>
                </a:solidFill>
                <a:latin typeface="Times New Roman" pitchFamily="18" charset="0"/>
                <a:ea typeface="宋体" pitchFamily="2" charset="-122"/>
              </a:defRPr>
            </a:lvl2pPr>
            <a:lvl3pPr marL="1143000" indent="-228600" eaLnBrk="0" hangingPunct="0">
              <a:defRPr kumimoji="1" sz="2400" b="1">
                <a:solidFill>
                  <a:schemeClr val="tx1"/>
                </a:solidFill>
                <a:latin typeface="Times New Roman" pitchFamily="18" charset="0"/>
                <a:ea typeface="宋体" pitchFamily="2" charset="-122"/>
              </a:defRPr>
            </a:lvl3pPr>
            <a:lvl4pPr marL="1600200" indent="-228600" eaLnBrk="0" hangingPunct="0">
              <a:defRPr kumimoji="1" sz="2400" b="1">
                <a:solidFill>
                  <a:schemeClr val="tx1"/>
                </a:solidFill>
                <a:latin typeface="Times New Roman" pitchFamily="18" charset="0"/>
                <a:ea typeface="宋体" pitchFamily="2" charset="-122"/>
              </a:defRPr>
            </a:lvl4pPr>
            <a:lvl5pPr marL="2057400" indent="-228600" eaLnBrk="0" hangingPunct="0">
              <a:defRPr kumimoji="1"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kumimoji="1" sz="2400" b="1">
                <a:solidFill>
                  <a:schemeClr val="tx1"/>
                </a:solidFill>
                <a:latin typeface="Times New Roman" pitchFamily="18" charset="0"/>
                <a:ea typeface="宋体" pitchFamily="2" charset="-122"/>
              </a:defRPr>
            </a:lvl9pPr>
          </a:lstStyle>
          <a:p>
            <a:pPr eaLnBrk="1" hangingPunct="1"/>
            <a:fld id="{892806CE-4F6B-4632-A564-C3F64CE95998}" type="slidenum">
              <a:rPr kumimoji="0" lang="en-US" altLang="zh-CN" sz="1200" b="0" smtClean="0">
                <a:latin typeface="Arial" pitchFamily="34" charset="0"/>
              </a:rPr>
              <a:pPr eaLnBrk="1" hangingPunct="1"/>
              <a:t>23</a:t>
            </a:fld>
            <a:endParaRPr kumimoji="0" lang="en-US" altLang="zh-CN" sz="1200" b="0" smtClean="0">
              <a:latin typeface="Arial" pitchFamily="34" charset="0"/>
            </a:endParaRPr>
          </a:p>
        </p:txBody>
      </p:sp>
      <p:sp>
        <p:nvSpPr>
          <p:cNvPr id="44035" name="Rectangle 2"/>
          <p:cNvSpPr>
            <a:spLocks noGrp="1" noRot="1" noChangeAspect="1" noChangeArrowheads="1" noTextEdit="1"/>
          </p:cNvSpPr>
          <p:nvPr>
            <p:ph type="sldImg"/>
          </p:nvPr>
        </p:nvSpPr>
        <p:spPr>
          <a:ln/>
        </p:spPr>
      </p:sp>
      <p:sp>
        <p:nvSpPr>
          <p:cNvPr id="440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dirty="0" smtClean="0">
              <a:latin typeface="Arial" pitchFamily="34" charset="0"/>
              <a:ea typeface="宋体" pitchFamily="2" charset="-122"/>
            </a:endParaRPr>
          </a:p>
        </p:txBody>
      </p:sp>
    </p:spTree>
    <p:extLst>
      <p:ext uri="{BB962C8B-B14F-4D97-AF65-F5344CB8AC3E}">
        <p14:creationId xmlns:p14="http://schemas.microsoft.com/office/powerpoint/2010/main" val="243398264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7116527-64FD-4ADC-8819-9BFA1E8A93FB}" type="slidenum">
              <a:rPr lang="en-GB" smtClean="0"/>
              <a:t>24</a:t>
            </a:fld>
            <a:endParaRPr lang="en-GB"/>
          </a:p>
        </p:txBody>
      </p:sp>
    </p:spTree>
    <p:extLst>
      <p:ext uri="{BB962C8B-B14F-4D97-AF65-F5344CB8AC3E}">
        <p14:creationId xmlns:p14="http://schemas.microsoft.com/office/powerpoint/2010/main" val="13914964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smtClean="0"/>
          </a:p>
        </p:txBody>
      </p:sp>
      <p:sp>
        <p:nvSpPr>
          <p:cNvPr id="4" name="灯片编号占位符 3"/>
          <p:cNvSpPr>
            <a:spLocks noGrp="1"/>
          </p:cNvSpPr>
          <p:nvPr>
            <p:ph type="sldNum" sz="quarter" idx="10"/>
          </p:nvPr>
        </p:nvSpPr>
        <p:spPr/>
        <p:txBody>
          <a:bodyPr/>
          <a:lstStyle/>
          <a:p>
            <a:fld id="{A7116527-64FD-4ADC-8819-9BFA1E8A93FB}" type="slidenum">
              <a:rPr lang="en-GB" smtClean="0"/>
              <a:t>3</a:t>
            </a:fld>
            <a:endParaRPr lang="en-GB"/>
          </a:p>
        </p:txBody>
      </p:sp>
    </p:spTree>
    <p:extLst>
      <p:ext uri="{BB962C8B-B14F-4D97-AF65-F5344CB8AC3E}">
        <p14:creationId xmlns:p14="http://schemas.microsoft.com/office/powerpoint/2010/main" val="35092617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7116527-64FD-4ADC-8819-9BFA1E8A93FB}" type="slidenum">
              <a:rPr lang="en-GB" smtClean="0"/>
              <a:t>4</a:t>
            </a:fld>
            <a:endParaRPr lang="en-GB"/>
          </a:p>
        </p:txBody>
      </p:sp>
    </p:spTree>
    <p:extLst>
      <p:ext uri="{BB962C8B-B14F-4D97-AF65-F5344CB8AC3E}">
        <p14:creationId xmlns:p14="http://schemas.microsoft.com/office/powerpoint/2010/main" val="5971579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7116527-64FD-4ADC-8819-9BFA1E8A93FB}" type="slidenum">
              <a:rPr lang="en-GB" smtClean="0"/>
              <a:t>5</a:t>
            </a:fld>
            <a:endParaRPr lang="en-GB"/>
          </a:p>
        </p:txBody>
      </p:sp>
    </p:spTree>
    <p:extLst>
      <p:ext uri="{BB962C8B-B14F-4D97-AF65-F5344CB8AC3E}">
        <p14:creationId xmlns:p14="http://schemas.microsoft.com/office/powerpoint/2010/main" val="42775021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altLang="zh-CN" sz="1200" baseline="0" dirty="0" smtClean="0">
                <a:ea typeface="宋体" pitchFamily="2" charset="-122"/>
                <a:cs typeface="Arial" pitchFamily="34" charset="0"/>
              </a:rPr>
              <a:t> </a:t>
            </a:r>
            <a:endParaRPr lang="en-US" altLang="zh-CN" dirty="0" smtClean="0"/>
          </a:p>
          <a:p>
            <a:endParaRPr lang="zh-CN" altLang="en-US" dirty="0"/>
          </a:p>
        </p:txBody>
      </p:sp>
      <p:sp>
        <p:nvSpPr>
          <p:cNvPr id="4" name="灯片编号占位符 3"/>
          <p:cNvSpPr>
            <a:spLocks noGrp="1"/>
          </p:cNvSpPr>
          <p:nvPr>
            <p:ph type="sldNum" sz="quarter" idx="10"/>
          </p:nvPr>
        </p:nvSpPr>
        <p:spPr/>
        <p:txBody>
          <a:bodyPr/>
          <a:lstStyle/>
          <a:p>
            <a:fld id="{A7116527-64FD-4ADC-8819-9BFA1E8A93FB}" type="slidenum">
              <a:rPr lang="en-GB" smtClean="0"/>
              <a:t>6</a:t>
            </a:fld>
            <a:endParaRPr lang="en-GB"/>
          </a:p>
        </p:txBody>
      </p:sp>
    </p:spTree>
    <p:extLst>
      <p:ext uri="{BB962C8B-B14F-4D97-AF65-F5344CB8AC3E}">
        <p14:creationId xmlns:p14="http://schemas.microsoft.com/office/powerpoint/2010/main" val="34578558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7116527-64FD-4ADC-8819-9BFA1E8A93FB}" type="slidenum">
              <a:rPr lang="en-GB" smtClean="0"/>
              <a:t>7</a:t>
            </a:fld>
            <a:endParaRPr lang="en-GB"/>
          </a:p>
        </p:txBody>
      </p:sp>
    </p:spTree>
    <p:extLst>
      <p:ext uri="{BB962C8B-B14F-4D97-AF65-F5344CB8AC3E}">
        <p14:creationId xmlns:p14="http://schemas.microsoft.com/office/powerpoint/2010/main" val="27419069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7116527-64FD-4ADC-8819-9BFA1E8A93FB}" type="slidenum">
              <a:rPr lang="en-GB" smtClean="0"/>
              <a:t>8</a:t>
            </a:fld>
            <a:endParaRPr lang="en-GB"/>
          </a:p>
        </p:txBody>
      </p:sp>
    </p:spTree>
    <p:extLst>
      <p:ext uri="{BB962C8B-B14F-4D97-AF65-F5344CB8AC3E}">
        <p14:creationId xmlns:p14="http://schemas.microsoft.com/office/powerpoint/2010/main" val="27481929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b="0" i="0" baseline="0" dirty="0" smtClean="0">
              <a:effectLst/>
            </a:endParaRPr>
          </a:p>
        </p:txBody>
      </p:sp>
      <p:sp>
        <p:nvSpPr>
          <p:cNvPr id="4" name="灯片编号占位符 3"/>
          <p:cNvSpPr>
            <a:spLocks noGrp="1"/>
          </p:cNvSpPr>
          <p:nvPr>
            <p:ph type="sldNum" sz="quarter" idx="10"/>
          </p:nvPr>
        </p:nvSpPr>
        <p:spPr/>
        <p:txBody>
          <a:bodyPr/>
          <a:lstStyle/>
          <a:p>
            <a:fld id="{A7116527-64FD-4ADC-8819-9BFA1E8A93FB}" type="slidenum">
              <a:rPr lang="en-GB" smtClean="0"/>
              <a:t>9</a:t>
            </a:fld>
            <a:endParaRPr lang="en-GB"/>
          </a:p>
        </p:txBody>
      </p:sp>
    </p:spTree>
    <p:extLst>
      <p:ext uri="{BB962C8B-B14F-4D97-AF65-F5344CB8AC3E}">
        <p14:creationId xmlns:p14="http://schemas.microsoft.com/office/powerpoint/2010/main" val="360422920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5" name="Picture 4" descr="wmo2016_powerpoint_standard_v2-1.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6" name="Slide Number Placeholder 5"/>
          <p:cNvSpPr>
            <a:spLocks noGrp="1"/>
          </p:cNvSpPr>
          <p:nvPr>
            <p:ph type="sldNum" sz="quarter" idx="12"/>
          </p:nvPr>
        </p:nvSpPr>
        <p:spPr/>
        <p:txBody>
          <a:bodyPr/>
          <a:lstStyle/>
          <a:p>
            <a:fld id="{9259AF2F-52C6-9B46-B8B2-0579234AE62E}" type="slidenum">
              <a:rPr lang="en-US" smtClean="0"/>
              <a:t>‹#›</a:t>
            </a:fld>
            <a:endParaRPr lang="en-US"/>
          </a:p>
        </p:txBody>
      </p:sp>
    </p:spTree>
    <p:extLst>
      <p:ext uri="{BB962C8B-B14F-4D97-AF65-F5344CB8AC3E}">
        <p14:creationId xmlns:p14="http://schemas.microsoft.com/office/powerpoint/2010/main" val="390646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9259AF2F-52C6-9B46-B8B2-0579234AE62E}" type="slidenum">
              <a:rPr lang="en-US" smtClean="0"/>
              <a:t>‹#›</a:t>
            </a:fld>
            <a:endParaRPr lang="en-US"/>
          </a:p>
        </p:txBody>
      </p:sp>
      <p:pic>
        <p:nvPicPr>
          <p:cNvPr id="7" name="Picture 6" descr="wmo2016_powerpoint_standard_v2-2.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5151694"/>
            <a:ext cx="1988820" cy="1714500"/>
          </a:xfrm>
          <a:prstGeom prst="rect">
            <a:avLst/>
          </a:prstGeom>
        </p:spPr>
      </p:pic>
    </p:spTree>
    <p:extLst>
      <p:ext uri="{BB962C8B-B14F-4D97-AF65-F5344CB8AC3E}">
        <p14:creationId xmlns:p14="http://schemas.microsoft.com/office/powerpoint/2010/main" val="5009313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Slide Number Placeholder 5"/>
          <p:cNvSpPr>
            <a:spLocks noGrp="1"/>
          </p:cNvSpPr>
          <p:nvPr>
            <p:ph type="sldNum" sz="quarter" idx="12"/>
          </p:nvPr>
        </p:nvSpPr>
        <p:spPr/>
        <p:txBody>
          <a:bodyPr/>
          <a:lstStyle/>
          <a:p>
            <a:fld id="{9259AF2F-52C6-9B46-B8B2-0579234AE62E}" type="slidenum">
              <a:rPr lang="en-US" smtClean="0"/>
              <a:t>‹#›</a:t>
            </a:fld>
            <a:endParaRPr lang="en-US"/>
          </a:p>
        </p:txBody>
      </p:sp>
    </p:spTree>
    <p:extLst>
      <p:ext uri="{BB962C8B-B14F-4D97-AF65-F5344CB8AC3E}">
        <p14:creationId xmlns:p14="http://schemas.microsoft.com/office/powerpoint/2010/main" val="28339018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2"/>
          </p:nvPr>
        </p:nvSpPr>
        <p:spPr/>
        <p:txBody>
          <a:bodyPr/>
          <a:lstStyle/>
          <a:p>
            <a:fld id="{9259AF2F-52C6-9B46-B8B2-0579234AE62E}" type="slidenum">
              <a:rPr lang="en-US" smtClean="0"/>
              <a:t>‹#›</a:t>
            </a:fld>
            <a:endParaRPr lang="en-US"/>
          </a:p>
        </p:txBody>
      </p:sp>
    </p:spTree>
    <p:extLst>
      <p:ext uri="{BB962C8B-B14F-4D97-AF65-F5344CB8AC3E}">
        <p14:creationId xmlns:p14="http://schemas.microsoft.com/office/powerpoint/2010/main" val="1876633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Slide Number Placeholder 8"/>
          <p:cNvSpPr>
            <a:spLocks noGrp="1"/>
          </p:cNvSpPr>
          <p:nvPr>
            <p:ph type="sldNum" sz="quarter" idx="12"/>
          </p:nvPr>
        </p:nvSpPr>
        <p:spPr/>
        <p:txBody>
          <a:bodyPr/>
          <a:lstStyle/>
          <a:p>
            <a:fld id="{9259AF2F-52C6-9B46-B8B2-0579234AE62E}" type="slidenum">
              <a:rPr lang="en-US" smtClean="0"/>
              <a:t>‹#›</a:t>
            </a:fld>
            <a:endParaRPr lang="en-US"/>
          </a:p>
        </p:txBody>
      </p:sp>
    </p:spTree>
    <p:extLst>
      <p:ext uri="{BB962C8B-B14F-4D97-AF65-F5344CB8AC3E}">
        <p14:creationId xmlns:p14="http://schemas.microsoft.com/office/powerpoint/2010/main" val="20364548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p:txBody>
          <a:bodyPr/>
          <a:lstStyle/>
          <a:p>
            <a:fld id="{9259AF2F-52C6-9B46-B8B2-0579234AE62E}" type="slidenum">
              <a:rPr lang="en-US" smtClean="0"/>
              <a:t>‹#›</a:t>
            </a:fld>
            <a:endParaRPr lang="en-US"/>
          </a:p>
        </p:txBody>
      </p:sp>
    </p:spTree>
    <p:extLst>
      <p:ext uri="{BB962C8B-B14F-4D97-AF65-F5344CB8AC3E}">
        <p14:creationId xmlns:p14="http://schemas.microsoft.com/office/powerpoint/2010/main" val="7237271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259AF2F-52C6-9B46-B8B2-0579234AE62E}" type="slidenum">
              <a:rPr lang="en-US" smtClean="0"/>
              <a:t>‹#›</a:t>
            </a:fld>
            <a:endParaRPr lang="en-US"/>
          </a:p>
        </p:txBody>
      </p:sp>
    </p:spTree>
    <p:extLst>
      <p:ext uri="{BB962C8B-B14F-4D97-AF65-F5344CB8AC3E}">
        <p14:creationId xmlns:p14="http://schemas.microsoft.com/office/powerpoint/2010/main" val="4183129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9259AF2F-52C6-9B46-B8B2-0579234AE62E}" type="slidenum">
              <a:rPr lang="en-US" smtClean="0"/>
              <a:t>‹#›</a:t>
            </a:fld>
            <a:endParaRPr lang="en-US"/>
          </a:p>
        </p:txBody>
      </p:sp>
    </p:spTree>
    <p:extLst>
      <p:ext uri="{BB962C8B-B14F-4D97-AF65-F5344CB8AC3E}">
        <p14:creationId xmlns:p14="http://schemas.microsoft.com/office/powerpoint/2010/main" val="13055096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9259AF2F-52C6-9B46-B8B2-0579234AE62E}" type="slidenum">
              <a:rPr lang="en-US" smtClean="0"/>
              <a:t>‹#›</a:t>
            </a:fld>
            <a:endParaRPr lang="en-US" dirty="0"/>
          </a:p>
        </p:txBody>
      </p:sp>
    </p:spTree>
    <p:extLst>
      <p:ext uri="{BB962C8B-B14F-4D97-AF65-F5344CB8AC3E}">
        <p14:creationId xmlns:p14="http://schemas.microsoft.com/office/powerpoint/2010/main" val="2834843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descr="wmo2016_powerpoint_standard_v2-2.jpg"/>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0" y="5151694"/>
            <a:ext cx="1988820" cy="1714500"/>
          </a:xfrm>
          <a:prstGeom prst="rect">
            <a:avLst/>
          </a:prstGeom>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259AF2F-52C6-9B46-B8B2-0579234AE62E}" type="slidenum">
              <a:rPr lang="en-US" smtClean="0"/>
              <a:t>‹#›</a:t>
            </a:fld>
            <a:endParaRPr lang="en-US"/>
          </a:p>
        </p:txBody>
      </p:sp>
    </p:spTree>
    <p:extLst>
      <p:ext uri="{BB962C8B-B14F-4D97-AF65-F5344CB8AC3E}">
        <p14:creationId xmlns:p14="http://schemas.microsoft.com/office/powerpoint/2010/main" val="305361717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hf hdr="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6.xml"/><Relationship Id="rId5" Type="http://schemas.openxmlformats.org/officeDocument/2006/relationships/image" Target="../media/image13.png"/><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6.xml"/><Relationship Id="rId4" Type="http://schemas.openxmlformats.org/officeDocument/2006/relationships/image" Target="../media/image15.png"/></Relationships>
</file>

<file path=ppt/slides/_rels/slide17.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jpeg"/><Relationship Id="rId7" Type="http://schemas.openxmlformats.org/officeDocument/2006/relationships/image" Target="../media/image20.jpeg"/><Relationship Id="rId2" Type="http://schemas.openxmlformats.org/officeDocument/2006/relationships/notesSlide" Target="../notesSlides/notesSlide17.xml"/><Relationship Id="rId1" Type="http://schemas.openxmlformats.org/officeDocument/2006/relationships/slideLayout" Target="../slideLayouts/slideLayout6.xml"/><Relationship Id="rId6" Type="http://schemas.openxmlformats.org/officeDocument/2006/relationships/image" Target="../media/image19.png"/><Relationship Id="rId5" Type="http://schemas.openxmlformats.org/officeDocument/2006/relationships/image" Target="../media/image18.png"/><Relationship Id="rId10" Type="http://schemas.openxmlformats.org/officeDocument/2006/relationships/image" Target="../media/image23.jpeg"/><Relationship Id="rId4" Type="http://schemas.openxmlformats.org/officeDocument/2006/relationships/image" Target="../media/image17.png"/><Relationship Id="rId9" Type="http://schemas.openxmlformats.org/officeDocument/2006/relationships/image" Target="../media/image22.png"/></Relationships>
</file>

<file path=ppt/slides/_rels/slide18.xml.rels><?xml version="1.0" encoding="UTF-8" standalone="yes"?>
<Relationships xmlns="http://schemas.openxmlformats.org/package/2006/relationships"><Relationship Id="rId8" Type="http://schemas.openxmlformats.org/officeDocument/2006/relationships/image" Target="../media/image29.png"/><Relationship Id="rId13" Type="http://schemas.openxmlformats.org/officeDocument/2006/relationships/image" Target="../media/image34.png"/><Relationship Id="rId3" Type="http://schemas.openxmlformats.org/officeDocument/2006/relationships/image" Target="../media/image24.png"/><Relationship Id="rId7" Type="http://schemas.openxmlformats.org/officeDocument/2006/relationships/image" Target="../media/image28.png"/><Relationship Id="rId12" Type="http://schemas.openxmlformats.org/officeDocument/2006/relationships/image" Target="../media/image33.jpeg"/><Relationship Id="rId2" Type="http://schemas.openxmlformats.org/officeDocument/2006/relationships/notesSlide" Target="../notesSlides/notesSlide18.xml"/><Relationship Id="rId1" Type="http://schemas.openxmlformats.org/officeDocument/2006/relationships/slideLayout" Target="../slideLayouts/slideLayout6.xml"/><Relationship Id="rId6" Type="http://schemas.openxmlformats.org/officeDocument/2006/relationships/image" Target="../media/image27.png"/><Relationship Id="rId11" Type="http://schemas.openxmlformats.org/officeDocument/2006/relationships/image" Target="../media/image32.jpeg"/><Relationship Id="rId5" Type="http://schemas.openxmlformats.org/officeDocument/2006/relationships/image" Target="../media/image26.png"/><Relationship Id="rId15" Type="http://schemas.openxmlformats.org/officeDocument/2006/relationships/image" Target="../media/image36.png"/><Relationship Id="rId10" Type="http://schemas.openxmlformats.org/officeDocument/2006/relationships/image" Target="../media/image31.png"/><Relationship Id="rId4" Type="http://schemas.openxmlformats.org/officeDocument/2006/relationships/image" Target="../media/image25.png"/><Relationship Id="rId9" Type="http://schemas.openxmlformats.org/officeDocument/2006/relationships/image" Target="../media/image30.png"/><Relationship Id="rId14" Type="http://schemas.openxmlformats.org/officeDocument/2006/relationships/image" Target="../media/image35.png"/></Relationships>
</file>

<file path=ppt/slides/_rels/slide1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9.xml"/><Relationship Id="rId1" Type="http://schemas.openxmlformats.org/officeDocument/2006/relationships/slideLayout" Target="../slideLayouts/slideLayout6.xml"/><Relationship Id="rId5" Type="http://schemas.openxmlformats.org/officeDocument/2006/relationships/image" Target="../media/image39.png"/><Relationship Id="rId4" Type="http://schemas.openxmlformats.org/officeDocument/2006/relationships/image" Target="../media/image38.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41.png"/><Relationship Id="rId7" Type="http://schemas.openxmlformats.org/officeDocument/2006/relationships/image" Target="../media/image45.png"/><Relationship Id="rId2" Type="http://schemas.openxmlformats.org/officeDocument/2006/relationships/notesSlide" Target="../notesSlides/notesSlide21.xml"/><Relationship Id="rId1" Type="http://schemas.openxmlformats.org/officeDocument/2006/relationships/slideLayout" Target="../slideLayouts/slideLayout6.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2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48.emf"/></Relationships>
</file>

<file path=ppt/slides/_rels/slide2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50.png"/><Relationship Id="rId7" Type="http://schemas.openxmlformats.org/officeDocument/2006/relationships/image" Target="../media/image54.png"/><Relationship Id="rId12" Type="http://schemas.openxmlformats.org/officeDocument/2006/relationships/image" Target="../media/image59.jpe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53.png"/><Relationship Id="rId11" Type="http://schemas.openxmlformats.org/officeDocument/2006/relationships/image" Target="../media/image58.png"/><Relationship Id="rId5" Type="http://schemas.openxmlformats.org/officeDocument/2006/relationships/image" Target="../media/image52.jpeg"/><Relationship Id="rId10" Type="http://schemas.openxmlformats.org/officeDocument/2006/relationships/image" Target="../media/image57.png"/><Relationship Id="rId4" Type="http://schemas.openxmlformats.org/officeDocument/2006/relationships/image" Target="../media/image51.png"/><Relationship Id="rId9" Type="http://schemas.openxmlformats.org/officeDocument/2006/relationships/image" Target="../media/image56.png"/></Relationships>
</file>

<file path=ppt/slides/_rels/slide25.xml.rels><?xml version="1.0" encoding="UTF-8" standalone="yes"?>
<Relationships xmlns="http://schemas.openxmlformats.org/package/2006/relationships"><Relationship Id="rId2" Type="http://schemas.openxmlformats.org/officeDocument/2006/relationships/image" Target="../media/image60.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image" Target="../media/image5.emf"/></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566384" y="1988722"/>
            <a:ext cx="8229600" cy="2433152"/>
          </a:xfrm>
          <a:prstGeom prst="rect">
            <a:avLst/>
          </a:prstGeom>
        </p:spPr>
        <p:txBody>
          <a:bodyPr vert="horz" lIns="91440" tIns="45720" rIns="91440" bIns="45720" rtlCol="0" anchor="ctr">
            <a:normAutofit fontScale="25000" lnSpcReduction="2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altLang="zh-CN" sz="12800" b="1" dirty="0">
                <a:solidFill>
                  <a:srgbClr val="000090"/>
                </a:solidFill>
              </a:rPr>
              <a:t>The Integrated Meteorological Information Service System in CMA: Progress and Outlook</a:t>
            </a:r>
            <a:endParaRPr lang="zh-CN" altLang="en-US" sz="12800" b="1" dirty="0">
              <a:solidFill>
                <a:srgbClr val="000090"/>
              </a:solidFill>
            </a:endParaRPr>
          </a:p>
          <a:p>
            <a:endParaRPr lang="en-US" altLang="zh-CN" sz="12800" dirty="0">
              <a:solidFill>
                <a:srgbClr val="000090"/>
              </a:solidFill>
            </a:endParaRPr>
          </a:p>
          <a:p>
            <a:r>
              <a:rPr lang="en-US" altLang="zh-CN" sz="8000" i="1" dirty="0" smtClean="0">
                <a:solidFill>
                  <a:srgbClr val="000090"/>
                </a:solidFill>
              </a:rPr>
              <a:t>GAO  </a:t>
            </a:r>
            <a:r>
              <a:rPr lang="en-US" altLang="zh-CN" sz="8000" i="1" dirty="0">
                <a:solidFill>
                  <a:srgbClr val="000090"/>
                </a:solidFill>
              </a:rPr>
              <a:t>Feng</a:t>
            </a:r>
          </a:p>
          <a:p>
            <a:endParaRPr lang="en-US" sz="8000" dirty="0" smtClean="0">
              <a:solidFill>
                <a:srgbClr val="000090"/>
              </a:solidFill>
            </a:endParaRPr>
          </a:p>
          <a:p>
            <a:endParaRPr lang="en-US" sz="3000" dirty="0">
              <a:solidFill>
                <a:srgbClr val="000090"/>
              </a:solidFill>
            </a:endParaRPr>
          </a:p>
          <a:p>
            <a:r>
              <a:rPr lang="en-US" sz="7200" dirty="0" smtClean="0">
                <a:solidFill>
                  <a:srgbClr val="000090"/>
                </a:solidFill>
              </a:rPr>
              <a:t>Item 5.6</a:t>
            </a:r>
            <a:endParaRPr lang="en-US" sz="7200" dirty="0">
              <a:solidFill>
                <a:srgbClr val="000090"/>
              </a:solidFill>
            </a:endParaRPr>
          </a:p>
        </p:txBody>
      </p:sp>
      <p:sp>
        <p:nvSpPr>
          <p:cNvPr id="2" name="Slide Number Placeholder 1"/>
          <p:cNvSpPr>
            <a:spLocks noGrp="1"/>
          </p:cNvSpPr>
          <p:nvPr>
            <p:ph type="sldNum" sz="quarter" idx="12"/>
          </p:nvPr>
        </p:nvSpPr>
        <p:spPr/>
        <p:txBody>
          <a:bodyPr/>
          <a:lstStyle/>
          <a:p>
            <a:fld id="{9259AF2F-52C6-9B46-B8B2-0579234AE62E}" type="slidenum">
              <a:rPr lang="en-US" smtClean="0"/>
              <a:t>1</a:t>
            </a:fld>
            <a:endParaRPr lang="en-US" dirty="0"/>
          </a:p>
        </p:txBody>
      </p:sp>
      <p:sp>
        <p:nvSpPr>
          <p:cNvPr id="5" name="TextBox 4"/>
          <p:cNvSpPr txBox="1"/>
          <p:nvPr/>
        </p:nvSpPr>
        <p:spPr>
          <a:xfrm>
            <a:off x="0" y="668740"/>
            <a:ext cx="9233006" cy="954107"/>
          </a:xfrm>
          <a:prstGeom prst="rect">
            <a:avLst/>
          </a:prstGeom>
          <a:noFill/>
        </p:spPr>
        <p:txBody>
          <a:bodyPr wrap="square" rtlCol="0">
            <a:spAutoFit/>
          </a:bodyPr>
          <a:lstStyle/>
          <a:p>
            <a:pPr algn="ctr"/>
            <a:r>
              <a:rPr lang="en-US" altLang="zh-CN" sz="3200" dirty="0">
                <a:solidFill>
                  <a:srgbClr val="000090"/>
                </a:solidFill>
                <a:latin typeface="+mj-lt"/>
                <a:ea typeface="+mj-ea"/>
                <a:cs typeface="+mj-cs"/>
              </a:rPr>
              <a:t>WMO Workshop on Information Management</a:t>
            </a:r>
          </a:p>
          <a:p>
            <a:pPr algn="ctr"/>
            <a:r>
              <a:rPr lang="en-US" altLang="zh-CN" sz="2400" i="1" dirty="0">
                <a:solidFill>
                  <a:srgbClr val="000090"/>
                </a:solidFill>
                <a:latin typeface="+mj-lt"/>
                <a:ea typeface="+mj-ea"/>
                <a:cs typeface="+mj-cs"/>
              </a:rPr>
              <a:t>(Geneva, 2-4 October 2017)</a:t>
            </a:r>
          </a:p>
        </p:txBody>
      </p:sp>
    </p:spTree>
    <p:extLst>
      <p:ext uri="{BB962C8B-B14F-4D97-AF65-F5344CB8AC3E}">
        <p14:creationId xmlns:p14="http://schemas.microsoft.com/office/powerpoint/2010/main" val="238926067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灯片编号占位符 2"/>
          <p:cNvSpPr>
            <a:spLocks noGrp="1"/>
          </p:cNvSpPr>
          <p:nvPr>
            <p:ph type="sldNum" sz="quarter" idx="12"/>
          </p:nvPr>
        </p:nvSpPr>
        <p:spPr/>
        <p:txBody>
          <a:bodyPr/>
          <a:lstStyle/>
          <a:p>
            <a:fld id="{9259AF2F-52C6-9B46-B8B2-0579234AE62E}" type="slidenum">
              <a:rPr lang="en-US" smtClean="0"/>
              <a:t>10</a:t>
            </a:fld>
            <a:endParaRPr lang="en-US"/>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056" y="-9951"/>
            <a:ext cx="9144000" cy="65345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 Box 7"/>
          <p:cNvSpPr txBox="1">
            <a:spLocks noChangeArrowheads="1"/>
          </p:cNvSpPr>
          <p:nvPr/>
        </p:nvSpPr>
        <p:spPr bwMode="auto">
          <a:xfrm>
            <a:off x="2596991" y="5733256"/>
            <a:ext cx="21190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fontAlgn="t" hangingPunct="1">
              <a:spcBef>
                <a:spcPct val="50000"/>
              </a:spcBef>
            </a:pPr>
            <a:r>
              <a:rPr lang="en-US" altLang="zh-CN" b="1" i="1" dirty="0" smtClean="0">
                <a:solidFill>
                  <a:srgbClr val="FF0000"/>
                </a:solidFill>
                <a:latin typeface="Times New Roman" pitchFamily="18" charset="0"/>
              </a:rPr>
              <a:t>metadata</a:t>
            </a:r>
            <a:endParaRPr lang="en-US" altLang="zh-CN" b="1" i="1" dirty="0">
              <a:solidFill>
                <a:srgbClr val="FF0000"/>
              </a:solidFill>
              <a:latin typeface="Times New Roman" pitchFamily="18" charset="0"/>
            </a:endParaRPr>
          </a:p>
        </p:txBody>
      </p:sp>
      <p:sp>
        <p:nvSpPr>
          <p:cNvPr id="6" name="Line 8"/>
          <p:cNvSpPr>
            <a:spLocks noChangeShapeType="1"/>
          </p:cNvSpPr>
          <p:nvPr/>
        </p:nvSpPr>
        <p:spPr bwMode="auto">
          <a:xfrm flipV="1">
            <a:off x="4067944" y="4221088"/>
            <a:ext cx="1296144" cy="1584176"/>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 name="Oval 9"/>
          <p:cNvSpPr>
            <a:spLocks noChangeArrowheads="1"/>
          </p:cNvSpPr>
          <p:nvPr/>
        </p:nvSpPr>
        <p:spPr bwMode="auto">
          <a:xfrm>
            <a:off x="5364088" y="1628801"/>
            <a:ext cx="3384376" cy="4288125"/>
          </a:xfrm>
          <a:prstGeom prst="ellipse">
            <a:avLst/>
          </a:prstGeom>
          <a:solidFill>
            <a:schemeClr val="accent1">
              <a:alpha val="0"/>
            </a:schemeClr>
          </a:solidFill>
          <a:ln w="28575" algn="ctr">
            <a:solidFill>
              <a:srgbClr val="FF0000"/>
            </a:solidFill>
            <a:round/>
            <a:headEnd/>
            <a:tailEnd/>
          </a:ln>
        </p:spPr>
        <p:txBody>
          <a:bodyPr wrap="none" anchor="ctr"/>
          <a:lstStyle/>
          <a:p>
            <a:pPr algn="ctr" fontAlgn="t"/>
            <a:endParaRPr lang="zh-CN" altLang="en-US" sz="1800">
              <a:solidFill>
                <a:schemeClr val="tx1"/>
              </a:solidFill>
              <a:latin typeface="Times New Roman" pitchFamily="18" charset="0"/>
              <a:ea typeface="宋体" charset="-122"/>
            </a:endParaRPr>
          </a:p>
        </p:txBody>
      </p:sp>
      <p:sp>
        <p:nvSpPr>
          <p:cNvPr id="8" name="Oval 15"/>
          <p:cNvSpPr>
            <a:spLocks noChangeArrowheads="1"/>
          </p:cNvSpPr>
          <p:nvPr/>
        </p:nvSpPr>
        <p:spPr bwMode="auto">
          <a:xfrm>
            <a:off x="2937460" y="1536849"/>
            <a:ext cx="1547812" cy="649287"/>
          </a:xfrm>
          <a:prstGeom prst="ellipse">
            <a:avLst/>
          </a:prstGeom>
          <a:solidFill>
            <a:schemeClr val="accent1">
              <a:alpha val="0"/>
            </a:schemeClr>
          </a:solidFill>
          <a:ln w="28575" algn="ctr">
            <a:solidFill>
              <a:srgbClr val="006600"/>
            </a:solidFill>
            <a:round/>
            <a:headEnd/>
            <a:tailEnd/>
          </a:ln>
        </p:spPr>
        <p:txBody>
          <a:bodyPr wrap="none" anchor="ctr"/>
          <a:lstStyle/>
          <a:p>
            <a:pPr algn="ctr" fontAlgn="t"/>
            <a:endParaRPr lang="zh-CN" altLang="en-US" sz="1800">
              <a:solidFill>
                <a:schemeClr val="tx1"/>
              </a:solidFill>
              <a:latin typeface="Times New Roman" pitchFamily="18" charset="0"/>
              <a:ea typeface="宋体" charset="-122"/>
            </a:endParaRPr>
          </a:p>
        </p:txBody>
      </p:sp>
      <p:sp>
        <p:nvSpPr>
          <p:cNvPr id="9" name="Text Box 16"/>
          <p:cNvSpPr txBox="1">
            <a:spLocks noChangeArrowheads="1"/>
          </p:cNvSpPr>
          <p:nvPr/>
        </p:nvSpPr>
        <p:spPr bwMode="auto">
          <a:xfrm>
            <a:off x="1226854" y="4509120"/>
            <a:ext cx="24845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fontAlgn="t" hangingPunct="1">
              <a:spcBef>
                <a:spcPct val="50000"/>
              </a:spcBef>
            </a:pPr>
            <a:r>
              <a:rPr lang="en-US" altLang="zh-CN" b="1" i="1" dirty="0" smtClean="0">
                <a:solidFill>
                  <a:srgbClr val="006600"/>
                </a:solidFill>
                <a:latin typeface="Times New Roman" pitchFamily="18" charset="0"/>
              </a:rPr>
              <a:t>CCI</a:t>
            </a:r>
            <a:endParaRPr lang="en-US" altLang="zh-CN" b="1" i="1" dirty="0">
              <a:solidFill>
                <a:srgbClr val="006600"/>
              </a:solidFill>
              <a:latin typeface="Times New Roman" pitchFamily="18" charset="0"/>
            </a:endParaRPr>
          </a:p>
        </p:txBody>
      </p:sp>
      <p:sp>
        <p:nvSpPr>
          <p:cNvPr id="10" name="Line 17"/>
          <p:cNvSpPr>
            <a:spLocks noChangeShapeType="1"/>
          </p:cNvSpPr>
          <p:nvPr/>
        </p:nvSpPr>
        <p:spPr bwMode="auto">
          <a:xfrm flipV="1">
            <a:off x="2761495" y="2186135"/>
            <a:ext cx="471339" cy="2466999"/>
          </a:xfrm>
          <a:prstGeom prst="line">
            <a:avLst/>
          </a:prstGeom>
          <a:noFill/>
          <a:ln w="28575">
            <a:solidFill>
              <a:srgbClr val="0066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1" name="Text Box 6"/>
          <p:cNvSpPr txBox="1">
            <a:spLocks noChangeArrowheads="1"/>
          </p:cNvSpPr>
          <p:nvPr/>
        </p:nvSpPr>
        <p:spPr bwMode="auto">
          <a:xfrm>
            <a:off x="1145312" y="3267263"/>
            <a:ext cx="161618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fontAlgn="t" hangingPunct="1">
              <a:spcBef>
                <a:spcPct val="50000"/>
              </a:spcBef>
            </a:pPr>
            <a:r>
              <a:rPr lang="en-US" altLang="zh-CN" b="1" i="1" dirty="0" smtClean="0">
                <a:solidFill>
                  <a:srgbClr val="FF9900"/>
                </a:solidFill>
                <a:latin typeface="Times New Roman" pitchFamily="18" charset="0"/>
              </a:rPr>
              <a:t>Data types</a:t>
            </a:r>
            <a:endParaRPr lang="en-US" altLang="zh-CN" b="1" i="1" dirty="0">
              <a:solidFill>
                <a:srgbClr val="FF9900"/>
              </a:solidFill>
              <a:latin typeface="Times New Roman" pitchFamily="18" charset="0"/>
            </a:endParaRPr>
          </a:p>
        </p:txBody>
      </p:sp>
      <p:sp>
        <p:nvSpPr>
          <p:cNvPr id="12" name="Line 10"/>
          <p:cNvSpPr>
            <a:spLocks noChangeShapeType="1"/>
          </p:cNvSpPr>
          <p:nvPr/>
        </p:nvSpPr>
        <p:spPr bwMode="auto">
          <a:xfrm flipV="1">
            <a:off x="1763686" y="2708918"/>
            <a:ext cx="189717" cy="648071"/>
          </a:xfrm>
          <a:prstGeom prst="line">
            <a:avLst/>
          </a:prstGeom>
          <a:noFill/>
          <a:ln w="28575">
            <a:solidFill>
              <a:srgbClr val="FF99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3" name="Oval 11"/>
          <p:cNvSpPr>
            <a:spLocks noChangeArrowheads="1"/>
          </p:cNvSpPr>
          <p:nvPr/>
        </p:nvSpPr>
        <p:spPr bwMode="auto">
          <a:xfrm>
            <a:off x="1393071" y="745638"/>
            <a:ext cx="1368425" cy="1963281"/>
          </a:xfrm>
          <a:prstGeom prst="ellipse">
            <a:avLst/>
          </a:prstGeom>
          <a:solidFill>
            <a:schemeClr val="accent1">
              <a:alpha val="0"/>
            </a:schemeClr>
          </a:solidFill>
          <a:ln w="28575" algn="ctr">
            <a:solidFill>
              <a:srgbClr val="FF9900"/>
            </a:solidFill>
            <a:round/>
            <a:headEnd/>
            <a:tailEnd/>
          </a:ln>
        </p:spPr>
        <p:txBody>
          <a:bodyPr wrap="none" anchor="ctr"/>
          <a:lstStyle/>
          <a:p>
            <a:pPr algn="ctr" fontAlgn="t"/>
            <a:endParaRPr lang="zh-CN" altLang="en-US" sz="1800">
              <a:solidFill>
                <a:schemeClr val="tx1"/>
              </a:solidFill>
              <a:latin typeface="Times New Roman" pitchFamily="18" charset="0"/>
              <a:ea typeface="宋体" charset="-122"/>
            </a:endParaRPr>
          </a:p>
        </p:txBody>
      </p:sp>
      <p:sp>
        <p:nvSpPr>
          <p:cNvPr id="14" name="TextBox 13"/>
          <p:cNvSpPr txBox="1"/>
          <p:nvPr/>
        </p:nvSpPr>
        <p:spPr>
          <a:xfrm>
            <a:off x="2839137" y="183076"/>
            <a:ext cx="652743" cy="307777"/>
          </a:xfrm>
          <a:prstGeom prst="rect">
            <a:avLst/>
          </a:prstGeom>
          <a:solidFill>
            <a:srgbClr val="99FF66"/>
          </a:solidFill>
          <a:ln>
            <a:solidFill>
              <a:schemeClr val="tx1"/>
            </a:solidFill>
          </a:ln>
        </p:spPr>
        <p:txBody>
          <a:bodyPr wrap="none" rtlCol="0">
            <a:spAutoFit/>
          </a:bodyPr>
          <a:lstStyle/>
          <a:p>
            <a:r>
              <a:rPr lang="en-US" altLang="zh-CN" sz="1400" dirty="0" smtClean="0"/>
              <a:t>select</a:t>
            </a:r>
            <a:endParaRPr lang="zh-CN" altLang="en-US" sz="1400" dirty="0"/>
          </a:p>
        </p:txBody>
      </p:sp>
      <p:cxnSp>
        <p:nvCxnSpPr>
          <p:cNvPr id="15" name="直接连接符 14"/>
          <p:cNvCxnSpPr>
            <a:stCxn id="14" idx="2"/>
          </p:cNvCxnSpPr>
          <p:nvPr/>
        </p:nvCxnSpPr>
        <p:spPr>
          <a:xfrm>
            <a:off x="3165509" y="490853"/>
            <a:ext cx="67326" cy="161193"/>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14" idx="2"/>
          </p:cNvCxnSpPr>
          <p:nvPr/>
        </p:nvCxnSpPr>
        <p:spPr>
          <a:xfrm>
            <a:off x="3165509" y="490853"/>
            <a:ext cx="0" cy="417867"/>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3674379" y="183076"/>
            <a:ext cx="681597" cy="307777"/>
          </a:xfrm>
          <a:prstGeom prst="rect">
            <a:avLst/>
          </a:prstGeom>
          <a:solidFill>
            <a:srgbClr val="99FF66"/>
          </a:solidFill>
          <a:ln>
            <a:solidFill>
              <a:schemeClr val="tx1"/>
            </a:solidFill>
          </a:ln>
        </p:spPr>
        <p:txBody>
          <a:bodyPr wrap="none" rtlCol="0">
            <a:spAutoFit/>
          </a:bodyPr>
          <a:lstStyle/>
          <a:p>
            <a:r>
              <a:rPr lang="en-US" altLang="zh-CN" sz="1400" dirty="0"/>
              <a:t>c</a:t>
            </a:r>
            <a:r>
              <a:rPr lang="en-US" altLang="zh-CN" sz="1400" dirty="0" smtClean="0"/>
              <a:t>reate</a:t>
            </a:r>
            <a:endParaRPr lang="zh-CN" altLang="en-US" sz="1400" dirty="0"/>
          </a:p>
        </p:txBody>
      </p:sp>
      <p:cxnSp>
        <p:nvCxnSpPr>
          <p:cNvPr id="18" name="直接连接符 17"/>
          <p:cNvCxnSpPr>
            <a:stCxn id="17" idx="2"/>
          </p:cNvCxnSpPr>
          <p:nvPr/>
        </p:nvCxnSpPr>
        <p:spPr>
          <a:xfrm flipH="1">
            <a:off x="4015177" y="490853"/>
            <a:ext cx="1" cy="417867"/>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4427984" y="183076"/>
            <a:ext cx="712054" cy="307777"/>
          </a:xfrm>
          <a:prstGeom prst="rect">
            <a:avLst/>
          </a:prstGeom>
          <a:solidFill>
            <a:srgbClr val="99FF66"/>
          </a:solidFill>
          <a:ln>
            <a:solidFill>
              <a:schemeClr val="tx1"/>
            </a:solidFill>
          </a:ln>
        </p:spPr>
        <p:txBody>
          <a:bodyPr wrap="none" rtlCol="0">
            <a:spAutoFit/>
          </a:bodyPr>
          <a:lstStyle/>
          <a:p>
            <a:r>
              <a:rPr lang="en-US" altLang="zh-CN" sz="1400" dirty="0" smtClean="0"/>
              <a:t>modify</a:t>
            </a:r>
            <a:endParaRPr lang="zh-CN" altLang="en-US" sz="1400" dirty="0"/>
          </a:p>
        </p:txBody>
      </p:sp>
      <p:cxnSp>
        <p:nvCxnSpPr>
          <p:cNvPr id="20" name="直接连接符 19"/>
          <p:cNvCxnSpPr/>
          <p:nvPr/>
        </p:nvCxnSpPr>
        <p:spPr>
          <a:xfrm>
            <a:off x="4784011" y="490853"/>
            <a:ext cx="220037" cy="34585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5220072" y="183076"/>
            <a:ext cx="671979" cy="307777"/>
          </a:xfrm>
          <a:prstGeom prst="rect">
            <a:avLst/>
          </a:prstGeom>
          <a:solidFill>
            <a:srgbClr val="99FF66"/>
          </a:solidFill>
          <a:ln>
            <a:solidFill>
              <a:schemeClr val="tx1"/>
            </a:solidFill>
          </a:ln>
        </p:spPr>
        <p:txBody>
          <a:bodyPr wrap="none" rtlCol="0">
            <a:spAutoFit/>
          </a:bodyPr>
          <a:lstStyle/>
          <a:p>
            <a:r>
              <a:rPr lang="en-US" altLang="zh-CN" sz="1400" dirty="0" smtClean="0"/>
              <a:t>delete</a:t>
            </a:r>
            <a:endParaRPr lang="zh-CN" altLang="en-US" sz="1400" dirty="0"/>
          </a:p>
        </p:txBody>
      </p:sp>
      <p:cxnSp>
        <p:nvCxnSpPr>
          <p:cNvPr id="22" name="直接连接符 21"/>
          <p:cNvCxnSpPr>
            <a:stCxn id="21" idx="2"/>
          </p:cNvCxnSpPr>
          <p:nvPr/>
        </p:nvCxnSpPr>
        <p:spPr>
          <a:xfrm flipH="1">
            <a:off x="5398087" y="490853"/>
            <a:ext cx="157975" cy="34585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6300192" y="181587"/>
            <a:ext cx="681597" cy="307777"/>
          </a:xfrm>
          <a:prstGeom prst="rect">
            <a:avLst/>
          </a:prstGeom>
          <a:solidFill>
            <a:srgbClr val="99FF66"/>
          </a:solidFill>
          <a:ln>
            <a:solidFill>
              <a:schemeClr val="tx1"/>
            </a:solidFill>
          </a:ln>
        </p:spPr>
        <p:txBody>
          <a:bodyPr wrap="none" rtlCol="0">
            <a:spAutoFit/>
          </a:bodyPr>
          <a:lstStyle/>
          <a:p>
            <a:r>
              <a:rPr lang="en-US" altLang="zh-CN" sz="1400" dirty="0" smtClean="0"/>
              <a:t>import</a:t>
            </a:r>
            <a:endParaRPr lang="zh-CN" altLang="en-US" sz="1400" dirty="0"/>
          </a:p>
        </p:txBody>
      </p:sp>
      <p:cxnSp>
        <p:nvCxnSpPr>
          <p:cNvPr id="24" name="直接连接符 23"/>
          <p:cNvCxnSpPr>
            <a:stCxn id="23" idx="2"/>
          </p:cNvCxnSpPr>
          <p:nvPr/>
        </p:nvCxnSpPr>
        <p:spPr>
          <a:xfrm>
            <a:off x="6640991" y="489364"/>
            <a:ext cx="0" cy="417867"/>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7452320" y="183688"/>
            <a:ext cx="681597" cy="307777"/>
          </a:xfrm>
          <a:prstGeom prst="rect">
            <a:avLst/>
          </a:prstGeom>
          <a:solidFill>
            <a:srgbClr val="99FF66"/>
          </a:solidFill>
          <a:ln>
            <a:solidFill>
              <a:schemeClr val="tx1"/>
            </a:solidFill>
          </a:ln>
        </p:spPr>
        <p:txBody>
          <a:bodyPr wrap="none" rtlCol="0">
            <a:spAutoFit/>
          </a:bodyPr>
          <a:lstStyle/>
          <a:p>
            <a:r>
              <a:rPr lang="en-US" altLang="zh-CN" sz="1400" dirty="0" smtClean="0"/>
              <a:t>export</a:t>
            </a:r>
            <a:endParaRPr lang="zh-CN" altLang="en-US" sz="1400" dirty="0"/>
          </a:p>
        </p:txBody>
      </p:sp>
      <p:cxnSp>
        <p:nvCxnSpPr>
          <p:cNvPr id="26" name="直接连接符 25"/>
          <p:cNvCxnSpPr>
            <a:stCxn id="25" idx="2"/>
          </p:cNvCxnSpPr>
          <p:nvPr/>
        </p:nvCxnSpPr>
        <p:spPr>
          <a:xfrm>
            <a:off x="7793119" y="491465"/>
            <a:ext cx="0" cy="417867"/>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4514278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9259AF2F-52C6-9B46-B8B2-0579234AE62E}" type="slidenum">
              <a:rPr lang="en-US" smtClean="0"/>
              <a:t>11</a:t>
            </a:fld>
            <a:endParaRPr lang="en-US"/>
          </a:p>
        </p:txBody>
      </p:sp>
      <p:pic>
        <p:nvPicPr>
          <p:cNvPr id="4"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24099" y="1655660"/>
            <a:ext cx="5729039" cy="3906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6" name="直接连接符 15"/>
          <p:cNvCxnSpPr/>
          <p:nvPr/>
        </p:nvCxnSpPr>
        <p:spPr>
          <a:xfrm>
            <a:off x="2195736" y="1935371"/>
            <a:ext cx="9872" cy="3517849"/>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7" name="Text Box 4"/>
          <p:cNvSpPr txBox="1">
            <a:spLocks noChangeArrowheads="1"/>
          </p:cNvSpPr>
          <p:nvPr/>
        </p:nvSpPr>
        <p:spPr bwMode="auto">
          <a:xfrm>
            <a:off x="0" y="188640"/>
            <a:ext cx="9144000" cy="646331"/>
          </a:xfrm>
          <a:prstGeom prst="rect">
            <a:avLst/>
          </a:prstGeom>
          <a:noFill/>
          <a:ln>
            <a:noFill/>
          </a:ln>
          <a:effectLst>
            <a:prstShdw prst="shdw17" dist="17961" dir="2700000">
              <a:srgbClr val="FFFFCC">
                <a:gamma/>
                <a:shade val="60000"/>
                <a:invGamma/>
              </a:srgbClr>
            </a:prstShdw>
          </a:effectLst>
          <a:extLst/>
        </p:spPr>
        <p:txBody>
          <a:bodyPr wrap="square" anchor="ctr">
            <a:spAutoFit/>
          </a:bodyPr>
          <a:lstStyle>
            <a:lvl1pPr algn="ctr" eaLnBrk="0" hangingPunct="0">
              <a:defRPr sz="5400">
                <a:solidFill>
                  <a:srgbClr val="C00000"/>
                </a:solidFill>
                <a:effectLst>
                  <a:outerShdw blurRad="38100" dist="38100" dir="2700000" algn="tl">
                    <a:srgbClr val="C0C0C0"/>
                  </a:outerShdw>
                </a:effectLst>
                <a:latin typeface="黑体" pitchFamily="2" charset="-122"/>
                <a:ea typeface="黑体" pitchFamily="2" charset="-122"/>
                <a:cs typeface="+mj-cs"/>
              </a:defRPr>
            </a:lvl1pPr>
            <a:lvl2pPr algn="ctr" eaLnBrk="0" hangingPunct="0">
              <a:defRPr sz="4400">
                <a:solidFill>
                  <a:schemeClr val="tx2"/>
                </a:solidFill>
                <a:latin typeface="Times New Roman" pitchFamily="18" charset="0"/>
                <a:ea typeface="宋体" pitchFamily="2" charset="-122"/>
              </a:defRPr>
            </a:lvl2pPr>
            <a:lvl3pPr algn="ctr" eaLnBrk="0" hangingPunct="0">
              <a:defRPr sz="4400">
                <a:solidFill>
                  <a:schemeClr val="tx2"/>
                </a:solidFill>
                <a:latin typeface="Times New Roman" pitchFamily="18" charset="0"/>
                <a:ea typeface="宋体" pitchFamily="2" charset="-122"/>
              </a:defRPr>
            </a:lvl3pPr>
            <a:lvl4pPr algn="ctr" eaLnBrk="0" hangingPunct="0">
              <a:defRPr sz="4400">
                <a:solidFill>
                  <a:schemeClr val="tx2"/>
                </a:solidFill>
                <a:latin typeface="Times New Roman" pitchFamily="18" charset="0"/>
                <a:ea typeface="宋体" pitchFamily="2" charset="-122"/>
              </a:defRPr>
            </a:lvl4pPr>
            <a:lvl5pPr algn="ctr" eaLnBrk="0" hangingPunct="0">
              <a:defRPr sz="4400">
                <a:solidFill>
                  <a:schemeClr val="tx2"/>
                </a:solidFill>
                <a:latin typeface="Times New Roman" pitchFamily="18" charset="0"/>
                <a:ea typeface="宋体" pitchFamily="2" charset="-122"/>
              </a:defRPr>
            </a:lvl5pPr>
            <a:lvl6pPr marL="457200" algn="ctr" fontAlgn="base">
              <a:spcBef>
                <a:spcPct val="0"/>
              </a:spcBef>
              <a:spcAft>
                <a:spcPct val="0"/>
              </a:spcAft>
              <a:defRPr sz="4400">
                <a:solidFill>
                  <a:schemeClr val="tx2"/>
                </a:solidFill>
                <a:latin typeface="Times New Roman" pitchFamily="18" charset="0"/>
                <a:ea typeface="宋体" pitchFamily="2" charset="-122"/>
              </a:defRPr>
            </a:lvl6pPr>
            <a:lvl7pPr marL="914400" algn="ctr" fontAlgn="base">
              <a:spcBef>
                <a:spcPct val="0"/>
              </a:spcBef>
              <a:spcAft>
                <a:spcPct val="0"/>
              </a:spcAft>
              <a:defRPr sz="4400">
                <a:solidFill>
                  <a:schemeClr val="tx2"/>
                </a:solidFill>
                <a:latin typeface="Times New Roman" pitchFamily="18" charset="0"/>
                <a:ea typeface="宋体" pitchFamily="2" charset="-122"/>
              </a:defRPr>
            </a:lvl7pPr>
            <a:lvl8pPr marL="1371600" algn="ctr" fontAlgn="base">
              <a:spcBef>
                <a:spcPct val="0"/>
              </a:spcBef>
              <a:spcAft>
                <a:spcPct val="0"/>
              </a:spcAft>
              <a:defRPr sz="4400">
                <a:solidFill>
                  <a:schemeClr val="tx2"/>
                </a:solidFill>
                <a:latin typeface="Times New Roman" pitchFamily="18" charset="0"/>
                <a:ea typeface="宋体" pitchFamily="2" charset="-122"/>
              </a:defRPr>
            </a:lvl8pPr>
            <a:lvl9pPr marL="1828800" algn="ctr" fontAlgn="base">
              <a:spcBef>
                <a:spcPct val="0"/>
              </a:spcBef>
              <a:spcAft>
                <a:spcPct val="0"/>
              </a:spcAft>
              <a:defRPr sz="4400">
                <a:solidFill>
                  <a:schemeClr val="tx2"/>
                </a:solidFill>
                <a:latin typeface="Times New Roman" pitchFamily="18" charset="0"/>
                <a:ea typeface="宋体" pitchFamily="2" charset="-122"/>
              </a:defRPr>
            </a:lvl9pPr>
          </a:lstStyle>
          <a:p>
            <a:pPr marL="0" lvl="1">
              <a:defRPr/>
            </a:pPr>
            <a:r>
              <a:rPr lang="en-US" altLang="zh-CN" sz="3600" dirty="0">
                <a:solidFill>
                  <a:srgbClr val="FF0000"/>
                </a:solidFill>
                <a:effectLst>
                  <a:outerShdw blurRad="38100" dist="38100" dir="2700000" algn="tl">
                    <a:srgbClr val="000000">
                      <a:alpha val="43137"/>
                    </a:srgbClr>
                  </a:outerShdw>
                </a:effectLst>
                <a:latin typeface="+mj-lt"/>
                <a:ea typeface="黑体" pitchFamily="2" charset="-122"/>
              </a:rPr>
              <a:t>how to provide high-quality data </a:t>
            </a:r>
            <a:r>
              <a:rPr lang="en-US" altLang="zh-CN" sz="3600" dirty="0" smtClean="0">
                <a:solidFill>
                  <a:srgbClr val="FF0000"/>
                </a:solidFill>
                <a:effectLst>
                  <a:outerShdw blurRad="38100" dist="38100" dir="2700000" algn="tl">
                    <a:srgbClr val="000000">
                      <a:alpha val="43137"/>
                    </a:srgbClr>
                  </a:outerShdw>
                </a:effectLst>
                <a:latin typeface="+mj-lt"/>
                <a:ea typeface="黑体" pitchFamily="2" charset="-122"/>
              </a:rPr>
              <a:t>service</a:t>
            </a:r>
            <a:endParaRPr lang="en-US" altLang="zh-CN" sz="3600" dirty="0">
              <a:solidFill>
                <a:srgbClr val="FF0000"/>
              </a:solidFill>
              <a:effectLst>
                <a:outerShdw blurRad="38100" dist="38100" dir="2700000" algn="tl">
                  <a:srgbClr val="000000">
                    <a:alpha val="43137"/>
                  </a:srgbClr>
                </a:outerShdw>
              </a:effectLst>
              <a:latin typeface="+mj-lt"/>
              <a:ea typeface="黑体" pitchFamily="2" charset="-122"/>
            </a:endParaRPr>
          </a:p>
        </p:txBody>
      </p:sp>
      <p:sp>
        <p:nvSpPr>
          <p:cNvPr id="18" name="圆角矩形标注 17"/>
          <p:cNvSpPr/>
          <p:nvPr/>
        </p:nvSpPr>
        <p:spPr>
          <a:xfrm>
            <a:off x="6011151" y="2328924"/>
            <a:ext cx="2887633" cy="667515"/>
          </a:xfrm>
          <a:prstGeom prst="wedgeRoundRectCallout">
            <a:avLst>
              <a:gd name="adj1" fmla="val -70790"/>
              <a:gd name="adj2" fmla="val 38083"/>
              <a:gd name="adj3" fmla="val 16667"/>
            </a:avLst>
          </a:prstGeom>
          <a:solidFill>
            <a:schemeClr val="bg1"/>
          </a:solidFill>
          <a:ln w="95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altLang="zh-CN" sz="1400" b="1" u="sng" dirty="0">
                <a:solidFill>
                  <a:srgbClr val="FF0000"/>
                </a:solidFill>
                <a:ea typeface="微软雅黑" pitchFamily="34" charset="-122"/>
              </a:rPr>
              <a:t>M</a:t>
            </a:r>
            <a:r>
              <a:rPr kumimoji="1" lang="en-US" altLang="zh-CN" sz="1400" b="1" dirty="0">
                <a:solidFill>
                  <a:schemeClr val="tx1"/>
                </a:solidFill>
                <a:ea typeface="微软雅黑" pitchFamily="34" charset="-122"/>
              </a:rPr>
              <a:t>eteorological Data </a:t>
            </a:r>
            <a:r>
              <a:rPr kumimoji="1" lang="en-US" altLang="zh-CN" sz="1400" b="1" u="sng" dirty="0">
                <a:solidFill>
                  <a:srgbClr val="FF0000"/>
                </a:solidFill>
                <a:ea typeface="微软雅黑" pitchFamily="34" charset="-122"/>
              </a:rPr>
              <a:t>U</a:t>
            </a:r>
            <a:r>
              <a:rPr kumimoji="1" lang="en-US" altLang="zh-CN" sz="1400" b="1" dirty="0">
                <a:solidFill>
                  <a:schemeClr val="tx1"/>
                </a:solidFill>
                <a:ea typeface="微软雅黑" pitchFamily="34" charset="-122"/>
              </a:rPr>
              <a:t>nified </a:t>
            </a:r>
            <a:r>
              <a:rPr kumimoji="1" lang="en-US" altLang="zh-CN" sz="1400" b="1" u="sng" dirty="0">
                <a:solidFill>
                  <a:srgbClr val="FF0000"/>
                </a:solidFill>
                <a:ea typeface="微软雅黑" pitchFamily="34" charset="-122"/>
              </a:rPr>
              <a:t>S</a:t>
            </a:r>
            <a:r>
              <a:rPr kumimoji="1" lang="en-US" altLang="zh-CN" sz="1400" b="1" dirty="0">
                <a:solidFill>
                  <a:schemeClr val="tx1"/>
                </a:solidFill>
                <a:ea typeface="微软雅黑" pitchFamily="34" charset="-122"/>
              </a:rPr>
              <a:t>ervice </a:t>
            </a:r>
            <a:r>
              <a:rPr kumimoji="1" lang="en-US" altLang="zh-CN" sz="1400" b="1" u="sng" dirty="0">
                <a:solidFill>
                  <a:srgbClr val="FF0000"/>
                </a:solidFill>
                <a:ea typeface="微软雅黑" pitchFamily="34" charset="-122"/>
              </a:rPr>
              <a:t>I</a:t>
            </a:r>
            <a:r>
              <a:rPr kumimoji="1" lang="en-US" altLang="zh-CN" sz="1400" b="1" dirty="0">
                <a:solidFill>
                  <a:schemeClr val="tx1"/>
                </a:solidFill>
                <a:ea typeface="微软雅黑" pitchFamily="34" charset="-122"/>
              </a:rPr>
              <a:t>nterface System of </a:t>
            </a:r>
            <a:r>
              <a:rPr kumimoji="1" lang="en-US" altLang="zh-CN" sz="1400" b="1" u="sng" dirty="0">
                <a:solidFill>
                  <a:srgbClr val="FF0000"/>
                </a:solidFill>
                <a:ea typeface="微软雅黑" pitchFamily="34" charset="-122"/>
              </a:rPr>
              <a:t>C</a:t>
            </a:r>
            <a:r>
              <a:rPr kumimoji="1" lang="en-US" altLang="zh-CN" sz="1400" b="1" dirty="0">
                <a:solidFill>
                  <a:schemeClr val="tx1"/>
                </a:solidFill>
                <a:ea typeface="微软雅黑" pitchFamily="34" charset="-122"/>
              </a:rPr>
              <a:t>MA</a:t>
            </a:r>
          </a:p>
        </p:txBody>
      </p:sp>
      <p:sp>
        <p:nvSpPr>
          <p:cNvPr id="19" name="TextBox 18"/>
          <p:cNvSpPr txBox="1"/>
          <p:nvPr/>
        </p:nvSpPr>
        <p:spPr>
          <a:xfrm>
            <a:off x="245216" y="1113794"/>
            <a:ext cx="8653568" cy="461665"/>
          </a:xfrm>
          <a:prstGeom prst="rect">
            <a:avLst/>
          </a:prstGeom>
          <a:noFill/>
        </p:spPr>
        <p:txBody>
          <a:bodyPr wrap="square" rtlCol="0">
            <a:spAutoFit/>
          </a:bodyPr>
          <a:lstStyle/>
          <a:p>
            <a:pPr marL="342900" indent="-342900">
              <a:buFont typeface="Arial" pitchFamily="34" charset="0"/>
              <a:buChar char="-"/>
            </a:pPr>
            <a:r>
              <a:rPr lang="en-US" altLang="zh-CN" sz="2400" u="sng" dirty="0">
                <a:ea typeface="Tahoma" panose="020B0604030504040204" pitchFamily="34" charset="0"/>
                <a:cs typeface="Tahoma" panose="020B0604030504040204" pitchFamily="34" charset="0"/>
              </a:rPr>
              <a:t>U</a:t>
            </a:r>
            <a:r>
              <a:rPr lang="en-US" altLang="zh-CN" sz="2400" u="sng" dirty="0" smtClean="0">
                <a:ea typeface="Tahoma" panose="020B0604030504040204" pitchFamily="34" charset="0"/>
                <a:cs typeface="Tahoma" panose="020B0604030504040204" pitchFamily="34" charset="0"/>
              </a:rPr>
              <a:t>se</a:t>
            </a:r>
            <a:r>
              <a:rPr lang="zh-CN" altLang="en-US" sz="2400" u="sng" dirty="0" smtClean="0">
                <a:ea typeface="黑体" panose="02010600030101010101" pitchFamily="2" charset="-122"/>
                <a:cs typeface="Tahoma" panose="020B0604030504040204" pitchFamily="34" charset="0"/>
              </a:rPr>
              <a:t> </a:t>
            </a:r>
            <a:r>
              <a:rPr lang="en-US" altLang="zh-CN" sz="2400" u="sng" dirty="0" smtClean="0">
                <a:ea typeface="黑体" panose="02010600030101010101" pitchFamily="2" charset="-122"/>
                <a:cs typeface="Tahoma" panose="020B0604030504040204" pitchFamily="34" charset="0"/>
              </a:rPr>
              <a:t>MUSIC to provide data access</a:t>
            </a:r>
            <a:endParaRPr lang="zh-CN" altLang="en-US" sz="2400" u="sng" dirty="0"/>
          </a:p>
        </p:txBody>
      </p:sp>
      <p:sp>
        <p:nvSpPr>
          <p:cNvPr id="2" name="矩形 1"/>
          <p:cNvSpPr/>
          <p:nvPr/>
        </p:nvSpPr>
        <p:spPr>
          <a:xfrm>
            <a:off x="2459385" y="2751141"/>
            <a:ext cx="3036540" cy="276999"/>
          </a:xfrm>
          <a:prstGeom prst="rect">
            <a:avLst/>
          </a:prstGeom>
        </p:spPr>
        <p:txBody>
          <a:bodyPr wrap="square">
            <a:spAutoFit/>
          </a:bodyPr>
          <a:lstStyle/>
          <a:p>
            <a:r>
              <a:rPr lang="en-US" altLang="zh-CN" sz="1200" dirty="0" smtClean="0"/>
              <a:t>decouple</a:t>
            </a:r>
            <a:r>
              <a:rPr lang="en-US" altLang="zh-CN" sz="1200" dirty="0"/>
              <a:t> </a:t>
            </a:r>
            <a:r>
              <a:rPr lang="en-US" altLang="zh-CN" sz="1200" dirty="0" smtClean="0"/>
              <a:t>applications</a:t>
            </a:r>
            <a:r>
              <a:rPr lang="en-US" altLang="zh-CN" sz="1200" dirty="0"/>
              <a:t> and data storage</a:t>
            </a:r>
            <a:endParaRPr lang="zh-CN" altLang="en-US" sz="1200" dirty="0"/>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7712" y="1705027"/>
            <a:ext cx="1427787" cy="38832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TextBox 19"/>
          <p:cNvSpPr txBox="1"/>
          <p:nvPr/>
        </p:nvSpPr>
        <p:spPr>
          <a:xfrm>
            <a:off x="2071688" y="5768112"/>
            <a:ext cx="7134224" cy="954107"/>
          </a:xfrm>
          <a:prstGeom prst="rect">
            <a:avLst/>
          </a:prstGeom>
          <a:noFill/>
        </p:spPr>
        <p:txBody>
          <a:bodyPr wrap="square" rtlCol="0">
            <a:spAutoFit/>
          </a:bodyPr>
          <a:lstStyle/>
          <a:p>
            <a:pPr marL="0" lvl="1"/>
            <a:r>
              <a:rPr lang="en-US" altLang="zh-CN" sz="1400" b="1" dirty="0" smtClean="0"/>
              <a:t>Data</a:t>
            </a:r>
            <a:r>
              <a:rPr lang="en-US" altLang="zh-CN" sz="1400" b="1" dirty="0"/>
              <a:t> access layer</a:t>
            </a:r>
            <a:r>
              <a:rPr lang="en-US" altLang="zh-CN" sz="1400" dirty="0"/>
              <a:t> </a:t>
            </a:r>
            <a:r>
              <a:rPr lang="en-US" altLang="zh-CN" sz="1400" dirty="0" smtClean="0"/>
              <a:t>: achieves</a:t>
            </a:r>
            <a:r>
              <a:rPr lang="en-US" altLang="zh-CN" sz="1400" dirty="0"/>
              <a:t> basic functions, including data fetch, store and calculation, etc.</a:t>
            </a:r>
            <a:br>
              <a:rPr lang="en-US" altLang="zh-CN" sz="1400" dirty="0"/>
            </a:br>
            <a:r>
              <a:rPr lang="en-US" altLang="zh-CN" sz="1400" b="1" dirty="0"/>
              <a:t>Interface encapsulation </a:t>
            </a:r>
            <a:r>
              <a:rPr lang="en-US" altLang="zh-CN" sz="1400" b="1" dirty="0" smtClean="0"/>
              <a:t>layer</a:t>
            </a:r>
            <a:r>
              <a:rPr lang="en-US" altLang="zh-CN" sz="1400" dirty="0" smtClean="0"/>
              <a:t>: </a:t>
            </a:r>
            <a:r>
              <a:rPr lang="en-US" altLang="zh-CN" sz="1400" dirty="0"/>
              <a:t> implements the standardized encapsulation of APIs.</a:t>
            </a:r>
            <a:br>
              <a:rPr lang="en-US" altLang="zh-CN" sz="1400" dirty="0"/>
            </a:br>
            <a:r>
              <a:rPr lang="en-US" altLang="zh-CN" sz="1400" b="1" dirty="0"/>
              <a:t>Service Release layer </a:t>
            </a:r>
            <a:r>
              <a:rPr lang="en-US" altLang="zh-CN" sz="1400" dirty="0" smtClean="0"/>
              <a:t>:  publish</a:t>
            </a:r>
            <a:r>
              <a:rPr lang="en-US" altLang="zh-CN" sz="1400" dirty="0"/>
              <a:t> APIs in multiple modes, including C/S service, web service, </a:t>
            </a:r>
            <a:endParaRPr lang="en-US" altLang="zh-CN" sz="1400" dirty="0" smtClean="0"/>
          </a:p>
          <a:p>
            <a:pPr marL="0" lvl="1"/>
            <a:r>
              <a:rPr lang="en-US" altLang="zh-CN" sz="1400" dirty="0"/>
              <a:t> </a:t>
            </a:r>
            <a:r>
              <a:rPr lang="en-US" altLang="zh-CN" sz="1400" dirty="0" smtClean="0"/>
              <a:t>                                          RESTful</a:t>
            </a:r>
            <a:r>
              <a:rPr lang="en-US" altLang="zh-CN" sz="1400" dirty="0"/>
              <a:t> API and </a:t>
            </a:r>
            <a:r>
              <a:rPr lang="en-US" altLang="zh-CN" sz="1400" dirty="0" smtClean="0"/>
              <a:t>script</a:t>
            </a:r>
            <a:r>
              <a:rPr lang="en-US" altLang="zh-CN" sz="1400" dirty="0"/>
              <a:t> </a:t>
            </a:r>
            <a:r>
              <a:rPr lang="en-US" altLang="zh-CN" sz="1400" dirty="0" smtClean="0"/>
              <a:t>service.</a:t>
            </a:r>
            <a:endParaRPr lang="zh-CN" altLang="en-US" dirty="0"/>
          </a:p>
        </p:txBody>
      </p:sp>
    </p:spTree>
    <p:extLst>
      <p:ext uri="{BB962C8B-B14F-4D97-AF65-F5344CB8AC3E}">
        <p14:creationId xmlns:p14="http://schemas.microsoft.com/office/powerpoint/2010/main" val="4130183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9259AF2F-52C6-9B46-B8B2-0579234AE62E}" type="slidenum">
              <a:rPr lang="en-US" smtClean="0"/>
              <a:t>12</a:t>
            </a:fld>
            <a:endParaRPr lang="en-US"/>
          </a:p>
        </p:txBody>
      </p:sp>
      <p:sp>
        <p:nvSpPr>
          <p:cNvPr id="17" name="Text Box 4"/>
          <p:cNvSpPr txBox="1">
            <a:spLocks noChangeArrowheads="1"/>
          </p:cNvSpPr>
          <p:nvPr/>
        </p:nvSpPr>
        <p:spPr bwMode="auto">
          <a:xfrm>
            <a:off x="0" y="188640"/>
            <a:ext cx="9144000" cy="646331"/>
          </a:xfrm>
          <a:prstGeom prst="rect">
            <a:avLst/>
          </a:prstGeom>
          <a:noFill/>
          <a:ln>
            <a:noFill/>
          </a:ln>
          <a:effectLst>
            <a:prstShdw prst="shdw17" dist="17961" dir="2700000">
              <a:srgbClr val="FFFFCC">
                <a:gamma/>
                <a:shade val="60000"/>
                <a:invGamma/>
              </a:srgbClr>
            </a:prstShdw>
          </a:effectLst>
          <a:extLst/>
        </p:spPr>
        <p:txBody>
          <a:bodyPr wrap="square" anchor="ctr">
            <a:spAutoFit/>
          </a:bodyPr>
          <a:lstStyle>
            <a:lvl1pPr algn="ctr" eaLnBrk="0" hangingPunct="0">
              <a:defRPr sz="5400">
                <a:solidFill>
                  <a:srgbClr val="C00000"/>
                </a:solidFill>
                <a:effectLst>
                  <a:outerShdw blurRad="38100" dist="38100" dir="2700000" algn="tl">
                    <a:srgbClr val="C0C0C0"/>
                  </a:outerShdw>
                </a:effectLst>
                <a:latin typeface="黑体" pitchFamily="2" charset="-122"/>
                <a:ea typeface="黑体" pitchFamily="2" charset="-122"/>
                <a:cs typeface="+mj-cs"/>
              </a:defRPr>
            </a:lvl1pPr>
            <a:lvl2pPr algn="ctr" eaLnBrk="0" hangingPunct="0">
              <a:defRPr sz="4400">
                <a:solidFill>
                  <a:schemeClr val="tx2"/>
                </a:solidFill>
                <a:latin typeface="Times New Roman" pitchFamily="18" charset="0"/>
                <a:ea typeface="宋体" pitchFamily="2" charset="-122"/>
              </a:defRPr>
            </a:lvl2pPr>
            <a:lvl3pPr algn="ctr" eaLnBrk="0" hangingPunct="0">
              <a:defRPr sz="4400">
                <a:solidFill>
                  <a:schemeClr val="tx2"/>
                </a:solidFill>
                <a:latin typeface="Times New Roman" pitchFamily="18" charset="0"/>
                <a:ea typeface="宋体" pitchFamily="2" charset="-122"/>
              </a:defRPr>
            </a:lvl3pPr>
            <a:lvl4pPr algn="ctr" eaLnBrk="0" hangingPunct="0">
              <a:defRPr sz="4400">
                <a:solidFill>
                  <a:schemeClr val="tx2"/>
                </a:solidFill>
                <a:latin typeface="Times New Roman" pitchFamily="18" charset="0"/>
                <a:ea typeface="宋体" pitchFamily="2" charset="-122"/>
              </a:defRPr>
            </a:lvl4pPr>
            <a:lvl5pPr algn="ctr" eaLnBrk="0" hangingPunct="0">
              <a:defRPr sz="4400">
                <a:solidFill>
                  <a:schemeClr val="tx2"/>
                </a:solidFill>
                <a:latin typeface="Times New Roman" pitchFamily="18" charset="0"/>
                <a:ea typeface="宋体" pitchFamily="2" charset="-122"/>
              </a:defRPr>
            </a:lvl5pPr>
            <a:lvl6pPr marL="457200" algn="ctr" fontAlgn="base">
              <a:spcBef>
                <a:spcPct val="0"/>
              </a:spcBef>
              <a:spcAft>
                <a:spcPct val="0"/>
              </a:spcAft>
              <a:defRPr sz="4400">
                <a:solidFill>
                  <a:schemeClr val="tx2"/>
                </a:solidFill>
                <a:latin typeface="Times New Roman" pitchFamily="18" charset="0"/>
                <a:ea typeface="宋体" pitchFamily="2" charset="-122"/>
              </a:defRPr>
            </a:lvl6pPr>
            <a:lvl7pPr marL="914400" algn="ctr" fontAlgn="base">
              <a:spcBef>
                <a:spcPct val="0"/>
              </a:spcBef>
              <a:spcAft>
                <a:spcPct val="0"/>
              </a:spcAft>
              <a:defRPr sz="4400">
                <a:solidFill>
                  <a:schemeClr val="tx2"/>
                </a:solidFill>
                <a:latin typeface="Times New Roman" pitchFamily="18" charset="0"/>
                <a:ea typeface="宋体" pitchFamily="2" charset="-122"/>
              </a:defRPr>
            </a:lvl7pPr>
            <a:lvl8pPr marL="1371600" algn="ctr" fontAlgn="base">
              <a:spcBef>
                <a:spcPct val="0"/>
              </a:spcBef>
              <a:spcAft>
                <a:spcPct val="0"/>
              </a:spcAft>
              <a:defRPr sz="4400">
                <a:solidFill>
                  <a:schemeClr val="tx2"/>
                </a:solidFill>
                <a:latin typeface="Times New Roman" pitchFamily="18" charset="0"/>
                <a:ea typeface="宋体" pitchFamily="2" charset="-122"/>
              </a:defRPr>
            </a:lvl8pPr>
            <a:lvl9pPr marL="1828800" algn="ctr" fontAlgn="base">
              <a:spcBef>
                <a:spcPct val="0"/>
              </a:spcBef>
              <a:spcAft>
                <a:spcPct val="0"/>
              </a:spcAft>
              <a:defRPr sz="4400">
                <a:solidFill>
                  <a:schemeClr val="tx2"/>
                </a:solidFill>
                <a:latin typeface="Times New Roman" pitchFamily="18" charset="0"/>
                <a:ea typeface="宋体" pitchFamily="2" charset="-122"/>
              </a:defRPr>
            </a:lvl9pPr>
          </a:lstStyle>
          <a:p>
            <a:pPr marL="0" lvl="1">
              <a:defRPr/>
            </a:pPr>
            <a:r>
              <a:rPr lang="en-US" altLang="zh-CN" sz="3600" dirty="0">
                <a:solidFill>
                  <a:srgbClr val="FF0000"/>
                </a:solidFill>
                <a:effectLst>
                  <a:outerShdw blurRad="38100" dist="38100" dir="2700000" algn="tl">
                    <a:srgbClr val="000000">
                      <a:alpha val="43137"/>
                    </a:srgbClr>
                  </a:outerShdw>
                </a:effectLst>
                <a:latin typeface="+mj-lt"/>
                <a:ea typeface="黑体" pitchFamily="2" charset="-122"/>
              </a:rPr>
              <a:t>how to provide high-quality data </a:t>
            </a:r>
            <a:r>
              <a:rPr lang="en-US" altLang="zh-CN" sz="3600" dirty="0" smtClean="0">
                <a:solidFill>
                  <a:srgbClr val="FF0000"/>
                </a:solidFill>
                <a:effectLst>
                  <a:outerShdw blurRad="38100" dist="38100" dir="2700000" algn="tl">
                    <a:srgbClr val="000000">
                      <a:alpha val="43137"/>
                    </a:srgbClr>
                  </a:outerShdw>
                </a:effectLst>
                <a:latin typeface="+mj-lt"/>
                <a:ea typeface="黑体" pitchFamily="2" charset="-122"/>
              </a:rPr>
              <a:t>service</a:t>
            </a:r>
            <a:endParaRPr lang="en-US" altLang="zh-CN" sz="3600" dirty="0">
              <a:solidFill>
                <a:srgbClr val="FF0000"/>
              </a:solidFill>
              <a:effectLst>
                <a:outerShdw blurRad="38100" dist="38100" dir="2700000" algn="tl">
                  <a:srgbClr val="000000">
                    <a:alpha val="43137"/>
                  </a:srgbClr>
                </a:outerShdw>
              </a:effectLst>
              <a:latin typeface="+mj-lt"/>
              <a:ea typeface="黑体" pitchFamily="2" charset="-122"/>
            </a:endParaRPr>
          </a:p>
        </p:txBody>
      </p:sp>
      <p:sp>
        <p:nvSpPr>
          <p:cNvPr id="19" name="TextBox 18"/>
          <p:cNvSpPr txBox="1"/>
          <p:nvPr/>
        </p:nvSpPr>
        <p:spPr>
          <a:xfrm>
            <a:off x="186266" y="954305"/>
            <a:ext cx="8500533" cy="461665"/>
          </a:xfrm>
          <a:prstGeom prst="rect">
            <a:avLst/>
          </a:prstGeom>
          <a:noFill/>
        </p:spPr>
        <p:txBody>
          <a:bodyPr wrap="square" rtlCol="0">
            <a:spAutoFit/>
          </a:bodyPr>
          <a:lstStyle/>
          <a:p>
            <a:pPr marL="342900" indent="-342900">
              <a:buFont typeface="Arial" pitchFamily="34" charset="0"/>
              <a:buChar char="-"/>
            </a:pPr>
            <a:r>
              <a:rPr lang="en-US" altLang="zh-CN" sz="2400" u="sng" dirty="0" smtClean="0">
                <a:ea typeface="黑体" panose="02010600030101010101" pitchFamily="2" charset="-122"/>
                <a:cs typeface="Tahoma" panose="020B0604030504040204" pitchFamily="34" charset="0"/>
              </a:rPr>
              <a:t>MUSIC specification</a:t>
            </a:r>
            <a:r>
              <a:rPr lang="en-US" altLang="zh-CN" sz="2000" u="sng" dirty="0" smtClean="0">
                <a:ea typeface="黑体" panose="02010600030101010101" pitchFamily="2" charset="-122"/>
                <a:cs typeface="Tahoma" panose="020B0604030504040204" pitchFamily="34" charset="0"/>
              </a:rPr>
              <a:t> </a:t>
            </a:r>
            <a:endParaRPr lang="zh-CN" altLang="en-US" sz="2000" u="sng" dirty="0"/>
          </a:p>
        </p:txBody>
      </p:sp>
      <p:sp>
        <p:nvSpPr>
          <p:cNvPr id="5" name="TextBox 4"/>
          <p:cNvSpPr txBox="1"/>
          <p:nvPr/>
        </p:nvSpPr>
        <p:spPr>
          <a:xfrm>
            <a:off x="343331" y="1794951"/>
            <a:ext cx="8186402" cy="2031325"/>
          </a:xfrm>
          <a:prstGeom prst="rect">
            <a:avLst/>
          </a:prstGeom>
          <a:noFill/>
        </p:spPr>
        <p:txBody>
          <a:bodyPr wrap="square" rtlCol="0">
            <a:spAutoFit/>
          </a:bodyPr>
          <a:lstStyle/>
          <a:p>
            <a:r>
              <a:rPr lang="en-US" altLang="zh-CN" b="1" u="sng" dirty="0">
                <a:ea typeface="黑体" panose="02010600030101010101" pitchFamily="2" charset="-122"/>
                <a:cs typeface="Tahoma" panose="020B0604030504040204" pitchFamily="34" charset="0"/>
              </a:rPr>
              <a:t>Based on API standard</a:t>
            </a:r>
            <a:endParaRPr lang="zh-CN" altLang="en-US" b="1" u="sng" dirty="0"/>
          </a:p>
          <a:p>
            <a:pPr marL="285750" indent="-285750">
              <a:buFont typeface="Arial" panose="020B0604020202020204" pitchFamily="34" charset="0"/>
              <a:buChar char="•"/>
            </a:pPr>
            <a:r>
              <a:rPr lang="en-US" altLang="zh-CN" dirty="0" smtClean="0">
                <a:ea typeface="微软雅黑" pitchFamily="34" charset="-122"/>
              </a:rPr>
              <a:t>developed  the </a:t>
            </a:r>
            <a:r>
              <a:rPr lang="en-US" altLang="zh-CN" dirty="0">
                <a:ea typeface="微软雅黑" pitchFamily="34" charset="-122"/>
              </a:rPr>
              <a:t>standard "</a:t>
            </a:r>
            <a:r>
              <a:rPr lang="en-US" altLang="zh-CN" i="1" dirty="0">
                <a:solidFill>
                  <a:srgbClr val="FF0000"/>
                </a:solidFill>
                <a:ea typeface="微软雅黑" pitchFamily="34" charset="-122"/>
              </a:rPr>
              <a:t>Meteorological Data API Specification (Draft)</a:t>
            </a:r>
            <a:r>
              <a:rPr lang="en-US" altLang="zh-CN" dirty="0">
                <a:ea typeface="微软雅黑" pitchFamily="34" charset="-122"/>
              </a:rPr>
              <a:t>”, to make sure the stability of </a:t>
            </a:r>
            <a:r>
              <a:rPr lang="en-US" altLang="zh-CN" dirty="0">
                <a:solidFill>
                  <a:srgbClr val="FF0000"/>
                </a:solidFill>
                <a:ea typeface="微软雅黑" pitchFamily="34" charset="-122"/>
              </a:rPr>
              <a:t>API definition </a:t>
            </a:r>
            <a:r>
              <a:rPr lang="en-US" altLang="zh-CN" dirty="0">
                <a:ea typeface="微软雅黑" pitchFamily="34" charset="-122"/>
              </a:rPr>
              <a:t>and </a:t>
            </a:r>
            <a:r>
              <a:rPr lang="en-US" altLang="zh-CN" dirty="0">
                <a:solidFill>
                  <a:srgbClr val="FF0000"/>
                </a:solidFill>
                <a:ea typeface="微软雅黑" pitchFamily="34" charset="-122"/>
              </a:rPr>
              <a:t>interactions</a:t>
            </a:r>
            <a:r>
              <a:rPr lang="en-US" altLang="zh-CN" dirty="0">
                <a:ea typeface="微软雅黑" pitchFamily="34" charset="-122"/>
              </a:rPr>
              <a:t> between user clients and the MUSIC server</a:t>
            </a:r>
            <a:r>
              <a:rPr lang="en-US" altLang="zh-CN" dirty="0" smtClean="0">
                <a:ea typeface="微软雅黑" pitchFamily="34" charset="-122"/>
              </a:rPr>
              <a:t>.</a:t>
            </a:r>
          </a:p>
          <a:p>
            <a:pPr marL="285750" indent="-285750">
              <a:buFont typeface="Arial" panose="020B0604020202020204" pitchFamily="34" charset="0"/>
              <a:buChar char="•"/>
            </a:pPr>
            <a:endParaRPr lang="en-US" altLang="zh-CN" dirty="0"/>
          </a:p>
          <a:p>
            <a:pPr marL="285750" indent="-285750">
              <a:buFont typeface="Arial" panose="020B0604020202020204" pitchFamily="34" charset="0"/>
              <a:buChar char="•"/>
            </a:pPr>
            <a:r>
              <a:rPr lang="en-US" altLang="zh-CN" dirty="0">
                <a:ea typeface="微软雅黑" pitchFamily="34" charset="-122"/>
              </a:rPr>
              <a:t>The API standard consists of 3 parts: API name pattern, API parameter define, API return format</a:t>
            </a:r>
            <a:r>
              <a:rPr lang="en-US" altLang="zh-CN" dirty="0" smtClean="0">
                <a:ea typeface="微软雅黑" pitchFamily="34" charset="-122"/>
              </a:rPr>
              <a:t>.</a:t>
            </a:r>
            <a:endParaRPr lang="zh-CN" altLang="en-US" dirty="0"/>
          </a:p>
        </p:txBody>
      </p:sp>
    </p:spTree>
    <p:extLst>
      <p:ext uri="{BB962C8B-B14F-4D97-AF65-F5344CB8AC3E}">
        <p14:creationId xmlns:p14="http://schemas.microsoft.com/office/powerpoint/2010/main" val="345055491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9259AF2F-52C6-9B46-B8B2-0579234AE62E}" type="slidenum">
              <a:rPr lang="en-US" smtClean="0"/>
              <a:t>13</a:t>
            </a:fld>
            <a:endParaRPr lang="en-US"/>
          </a:p>
        </p:txBody>
      </p:sp>
      <p:sp>
        <p:nvSpPr>
          <p:cNvPr id="17" name="Text Box 4"/>
          <p:cNvSpPr txBox="1">
            <a:spLocks noChangeArrowheads="1"/>
          </p:cNvSpPr>
          <p:nvPr/>
        </p:nvSpPr>
        <p:spPr bwMode="auto">
          <a:xfrm>
            <a:off x="0" y="188640"/>
            <a:ext cx="9144000" cy="646331"/>
          </a:xfrm>
          <a:prstGeom prst="rect">
            <a:avLst/>
          </a:prstGeom>
          <a:noFill/>
          <a:ln>
            <a:noFill/>
          </a:ln>
          <a:effectLst>
            <a:prstShdw prst="shdw17" dist="17961" dir="2700000">
              <a:srgbClr val="FFFFCC">
                <a:gamma/>
                <a:shade val="60000"/>
                <a:invGamma/>
              </a:srgbClr>
            </a:prstShdw>
          </a:effectLst>
          <a:extLst/>
        </p:spPr>
        <p:txBody>
          <a:bodyPr wrap="square" anchor="ctr">
            <a:spAutoFit/>
          </a:bodyPr>
          <a:lstStyle>
            <a:lvl1pPr algn="ctr" eaLnBrk="0" hangingPunct="0">
              <a:defRPr sz="5400">
                <a:solidFill>
                  <a:srgbClr val="C00000"/>
                </a:solidFill>
                <a:effectLst>
                  <a:outerShdw blurRad="38100" dist="38100" dir="2700000" algn="tl">
                    <a:srgbClr val="C0C0C0"/>
                  </a:outerShdw>
                </a:effectLst>
                <a:latin typeface="黑体" pitchFamily="2" charset="-122"/>
                <a:ea typeface="黑体" pitchFamily="2" charset="-122"/>
                <a:cs typeface="+mj-cs"/>
              </a:defRPr>
            </a:lvl1pPr>
            <a:lvl2pPr algn="ctr" eaLnBrk="0" hangingPunct="0">
              <a:defRPr sz="4400">
                <a:solidFill>
                  <a:schemeClr val="tx2"/>
                </a:solidFill>
                <a:latin typeface="Times New Roman" pitchFamily="18" charset="0"/>
                <a:ea typeface="宋体" pitchFamily="2" charset="-122"/>
              </a:defRPr>
            </a:lvl2pPr>
            <a:lvl3pPr algn="ctr" eaLnBrk="0" hangingPunct="0">
              <a:defRPr sz="4400">
                <a:solidFill>
                  <a:schemeClr val="tx2"/>
                </a:solidFill>
                <a:latin typeface="Times New Roman" pitchFamily="18" charset="0"/>
                <a:ea typeface="宋体" pitchFamily="2" charset="-122"/>
              </a:defRPr>
            </a:lvl3pPr>
            <a:lvl4pPr algn="ctr" eaLnBrk="0" hangingPunct="0">
              <a:defRPr sz="4400">
                <a:solidFill>
                  <a:schemeClr val="tx2"/>
                </a:solidFill>
                <a:latin typeface="Times New Roman" pitchFamily="18" charset="0"/>
                <a:ea typeface="宋体" pitchFamily="2" charset="-122"/>
              </a:defRPr>
            </a:lvl4pPr>
            <a:lvl5pPr algn="ctr" eaLnBrk="0" hangingPunct="0">
              <a:defRPr sz="4400">
                <a:solidFill>
                  <a:schemeClr val="tx2"/>
                </a:solidFill>
                <a:latin typeface="Times New Roman" pitchFamily="18" charset="0"/>
                <a:ea typeface="宋体" pitchFamily="2" charset="-122"/>
              </a:defRPr>
            </a:lvl5pPr>
            <a:lvl6pPr marL="457200" algn="ctr" fontAlgn="base">
              <a:spcBef>
                <a:spcPct val="0"/>
              </a:spcBef>
              <a:spcAft>
                <a:spcPct val="0"/>
              </a:spcAft>
              <a:defRPr sz="4400">
                <a:solidFill>
                  <a:schemeClr val="tx2"/>
                </a:solidFill>
                <a:latin typeface="Times New Roman" pitchFamily="18" charset="0"/>
                <a:ea typeface="宋体" pitchFamily="2" charset="-122"/>
              </a:defRPr>
            </a:lvl6pPr>
            <a:lvl7pPr marL="914400" algn="ctr" fontAlgn="base">
              <a:spcBef>
                <a:spcPct val="0"/>
              </a:spcBef>
              <a:spcAft>
                <a:spcPct val="0"/>
              </a:spcAft>
              <a:defRPr sz="4400">
                <a:solidFill>
                  <a:schemeClr val="tx2"/>
                </a:solidFill>
                <a:latin typeface="Times New Roman" pitchFamily="18" charset="0"/>
                <a:ea typeface="宋体" pitchFamily="2" charset="-122"/>
              </a:defRPr>
            </a:lvl7pPr>
            <a:lvl8pPr marL="1371600" algn="ctr" fontAlgn="base">
              <a:spcBef>
                <a:spcPct val="0"/>
              </a:spcBef>
              <a:spcAft>
                <a:spcPct val="0"/>
              </a:spcAft>
              <a:defRPr sz="4400">
                <a:solidFill>
                  <a:schemeClr val="tx2"/>
                </a:solidFill>
                <a:latin typeface="Times New Roman" pitchFamily="18" charset="0"/>
                <a:ea typeface="宋体" pitchFamily="2" charset="-122"/>
              </a:defRPr>
            </a:lvl8pPr>
            <a:lvl9pPr marL="1828800" algn="ctr" fontAlgn="base">
              <a:spcBef>
                <a:spcPct val="0"/>
              </a:spcBef>
              <a:spcAft>
                <a:spcPct val="0"/>
              </a:spcAft>
              <a:defRPr sz="4400">
                <a:solidFill>
                  <a:schemeClr val="tx2"/>
                </a:solidFill>
                <a:latin typeface="Times New Roman" pitchFamily="18" charset="0"/>
                <a:ea typeface="宋体" pitchFamily="2" charset="-122"/>
              </a:defRPr>
            </a:lvl9pPr>
          </a:lstStyle>
          <a:p>
            <a:pPr marL="0" lvl="1">
              <a:defRPr/>
            </a:pPr>
            <a:r>
              <a:rPr lang="en-US" altLang="zh-CN" sz="3600" dirty="0">
                <a:solidFill>
                  <a:srgbClr val="FF0000"/>
                </a:solidFill>
                <a:effectLst>
                  <a:outerShdw blurRad="38100" dist="38100" dir="2700000" algn="tl">
                    <a:srgbClr val="000000">
                      <a:alpha val="43137"/>
                    </a:srgbClr>
                  </a:outerShdw>
                </a:effectLst>
                <a:latin typeface="+mj-lt"/>
                <a:ea typeface="黑体" pitchFamily="2" charset="-122"/>
              </a:rPr>
              <a:t>how to provide high-quality data </a:t>
            </a:r>
            <a:r>
              <a:rPr lang="en-US" altLang="zh-CN" sz="3600" dirty="0" smtClean="0">
                <a:solidFill>
                  <a:srgbClr val="FF0000"/>
                </a:solidFill>
                <a:effectLst>
                  <a:outerShdw blurRad="38100" dist="38100" dir="2700000" algn="tl">
                    <a:srgbClr val="000000">
                      <a:alpha val="43137"/>
                    </a:srgbClr>
                  </a:outerShdw>
                </a:effectLst>
                <a:latin typeface="+mj-lt"/>
                <a:ea typeface="黑体" pitchFamily="2" charset="-122"/>
              </a:rPr>
              <a:t>service</a:t>
            </a:r>
            <a:endParaRPr lang="en-US" altLang="zh-CN" sz="3600" dirty="0">
              <a:solidFill>
                <a:srgbClr val="FF0000"/>
              </a:solidFill>
              <a:effectLst>
                <a:outerShdw blurRad="38100" dist="38100" dir="2700000" algn="tl">
                  <a:srgbClr val="000000">
                    <a:alpha val="43137"/>
                  </a:srgbClr>
                </a:outerShdw>
              </a:effectLst>
              <a:latin typeface="+mj-lt"/>
              <a:ea typeface="黑体" pitchFamily="2" charset="-122"/>
            </a:endParaRPr>
          </a:p>
        </p:txBody>
      </p:sp>
      <p:pic>
        <p:nvPicPr>
          <p:cNvPr id="2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49685" y="1765895"/>
            <a:ext cx="6244629" cy="3748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876300" y="5547651"/>
            <a:ext cx="7362825" cy="803297"/>
          </a:xfrm>
          <a:prstGeom prst="rect">
            <a:avLst/>
          </a:prstGeom>
          <a:noFill/>
        </p:spPr>
        <p:txBody>
          <a:bodyPr wrap="square" rtlCol="0">
            <a:spAutoFit/>
          </a:bodyPr>
          <a:lstStyle/>
          <a:p>
            <a:pPr defTabSz="914400" eaLnBrk="0" fontAlgn="base" hangingPunct="0">
              <a:spcBef>
                <a:spcPct val="30000"/>
              </a:spcBef>
              <a:spcAft>
                <a:spcPct val="0"/>
              </a:spcAft>
              <a:defRPr/>
            </a:pPr>
            <a:r>
              <a:rPr lang="en-US" altLang="zh-CN" sz="1400" dirty="0">
                <a:latin typeface="Cambria" panose="02040503050406030204" pitchFamily="18" charset="0"/>
                <a:ea typeface="微软雅黑" pitchFamily="34" charset="-122"/>
              </a:rPr>
              <a:t>For </a:t>
            </a:r>
            <a:r>
              <a:rPr lang="en-US" altLang="zh-CN" sz="1400" b="1" dirty="0">
                <a:latin typeface="Cambria" panose="02040503050406030204" pitchFamily="18" charset="0"/>
                <a:ea typeface="微软雅黑" pitchFamily="34" charset="-122"/>
              </a:rPr>
              <a:t>different</a:t>
            </a:r>
            <a:r>
              <a:rPr lang="en-US" altLang="zh-CN" sz="1400" dirty="0">
                <a:latin typeface="Cambria" panose="02040503050406030204" pitchFamily="18" charset="0"/>
                <a:ea typeface="微软雅黑" pitchFamily="34" charset="-122"/>
              </a:rPr>
              <a:t> applications, running </a:t>
            </a:r>
            <a:r>
              <a:rPr lang="en-US" altLang="zh-CN" sz="1400" b="1" dirty="0">
                <a:latin typeface="Cambria" panose="02040503050406030204" pitchFamily="18" charset="0"/>
                <a:ea typeface="微软雅黑" pitchFamily="34" charset="-122"/>
              </a:rPr>
              <a:t>platforms</a:t>
            </a:r>
            <a:r>
              <a:rPr lang="en-US" altLang="zh-CN" sz="1400" dirty="0">
                <a:latin typeface="Cambria" panose="02040503050406030204" pitchFamily="18" charset="0"/>
                <a:ea typeface="微软雅黑" pitchFamily="34" charset="-122"/>
              </a:rPr>
              <a:t>, development </a:t>
            </a:r>
            <a:r>
              <a:rPr lang="en-US" altLang="zh-CN" sz="1400" b="1" dirty="0">
                <a:latin typeface="Cambria" panose="02040503050406030204" pitchFamily="18" charset="0"/>
                <a:ea typeface="微软雅黑" pitchFamily="34" charset="-122"/>
              </a:rPr>
              <a:t>languages</a:t>
            </a:r>
            <a:r>
              <a:rPr lang="en-US" altLang="zh-CN" sz="1400" dirty="0">
                <a:latin typeface="Cambria" panose="02040503050406030204" pitchFamily="18" charset="0"/>
                <a:ea typeface="微软雅黑" pitchFamily="34" charset="-122"/>
              </a:rPr>
              <a:t>, and </a:t>
            </a:r>
            <a:r>
              <a:rPr lang="en-US" altLang="zh-CN" sz="1400" b="1" dirty="0">
                <a:latin typeface="Cambria" panose="02040503050406030204" pitchFamily="18" charset="0"/>
                <a:ea typeface="微软雅黑" pitchFamily="34" charset="-122"/>
              </a:rPr>
              <a:t>programming habits</a:t>
            </a:r>
            <a:r>
              <a:rPr lang="en-US" altLang="zh-CN" sz="1400" dirty="0">
                <a:latin typeface="Cambria" panose="02040503050406030204" pitchFamily="18" charset="0"/>
                <a:ea typeface="微软雅黑" pitchFamily="34" charset="-122"/>
              </a:rPr>
              <a:t>, MUSIC provided unified APIs to make users calling convenient</a:t>
            </a:r>
            <a:r>
              <a:rPr lang="en-US" altLang="zh-CN" sz="1400" dirty="0" smtClean="0">
                <a:latin typeface="Cambria" panose="02040503050406030204" pitchFamily="18" charset="0"/>
                <a:ea typeface="微软雅黑" pitchFamily="34" charset="-122"/>
              </a:rPr>
              <a:t>. </a:t>
            </a:r>
          </a:p>
          <a:p>
            <a:pPr defTabSz="914400" eaLnBrk="0" fontAlgn="base" hangingPunct="0">
              <a:spcBef>
                <a:spcPct val="30000"/>
              </a:spcBef>
              <a:spcAft>
                <a:spcPct val="0"/>
              </a:spcAft>
              <a:defRPr/>
            </a:pPr>
            <a:r>
              <a:rPr lang="en-US" altLang="zh-CN" sz="1400" dirty="0" smtClean="0">
                <a:latin typeface="Cambria" panose="02040503050406030204" pitchFamily="18" charset="0"/>
                <a:ea typeface="微软雅黑" pitchFamily="34" charset="-122"/>
              </a:rPr>
              <a:t>And </a:t>
            </a:r>
            <a:r>
              <a:rPr lang="en-US" altLang="zh-CN" sz="1400" dirty="0">
                <a:latin typeface="Cambria" panose="02040503050406030204" pitchFamily="18" charset="0"/>
                <a:ea typeface="微软雅黑" pitchFamily="34" charset="-122"/>
              </a:rPr>
              <a:t>MUSIC can support SDK, Web service and Script Call</a:t>
            </a:r>
            <a:r>
              <a:rPr lang="en-US" altLang="zh-CN" sz="1400" dirty="0" smtClean="0">
                <a:latin typeface="Cambria" panose="02040503050406030204" pitchFamily="18" charset="0"/>
                <a:ea typeface="微软雅黑" pitchFamily="34" charset="-122"/>
              </a:rPr>
              <a:t>.</a:t>
            </a:r>
            <a:endParaRPr lang="zh-CN" altLang="en-US" dirty="0"/>
          </a:p>
        </p:txBody>
      </p:sp>
      <p:sp>
        <p:nvSpPr>
          <p:cNvPr id="9" name="TextBox 8"/>
          <p:cNvSpPr txBox="1"/>
          <p:nvPr/>
        </p:nvSpPr>
        <p:spPr>
          <a:xfrm>
            <a:off x="245216" y="1083972"/>
            <a:ext cx="8653568" cy="461665"/>
          </a:xfrm>
          <a:prstGeom prst="rect">
            <a:avLst/>
          </a:prstGeom>
          <a:noFill/>
        </p:spPr>
        <p:txBody>
          <a:bodyPr wrap="square" rtlCol="0">
            <a:spAutoFit/>
          </a:bodyPr>
          <a:lstStyle/>
          <a:p>
            <a:pPr marL="342900" indent="-342900">
              <a:buFont typeface="Arial" pitchFamily="34" charset="0"/>
              <a:buChar char="-"/>
            </a:pPr>
            <a:r>
              <a:rPr lang="en-US" altLang="zh-CN" sz="2400" u="sng" dirty="0">
                <a:ea typeface="黑体" panose="02010600030101010101" pitchFamily="2" charset="-122"/>
                <a:cs typeface="Tahoma" panose="020B0604030504040204" pitchFamily="34" charset="0"/>
              </a:rPr>
              <a:t>MUSIC support different application modes</a:t>
            </a:r>
            <a:endParaRPr lang="zh-CN" altLang="en-US" sz="2400" u="sng" dirty="0">
              <a:ea typeface="黑体" panose="02010600030101010101" pitchFamily="2" charset="-122"/>
              <a:cs typeface="Tahoma" panose="020B0604030504040204" pitchFamily="34" charset="0"/>
            </a:endParaRPr>
          </a:p>
        </p:txBody>
      </p:sp>
    </p:spTree>
    <p:extLst>
      <p:ext uri="{BB962C8B-B14F-4D97-AF65-F5344CB8AC3E}">
        <p14:creationId xmlns:p14="http://schemas.microsoft.com/office/powerpoint/2010/main" val="169204046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9259AF2F-52C6-9B46-B8B2-0579234AE62E}" type="slidenum">
              <a:rPr lang="en-US" smtClean="0"/>
              <a:t>14</a:t>
            </a:fld>
            <a:endParaRPr lang="en-US"/>
          </a:p>
        </p:txBody>
      </p:sp>
      <p:sp>
        <p:nvSpPr>
          <p:cNvPr id="17" name="Text Box 4"/>
          <p:cNvSpPr txBox="1">
            <a:spLocks noChangeArrowheads="1"/>
          </p:cNvSpPr>
          <p:nvPr/>
        </p:nvSpPr>
        <p:spPr bwMode="auto">
          <a:xfrm>
            <a:off x="0" y="188640"/>
            <a:ext cx="9144000" cy="646331"/>
          </a:xfrm>
          <a:prstGeom prst="rect">
            <a:avLst/>
          </a:prstGeom>
          <a:noFill/>
          <a:ln>
            <a:noFill/>
          </a:ln>
          <a:effectLst>
            <a:prstShdw prst="shdw17" dist="17961" dir="2700000">
              <a:srgbClr val="FFFFCC">
                <a:gamma/>
                <a:shade val="60000"/>
                <a:invGamma/>
              </a:srgbClr>
            </a:prstShdw>
          </a:effectLst>
          <a:extLst/>
        </p:spPr>
        <p:txBody>
          <a:bodyPr wrap="square" anchor="ctr">
            <a:spAutoFit/>
          </a:bodyPr>
          <a:lstStyle>
            <a:lvl1pPr algn="ctr" eaLnBrk="0" hangingPunct="0">
              <a:defRPr sz="5400">
                <a:solidFill>
                  <a:srgbClr val="C00000"/>
                </a:solidFill>
                <a:effectLst>
                  <a:outerShdw blurRad="38100" dist="38100" dir="2700000" algn="tl">
                    <a:srgbClr val="C0C0C0"/>
                  </a:outerShdw>
                </a:effectLst>
                <a:latin typeface="黑体" pitchFamily="2" charset="-122"/>
                <a:ea typeface="黑体" pitchFamily="2" charset="-122"/>
                <a:cs typeface="+mj-cs"/>
              </a:defRPr>
            </a:lvl1pPr>
            <a:lvl2pPr algn="ctr" eaLnBrk="0" hangingPunct="0">
              <a:defRPr sz="4400">
                <a:solidFill>
                  <a:schemeClr val="tx2"/>
                </a:solidFill>
                <a:latin typeface="Times New Roman" pitchFamily="18" charset="0"/>
                <a:ea typeface="宋体" pitchFamily="2" charset="-122"/>
              </a:defRPr>
            </a:lvl2pPr>
            <a:lvl3pPr algn="ctr" eaLnBrk="0" hangingPunct="0">
              <a:defRPr sz="4400">
                <a:solidFill>
                  <a:schemeClr val="tx2"/>
                </a:solidFill>
                <a:latin typeface="Times New Roman" pitchFamily="18" charset="0"/>
                <a:ea typeface="宋体" pitchFamily="2" charset="-122"/>
              </a:defRPr>
            </a:lvl3pPr>
            <a:lvl4pPr algn="ctr" eaLnBrk="0" hangingPunct="0">
              <a:defRPr sz="4400">
                <a:solidFill>
                  <a:schemeClr val="tx2"/>
                </a:solidFill>
                <a:latin typeface="Times New Roman" pitchFamily="18" charset="0"/>
                <a:ea typeface="宋体" pitchFamily="2" charset="-122"/>
              </a:defRPr>
            </a:lvl4pPr>
            <a:lvl5pPr algn="ctr" eaLnBrk="0" hangingPunct="0">
              <a:defRPr sz="4400">
                <a:solidFill>
                  <a:schemeClr val="tx2"/>
                </a:solidFill>
                <a:latin typeface="Times New Roman" pitchFamily="18" charset="0"/>
                <a:ea typeface="宋体" pitchFamily="2" charset="-122"/>
              </a:defRPr>
            </a:lvl5pPr>
            <a:lvl6pPr marL="457200" algn="ctr" fontAlgn="base">
              <a:spcBef>
                <a:spcPct val="0"/>
              </a:spcBef>
              <a:spcAft>
                <a:spcPct val="0"/>
              </a:spcAft>
              <a:defRPr sz="4400">
                <a:solidFill>
                  <a:schemeClr val="tx2"/>
                </a:solidFill>
                <a:latin typeface="Times New Roman" pitchFamily="18" charset="0"/>
                <a:ea typeface="宋体" pitchFamily="2" charset="-122"/>
              </a:defRPr>
            </a:lvl6pPr>
            <a:lvl7pPr marL="914400" algn="ctr" fontAlgn="base">
              <a:spcBef>
                <a:spcPct val="0"/>
              </a:spcBef>
              <a:spcAft>
                <a:spcPct val="0"/>
              </a:spcAft>
              <a:defRPr sz="4400">
                <a:solidFill>
                  <a:schemeClr val="tx2"/>
                </a:solidFill>
                <a:latin typeface="Times New Roman" pitchFamily="18" charset="0"/>
                <a:ea typeface="宋体" pitchFamily="2" charset="-122"/>
              </a:defRPr>
            </a:lvl7pPr>
            <a:lvl8pPr marL="1371600" algn="ctr" fontAlgn="base">
              <a:spcBef>
                <a:spcPct val="0"/>
              </a:spcBef>
              <a:spcAft>
                <a:spcPct val="0"/>
              </a:spcAft>
              <a:defRPr sz="4400">
                <a:solidFill>
                  <a:schemeClr val="tx2"/>
                </a:solidFill>
                <a:latin typeface="Times New Roman" pitchFamily="18" charset="0"/>
                <a:ea typeface="宋体" pitchFamily="2" charset="-122"/>
              </a:defRPr>
            </a:lvl8pPr>
            <a:lvl9pPr marL="1828800" algn="ctr" fontAlgn="base">
              <a:spcBef>
                <a:spcPct val="0"/>
              </a:spcBef>
              <a:spcAft>
                <a:spcPct val="0"/>
              </a:spcAft>
              <a:defRPr sz="4400">
                <a:solidFill>
                  <a:schemeClr val="tx2"/>
                </a:solidFill>
                <a:latin typeface="Times New Roman" pitchFamily="18" charset="0"/>
                <a:ea typeface="宋体" pitchFamily="2" charset="-122"/>
              </a:defRPr>
            </a:lvl9pPr>
          </a:lstStyle>
          <a:p>
            <a:pPr marL="0" lvl="1">
              <a:defRPr/>
            </a:pPr>
            <a:r>
              <a:rPr lang="en-US" altLang="zh-CN" sz="3600" dirty="0">
                <a:solidFill>
                  <a:srgbClr val="FF0000"/>
                </a:solidFill>
                <a:effectLst>
                  <a:outerShdw blurRad="38100" dist="38100" dir="2700000" algn="tl">
                    <a:srgbClr val="000000">
                      <a:alpha val="43137"/>
                    </a:srgbClr>
                  </a:outerShdw>
                </a:effectLst>
                <a:latin typeface="+mj-lt"/>
                <a:ea typeface="黑体" pitchFamily="2" charset="-122"/>
              </a:rPr>
              <a:t>how to provide high-quality data </a:t>
            </a:r>
            <a:r>
              <a:rPr lang="en-US" altLang="zh-CN" sz="3600" dirty="0" smtClean="0">
                <a:solidFill>
                  <a:srgbClr val="FF0000"/>
                </a:solidFill>
                <a:effectLst>
                  <a:outerShdw blurRad="38100" dist="38100" dir="2700000" algn="tl">
                    <a:srgbClr val="000000">
                      <a:alpha val="43137"/>
                    </a:srgbClr>
                  </a:outerShdw>
                </a:effectLst>
                <a:latin typeface="+mj-lt"/>
                <a:ea typeface="黑体" pitchFamily="2" charset="-122"/>
              </a:rPr>
              <a:t>service</a:t>
            </a:r>
            <a:endParaRPr lang="en-US" altLang="zh-CN" sz="3600" dirty="0">
              <a:solidFill>
                <a:srgbClr val="FF0000"/>
              </a:solidFill>
              <a:effectLst>
                <a:outerShdw blurRad="38100" dist="38100" dir="2700000" algn="tl">
                  <a:srgbClr val="000000">
                    <a:alpha val="43137"/>
                  </a:srgbClr>
                </a:outerShdw>
              </a:effectLst>
              <a:latin typeface="+mj-lt"/>
              <a:ea typeface="黑体" pitchFamily="2" charset="-122"/>
            </a:endParaRPr>
          </a:p>
        </p:txBody>
      </p:sp>
      <p:sp>
        <p:nvSpPr>
          <p:cNvPr id="19" name="TextBox 18"/>
          <p:cNvSpPr txBox="1"/>
          <p:nvPr/>
        </p:nvSpPr>
        <p:spPr>
          <a:xfrm>
            <a:off x="33232" y="954305"/>
            <a:ext cx="8653568" cy="461665"/>
          </a:xfrm>
          <a:prstGeom prst="rect">
            <a:avLst/>
          </a:prstGeom>
          <a:noFill/>
        </p:spPr>
        <p:txBody>
          <a:bodyPr wrap="square" rtlCol="0">
            <a:spAutoFit/>
          </a:bodyPr>
          <a:lstStyle/>
          <a:p>
            <a:pPr marL="342900" indent="-342900">
              <a:buFont typeface="Arial" pitchFamily="34" charset="0"/>
              <a:buChar char="-"/>
            </a:pPr>
            <a:r>
              <a:rPr lang="en-US" altLang="zh-CN" sz="2400" u="sng" dirty="0" smtClean="0">
                <a:ea typeface="黑体" panose="02010600030101010101" pitchFamily="2" charset="-122"/>
                <a:cs typeface="Tahoma" panose="020B0604030504040204" pitchFamily="34" charset="0"/>
              </a:rPr>
              <a:t>MUSIC provides </a:t>
            </a:r>
            <a:r>
              <a:rPr lang="en-US" altLang="zh-CN" sz="2400" u="sng" dirty="0">
                <a:ea typeface="黑体" panose="02010600030101010101" pitchFamily="2" charset="-122"/>
                <a:cs typeface="Tahoma" panose="020B0604030504040204" pitchFamily="34" charset="0"/>
              </a:rPr>
              <a:t>rich functionality</a:t>
            </a:r>
            <a:endParaRPr lang="zh-CN" altLang="en-US" sz="2400" u="sng" dirty="0">
              <a:ea typeface="黑体" panose="02010600030101010101" pitchFamily="2" charset="-122"/>
              <a:cs typeface="Tahoma" panose="020B0604030504040204" pitchFamily="34" charset="0"/>
            </a:endParaRPr>
          </a:p>
        </p:txBody>
      </p:sp>
      <p:sp>
        <p:nvSpPr>
          <p:cNvPr id="13" name="TextBox 12"/>
          <p:cNvSpPr txBox="1"/>
          <p:nvPr/>
        </p:nvSpPr>
        <p:spPr bwMode="auto">
          <a:xfrm>
            <a:off x="834157" y="2384815"/>
            <a:ext cx="1709936" cy="1725088"/>
          </a:xfrm>
          <a:prstGeom prst="rect">
            <a:avLst/>
          </a:prstGeom>
          <a:solidFill>
            <a:schemeClr val="bg1">
              <a:lumMod val="95000"/>
            </a:schemeClr>
          </a:solidFill>
          <a:ln>
            <a:solidFill>
              <a:schemeClr val="tx1"/>
            </a:solidFill>
          </a:ln>
        </p:spPr>
        <p:txBody>
          <a:bodyPr wrap="square" lIns="68580" tIns="34290" rIns="68580" bIns="34290">
            <a:spAutoFit/>
          </a:bodyPr>
          <a:lstStyle/>
          <a:p>
            <a:pPr marL="85725" indent="-85725">
              <a:buFont typeface="Arial" pitchFamily="34" charset="0"/>
              <a:buChar char="•"/>
              <a:defRPr/>
            </a:pPr>
            <a:r>
              <a:rPr lang="en-US" altLang="zh-CN" sz="1600" dirty="0" smtClean="0">
                <a:solidFill>
                  <a:srgbClr val="FF0000"/>
                </a:solidFill>
                <a:latin typeface="+mn-lt"/>
                <a:ea typeface="微软雅黑" pitchFamily="34" charset="-122"/>
              </a:rPr>
              <a:t>Select</a:t>
            </a:r>
            <a:r>
              <a:rPr lang="en-US" altLang="zh-CN" sz="1600" dirty="0" smtClean="0">
                <a:latin typeface="+mn-lt"/>
                <a:ea typeface="微软雅黑" pitchFamily="34" charset="-122"/>
              </a:rPr>
              <a:t> for station observation data</a:t>
            </a:r>
          </a:p>
          <a:p>
            <a:pPr marL="180975" indent="-180975">
              <a:lnSpc>
                <a:spcPct val="120000"/>
              </a:lnSpc>
              <a:buFont typeface="Calibri" pitchFamily="34" charset="0"/>
              <a:buChar char="−"/>
              <a:defRPr/>
            </a:pPr>
            <a:r>
              <a:rPr lang="en-US" altLang="zh-CN" sz="1050" dirty="0" smtClean="0">
                <a:latin typeface="+mn-lt"/>
                <a:ea typeface="微软雅黑" pitchFamily="34" charset="-122"/>
              </a:rPr>
              <a:t>Return structure</a:t>
            </a:r>
          </a:p>
          <a:p>
            <a:pPr marL="180975" indent="-180975">
              <a:lnSpc>
                <a:spcPct val="120000"/>
              </a:lnSpc>
              <a:buFont typeface="Calibri" pitchFamily="34" charset="0"/>
              <a:buChar char="−"/>
              <a:defRPr/>
            </a:pPr>
            <a:r>
              <a:rPr lang="en-US" altLang="zh-CN" sz="1050" dirty="0" smtClean="0">
                <a:latin typeface="+mn-lt"/>
                <a:ea typeface="微软雅黑" pitchFamily="34" charset="-122"/>
              </a:rPr>
              <a:t>Return HTML</a:t>
            </a:r>
          </a:p>
          <a:p>
            <a:pPr marL="180975" indent="-180975">
              <a:lnSpc>
                <a:spcPct val="120000"/>
              </a:lnSpc>
              <a:buFont typeface="Calibri" pitchFamily="34" charset="0"/>
              <a:buChar char="−"/>
              <a:defRPr/>
            </a:pPr>
            <a:r>
              <a:rPr lang="en-US" altLang="zh-CN" sz="1050" dirty="0" smtClean="0">
                <a:latin typeface="+mn-lt"/>
                <a:ea typeface="微软雅黑" pitchFamily="34" charset="-122"/>
              </a:rPr>
              <a:t>Return JSON</a:t>
            </a:r>
          </a:p>
          <a:p>
            <a:pPr marL="180975" indent="-180975">
              <a:lnSpc>
                <a:spcPct val="120000"/>
              </a:lnSpc>
              <a:buFont typeface="Calibri" pitchFamily="34" charset="0"/>
              <a:buChar char="−"/>
              <a:defRPr/>
            </a:pPr>
            <a:r>
              <a:rPr lang="en-US" altLang="zh-CN" sz="1050" dirty="0" smtClean="0">
                <a:latin typeface="+mn-lt"/>
                <a:ea typeface="微软雅黑" pitchFamily="34" charset="-122"/>
              </a:rPr>
              <a:t>Return JSONP</a:t>
            </a:r>
          </a:p>
          <a:p>
            <a:pPr marL="180975" indent="-180975">
              <a:lnSpc>
                <a:spcPct val="120000"/>
              </a:lnSpc>
              <a:buFont typeface="Calibri" pitchFamily="34" charset="0"/>
              <a:buChar char="−"/>
              <a:defRPr/>
            </a:pPr>
            <a:r>
              <a:rPr lang="en-US" altLang="zh-CN" sz="1050" dirty="0" smtClean="0">
                <a:latin typeface="+mn-lt"/>
                <a:ea typeface="微软雅黑" pitchFamily="34" charset="-122"/>
              </a:rPr>
              <a:t>Return XML</a:t>
            </a:r>
          </a:p>
          <a:p>
            <a:pPr marL="180975" indent="-180975">
              <a:lnSpc>
                <a:spcPct val="120000"/>
              </a:lnSpc>
              <a:buFont typeface="Calibri" pitchFamily="34" charset="0"/>
              <a:buChar char="−"/>
              <a:defRPr/>
            </a:pPr>
            <a:r>
              <a:rPr lang="en-US" altLang="zh-CN" sz="1050" dirty="0" smtClean="0">
                <a:latin typeface="+mn-lt"/>
                <a:ea typeface="微软雅黑" pitchFamily="34" charset="-122"/>
              </a:rPr>
              <a:t>Return TEXT</a:t>
            </a:r>
          </a:p>
        </p:txBody>
      </p:sp>
      <p:sp>
        <p:nvSpPr>
          <p:cNvPr id="14" name="TextBox 13"/>
          <p:cNvSpPr txBox="1"/>
          <p:nvPr/>
        </p:nvSpPr>
        <p:spPr bwMode="auto">
          <a:xfrm>
            <a:off x="2688109" y="2411855"/>
            <a:ext cx="1926468" cy="1725088"/>
          </a:xfrm>
          <a:prstGeom prst="rect">
            <a:avLst/>
          </a:prstGeom>
          <a:solidFill>
            <a:schemeClr val="bg1">
              <a:lumMod val="95000"/>
            </a:schemeClr>
          </a:solidFill>
          <a:ln>
            <a:solidFill>
              <a:schemeClr val="tx1"/>
            </a:solidFill>
          </a:ln>
        </p:spPr>
        <p:txBody>
          <a:bodyPr wrap="square" lIns="68580" tIns="34290" rIns="68580" bIns="34290">
            <a:spAutoFit/>
          </a:bodyPr>
          <a:lstStyle/>
          <a:p>
            <a:pPr marL="85725" indent="-85725">
              <a:buFont typeface="Arial" pitchFamily="34" charset="0"/>
              <a:buChar char="•"/>
              <a:defRPr/>
            </a:pPr>
            <a:r>
              <a:rPr lang="en-US" altLang="zh-CN" sz="1600" dirty="0" smtClean="0">
                <a:solidFill>
                  <a:srgbClr val="FF0000"/>
                </a:solidFill>
                <a:latin typeface="+mn-lt"/>
                <a:ea typeface="微软雅黑" pitchFamily="34" charset="-122"/>
              </a:rPr>
              <a:t>Statistics</a:t>
            </a:r>
            <a:r>
              <a:rPr lang="en-US" altLang="zh-CN" sz="1600" dirty="0" smtClean="0">
                <a:latin typeface="+mn-lt"/>
                <a:ea typeface="微软雅黑" pitchFamily="34" charset="-122"/>
              </a:rPr>
              <a:t> for station observation data</a:t>
            </a:r>
          </a:p>
          <a:p>
            <a:pPr marL="180975" indent="-180975">
              <a:lnSpc>
                <a:spcPct val="120000"/>
              </a:lnSpc>
              <a:buFont typeface="Calibri" pitchFamily="34" charset="0"/>
              <a:buChar char="−"/>
              <a:defRPr/>
            </a:pPr>
            <a:r>
              <a:rPr lang="en-US" altLang="zh-CN" sz="1050" dirty="0" smtClean="0">
                <a:latin typeface="+mn-lt"/>
                <a:ea typeface="微软雅黑" pitchFamily="34" charset="-122"/>
              </a:rPr>
              <a:t>Max, Min, Sum, Avg, Count</a:t>
            </a:r>
          </a:p>
          <a:p>
            <a:pPr marL="180975" indent="-180975">
              <a:lnSpc>
                <a:spcPct val="120000"/>
              </a:lnSpc>
              <a:buFont typeface="Calibri" pitchFamily="34" charset="0"/>
              <a:buChar char="−"/>
              <a:defRPr/>
            </a:pPr>
            <a:r>
              <a:rPr lang="en-US" altLang="zh-CN" sz="1050" dirty="0" smtClean="0">
                <a:latin typeface="+mn-lt"/>
                <a:ea typeface="微软雅黑" pitchFamily="34" charset="-122"/>
              </a:rPr>
              <a:t>Range filter of element value, Range filter of statistics value</a:t>
            </a:r>
          </a:p>
          <a:p>
            <a:pPr marL="180975" indent="-180975">
              <a:lnSpc>
                <a:spcPct val="120000"/>
              </a:lnSpc>
              <a:buFont typeface="Calibri" pitchFamily="34" charset="0"/>
              <a:buChar char="−"/>
              <a:defRPr/>
            </a:pPr>
            <a:r>
              <a:rPr lang="en-US" altLang="zh-CN" sz="1050" dirty="0" smtClean="0">
                <a:latin typeface="+mn-lt"/>
                <a:ea typeface="微软雅黑" pitchFamily="34" charset="-122"/>
              </a:rPr>
              <a:t>Order</a:t>
            </a:r>
          </a:p>
          <a:p>
            <a:pPr marL="180975" indent="-180975">
              <a:lnSpc>
                <a:spcPct val="120000"/>
              </a:lnSpc>
              <a:buFont typeface="Calibri" pitchFamily="34" charset="0"/>
              <a:buChar char="−"/>
              <a:defRPr/>
            </a:pPr>
            <a:r>
              <a:rPr lang="en-US" altLang="zh-CN" sz="1050" dirty="0" smtClean="0">
                <a:latin typeface="+mn-lt"/>
                <a:ea typeface="微软雅黑" pitchFamily="34" charset="-122"/>
              </a:rPr>
              <a:t>Top</a:t>
            </a:r>
          </a:p>
          <a:p>
            <a:pPr marL="180975" indent="-180975">
              <a:lnSpc>
                <a:spcPct val="120000"/>
              </a:lnSpc>
              <a:buFont typeface="Calibri" pitchFamily="34" charset="0"/>
              <a:buChar char="−"/>
              <a:defRPr/>
            </a:pPr>
            <a:endParaRPr lang="en-US" altLang="zh-CN" sz="1050" dirty="0" smtClean="0">
              <a:latin typeface="+mn-lt"/>
              <a:ea typeface="微软雅黑" pitchFamily="34" charset="-122"/>
            </a:endParaRPr>
          </a:p>
        </p:txBody>
      </p:sp>
      <p:sp>
        <p:nvSpPr>
          <p:cNvPr id="15" name="TextBox 14"/>
          <p:cNvSpPr txBox="1"/>
          <p:nvPr/>
        </p:nvSpPr>
        <p:spPr bwMode="auto">
          <a:xfrm>
            <a:off x="833153" y="4260485"/>
            <a:ext cx="2142988" cy="1143390"/>
          </a:xfrm>
          <a:prstGeom prst="rect">
            <a:avLst/>
          </a:prstGeom>
          <a:solidFill>
            <a:schemeClr val="bg1">
              <a:lumMod val="95000"/>
            </a:schemeClr>
          </a:solidFill>
          <a:ln>
            <a:solidFill>
              <a:schemeClr val="tx1"/>
            </a:solidFill>
          </a:ln>
        </p:spPr>
        <p:txBody>
          <a:bodyPr wrap="square" lIns="68580" tIns="34290" rIns="68580" bIns="34290">
            <a:spAutoFit/>
          </a:bodyPr>
          <a:lstStyle/>
          <a:p>
            <a:pPr marL="85725" indent="-85725">
              <a:buFont typeface="Arial" pitchFamily="34" charset="0"/>
              <a:buChar char="•"/>
              <a:defRPr/>
            </a:pPr>
            <a:r>
              <a:rPr lang="en-US" altLang="zh-CN" sz="1600" dirty="0" smtClean="0">
                <a:solidFill>
                  <a:srgbClr val="FF0000"/>
                </a:solidFill>
                <a:latin typeface="+mn-lt"/>
                <a:ea typeface="微软雅黑" pitchFamily="34" charset="-122"/>
              </a:rPr>
              <a:t>Select</a:t>
            </a:r>
            <a:r>
              <a:rPr lang="en-US" altLang="zh-CN" sz="1600" dirty="0" smtClean="0">
                <a:latin typeface="+mn-lt"/>
                <a:ea typeface="微软雅黑" pitchFamily="34" charset="-122"/>
              </a:rPr>
              <a:t> for station information</a:t>
            </a:r>
          </a:p>
          <a:p>
            <a:pPr marL="180975" indent="-180975">
              <a:lnSpc>
                <a:spcPct val="120000"/>
              </a:lnSpc>
              <a:buFont typeface="Calibri" pitchFamily="34" charset="0"/>
              <a:buChar char="−"/>
              <a:defRPr/>
            </a:pPr>
            <a:r>
              <a:rPr lang="en-US" altLang="zh-CN" sz="1050" dirty="0" smtClean="0">
                <a:latin typeface="+mn-lt"/>
                <a:ea typeface="微软雅黑" pitchFamily="34" charset="-122"/>
              </a:rPr>
              <a:t>By station network, station level</a:t>
            </a:r>
          </a:p>
          <a:p>
            <a:pPr marL="180975" indent="-180975">
              <a:lnSpc>
                <a:spcPct val="120000"/>
              </a:lnSpc>
              <a:buFont typeface="Calibri" pitchFamily="34" charset="0"/>
              <a:buChar char="−"/>
              <a:defRPr/>
            </a:pPr>
            <a:r>
              <a:rPr lang="en-US" altLang="zh-CN" sz="1050" dirty="0" smtClean="0">
                <a:latin typeface="+mn-lt"/>
                <a:ea typeface="微软雅黑" pitchFamily="34" charset="-122"/>
              </a:rPr>
              <a:t>By area</a:t>
            </a:r>
          </a:p>
          <a:p>
            <a:pPr marL="180975" indent="-180975">
              <a:lnSpc>
                <a:spcPct val="120000"/>
              </a:lnSpc>
              <a:buFont typeface="Calibri" pitchFamily="34" charset="0"/>
              <a:buChar char="−"/>
              <a:defRPr/>
            </a:pPr>
            <a:r>
              <a:rPr lang="en-US" altLang="zh-CN" sz="1050" dirty="0" smtClean="0">
                <a:latin typeface="+mn-lt"/>
                <a:ea typeface="微软雅黑" pitchFamily="34" charset="-122"/>
              </a:rPr>
              <a:t>Return detailed information</a:t>
            </a:r>
          </a:p>
        </p:txBody>
      </p:sp>
      <p:sp>
        <p:nvSpPr>
          <p:cNvPr id="21" name="TextBox 20"/>
          <p:cNvSpPr txBox="1"/>
          <p:nvPr/>
        </p:nvSpPr>
        <p:spPr bwMode="auto">
          <a:xfrm>
            <a:off x="4740337" y="2411855"/>
            <a:ext cx="1476164" cy="1725088"/>
          </a:xfrm>
          <a:prstGeom prst="rect">
            <a:avLst/>
          </a:prstGeom>
          <a:solidFill>
            <a:schemeClr val="bg1">
              <a:lumMod val="95000"/>
            </a:schemeClr>
          </a:solidFill>
          <a:ln>
            <a:solidFill>
              <a:schemeClr val="tx1"/>
            </a:solidFill>
          </a:ln>
        </p:spPr>
        <p:txBody>
          <a:bodyPr wrap="square" lIns="68580" tIns="34290" rIns="68580" bIns="34290">
            <a:spAutoFit/>
          </a:bodyPr>
          <a:lstStyle/>
          <a:p>
            <a:pPr marL="85725" indent="-85725">
              <a:buFont typeface="Arial" pitchFamily="34" charset="0"/>
              <a:buChar char="•"/>
              <a:defRPr/>
            </a:pPr>
            <a:r>
              <a:rPr lang="en-US" altLang="zh-CN" sz="1600" dirty="0" smtClean="0">
                <a:solidFill>
                  <a:srgbClr val="FF0000"/>
                </a:solidFill>
                <a:latin typeface="+mn-lt"/>
                <a:ea typeface="微软雅黑" pitchFamily="34" charset="-122"/>
              </a:rPr>
              <a:t>Analysis</a:t>
            </a:r>
            <a:r>
              <a:rPr lang="en-US" altLang="zh-CN" sz="1600" dirty="0" smtClean="0">
                <a:latin typeface="+mn-lt"/>
                <a:ea typeface="微软雅黑" pitchFamily="34" charset="-122"/>
              </a:rPr>
              <a:t> for NWP products</a:t>
            </a:r>
          </a:p>
          <a:p>
            <a:pPr marL="180975" indent="-180975">
              <a:lnSpc>
                <a:spcPct val="120000"/>
              </a:lnSpc>
              <a:buFont typeface="Calibri" pitchFamily="34" charset="0"/>
              <a:buChar char="−"/>
              <a:defRPr/>
            </a:pPr>
            <a:r>
              <a:rPr lang="en-US" altLang="zh-CN" sz="1050" dirty="0" smtClean="0">
                <a:latin typeface="+mn-lt"/>
                <a:ea typeface="微软雅黑" pitchFamily="34" charset="-122"/>
              </a:rPr>
              <a:t>Decode file in </a:t>
            </a:r>
            <a:r>
              <a:rPr lang="en-US" altLang="zh-CN" sz="1050" dirty="0">
                <a:ea typeface="微软雅黑" pitchFamily="34" charset="-122"/>
              </a:rPr>
              <a:t>Grib1/2</a:t>
            </a:r>
            <a:endParaRPr lang="en-US" altLang="zh-CN" sz="1050" dirty="0" smtClean="0">
              <a:latin typeface="+mn-lt"/>
              <a:ea typeface="微软雅黑" pitchFamily="34" charset="-122"/>
            </a:endParaRPr>
          </a:p>
          <a:p>
            <a:pPr marL="180975" indent="-180975">
              <a:lnSpc>
                <a:spcPct val="120000"/>
              </a:lnSpc>
              <a:buFont typeface="Calibri" pitchFamily="34" charset="0"/>
              <a:buChar char="−"/>
              <a:defRPr/>
            </a:pPr>
            <a:r>
              <a:rPr lang="en-US" altLang="zh-CN" sz="1050" dirty="0" smtClean="0">
                <a:solidFill>
                  <a:srgbClr val="FF0000"/>
                </a:solidFill>
                <a:latin typeface="+mn-lt"/>
                <a:ea typeface="微软雅黑" pitchFamily="34" charset="-122"/>
              </a:rPr>
              <a:t>Cutout regional data</a:t>
            </a:r>
          </a:p>
          <a:p>
            <a:pPr marL="180975" indent="-180975">
              <a:lnSpc>
                <a:spcPct val="120000"/>
              </a:lnSpc>
              <a:buFont typeface="Calibri" pitchFamily="34" charset="0"/>
              <a:buChar char="−"/>
              <a:defRPr/>
            </a:pPr>
            <a:r>
              <a:rPr lang="en-US" altLang="zh-CN" sz="1050" dirty="0" smtClean="0">
                <a:solidFill>
                  <a:srgbClr val="FF0000"/>
                </a:solidFill>
                <a:latin typeface="+mn-lt"/>
                <a:ea typeface="微软雅黑" pitchFamily="34" charset="-122"/>
              </a:rPr>
              <a:t>Extract time serial</a:t>
            </a:r>
          </a:p>
          <a:p>
            <a:pPr marL="180975" indent="-180975">
              <a:lnSpc>
                <a:spcPct val="120000"/>
              </a:lnSpc>
              <a:buFont typeface="Calibri" pitchFamily="34" charset="0"/>
              <a:buChar char="−"/>
              <a:defRPr/>
            </a:pPr>
            <a:endParaRPr lang="en-US" altLang="zh-CN" sz="1050" dirty="0">
              <a:solidFill>
                <a:srgbClr val="FF0000"/>
              </a:solidFill>
              <a:latin typeface="+mn-lt"/>
              <a:ea typeface="微软雅黑" pitchFamily="34" charset="-122"/>
            </a:endParaRPr>
          </a:p>
          <a:p>
            <a:pPr marL="180975" indent="-180975">
              <a:lnSpc>
                <a:spcPct val="120000"/>
              </a:lnSpc>
              <a:buFont typeface="Calibri" pitchFamily="34" charset="0"/>
              <a:buChar char="−"/>
              <a:defRPr/>
            </a:pPr>
            <a:endParaRPr lang="en-US" altLang="zh-CN" sz="1050" dirty="0" smtClean="0">
              <a:solidFill>
                <a:srgbClr val="FF0000"/>
              </a:solidFill>
              <a:latin typeface="+mn-lt"/>
              <a:ea typeface="微软雅黑" pitchFamily="34" charset="-122"/>
            </a:endParaRPr>
          </a:p>
        </p:txBody>
      </p:sp>
      <p:sp>
        <p:nvSpPr>
          <p:cNvPr id="22" name="TextBox 21"/>
          <p:cNvSpPr txBox="1"/>
          <p:nvPr/>
        </p:nvSpPr>
        <p:spPr bwMode="auto">
          <a:xfrm>
            <a:off x="6360517" y="2423104"/>
            <a:ext cx="1584176" cy="1725088"/>
          </a:xfrm>
          <a:prstGeom prst="rect">
            <a:avLst/>
          </a:prstGeom>
          <a:solidFill>
            <a:schemeClr val="bg1">
              <a:lumMod val="95000"/>
            </a:schemeClr>
          </a:solidFill>
          <a:ln>
            <a:solidFill>
              <a:schemeClr val="tx1"/>
            </a:solidFill>
          </a:ln>
        </p:spPr>
        <p:txBody>
          <a:bodyPr wrap="square" lIns="68580" tIns="34290" rIns="68580" bIns="34290">
            <a:spAutoFit/>
          </a:bodyPr>
          <a:lstStyle/>
          <a:p>
            <a:pPr marL="85725" indent="-85725">
              <a:buFont typeface="Arial" pitchFamily="34" charset="0"/>
              <a:buChar char="•"/>
              <a:defRPr/>
            </a:pPr>
            <a:r>
              <a:rPr lang="en-US" altLang="zh-CN" sz="1600" dirty="0" smtClean="0">
                <a:solidFill>
                  <a:srgbClr val="FF0000"/>
                </a:solidFill>
                <a:latin typeface="+mn-lt"/>
                <a:ea typeface="微软雅黑" pitchFamily="34" charset="-122"/>
              </a:rPr>
              <a:t>Download</a:t>
            </a:r>
            <a:r>
              <a:rPr lang="en-US" altLang="zh-CN" sz="1600" dirty="0" smtClean="0">
                <a:latin typeface="+mn-lt"/>
                <a:ea typeface="微软雅黑" pitchFamily="34" charset="-122"/>
              </a:rPr>
              <a:t> for files</a:t>
            </a:r>
          </a:p>
          <a:p>
            <a:pPr marL="180975" indent="-180975">
              <a:lnSpc>
                <a:spcPct val="120000"/>
              </a:lnSpc>
              <a:buFont typeface="Calibri" pitchFamily="34" charset="0"/>
              <a:buChar char="−"/>
              <a:defRPr/>
            </a:pPr>
            <a:r>
              <a:rPr lang="en-US" altLang="zh-CN" sz="1050" dirty="0" smtClean="0">
                <a:latin typeface="+mn-lt"/>
                <a:ea typeface="微软雅黑" pitchFamily="34" charset="-122"/>
              </a:rPr>
              <a:t>Locate files and get information</a:t>
            </a:r>
          </a:p>
          <a:p>
            <a:pPr marL="180975" indent="-180975">
              <a:lnSpc>
                <a:spcPct val="120000"/>
              </a:lnSpc>
              <a:buFont typeface="Calibri" pitchFamily="34" charset="0"/>
              <a:buChar char="−"/>
              <a:defRPr/>
            </a:pPr>
            <a:r>
              <a:rPr lang="en-US" altLang="zh-CN" sz="1050" dirty="0" smtClean="0">
                <a:latin typeface="+mn-lt"/>
                <a:ea typeface="微软雅黑" pitchFamily="34" charset="-122"/>
              </a:rPr>
              <a:t>Download a batch of files</a:t>
            </a:r>
          </a:p>
          <a:p>
            <a:pPr marL="180975" indent="-180975">
              <a:lnSpc>
                <a:spcPct val="120000"/>
              </a:lnSpc>
              <a:buFont typeface="Calibri" pitchFamily="34" charset="0"/>
              <a:buChar char="−"/>
              <a:defRPr/>
            </a:pPr>
            <a:r>
              <a:rPr lang="en-US" altLang="zh-CN" sz="1050" dirty="0" smtClean="0">
                <a:latin typeface="+mn-lt"/>
                <a:ea typeface="微软雅黑" pitchFamily="34" charset="-122"/>
              </a:rPr>
              <a:t>Fetch file stream</a:t>
            </a:r>
          </a:p>
          <a:p>
            <a:pPr marL="180975" indent="-180975">
              <a:lnSpc>
                <a:spcPct val="120000"/>
              </a:lnSpc>
              <a:buFont typeface="Calibri" pitchFamily="34" charset="0"/>
              <a:buChar char="−"/>
              <a:defRPr/>
            </a:pPr>
            <a:endParaRPr lang="en-US" altLang="zh-CN" sz="1050" dirty="0" smtClean="0">
              <a:latin typeface="+mn-lt"/>
              <a:ea typeface="微软雅黑" pitchFamily="34" charset="-122"/>
            </a:endParaRPr>
          </a:p>
        </p:txBody>
      </p:sp>
      <p:sp>
        <p:nvSpPr>
          <p:cNvPr id="24" name="TextBox 23"/>
          <p:cNvSpPr txBox="1"/>
          <p:nvPr/>
        </p:nvSpPr>
        <p:spPr bwMode="auto">
          <a:xfrm>
            <a:off x="3120157" y="4312807"/>
            <a:ext cx="3096343" cy="1123384"/>
          </a:xfrm>
          <a:prstGeom prst="rect">
            <a:avLst/>
          </a:prstGeom>
          <a:solidFill>
            <a:schemeClr val="accent1">
              <a:lumMod val="20000"/>
              <a:lumOff val="80000"/>
            </a:schemeClr>
          </a:solidFill>
          <a:ln>
            <a:solidFill>
              <a:schemeClr val="tx1"/>
            </a:solidFill>
          </a:ln>
        </p:spPr>
        <p:txBody>
          <a:bodyPr wrap="square" lIns="68580" tIns="34290" rIns="68580" bIns="34290">
            <a:spAutoFit/>
          </a:bodyPr>
          <a:lstStyle/>
          <a:p>
            <a:pPr marL="85725" indent="-85725">
              <a:buFont typeface="Arial" pitchFamily="34" charset="0"/>
              <a:buChar char="•"/>
              <a:defRPr/>
            </a:pPr>
            <a:r>
              <a:rPr lang="en-US" altLang="zh-CN" sz="1600" dirty="0" smtClean="0">
                <a:solidFill>
                  <a:srgbClr val="FF0000"/>
                </a:solidFill>
                <a:latin typeface="+mn-lt"/>
                <a:ea typeface="微软雅黑" pitchFamily="34" charset="-122"/>
              </a:rPr>
              <a:t>Store</a:t>
            </a:r>
            <a:r>
              <a:rPr lang="en-US" altLang="zh-CN" sz="1600" dirty="0" smtClean="0">
                <a:latin typeface="+mn-lt"/>
                <a:ea typeface="微软雅黑" pitchFamily="34" charset="-122"/>
              </a:rPr>
              <a:t> </a:t>
            </a:r>
            <a:r>
              <a:rPr lang="en-US" altLang="zh-CN" sz="1600" dirty="0">
                <a:latin typeface="+mn-lt"/>
                <a:ea typeface="微软雅黑" pitchFamily="34" charset="-122"/>
              </a:rPr>
              <a:t>for station observation data</a:t>
            </a:r>
          </a:p>
          <a:p>
            <a:pPr marL="180975" indent="-180975">
              <a:buFont typeface="Calibri" pitchFamily="34" charset="0"/>
              <a:buChar char="−"/>
              <a:defRPr/>
            </a:pPr>
            <a:r>
              <a:rPr lang="en-US" altLang="zh-CN" sz="1050" dirty="0">
                <a:latin typeface="+mn-lt"/>
                <a:ea typeface="微软雅黑" pitchFamily="34" charset="-122"/>
              </a:rPr>
              <a:t>S</a:t>
            </a:r>
            <a:r>
              <a:rPr lang="en-US" altLang="zh-CN" sz="1050" dirty="0" smtClean="0">
                <a:latin typeface="+mn-lt"/>
                <a:ea typeface="微软雅黑" pitchFamily="34" charset="-122"/>
              </a:rPr>
              <a:t>tore</a:t>
            </a:r>
          </a:p>
          <a:p>
            <a:pPr marL="180975" indent="-180975">
              <a:buFont typeface="Calibri" pitchFamily="34" charset="0"/>
              <a:buChar char="−"/>
              <a:defRPr/>
            </a:pPr>
            <a:r>
              <a:rPr lang="en-US" altLang="zh-CN" sz="1050" dirty="0" smtClean="0">
                <a:latin typeface="+mn-lt"/>
                <a:ea typeface="微软雅黑" pitchFamily="34" charset="-122"/>
              </a:rPr>
              <a:t>Store or Update</a:t>
            </a:r>
          </a:p>
          <a:p>
            <a:pPr marL="180975" indent="-180975">
              <a:buFont typeface="Calibri" pitchFamily="34" charset="0"/>
              <a:buChar char="−"/>
              <a:defRPr/>
            </a:pPr>
            <a:r>
              <a:rPr lang="en-US" altLang="zh-CN" sz="1050" dirty="0" smtClean="0">
                <a:latin typeface="+mn-lt"/>
                <a:ea typeface="微软雅黑" pitchFamily="34" charset="-122"/>
              </a:rPr>
              <a:t>Update</a:t>
            </a:r>
          </a:p>
          <a:p>
            <a:pPr marL="180975" indent="-180975">
              <a:buFont typeface="Calibri" pitchFamily="34" charset="0"/>
              <a:buChar char="−"/>
              <a:defRPr/>
            </a:pPr>
            <a:r>
              <a:rPr lang="en-US" altLang="zh-CN" sz="1050" dirty="0" smtClean="0">
                <a:latin typeface="+mn-lt"/>
                <a:ea typeface="微软雅黑" pitchFamily="34" charset="-122"/>
              </a:rPr>
              <a:t>Delete</a:t>
            </a:r>
          </a:p>
          <a:p>
            <a:pPr marL="180975" indent="-180975">
              <a:buFont typeface="Calibri" pitchFamily="34" charset="0"/>
              <a:buChar char="−"/>
              <a:defRPr/>
            </a:pPr>
            <a:r>
              <a:rPr lang="en-US" altLang="zh-CN" sz="1050" dirty="0" smtClean="0">
                <a:latin typeface="+mn-lt"/>
                <a:ea typeface="微软雅黑" pitchFamily="34" charset="-122"/>
              </a:rPr>
              <a:t>Support array &amp; serialized string</a:t>
            </a:r>
          </a:p>
        </p:txBody>
      </p:sp>
      <p:sp>
        <p:nvSpPr>
          <p:cNvPr id="25" name="TextBox 24"/>
          <p:cNvSpPr txBox="1"/>
          <p:nvPr/>
        </p:nvSpPr>
        <p:spPr bwMode="auto">
          <a:xfrm>
            <a:off x="6360517" y="4312807"/>
            <a:ext cx="1584176" cy="1091068"/>
          </a:xfrm>
          <a:prstGeom prst="rect">
            <a:avLst/>
          </a:prstGeom>
          <a:solidFill>
            <a:schemeClr val="accent1">
              <a:lumMod val="20000"/>
              <a:lumOff val="80000"/>
            </a:schemeClr>
          </a:solidFill>
          <a:ln>
            <a:solidFill>
              <a:schemeClr val="tx1"/>
            </a:solidFill>
          </a:ln>
        </p:spPr>
        <p:txBody>
          <a:bodyPr wrap="square" lIns="68580" tIns="34290" rIns="68580" bIns="34290">
            <a:spAutoFit/>
          </a:bodyPr>
          <a:lstStyle/>
          <a:p>
            <a:pPr marL="85725" indent="-85725">
              <a:buFont typeface="Arial" pitchFamily="34" charset="0"/>
              <a:buChar char="•"/>
              <a:defRPr/>
            </a:pPr>
            <a:r>
              <a:rPr lang="en-US" altLang="zh-CN" sz="1600" dirty="0" smtClean="0">
                <a:solidFill>
                  <a:srgbClr val="FF0000"/>
                </a:solidFill>
                <a:latin typeface="+mn-lt"/>
                <a:ea typeface="微软雅黑" pitchFamily="34" charset="-122"/>
              </a:rPr>
              <a:t>Store</a:t>
            </a:r>
            <a:r>
              <a:rPr lang="en-US" altLang="zh-CN" sz="1600" dirty="0" smtClean="0">
                <a:latin typeface="+mn-lt"/>
                <a:ea typeface="微软雅黑" pitchFamily="34" charset="-122"/>
              </a:rPr>
              <a:t> </a:t>
            </a:r>
            <a:r>
              <a:rPr lang="en-US" altLang="zh-CN" sz="1600" dirty="0">
                <a:latin typeface="+mn-lt"/>
                <a:ea typeface="微软雅黑" pitchFamily="34" charset="-122"/>
              </a:rPr>
              <a:t>for </a:t>
            </a:r>
            <a:r>
              <a:rPr lang="en-US" altLang="zh-CN" sz="1600" dirty="0" smtClean="0">
                <a:latin typeface="+mn-lt"/>
                <a:ea typeface="微软雅黑" pitchFamily="34" charset="-122"/>
              </a:rPr>
              <a:t>files</a:t>
            </a:r>
            <a:endParaRPr lang="en-US" altLang="zh-CN" sz="1600" dirty="0">
              <a:latin typeface="+mn-lt"/>
              <a:ea typeface="微软雅黑" pitchFamily="34" charset="-122"/>
            </a:endParaRPr>
          </a:p>
          <a:p>
            <a:pPr marL="180975" indent="-180975">
              <a:lnSpc>
                <a:spcPct val="120000"/>
              </a:lnSpc>
              <a:buFont typeface="Calibri" pitchFamily="34" charset="0"/>
              <a:buChar char="−"/>
              <a:defRPr/>
            </a:pPr>
            <a:r>
              <a:rPr lang="en-US" altLang="zh-CN" sz="1050" dirty="0">
                <a:latin typeface="+mn-lt"/>
                <a:ea typeface="微软雅黑" pitchFamily="34" charset="-122"/>
              </a:rPr>
              <a:t>S</a:t>
            </a:r>
            <a:r>
              <a:rPr lang="en-US" altLang="zh-CN" sz="1050" dirty="0" smtClean="0">
                <a:latin typeface="+mn-lt"/>
                <a:ea typeface="微软雅黑" pitchFamily="34" charset="-122"/>
              </a:rPr>
              <a:t>tore</a:t>
            </a:r>
          </a:p>
          <a:p>
            <a:pPr marL="180975" indent="-180975">
              <a:lnSpc>
                <a:spcPct val="120000"/>
              </a:lnSpc>
              <a:buFont typeface="Calibri" pitchFamily="34" charset="0"/>
              <a:buChar char="−"/>
              <a:defRPr/>
            </a:pPr>
            <a:r>
              <a:rPr lang="en-US" altLang="zh-CN" sz="1050" dirty="0" smtClean="0">
                <a:latin typeface="+mn-lt"/>
                <a:ea typeface="微软雅黑" pitchFamily="34" charset="-122"/>
              </a:rPr>
              <a:t>Store of Update</a:t>
            </a:r>
          </a:p>
          <a:p>
            <a:pPr marL="180975" indent="-180975">
              <a:lnSpc>
                <a:spcPct val="120000"/>
              </a:lnSpc>
              <a:buFont typeface="Calibri" pitchFamily="34" charset="0"/>
              <a:buChar char="−"/>
              <a:defRPr/>
            </a:pPr>
            <a:r>
              <a:rPr lang="en-US" altLang="zh-CN" sz="1050" dirty="0" smtClean="0">
                <a:latin typeface="+mn-lt"/>
                <a:ea typeface="微软雅黑" pitchFamily="34" charset="-122"/>
              </a:rPr>
              <a:t>Update</a:t>
            </a:r>
          </a:p>
          <a:p>
            <a:pPr marL="180975" indent="-180975">
              <a:lnSpc>
                <a:spcPct val="120000"/>
              </a:lnSpc>
              <a:buFont typeface="Calibri" pitchFamily="34" charset="0"/>
              <a:buChar char="−"/>
              <a:defRPr/>
            </a:pPr>
            <a:r>
              <a:rPr lang="en-US" altLang="zh-CN" sz="1050" dirty="0" smtClean="0">
                <a:latin typeface="+mn-lt"/>
                <a:ea typeface="微软雅黑" pitchFamily="34" charset="-122"/>
              </a:rPr>
              <a:t>Delete</a:t>
            </a:r>
          </a:p>
        </p:txBody>
      </p:sp>
      <p:sp>
        <p:nvSpPr>
          <p:cNvPr id="28" name="矩形 27"/>
          <p:cNvSpPr/>
          <p:nvPr/>
        </p:nvSpPr>
        <p:spPr>
          <a:xfrm>
            <a:off x="505066" y="1475751"/>
            <a:ext cx="3469411" cy="400110"/>
          </a:xfrm>
          <a:prstGeom prst="rect">
            <a:avLst/>
          </a:prstGeom>
          <a:solidFill>
            <a:schemeClr val="accent5">
              <a:lumMod val="20000"/>
              <a:lumOff val="80000"/>
            </a:schemeClr>
          </a:solidFill>
        </p:spPr>
        <p:txBody>
          <a:bodyPr wrap="none">
            <a:spAutoFit/>
          </a:bodyPr>
          <a:lstStyle/>
          <a:p>
            <a:pPr marL="285750" indent="-285750">
              <a:buFont typeface="Wingdings" pitchFamily="2" charset="2"/>
              <a:buChar char="l"/>
            </a:pPr>
            <a:r>
              <a:rPr lang="en-US" altLang="zh-CN" sz="2000" dirty="0">
                <a:latin typeface="+mn-lt"/>
              </a:rPr>
              <a:t>Functions provided currently</a:t>
            </a:r>
          </a:p>
        </p:txBody>
      </p:sp>
      <p:sp>
        <p:nvSpPr>
          <p:cNvPr id="29" name="矩形 28"/>
          <p:cNvSpPr/>
          <p:nvPr/>
        </p:nvSpPr>
        <p:spPr>
          <a:xfrm>
            <a:off x="505066" y="1907799"/>
            <a:ext cx="8243398" cy="369332"/>
          </a:xfrm>
          <a:prstGeom prst="rect">
            <a:avLst/>
          </a:prstGeom>
        </p:spPr>
        <p:txBody>
          <a:bodyPr wrap="square">
            <a:spAutoFit/>
          </a:bodyPr>
          <a:lstStyle/>
          <a:p>
            <a:r>
              <a:rPr lang="en-US" altLang="zh-CN" dirty="0">
                <a:latin typeface="+mn-lt"/>
              </a:rPr>
              <a:t>For all 402 types of data in CIMISS, published </a:t>
            </a:r>
            <a:r>
              <a:rPr lang="en-US" altLang="zh-CN" dirty="0">
                <a:solidFill>
                  <a:srgbClr val="FF0000"/>
                </a:solidFill>
                <a:latin typeface="+mn-lt"/>
              </a:rPr>
              <a:t>135</a:t>
            </a:r>
            <a:r>
              <a:rPr lang="en-US" altLang="zh-CN" dirty="0">
                <a:latin typeface="+mn-lt"/>
              </a:rPr>
              <a:t> data-fetch APIs, </a:t>
            </a:r>
            <a:r>
              <a:rPr lang="en-US" altLang="zh-CN" dirty="0">
                <a:solidFill>
                  <a:srgbClr val="FF0000"/>
                </a:solidFill>
                <a:latin typeface="+mn-lt"/>
              </a:rPr>
              <a:t>8</a:t>
            </a:r>
            <a:r>
              <a:rPr lang="en-US" altLang="zh-CN" dirty="0">
                <a:latin typeface="+mn-lt"/>
              </a:rPr>
              <a:t> data-store APIs.</a:t>
            </a:r>
            <a:endParaRPr lang="zh-CN" altLang="en-US" dirty="0">
              <a:latin typeface="+mn-lt"/>
            </a:endParaRPr>
          </a:p>
        </p:txBody>
      </p:sp>
    </p:spTree>
    <p:extLst>
      <p:ext uri="{BB962C8B-B14F-4D97-AF65-F5344CB8AC3E}">
        <p14:creationId xmlns:p14="http://schemas.microsoft.com/office/powerpoint/2010/main" val="265391434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9259AF2F-52C6-9B46-B8B2-0579234AE62E}" type="slidenum">
              <a:rPr lang="en-US" smtClean="0"/>
              <a:t>15</a:t>
            </a:fld>
            <a:endParaRPr lang="en-US"/>
          </a:p>
        </p:txBody>
      </p:sp>
      <p:sp>
        <p:nvSpPr>
          <p:cNvPr id="17" name="Text Box 4"/>
          <p:cNvSpPr txBox="1">
            <a:spLocks noChangeArrowheads="1"/>
          </p:cNvSpPr>
          <p:nvPr/>
        </p:nvSpPr>
        <p:spPr bwMode="auto">
          <a:xfrm>
            <a:off x="0" y="188640"/>
            <a:ext cx="9144000" cy="646331"/>
          </a:xfrm>
          <a:prstGeom prst="rect">
            <a:avLst/>
          </a:prstGeom>
          <a:noFill/>
          <a:ln>
            <a:noFill/>
          </a:ln>
          <a:effectLst>
            <a:prstShdw prst="shdw17" dist="17961" dir="2700000">
              <a:srgbClr val="FFFFCC">
                <a:gamma/>
                <a:shade val="60000"/>
                <a:invGamma/>
              </a:srgbClr>
            </a:prstShdw>
          </a:effectLst>
          <a:extLst/>
        </p:spPr>
        <p:txBody>
          <a:bodyPr wrap="square" anchor="ctr">
            <a:spAutoFit/>
          </a:bodyPr>
          <a:lstStyle>
            <a:lvl1pPr algn="ctr" eaLnBrk="0" hangingPunct="0">
              <a:defRPr sz="5400">
                <a:solidFill>
                  <a:srgbClr val="C00000"/>
                </a:solidFill>
                <a:effectLst>
                  <a:outerShdw blurRad="38100" dist="38100" dir="2700000" algn="tl">
                    <a:srgbClr val="C0C0C0"/>
                  </a:outerShdw>
                </a:effectLst>
                <a:latin typeface="黑体" pitchFamily="2" charset="-122"/>
                <a:ea typeface="黑体" pitchFamily="2" charset="-122"/>
                <a:cs typeface="+mj-cs"/>
              </a:defRPr>
            </a:lvl1pPr>
            <a:lvl2pPr algn="ctr" eaLnBrk="0" hangingPunct="0">
              <a:defRPr sz="4400">
                <a:solidFill>
                  <a:schemeClr val="tx2"/>
                </a:solidFill>
                <a:latin typeface="Times New Roman" pitchFamily="18" charset="0"/>
                <a:ea typeface="宋体" pitchFamily="2" charset="-122"/>
              </a:defRPr>
            </a:lvl2pPr>
            <a:lvl3pPr algn="ctr" eaLnBrk="0" hangingPunct="0">
              <a:defRPr sz="4400">
                <a:solidFill>
                  <a:schemeClr val="tx2"/>
                </a:solidFill>
                <a:latin typeface="Times New Roman" pitchFamily="18" charset="0"/>
                <a:ea typeface="宋体" pitchFamily="2" charset="-122"/>
              </a:defRPr>
            </a:lvl3pPr>
            <a:lvl4pPr algn="ctr" eaLnBrk="0" hangingPunct="0">
              <a:defRPr sz="4400">
                <a:solidFill>
                  <a:schemeClr val="tx2"/>
                </a:solidFill>
                <a:latin typeface="Times New Roman" pitchFamily="18" charset="0"/>
                <a:ea typeface="宋体" pitchFamily="2" charset="-122"/>
              </a:defRPr>
            </a:lvl4pPr>
            <a:lvl5pPr algn="ctr" eaLnBrk="0" hangingPunct="0">
              <a:defRPr sz="4400">
                <a:solidFill>
                  <a:schemeClr val="tx2"/>
                </a:solidFill>
                <a:latin typeface="Times New Roman" pitchFamily="18" charset="0"/>
                <a:ea typeface="宋体" pitchFamily="2" charset="-122"/>
              </a:defRPr>
            </a:lvl5pPr>
            <a:lvl6pPr marL="457200" algn="ctr" fontAlgn="base">
              <a:spcBef>
                <a:spcPct val="0"/>
              </a:spcBef>
              <a:spcAft>
                <a:spcPct val="0"/>
              </a:spcAft>
              <a:defRPr sz="4400">
                <a:solidFill>
                  <a:schemeClr val="tx2"/>
                </a:solidFill>
                <a:latin typeface="Times New Roman" pitchFamily="18" charset="0"/>
                <a:ea typeface="宋体" pitchFamily="2" charset="-122"/>
              </a:defRPr>
            </a:lvl6pPr>
            <a:lvl7pPr marL="914400" algn="ctr" fontAlgn="base">
              <a:spcBef>
                <a:spcPct val="0"/>
              </a:spcBef>
              <a:spcAft>
                <a:spcPct val="0"/>
              </a:spcAft>
              <a:defRPr sz="4400">
                <a:solidFill>
                  <a:schemeClr val="tx2"/>
                </a:solidFill>
                <a:latin typeface="Times New Roman" pitchFamily="18" charset="0"/>
                <a:ea typeface="宋体" pitchFamily="2" charset="-122"/>
              </a:defRPr>
            </a:lvl7pPr>
            <a:lvl8pPr marL="1371600" algn="ctr" fontAlgn="base">
              <a:spcBef>
                <a:spcPct val="0"/>
              </a:spcBef>
              <a:spcAft>
                <a:spcPct val="0"/>
              </a:spcAft>
              <a:defRPr sz="4400">
                <a:solidFill>
                  <a:schemeClr val="tx2"/>
                </a:solidFill>
                <a:latin typeface="Times New Roman" pitchFamily="18" charset="0"/>
                <a:ea typeface="宋体" pitchFamily="2" charset="-122"/>
              </a:defRPr>
            </a:lvl8pPr>
            <a:lvl9pPr marL="1828800" algn="ctr" fontAlgn="base">
              <a:spcBef>
                <a:spcPct val="0"/>
              </a:spcBef>
              <a:spcAft>
                <a:spcPct val="0"/>
              </a:spcAft>
              <a:defRPr sz="4400">
                <a:solidFill>
                  <a:schemeClr val="tx2"/>
                </a:solidFill>
                <a:latin typeface="Times New Roman" pitchFamily="18" charset="0"/>
                <a:ea typeface="宋体" pitchFamily="2" charset="-122"/>
              </a:defRPr>
            </a:lvl9pPr>
          </a:lstStyle>
          <a:p>
            <a:pPr marL="0" lvl="1">
              <a:defRPr/>
            </a:pPr>
            <a:r>
              <a:rPr lang="en-US" altLang="zh-CN" sz="3600" dirty="0">
                <a:solidFill>
                  <a:srgbClr val="FF0000"/>
                </a:solidFill>
                <a:effectLst>
                  <a:outerShdw blurRad="38100" dist="38100" dir="2700000" algn="tl">
                    <a:srgbClr val="000000">
                      <a:alpha val="43137"/>
                    </a:srgbClr>
                  </a:outerShdw>
                </a:effectLst>
                <a:latin typeface="+mj-lt"/>
                <a:ea typeface="黑体" pitchFamily="2" charset="-122"/>
              </a:rPr>
              <a:t>how to provide high-quality data </a:t>
            </a:r>
            <a:r>
              <a:rPr lang="en-US" altLang="zh-CN" sz="3600" dirty="0" smtClean="0">
                <a:solidFill>
                  <a:srgbClr val="FF0000"/>
                </a:solidFill>
                <a:effectLst>
                  <a:outerShdw blurRad="38100" dist="38100" dir="2700000" algn="tl">
                    <a:srgbClr val="000000">
                      <a:alpha val="43137"/>
                    </a:srgbClr>
                  </a:outerShdw>
                </a:effectLst>
                <a:latin typeface="+mj-lt"/>
                <a:ea typeface="黑体" pitchFamily="2" charset="-122"/>
              </a:rPr>
              <a:t>service</a:t>
            </a:r>
            <a:endParaRPr lang="en-US" altLang="zh-CN" sz="3600" dirty="0">
              <a:solidFill>
                <a:srgbClr val="FF0000"/>
              </a:solidFill>
              <a:effectLst>
                <a:outerShdw blurRad="38100" dist="38100" dir="2700000" algn="tl">
                  <a:srgbClr val="000000">
                    <a:alpha val="43137"/>
                  </a:srgbClr>
                </a:outerShdw>
              </a:effectLst>
              <a:latin typeface="+mj-lt"/>
              <a:ea typeface="黑体" pitchFamily="2" charset="-122"/>
            </a:endParaRPr>
          </a:p>
        </p:txBody>
      </p:sp>
      <p:sp>
        <p:nvSpPr>
          <p:cNvPr id="19" name="TextBox 18"/>
          <p:cNvSpPr txBox="1"/>
          <p:nvPr/>
        </p:nvSpPr>
        <p:spPr>
          <a:xfrm>
            <a:off x="33232" y="954305"/>
            <a:ext cx="8653568" cy="769441"/>
          </a:xfrm>
          <a:prstGeom prst="rect">
            <a:avLst/>
          </a:prstGeom>
          <a:noFill/>
        </p:spPr>
        <p:txBody>
          <a:bodyPr wrap="square" rtlCol="0">
            <a:spAutoFit/>
          </a:bodyPr>
          <a:lstStyle/>
          <a:p>
            <a:pPr marL="342900" indent="-342900">
              <a:buFont typeface="Arial" pitchFamily="34" charset="0"/>
              <a:buChar char="-"/>
            </a:pPr>
            <a:r>
              <a:rPr lang="en-US" altLang="zh-CN" sz="2400" u="sng" dirty="0">
                <a:ea typeface="黑体" panose="02010600030101010101" pitchFamily="2" charset="-122"/>
                <a:cs typeface="Tahoma" panose="020B0604030504040204" pitchFamily="34" charset="0"/>
              </a:rPr>
              <a:t>MUSIC is  configurable</a:t>
            </a:r>
          </a:p>
          <a:p>
            <a:pPr marL="342900" indent="-342900">
              <a:buFont typeface="Arial" pitchFamily="34" charset="0"/>
              <a:buChar char="-"/>
            </a:pPr>
            <a:endParaRPr lang="zh-CN" altLang="en-US" sz="2000" u="sng" dirty="0">
              <a:ea typeface="微软雅黑" pitchFamily="34" charset="-122"/>
            </a:endParaRPr>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0944" y="1511639"/>
            <a:ext cx="2943884" cy="27945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1"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6561" y="4017494"/>
            <a:ext cx="8212137" cy="10713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15070" y="1723746"/>
            <a:ext cx="4827181" cy="21933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347406" y="5025045"/>
            <a:ext cx="8796594" cy="1077218"/>
          </a:xfrm>
          <a:prstGeom prst="rect">
            <a:avLst/>
          </a:prstGeom>
          <a:noFill/>
        </p:spPr>
        <p:txBody>
          <a:bodyPr wrap="square" rtlCol="0">
            <a:spAutoFit/>
          </a:bodyPr>
          <a:lstStyle/>
          <a:p>
            <a:pPr marL="285750" indent="-285750">
              <a:buFont typeface="Arial" panose="020B0604020202020204" pitchFamily="34" charset="0"/>
              <a:buChar char="•"/>
            </a:pPr>
            <a:r>
              <a:rPr lang="en-US" altLang="zh-CN" sz="1600" dirty="0"/>
              <a:t>There is a set of powerful general APIs in MUSIC. But it so complex that not easy for users to call.</a:t>
            </a:r>
            <a:endParaRPr lang="zh-CN" altLang="zh-CN" sz="1600" dirty="0"/>
          </a:p>
          <a:p>
            <a:r>
              <a:rPr lang="en-US" altLang="zh-CN" sz="1600" dirty="0" smtClean="0"/>
              <a:t>      So </a:t>
            </a:r>
            <a:r>
              <a:rPr lang="en-US" altLang="zh-CN" sz="1600" dirty="0"/>
              <a:t>MUSIC provide customized APIs to user. </a:t>
            </a:r>
            <a:endParaRPr lang="en-US" altLang="zh-CN" sz="1600" dirty="0" smtClean="0"/>
          </a:p>
          <a:p>
            <a:pPr marL="285750" indent="-285750">
              <a:buFont typeface="Arial" panose="020B0604020202020204" pitchFamily="34" charset="0"/>
              <a:buChar char="•"/>
            </a:pPr>
            <a:r>
              <a:rPr lang="en-US" altLang="zh-CN" sz="1600" dirty="0" smtClean="0"/>
              <a:t>All </a:t>
            </a:r>
            <a:r>
              <a:rPr lang="en-US" altLang="zh-CN" sz="1600" dirty="0"/>
              <a:t>the customized API is </a:t>
            </a:r>
            <a:r>
              <a:rPr lang="en-US" altLang="zh-CN" sz="1600" dirty="0" smtClean="0"/>
              <a:t>configurable. For </a:t>
            </a:r>
            <a:r>
              <a:rPr lang="en-US" altLang="zh-CN" sz="1600" dirty="0"/>
              <a:t>new data or application scenarios </a:t>
            </a:r>
            <a:r>
              <a:rPr lang="en-US" altLang="zh-CN" sz="1600" dirty="0" smtClean="0"/>
              <a:t>, </a:t>
            </a:r>
            <a:r>
              <a:rPr lang="en-US" altLang="zh-CN" sz="1600" dirty="0"/>
              <a:t>APIs can be configured and published quickly, without </a:t>
            </a:r>
            <a:r>
              <a:rPr lang="en-US" altLang="zh-CN" sz="1600" dirty="0" smtClean="0"/>
              <a:t>secondary </a:t>
            </a:r>
            <a:r>
              <a:rPr lang="en-US" altLang="zh-CN" sz="1600" dirty="0"/>
              <a:t>development</a:t>
            </a:r>
            <a:r>
              <a:rPr lang="en-US" altLang="zh-CN" sz="1600" dirty="0" smtClean="0"/>
              <a:t>.</a:t>
            </a:r>
            <a:endParaRPr lang="zh-CN" altLang="zh-CN" sz="1600" dirty="0">
              <a:ea typeface="微软雅黑" pitchFamily="34" charset="-122"/>
            </a:endParaRPr>
          </a:p>
        </p:txBody>
      </p:sp>
    </p:spTree>
    <p:extLst>
      <p:ext uri="{BB962C8B-B14F-4D97-AF65-F5344CB8AC3E}">
        <p14:creationId xmlns:p14="http://schemas.microsoft.com/office/powerpoint/2010/main" val="424672519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9259AF2F-52C6-9B46-B8B2-0579234AE62E}" type="slidenum">
              <a:rPr lang="en-US" smtClean="0"/>
              <a:t>16</a:t>
            </a:fld>
            <a:endParaRPr lang="en-US"/>
          </a:p>
        </p:txBody>
      </p:sp>
      <p:sp>
        <p:nvSpPr>
          <p:cNvPr id="17" name="Text Box 4"/>
          <p:cNvSpPr txBox="1">
            <a:spLocks noChangeArrowheads="1"/>
          </p:cNvSpPr>
          <p:nvPr/>
        </p:nvSpPr>
        <p:spPr bwMode="auto">
          <a:xfrm>
            <a:off x="0" y="188640"/>
            <a:ext cx="9144000" cy="646331"/>
          </a:xfrm>
          <a:prstGeom prst="rect">
            <a:avLst/>
          </a:prstGeom>
          <a:noFill/>
          <a:ln>
            <a:noFill/>
          </a:ln>
          <a:effectLst>
            <a:prstShdw prst="shdw17" dist="17961" dir="2700000">
              <a:srgbClr val="FFFFCC">
                <a:gamma/>
                <a:shade val="60000"/>
                <a:invGamma/>
              </a:srgbClr>
            </a:prstShdw>
          </a:effectLst>
          <a:extLst/>
        </p:spPr>
        <p:txBody>
          <a:bodyPr wrap="square" anchor="ctr">
            <a:spAutoFit/>
          </a:bodyPr>
          <a:lstStyle>
            <a:lvl1pPr algn="ctr" eaLnBrk="0" hangingPunct="0">
              <a:defRPr sz="5400">
                <a:solidFill>
                  <a:srgbClr val="C00000"/>
                </a:solidFill>
                <a:effectLst>
                  <a:outerShdw blurRad="38100" dist="38100" dir="2700000" algn="tl">
                    <a:srgbClr val="C0C0C0"/>
                  </a:outerShdw>
                </a:effectLst>
                <a:latin typeface="黑体" pitchFamily="2" charset="-122"/>
                <a:ea typeface="黑体" pitchFamily="2" charset="-122"/>
                <a:cs typeface="+mj-cs"/>
              </a:defRPr>
            </a:lvl1pPr>
            <a:lvl2pPr algn="ctr" eaLnBrk="0" hangingPunct="0">
              <a:defRPr sz="4400">
                <a:solidFill>
                  <a:schemeClr val="tx2"/>
                </a:solidFill>
                <a:latin typeface="Times New Roman" pitchFamily="18" charset="0"/>
                <a:ea typeface="宋体" pitchFamily="2" charset="-122"/>
              </a:defRPr>
            </a:lvl2pPr>
            <a:lvl3pPr algn="ctr" eaLnBrk="0" hangingPunct="0">
              <a:defRPr sz="4400">
                <a:solidFill>
                  <a:schemeClr val="tx2"/>
                </a:solidFill>
                <a:latin typeface="Times New Roman" pitchFamily="18" charset="0"/>
                <a:ea typeface="宋体" pitchFamily="2" charset="-122"/>
              </a:defRPr>
            </a:lvl3pPr>
            <a:lvl4pPr algn="ctr" eaLnBrk="0" hangingPunct="0">
              <a:defRPr sz="4400">
                <a:solidFill>
                  <a:schemeClr val="tx2"/>
                </a:solidFill>
                <a:latin typeface="Times New Roman" pitchFamily="18" charset="0"/>
                <a:ea typeface="宋体" pitchFamily="2" charset="-122"/>
              </a:defRPr>
            </a:lvl4pPr>
            <a:lvl5pPr algn="ctr" eaLnBrk="0" hangingPunct="0">
              <a:defRPr sz="4400">
                <a:solidFill>
                  <a:schemeClr val="tx2"/>
                </a:solidFill>
                <a:latin typeface="Times New Roman" pitchFamily="18" charset="0"/>
                <a:ea typeface="宋体" pitchFamily="2" charset="-122"/>
              </a:defRPr>
            </a:lvl5pPr>
            <a:lvl6pPr marL="457200" algn="ctr" fontAlgn="base">
              <a:spcBef>
                <a:spcPct val="0"/>
              </a:spcBef>
              <a:spcAft>
                <a:spcPct val="0"/>
              </a:spcAft>
              <a:defRPr sz="4400">
                <a:solidFill>
                  <a:schemeClr val="tx2"/>
                </a:solidFill>
                <a:latin typeface="Times New Roman" pitchFamily="18" charset="0"/>
                <a:ea typeface="宋体" pitchFamily="2" charset="-122"/>
              </a:defRPr>
            </a:lvl6pPr>
            <a:lvl7pPr marL="914400" algn="ctr" fontAlgn="base">
              <a:spcBef>
                <a:spcPct val="0"/>
              </a:spcBef>
              <a:spcAft>
                <a:spcPct val="0"/>
              </a:spcAft>
              <a:defRPr sz="4400">
                <a:solidFill>
                  <a:schemeClr val="tx2"/>
                </a:solidFill>
                <a:latin typeface="Times New Roman" pitchFamily="18" charset="0"/>
                <a:ea typeface="宋体" pitchFamily="2" charset="-122"/>
              </a:defRPr>
            </a:lvl7pPr>
            <a:lvl8pPr marL="1371600" algn="ctr" fontAlgn="base">
              <a:spcBef>
                <a:spcPct val="0"/>
              </a:spcBef>
              <a:spcAft>
                <a:spcPct val="0"/>
              </a:spcAft>
              <a:defRPr sz="4400">
                <a:solidFill>
                  <a:schemeClr val="tx2"/>
                </a:solidFill>
                <a:latin typeface="Times New Roman" pitchFamily="18" charset="0"/>
                <a:ea typeface="宋体" pitchFamily="2" charset="-122"/>
              </a:defRPr>
            </a:lvl8pPr>
            <a:lvl9pPr marL="1828800" algn="ctr" fontAlgn="base">
              <a:spcBef>
                <a:spcPct val="0"/>
              </a:spcBef>
              <a:spcAft>
                <a:spcPct val="0"/>
              </a:spcAft>
              <a:defRPr sz="4400">
                <a:solidFill>
                  <a:schemeClr val="tx2"/>
                </a:solidFill>
                <a:latin typeface="Times New Roman" pitchFamily="18" charset="0"/>
                <a:ea typeface="宋体" pitchFamily="2" charset="-122"/>
              </a:defRPr>
            </a:lvl9pPr>
          </a:lstStyle>
          <a:p>
            <a:pPr marL="0" lvl="1">
              <a:defRPr/>
            </a:pPr>
            <a:r>
              <a:rPr lang="en-US" altLang="zh-CN" sz="3600" dirty="0">
                <a:solidFill>
                  <a:srgbClr val="FF0000"/>
                </a:solidFill>
                <a:effectLst>
                  <a:outerShdw blurRad="38100" dist="38100" dir="2700000" algn="tl">
                    <a:srgbClr val="000000">
                      <a:alpha val="43137"/>
                    </a:srgbClr>
                  </a:outerShdw>
                </a:effectLst>
                <a:latin typeface="+mj-lt"/>
                <a:ea typeface="黑体" pitchFamily="2" charset="-122"/>
              </a:rPr>
              <a:t>how to provide high-quality data </a:t>
            </a:r>
            <a:r>
              <a:rPr lang="en-US" altLang="zh-CN" sz="3600" dirty="0" smtClean="0">
                <a:solidFill>
                  <a:srgbClr val="FF0000"/>
                </a:solidFill>
                <a:effectLst>
                  <a:outerShdw blurRad="38100" dist="38100" dir="2700000" algn="tl">
                    <a:srgbClr val="000000">
                      <a:alpha val="43137"/>
                    </a:srgbClr>
                  </a:outerShdw>
                </a:effectLst>
                <a:latin typeface="+mj-lt"/>
                <a:ea typeface="黑体" pitchFamily="2" charset="-122"/>
              </a:rPr>
              <a:t>service</a:t>
            </a:r>
            <a:endParaRPr lang="en-US" altLang="zh-CN" sz="3600" dirty="0">
              <a:solidFill>
                <a:srgbClr val="FF0000"/>
              </a:solidFill>
              <a:effectLst>
                <a:outerShdw blurRad="38100" dist="38100" dir="2700000" algn="tl">
                  <a:srgbClr val="000000">
                    <a:alpha val="43137"/>
                  </a:srgbClr>
                </a:outerShdw>
              </a:effectLst>
              <a:latin typeface="+mj-lt"/>
              <a:ea typeface="黑体" pitchFamily="2" charset="-122"/>
            </a:endParaRPr>
          </a:p>
        </p:txBody>
      </p:sp>
      <p:sp>
        <p:nvSpPr>
          <p:cNvPr id="19" name="TextBox 18"/>
          <p:cNvSpPr txBox="1"/>
          <p:nvPr/>
        </p:nvSpPr>
        <p:spPr>
          <a:xfrm>
            <a:off x="33232" y="954305"/>
            <a:ext cx="8653568" cy="461665"/>
          </a:xfrm>
          <a:prstGeom prst="rect">
            <a:avLst/>
          </a:prstGeom>
          <a:noFill/>
        </p:spPr>
        <p:txBody>
          <a:bodyPr wrap="square" rtlCol="0">
            <a:spAutoFit/>
          </a:bodyPr>
          <a:lstStyle/>
          <a:p>
            <a:pPr marL="342900" indent="-342900">
              <a:buFont typeface="Arial" pitchFamily="34" charset="0"/>
              <a:buChar char="-"/>
            </a:pPr>
            <a:r>
              <a:rPr lang="en-US" altLang="zh-CN" sz="2400" u="sng" dirty="0">
                <a:ea typeface="黑体" panose="02010600030101010101" pitchFamily="2" charset="-122"/>
                <a:cs typeface="Tahoma" panose="020B0604030504040204" pitchFamily="34" charset="0"/>
              </a:rPr>
              <a:t>MUSIC </a:t>
            </a:r>
            <a:r>
              <a:rPr lang="en-US" altLang="zh-CN" sz="2400" u="sng" dirty="0" smtClean="0">
                <a:ea typeface="黑体" panose="02010600030101010101" pitchFamily="2" charset="-122"/>
                <a:cs typeface="Tahoma" panose="020B0604030504040204" pitchFamily="34" charset="0"/>
              </a:rPr>
              <a:t>Inter-access</a:t>
            </a:r>
            <a:r>
              <a:rPr lang="en-US" altLang="zh-CN" sz="2400" u="sng" dirty="0">
                <a:ea typeface="黑体" panose="02010600030101010101" pitchFamily="2" charset="-122"/>
                <a:cs typeface="Tahoma" panose="020B0604030504040204" pitchFamily="34" charset="0"/>
              </a:rPr>
              <a:t> between </a:t>
            </a:r>
            <a:r>
              <a:rPr lang="en-US" altLang="zh-CN" sz="2400" u="sng" dirty="0" smtClean="0">
                <a:ea typeface="黑体" panose="02010600030101010101" pitchFamily="2" charset="-122"/>
                <a:cs typeface="Tahoma" panose="020B0604030504040204" pitchFamily="34" charset="0"/>
              </a:rPr>
              <a:t>one state</a:t>
            </a:r>
            <a:r>
              <a:rPr lang="en-US" altLang="zh-CN" sz="2400" u="sng" dirty="0">
                <a:ea typeface="黑体" panose="02010600030101010101" pitchFamily="2" charset="-122"/>
                <a:cs typeface="Tahoma" panose="020B0604030504040204" pitchFamily="34" charset="0"/>
              </a:rPr>
              <a:t> and </a:t>
            </a:r>
            <a:r>
              <a:rPr lang="en-US" altLang="zh-CN" sz="2400" u="sng" dirty="0" smtClean="0">
                <a:ea typeface="黑体" panose="02010600030101010101" pitchFamily="2" charset="-122"/>
                <a:cs typeface="Tahoma" panose="020B0604030504040204" pitchFamily="34" charset="0"/>
              </a:rPr>
              <a:t>31 provinces</a:t>
            </a:r>
            <a:endParaRPr lang="zh-CN" altLang="en-US" sz="2400" u="sng" dirty="0">
              <a:ea typeface="黑体" panose="02010600030101010101" pitchFamily="2" charset="-122"/>
              <a:cs typeface="Tahoma" panose="020B0604030504040204" pitchFamily="34" charset="0"/>
            </a:endParaRPr>
          </a:p>
        </p:txBody>
      </p:sp>
      <p:pic>
        <p:nvPicPr>
          <p:cNvPr id="1034"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2936" y="1938459"/>
            <a:ext cx="3230559" cy="2783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 name="矩形 25"/>
          <p:cNvSpPr/>
          <p:nvPr/>
        </p:nvSpPr>
        <p:spPr>
          <a:xfrm>
            <a:off x="1364444" y="1594553"/>
            <a:ext cx="2326599" cy="369332"/>
          </a:xfrm>
          <a:prstGeom prst="rect">
            <a:avLst/>
          </a:prstGeom>
        </p:spPr>
        <p:txBody>
          <a:bodyPr wrap="none">
            <a:spAutoFit/>
          </a:bodyPr>
          <a:lstStyle/>
          <a:p>
            <a:pPr marL="285750" indent="-285750">
              <a:buFont typeface="Arial" pitchFamily="34" charset="0"/>
              <a:buChar char="−"/>
            </a:pPr>
            <a:r>
              <a:rPr lang="en-US" altLang="zh-CN" dirty="0" smtClean="0">
                <a:latin typeface="+mn-lt"/>
              </a:rPr>
              <a:t>API Synchronization</a:t>
            </a:r>
            <a:endParaRPr lang="zh-CN" altLang="en-US" dirty="0">
              <a:latin typeface="+mn-lt"/>
            </a:endParaRPr>
          </a:p>
        </p:txBody>
      </p:sp>
      <p:pic>
        <p:nvPicPr>
          <p:cNvPr id="27"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46993" y="1889457"/>
            <a:ext cx="3386643" cy="24379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 name="矩形 29"/>
          <p:cNvSpPr/>
          <p:nvPr/>
        </p:nvSpPr>
        <p:spPr>
          <a:xfrm>
            <a:off x="4595002" y="1594553"/>
            <a:ext cx="2596865" cy="369332"/>
          </a:xfrm>
          <a:prstGeom prst="rect">
            <a:avLst/>
          </a:prstGeom>
        </p:spPr>
        <p:txBody>
          <a:bodyPr wrap="none">
            <a:spAutoFit/>
          </a:bodyPr>
          <a:lstStyle/>
          <a:p>
            <a:pPr marL="285750" indent="-285750">
              <a:buFont typeface="Arial" pitchFamily="34" charset="0"/>
              <a:buChar char="−"/>
            </a:pPr>
            <a:r>
              <a:rPr lang="en-US" altLang="zh-CN" dirty="0" smtClean="0">
                <a:latin typeface="+mn-lt"/>
              </a:rPr>
              <a:t>Inter-access Nationally</a:t>
            </a:r>
            <a:endParaRPr lang="zh-CN" altLang="en-US" dirty="0">
              <a:latin typeface="+mn-lt"/>
            </a:endParaRPr>
          </a:p>
        </p:txBody>
      </p:sp>
      <p:sp>
        <p:nvSpPr>
          <p:cNvPr id="2" name="矩形 1"/>
          <p:cNvSpPr/>
          <p:nvPr/>
        </p:nvSpPr>
        <p:spPr>
          <a:xfrm>
            <a:off x="154172" y="4749403"/>
            <a:ext cx="8835656" cy="1569660"/>
          </a:xfrm>
          <a:prstGeom prst="rect">
            <a:avLst/>
          </a:prstGeom>
        </p:spPr>
        <p:txBody>
          <a:bodyPr wrap="square">
            <a:spAutoFit/>
          </a:bodyPr>
          <a:lstStyle/>
          <a:p>
            <a:pPr marL="285750" indent="-285750">
              <a:buFont typeface="Arial" panose="020B0604020202020204" pitchFamily="34" charset="0"/>
              <a:buChar char="•"/>
            </a:pPr>
            <a:r>
              <a:rPr lang="en-US" altLang="zh-CN" sz="1600" dirty="0"/>
              <a:t>A distributed API synchronization mechanism is established, to </a:t>
            </a:r>
            <a:r>
              <a:rPr lang="en-US" altLang="zh-CN" sz="1600" dirty="0" smtClean="0"/>
              <a:t>ensure </a:t>
            </a:r>
            <a:r>
              <a:rPr lang="en-US" altLang="zh-CN" sz="1600" dirty="0"/>
              <a:t>API unified among </a:t>
            </a:r>
            <a:r>
              <a:rPr lang="en-US" altLang="zh-CN" sz="1600" dirty="0" smtClean="0"/>
              <a:t>one state </a:t>
            </a:r>
            <a:r>
              <a:rPr lang="en-US" altLang="zh-CN" sz="1600" dirty="0"/>
              <a:t>and </a:t>
            </a:r>
            <a:r>
              <a:rPr lang="en-US" altLang="zh-CN" sz="1600" dirty="0" smtClean="0"/>
              <a:t>31 provinces. </a:t>
            </a:r>
            <a:r>
              <a:rPr lang="en-US" altLang="zh-CN" sz="1600" dirty="0" smtClean="0">
                <a:ea typeface="微软雅黑" pitchFamily="34" charset="-122"/>
              </a:rPr>
              <a:t>There is a </a:t>
            </a:r>
            <a:r>
              <a:rPr lang="en-US" altLang="zh-CN" sz="1600" dirty="0">
                <a:ea typeface="微软雅黑" pitchFamily="34" charset="-122"/>
              </a:rPr>
              <a:t>metadata center, its also the API center. Managers can verify API definitions on it. And All of the 32 nodes can register new API and synchronize APIs defined by other nodes</a:t>
            </a:r>
            <a:r>
              <a:rPr lang="en-US" altLang="zh-CN" sz="1600" dirty="0" smtClean="0">
                <a:ea typeface="微软雅黑" pitchFamily="34" charset="-122"/>
              </a:rPr>
              <a:t>.</a:t>
            </a:r>
            <a:endParaRPr kumimoji="1" lang="en-US" altLang="zh-CN" sz="1200" dirty="0">
              <a:solidFill>
                <a:srgbClr val="0099CC"/>
              </a:solidFill>
              <a:ea typeface="微软雅黑" pitchFamily="34" charset="-122"/>
            </a:endParaRPr>
          </a:p>
          <a:p>
            <a:pPr marL="285750" lvl="1" indent="-285750">
              <a:buFont typeface="Arial" panose="020B0604020202020204" pitchFamily="34" charset="0"/>
              <a:buChar char="•"/>
              <a:defRPr/>
            </a:pPr>
            <a:r>
              <a:rPr lang="en-US" altLang="zh-CN" sz="1600" dirty="0" smtClean="0">
                <a:ea typeface="微软雅黑" pitchFamily="34" charset="-122"/>
              </a:rPr>
              <a:t>All </a:t>
            </a:r>
            <a:r>
              <a:rPr lang="en-US" altLang="zh-CN" sz="1600" dirty="0">
                <a:ea typeface="微软雅黑" pitchFamily="34" charset="-122"/>
              </a:rPr>
              <a:t>of the 32 nodes keep the same by the national-provincial synchronization mechanism, and any data request from any place can be achieved and get data </a:t>
            </a:r>
            <a:r>
              <a:rPr lang="en-US" altLang="zh-CN" sz="1600" dirty="0" smtClean="0">
                <a:ea typeface="微软雅黑" pitchFamily="34" charset="-122"/>
              </a:rPr>
              <a:t>in </a:t>
            </a:r>
            <a:r>
              <a:rPr lang="en-US" altLang="zh-CN" sz="1600" dirty="0">
                <a:ea typeface="微软雅黑" pitchFamily="34" charset="-122"/>
              </a:rPr>
              <a:t>whole database system by MUSIC</a:t>
            </a:r>
            <a:r>
              <a:rPr lang="en-US" altLang="zh-CN" sz="1600" dirty="0" smtClean="0">
                <a:ea typeface="微软雅黑" pitchFamily="34" charset="-122"/>
              </a:rPr>
              <a:t>.</a:t>
            </a:r>
          </a:p>
        </p:txBody>
      </p:sp>
    </p:spTree>
    <p:extLst>
      <p:ext uri="{BB962C8B-B14F-4D97-AF65-F5344CB8AC3E}">
        <p14:creationId xmlns:p14="http://schemas.microsoft.com/office/powerpoint/2010/main" val="311949066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9259AF2F-52C6-9B46-B8B2-0579234AE62E}" type="slidenum">
              <a:rPr lang="en-US" smtClean="0"/>
              <a:t>17</a:t>
            </a:fld>
            <a:endParaRPr lang="en-US" dirty="0"/>
          </a:p>
        </p:txBody>
      </p:sp>
      <p:pic>
        <p:nvPicPr>
          <p:cNvPr id="20" name="Picture 6" descr="MICAPS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3736" y="2306191"/>
            <a:ext cx="2088000" cy="1908375"/>
          </a:xfrm>
          <a:prstGeom prst="rect">
            <a:avLst/>
          </a:prstGeom>
          <a:noFill/>
          <a:ln w="9525">
            <a:solidFill>
              <a:srgbClr val="558ED5"/>
            </a:solidFill>
            <a:miter lim="800000"/>
            <a:headEnd/>
            <a:tailEnd/>
          </a:ln>
          <a:extLst>
            <a:ext uri="{909E8E84-426E-40DD-AFC4-6F175D3DCCD1}">
              <a14:hiddenFill xmlns:a14="http://schemas.microsoft.com/office/drawing/2010/main">
                <a:solidFill>
                  <a:srgbClr val="FFFFFF"/>
                </a:solidFill>
              </a14:hiddenFill>
            </a:ext>
          </a:extLst>
        </p:spPr>
      </p:pic>
      <p:pic>
        <p:nvPicPr>
          <p:cNvPr id="21" name="图片 8" descr="CIPAS.2.0_sst_daily.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417260" y="2306191"/>
            <a:ext cx="2088000" cy="1908375"/>
          </a:xfrm>
          <a:prstGeom prst="rect">
            <a:avLst/>
          </a:prstGeom>
          <a:noFill/>
          <a:ln w="9525">
            <a:solidFill>
              <a:srgbClr val="558ED5"/>
            </a:solidFill>
            <a:miter lim="800000"/>
            <a:headEnd/>
            <a:tailEnd/>
          </a:ln>
          <a:extLst>
            <a:ext uri="{909E8E84-426E-40DD-AFC4-6F175D3DCCD1}">
              <a14:hiddenFill xmlns:a14="http://schemas.microsoft.com/office/drawing/2010/main">
                <a:solidFill>
                  <a:srgbClr val="FFFFFF"/>
                </a:solidFill>
              </a14:hiddenFill>
            </a:ext>
          </a:extLst>
        </p:spPr>
      </p:pic>
      <p:pic>
        <p:nvPicPr>
          <p:cNvPr id="22" name="图片 15" descr="业务内网.PN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690784" y="2306191"/>
            <a:ext cx="2088000" cy="1908375"/>
          </a:xfrm>
          <a:prstGeom prst="rect">
            <a:avLst/>
          </a:prstGeom>
          <a:noFill/>
          <a:ln w="9525">
            <a:solidFill>
              <a:srgbClr val="558ED5"/>
            </a:solidFill>
            <a:miter lim="800000"/>
            <a:headEnd/>
            <a:tailEnd/>
          </a:ln>
          <a:extLst>
            <a:ext uri="{909E8E84-426E-40DD-AFC4-6F175D3DCCD1}">
              <a14:hiddenFill xmlns:a14="http://schemas.microsoft.com/office/drawing/2010/main">
                <a:solidFill>
                  <a:srgbClr val="FFFFFF"/>
                </a:solidFill>
              </a14:hiddenFill>
            </a:ext>
          </a:extLst>
        </p:spPr>
      </p:pic>
      <p:pic>
        <p:nvPicPr>
          <p:cNvPr id="23" name="图片 20"/>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948496" y="2304165"/>
            <a:ext cx="2088000" cy="1910400"/>
          </a:xfrm>
          <a:prstGeom prst="rect">
            <a:avLst/>
          </a:prstGeom>
          <a:noFill/>
          <a:ln w="9525">
            <a:solidFill>
              <a:srgbClr val="558ED5"/>
            </a:solidFill>
            <a:miter lim="800000"/>
            <a:headEnd/>
            <a:tailEnd/>
          </a:ln>
          <a:extLst>
            <a:ext uri="{909E8E84-426E-40DD-AFC4-6F175D3DCCD1}">
              <a14:hiddenFill xmlns:a14="http://schemas.microsoft.com/office/drawing/2010/main">
                <a:solidFill>
                  <a:srgbClr val="FFFFFF"/>
                </a:solidFill>
              </a14:hiddenFill>
            </a:ext>
          </a:extLst>
        </p:spPr>
      </p:pic>
      <p:pic>
        <p:nvPicPr>
          <p:cNvPr id="24" name="图片 7" descr="图层分层管理.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411989" y="4418427"/>
            <a:ext cx="2088000" cy="1910400"/>
          </a:xfrm>
          <a:prstGeom prst="rect">
            <a:avLst/>
          </a:prstGeom>
          <a:noFill/>
          <a:ln w="9525">
            <a:solidFill>
              <a:srgbClr val="558ED5"/>
            </a:solidFill>
            <a:miter lim="800000"/>
            <a:headEnd/>
            <a:tailEnd/>
          </a:ln>
          <a:extLst>
            <a:ext uri="{909E8E84-426E-40DD-AFC4-6F175D3DCCD1}">
              <a14:hiddenFill xmlns:a14="http://schemas.microsoft.com/office/drawing/2010/main">
                <a:solidFill>
                  <a:srgbClr val="FFFFFF"/>
                </a:solidFill>
              </a14:hiddenFill>
            </a:ext>
          </a:extLst>
        </p:spPr>
      </p:pic>
      <p:pic>
        <p:nvPicPr>
          <p:cNvPr id="25" name="图片 1"/>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680242" y="4418427"/>
            <a:ext cx="2088000" cy="1910400"/>
          </a:xfrm>
          <a:prstGeom prst="rect">
            <a:avLst/>
          </a:prstGeom>
          <a:noFill/>
          <a:ln w="9525">
            <a:solidFill>
              <a:srgbClr val="558ED5"/>
            </a:solidFill>
            <a:miter lim="800000"/>
            <a:headEnd/>
            <a:tailEnd/>
          </a:ln>
          <a:extLst>
            <a:ext uri="{909E8E84-426E-40DD-AFC4-6F175D3DCCD1}">
              <a14:hiddenFill xmlns:a14="http://schemas.microsoft.com/office/drawing/2010/main">
                <a:solidFill>
                  <a:srgbClr val="FFFFFF"/>
                </a:solidFill>
              </a14:hiddenFill>
            </a:ext>
          </a:extLst>
        </p:spPr>
      </p:pic>
      <p:pic>
        <p:nvPicPr>
          <p:cNvPr id="26" name="Picture 18"/>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948496" y="4418427"/>
            <a:ext cx="2088000" cy="1910400"/>
          </a:xfrm>
          <a:prstGeom prst="rect">
            <a:avLst/>
          </a:prstGeom>
          <a:noFill/>
          <a:ln w="9525">
            <a:solidFill>
              <a:srgbClr val="558ED5"/>
            </a:solidFill>
            <a:miter lim="800000"/>
            <a:headEnd/>
            <a:tailEnd/>
          </a:ln>
          <a:extLst>
            <a:ext uri="{909E8E84-426E-40DD-AFC4-6F175D3DCCD1}">
              <a14:hiddenFill xmlns:a14="http://schemas.microsoft.com/office/drawing/2010/main">
                <a:solidFill>
                  <a:srgbClr val="FFFFFF"/>
                </a:solidFill>
              </a14:hiddenFill>
            </a:ext>
          </a:extLst>
        </p:spPr>
      </p:pic>
      <p:pic>
        <p:nvPicPr>
          <p:cNvPr id="27" name="图片 21" descr="图片2"/>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43736" y="4418426"/>
            <a:ext cx="2088000" cy="1910401"/>
          </a:xfrm>
          <a:prstGeom prst="rect">
            <a:avLst/>
          </a:prstGeom>
          <a:noFill/>
          <a:ln w="9525">
            <a:solidFill>
              <a:srgbClr val="558ED5"/>
            </a:solidFill>
            <a:miter lim="800000"/>
            <a:headEnd/>
            <a:tailEnd/>
          </a:ln>
          <a:extLst>
            <a:ext uri="{909E8E84-426E-40DD-AFC4-6F175D3DCCD1}">
              <a14:hiddenFill xmlns:a14="http://schemas.microsoft.com/office/drawing/2010/main">
                <a:solidFill>
                  <a:srgbClr val="FFFFFF"/>
                </a:solidFill>
              </a14:hiddenFill>
            </a:ext>
          </a:extLst>
        </p:spPr>
      </p:pic>
      <p:sp>
        <p:nvSpPr>
          <p:cNvPr id="28" name="矩形 27"/>
          <p:cNvSpPr/>
          <p:nvPr/>
        </p:nvSpPr>
        <p:spPr>
          <a:xfrm>
            <a:off x="157254" y="3928813"/>
            <a:ext cx="1390410" cy="285752"/>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400" dirty="0" smtClean="0">
                <a:solidFill>
                  <a:schemeClr val="tx1"/>
                </a:solidFill>
              </a:rPr>
              <a:t>NMC-MICAPS4</a:t>
            </a:r>
            <a:endParaRPr lang="zh-CN" altLang="en-US" sz="1400" dirty="0">
              <a:solidFill>
                <a:schemeClr val="tx1"/>
              </a:solidFill>
            </a:endParaRPr>
          </a:p>
        </p:txBody>
      </p:sp>
      <p:sp>
        <p:nvSpPr>
          <p:cNvPr id="29" name="矩形 28"/>
          <p:cNvSpPr/>
          <p:nvPr/>
        </p:nvSpPr>
        <p:spPr>
          <a:xfrm>
            <a:off x="2411989" y="3930840"/>
            <a:ext cx="1174386" cy="285752"/>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400" dirty="0">
                <a:solidFill>
                  <a:schemeClr val="tx1"/>
                </a:solidFill>
              </a:rPr>
              <a:t>B</a:t>
            </a:r>
            <a:r>
              <a:rPr lang="en-US" altLang="zh-CN" sz="1400" dirty="0" smtClean="0">
                <a:solidFill>
                  <a:schemeClr val="tx1"/>
                </a:solidFill>
              </a:rPr>
              <a:t>CC-CIPAS2</a:t>
            </a:r>
            <a:endParaRPr lang="zh-CN" altLang="en-US" sz="1400" dirty="0">
              <a:solidFill>
                <a:schemeClr val="tx1"/>
              </a:solidFill>
            </a:endParaRPr>
          </a:p>
        </p:txBody>
      </p:sp>
      <p:sp>
        <p:nvSpPr>
          <p:cNvPr id="30" name="矩形 29"/>
          <p:cNvSpPr/>
          <p:nvPr/>
        </p:nvSpPr>
        <p:spPr>
          <a:xfrm>
            <a:off x="4687557" y="3928813"/>
            <a:ext cx="1174386" cy="285752"/>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400" dirty="0" smtClean="0">
                <a:solidFill>
                  <a:schemeClr val="tx1"/>
                </a:solidFill>
              </a:rPr>
              <a:t>NMIC-IDATA</a:t>
            </a:r>
            <a:endParaRPr lang="zh-CN" altLang="en-US" sz="1400" dirty="0">
              <a:solidFill>
                <a:schemeClr val="tx1"/>
              </a:solidFill>
            </a:endParaRPr>
          </a:p>
        </p:txBody>
      </p:sp>
      <p:sp>
        <p:nvSpPr>
          <p:cNvPr id="31" name="矩形 30"/>
          <p:cNvSpPr/>
          <p:nvPr/>
        </p:nvSpPr>
        <p:spPr>
          <a:xfrm>
            <a:off x="6948496" y="3928813"/>
            <a:ext cx="1174386" cy="285752"/>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400" dirty="0" smtClean="0">
                <a:solidFill>
                  <a:schemeClr val="tx1"/>
                </a:solidFill>
              </a:rPr>
              <a:t>MOCC-MOPS</a:t>
            </a:r>
            <a:endParaRPr lang="zh-CN" altLang="en-US" sz="1400" dirty="0">
              <a:solidFill>
                <a:schemeClr val="tx1"/>
              </a:solidFill>
            </a:endParaRPr>
          </a:p>
        </p:txBody>
      </p:sp>
      <p:sp>
        <p:nvSpPr>
          <p:cNvPr id="32" name="矩形 31"/>
          <p:cNvSpPr/>
          <p:nvPr/>
        </p:nvSpPr>
        <p:spPr>
          <a:xfrm>
            <a:off x="157254" y="6041048"/>
            <a:ext cx="1174386" cy="285752"/>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400" dirty="0" smtClean="0">
                <a:solidFill>
                  <a:schemeClr val="tx1"/>
                </a:solidFill>
              </a:rPr>
              <a:t>Sichuan</a:t>
            </a:r>
            <a:endParaRPr lang="zh-CN" altLang="en-US" sz="1400" dirty="0">
              <a:solidFill>
                <a:schemeClr val="tx1"/>
              </a:solidFill>
            </a:endParaRPr>
          </a:p>
        </p:txBody>
      </p:sp>
      <p:sp>
        <p:nvSpPr>
          <p:cNvPr id="33" name="矩形 32"/>
          <p:cNvSpPr/>
          <p:nvPr/>
        </p:nvSpPr>
        <p:spPr>
          <a:xfrm>
            <a:off x="2411989" y="6043075"/>
            <a:ext cx="1174386" cy="285752"/>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400" dirty="0" smtClean="0">
                <a:solidFill>
                  <a:schemeClr val="tx1"/>
                </a:solidFill>
              </a:rPr>
              <a:t>Zhejiang</a:t>
            </a:r>
            <a:endParaRPr lang="zh-CN" altLang="en-US" sz="1400" dirty="0">
              <a:solidFill>
                <a:schemeClr val="tx1"/>
              </a:solidFill>
            </a:endParaRPr>
          </a:p>
        </p:txBody>
      </p:sp>
      <p:sp>
        <p:nvSpPr>
          <p:cNvPr id="34" name="矩形 33"/>
          <p:cNvSpPr/>
          <p:nvPr/>
        </p:nvSpPr>
        <p:spPr>
          <a:xfrm>
            <a:off x="4680242" y="6041048"/>
            <a:ext cx="1174386" cy="285752"/>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400" dirty="0">
                <a:solidFill>
                  <a:schemeClr val="tx1"/>
                </a:solidFill>
              </a:rPr>
              <a:t>C</a:t>
            </a:r>
            <a:r>
              <a:rPr lang="en-US" altLang="zh-CN" sz="1400" dirty="0" smtClean="0">
                <a:solidFill>
                  <a:schemeClr val="tx1"/>
                </a:solidFill>
              </a:rPr>
              <a:t>hongqing</a:t>
            </a:r>
            <a:endParaRPr lang="zh-CN" altLang="en-US" sz="1400" dirty="0">
              <a:solidFill>
                <a:schemeClr val="tx1"/>
              </a:solidFill>
            </a:endParaRPr>
          </a:p>
        </p:txBody>
      </p:sp>
      <p:sp>
        <p:nvSpPr>
          <p:cNvPr id="35" name="矩形 34"/>
          <p:cNvSpPr/>
          <p:nvPr/>
        </p:nvSpPr>
        <p:spPr>
          <a:xfrm>
            <a:off x="6948496" y="6041048"/>
            <a:ext cx="1367920" cy="285752"/>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400" dirty="0">
                <a:solidFill>
                  <a:schemeClr val="tx1"/>
                </a:solidFill>
              </a:rPr>
              <a:t>Inner Mongolia</a:t>
            </a:r>
            <a:endParaRPr lang="zh-CN" altLang="en-US" sz="1400" dirty="0">
              <a:solidFill>
                <a:schemeClr val="tx1"/>
              </a:solidFill>
            </a:endParaRPr>
          </a:p>
        </p:txBody>
      </p:sp>
      <p:sp>
        <p:nvSpPr>
          <p:cNvPr id="36" name="TextBox 35"/>
          <p:cNvSpPr txBox="1"/>
          <p:nvPr/>
        </p:nvSpPr>
        <p:spPr bwMode="auto">
          <a:xfrm>
            <a:off x="395536" y="1268760"/>
            <a:ext cx="5580714" cy="900246"/>
          </a:xfrm>
          <a:prstGeom prst="rect">
            <a:avLst/>
          </a:prstGeom>
          <a:noFill/>
        </p:spPr>
        <p:txBody>
          <a:bodyPr wrap="square" lIns="68580" tIns="34290" rIns="68580" bIns="34290">
            <a:spAutoFit/>
          </a:bodyPr>
          <a:lstStyle/>
          <a:p>
            <a:pPr marL="285750" indent="-285750">
              <a:lnSpc>
                <a:spcPct val="150000"/>
              </a:lnSpc>
              <a:buFont typeface="Wingdings" pitchFamily="2" charset="2"/>
              <a:buChar char="l"/>
              <a:defRPr/>
            </a:pPr>
            <a:r>
              <a:rPr lang="en-US" altLang="zh-CN" b="1" dirty="0" smtClean="0">
                <a:latin typeface="+mn-lt"/>
                <a:ea typeface="微软雅黑" pitchFamily="34" charset="-122"/>
              </a:rPr>
              <a:t>MUSIC</a:t>
            </a:r>
            <a:r>
              <a:rPr lang="en-US" altLang="zh-CN" dirty="0" smtClean="0">
                <a:solidFill>
                  <a:srgbClr val="C00000"/>
                </a:solidFill>
                <a:latin typeface="+mn-lt"/>
                <a:ea typeface="微软雅黑" pitchFamily="34" charset="-122"/>
              </a:rPr>
              <a:t> </a:t>
            </a:r>
            <a:r>
              <a:rPr lang="en-US" altLang="zh-CN" dirty="0" smtClean="0">
                <a:latin typeface="+mn-lt"/>
                <a:ea typeface="微软雅黑" pitchFamily="34" charset="-122"/>
              </a:rPr>
              <a:t> for </a:t>
            </a:r>
            <a:r>
              <a:rPr lang="en-US" altLang="zh-CN" dirty="0">
                <a:latin typeface="+mn-lt"/>
                <a:ea typeface="微软雅黑" pitchFamily="34" charset="-122"/>
              </a:rPr>
              <a:t>the State and 31 provinces</a:t>
            </a:r>
            <a:r>
              <a:rPr lang="en-US" altLang="zh-CN" dirty="0" smtClean="0">
                <a:latin typeface="+mn-lt"/>
                <a:ea typeface="微软雅黑" pitchFamily="34" charset="-122"/>
              </a:rPr>
              <a:t>.</a:t>
            </a:r>
          </a:p>
          <a:p>
            <a:pPr marL="285750" indent="-285750">
              <a:lnSpc>
                <a:spcPct val="150000"/>
              </a:lnSpc>
              <a:buFont typeface="Wingdings" pitchFamily="2" charset="2"/>
              <a:buChar char="l"/>
              <a:defRPr/>
            </a:pPr>
            <a:r>
              <a:rPr lang="en-US" altLang="zh-CN" dirty="0" smtClean="0">
                <a:latin typeface="+mn-lt"/>
                <a:ea typeface="微软雅黑" pitchFamily="34" charset="-122"/>
              </a:rPr>
              <a:t>Applications: </a:t>
            </a:r>
            <a:r>
              <a:rPr lang="en-US" altLang="zh-CN" b="1" dirty="0" smtClean="0">
                <a:latin typeface="+mn-lt"/>
                <a:ea typeface="微软雅黑" pitchFamily="34" charset="-122"/>
              </a:rPr>
              <a:t>90+</a:t>
            </a:r>
            <a:r>
              <a:rPr lang="en-US" altLang="zh-CN" dirty="0" smtClean="0">
                <a:latin typeface="+mn-lt"/>
                <a:ea typeface="微软雅黑" pitchFamily="34" charset="-122"/>
              </a:rPr>
              <a:t>, such as </a:t>
            </a:r>
            <a:r>
              <a:rPr lang="en-US" altLang="zh-CN" dirty="0">
                <a:ea typeface="微软雅黑" pitchFamily="34" charset="-122"/>
              </a:rPr>
              <a:t>MICAPS 4, CIPAS 2, etc</a:t>
            </a:r>
            <a:r>
              <a:rPr lang="en-US" altLang="zh-CN" dirty="0" smtClean="0">
                <a:ea typeface="微软雅黑" pitchFamily="34" charset="-122"/>
              </a:rPr>
              <a:t>.</a:t>
            </a:r>
            <a:endParaRPr lang="en-US" altLang="zh-CN" dirty="0" smtClean="0">
              <a:latin typeface="+mn-lt"/>
              <a:ea typeface="微软雅黑" pitchFamily="34" charset="-122"/>
            </a:endParaRPr>
          </a:p>
        </p:txBody>
      </p:sp>
      <p:sp>
        <p:nvSpPr>
          <p:cNvPr id="37" name="Text Box 4"/>
          <p:cNvSpPr txBox="1">
            <a:spLocks noChangeArrowheads="1"/>
          </p:cNvSpPr>
          <p:nvPr/>
        </p:nvSpPr>
        <p:spPr bwMode="auto">
          <a:xfrm>
            <a:off x="0" y="188640"/>
            <a:ext cx="9144000" cy="646331"/>
          </a:xfrm>
          <a:prstGeom prst="rect">
            <a:avLst/>
          </a:prstGeom>
          <a:noFill/>
          <a:ln>
            <a:noFill/>
          </a:ln>
          <a:effectLst>
            <a:prstShdw prst="shdw17" dist="17961" dir="2700000">
              <a:srgbClr val="FFFFCC">
                <a:gamma/>
                <a:shade val="60000"/>
                <a:invGamma/>
              </a:srgbClr>
            </a:prstShdw>
          </a:effectLst>
          <a:extLst/>
        </p:spPr>
        <p:txBody>
          <a:bodyPr wrap="square" anchor="ctr">
            <a:spAutoFit/>
          </a:bodyPr>
          <a:lstStyle>
            <a:lvl1pPr algn="ctr" eaLnBrk="0" hangingPunct="0">
              <a:defRPr sz="5400">
                <a:solidFill>
                  <a:srgbClr val="C00000"/>
                </a:solidFill>
                <a:effectLst>
                  <a:outerShdw blurRad="38100" dist="38100" dir="2700000" algn="tl">
                    <a:srgbClr val="C0C0C0"/>
                  </a:outerShdw>
                </a:effectLst>
                <a:latin typeface="黑体" pitchFamily="2" charset="-122"/>
                <a:ea typeface="黑体" pitchFamily="2" charset="-122"/>
                <a:cs typeface="+mj-cs"/>
              </a:defRPr>
            </a:lvl1pPr>
            <a:lvl2pPr algn="ctr" eaLnBrk="0" hangingPunct="0">
              <a:defRPr sz="4400">
                <a:solidFill>
                  <a:schemeClr val="tx2"/>
                </a:solidFill>
                <a:latin typeface="Times New Roman" pitchFamily="18" charset="0"/>
                <a:ea typeface="宋体" pitchFamily="2" charset="-122"/>
              </a:defRPr>
            </a:lvl2pPr>
            <a:lvl3pPr algn="ctr" eaLnBrk="0" hangingPunct="0">
              <a:defRPr sz="4400">
                <a:solidFill>
                  <a:schemeClr val="tx2"/>
                </a:solidFill>
                <a:latin typeface="Times New Roman" pitchFamily="18" charset="0"/>
                <a:ea typeface="宋体" pitchFamily="2" charset="-122"/>
              </a:defRPr>
            </a:lvl3pPr>
            <a:lvl4pPr algn="ctr" eaLnBrk="0" hangingPunct="0">
              <a:defRPr sz="4400">
                <a:solidFill>
                  <a:schemeClr val="tx2"/>
                </a:solidFill>
                <a:latin typeface="Times New Roman" pitchFamily="18" charset="0"/>
                <a:ea typeface="宋体" pitchFamily="2" charset="-122"/>
              </a:defRPr>
            </a:lvl4pPr>
            <a:lvl5pPr algn="ctr" eaLnBrk="0" hangingPunct="0">
              <a:defRPr sz="4400">
                <a:solidFill>
                  <a:schemeClr val="tx2"/>
                </a:solidFill>
                <a:latin typeface="Times New Roman" pitchFamily="18" charset="0"/>
                <a:ea typeface="宋体" pitchFamily="2" charset="-122"/>
              </a:defRPr>
            </a:lvl5pPr>
            <a:lvl6pPr marL="457200" algn="ctr" fontAlgn="base">
              <a:spcBef>
                <a:spcPct val="0"/>
              </a:spcBef>
              <a:spcAft>
                <a:spcPct val="0"/>
              </a:spcAft>
              <a:defRPr sz="4400">
                <a:solidFill>
                  <a:schemeClr val="tx2"/>
                </a:solidFill>
                <a:latin typeface="Times New Roman" pitchFamily="18" charset="0"/>
                <a:ea typeface="宋体" pitchFamily="2" charset="-122"/>
              </a:defRPr>
            </a:lvl6pPr>
            <a:lvl7pPr marL="914400" algn="ctr" fontAlgn="base">
              <a:spcBef>
                <a:spcPct val="0"/>
              </a:spcBef>
              <a:spcAft>
                <a:spcPct val="0"/>
              </a:spcAft>
              <a:defRPr sz="4400">
                <a:solidFill>
                  <a:schemeClr val="tx2"/>
                </a:solidFill>
                <a:latin typeface="Times New Roman" pitchFamily="18" charset="0"/>
                <a:ea typeface="宋体" pitchFamily="2" charset="-122"/>
              </a:defRPr>
            </a:lvl7pPr>
            <a:lvl8pPr marL="1371600" algn="ctr" fontAlgn="base">
              <a:spcBef>
                <a:spcPct val="0"/>
              </a:spcBef>
              <a:spcAft>
                <a:spcPct val="0"/>
              </a:spcAft>
              <a:defRPr sz="4400">
                <a:solidFill>
                  <a:schemeClr val="tx2"/>
                </a:solidFill>
                <a:latin typeface="Times New Roman" pitchFamily="18" charset="0"/>
                <a:ea typeface="宋体" pitchFamily="2" charset="-122"/>
              </a:defRPr>
            </a:lvl8pPr>
            <a:lvl9pPr marL="1828800" algn="ctr" fontAlgn="base">
              <a:spcBef>
                <a:spcPct val="0"/>
              </a:spcBef>
              <a:spcAft>
                <a:spcPct val="0"/>
              </a:spcAft>
              <a:defRPr sz="4400">
                <a:solidFill>
                  <a:schemeClr val="tx2"/>
                </a:solidFill>
                <a:latin typeface="Times New Roman" pitchFamily="18" charset="0"/>
                <a:ea typeface="宋体" pitchFamily="2" charset="-122"/>
              </a:defRPr>
            </a:lvl9pPr>
          </a:lstStyle>
          <a:p>
            <a:pPr marL="0" lvl="1">
              <a:defRPr/>
            </a:pPr>
            <a:r>
              <a:rPr lang="en-US" altLang="zh-CN" sz="3600" dirty="0">
                <a:solidFill>
                  <a:srgbClr val="FF0000"/>
                </a:solidFill>
                <a:effectLst>
                  <a:outerShdw blurRad="38100" dist="38100" dir="2700000" algn="tl">
                    <a:srgbClr val="000000">
                      <a:alpha val="43137"/>
                    </a:srgbClr>
                  </a:outerShdw>
                </a:effectLst>
                <a:latin typeface="+mj-lt"/>
                <a:ea typeface="黑体" pitchFamily="2" charset="-122"/>
              </a:rPr>
              <a:t>how to provide high-quality data </a:t>
            </a:r>
            <a:r>
              <a:rPr lang="en-US" altLang="zh-CN" sz="3600" dirty="0" smtClean="0">
                <a:solidFill>
                  <a:srgbClr val="FF0000"/>
                </a:solidFill>
                <a:effectLst>
                  <a:outerShdw blurRad="38100" dist="38100" dir="2700000" algn="tl">
                    <a:srgbClr val="000000">
                      <a:alpha val="43137"/>
                    </a:srgbClr>
                  </a:outerShdw>
                </a:effectLst>
                <a:latin typeface="+mj-lt"/>
                <a:ea typeface="黑体" pitchFamily="2" charset="-122"/>
              </a:rPr>
              <a:t>service</a:t>
            </a:r>
            <a:endParaRPr lang="en-US" altLang="zh-CN" sz="3600" dirty="0">
              <a:solidFill>
                <a:srgbClr val="FF0000"/>
              </a:solidFill>
              <a:effectLst>
                <a:outerShdw blurRad="38100" dist="38100" dir="2700000" algn="tl">
                  <a:srgbClr val="000000">
                    <a:alpha val="43137"/>
                  </a:srgbClr>
                </a:outerShdw>
              </a:effectLst>
              <a:latin typeface="+mj-lt"/>
              <a:ea typeface="黑体" pitchFamily="2" charset="-122"/>
            </a:endParaRPr>
          </a:p>
        </p:txBody>
      </p:sp>
    </p:spTree>
    <p:extLst>
      <p:ext uri="{BB962C8B-B14F-4D97-AF65-F5344CB8AC3E}">
        <p14:creationId xmlns:p14="http://schemas.microsoft.com/office/powerpoint/2010/main" val="323703023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9259AF2F-52C6-9B46-B8B2-0579234AE62E}" type="slidenum">
              <a:rPr lang="en-US" smtClean="0"/>
              <a:t>18</a:t>
            </a:fld>
            <a:endParaRPr lang="en-US"/>
          </a:p>
        </p:txBody>
      </p:sp>
      <p:sp>
        <p:nvSpPr>
          <p:cNvPr id="4" name="Rectangle 3"/>
          <p:cNvSpPr>
            <a:spLocks noChangeArrowheads="1"/>
          </p:cNvSpPr>
          <p:nvPr/>
        </p:nvSpPr>
        <p:spPr bwMode="auto">
          <a:xfrm>
            <a:off x="0" y="-3810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zh-CN" altLang="en-US"/>
          </a:p>
        </p:txBody>
      </p:sp>
      <p:sp>
        <p:nvSpPr>
          <p:cNvPr id="5" name="Text Box 4"/>
          <p:cNvSpPr txBox="1">
            <a:spLocks noChangeArrowheads="1"/>
          </p:cNvSpPr>
          <p:nvPr/>
        </p:nvSpPr>
        <p:spPr bwMode="auto">
          <a:xfrm>
            <a:off x="0" y="150154"/>
            <a:ext cx="9144000" cy="646331"/>
          </a:xfrm>
          <a:prstGeom prst="rect">
            <a:avLst/>
          </a:prstGeom>
          <a:noFill/>
          <a:ln>
            <a:noFill/>
          </a:ln>
          <a:effectLst>
            <a:prstShdw prst="shdw17" dist="17961" dir="2700000">
              <a:srgbClr val="FFFFCC">
                <a:gamma/>
                <a:shade val="60000"/>
                <a:invGamma/>
              </a:srgbClr>
            </a:prstShdw>
          </a:effectLst>
          <a:extLst/>
        </p:spPr>
        <p:txBody>
          <a:bodyPr wrap="square" anchor="ctr">
            <a:spAutoFit/>
          </a:bodyPr>
          <a:lstStyle>
            <a:lvl1pPr algn="ctr" eaLnBrk="0" hangingPunct="0">
              <a:defRPr sz="5400">
                <a:solidFill>
                  <a:srgbClr val="C00000"/>
                </a:solidFill>
                <a:effectLst>
                  <a:outerShdw blurRad="38100" dist="38100" dir="2700000" algn="tl">
                    <a:srgbClr val="C0C0C0"/>
                  </a:outerShdw>
                </a:effectLst>
                <a:latin typeface="黑体" pitchFamily="2" charset="-122"/>
                <a:ea typeface="黑体" pitchFamily="2" charset="-122"/>
                <a:cs typeface="+mj-cs"/>
              </a:defRPr>
            </a:lvl1pPr>
            <a:lvl2pPr algn="ctr" eaLnBrk="0" hangingPunct="0">
              <a:defRPr sz="4400">
                <a:solidFill>
                  <a:schemeClr val="tx2"/>
                </a:solidFill>
                <a:latin typeface="Times New Roman" pitchFamily="18" charset="0"/>
                <a:ea typeface="宋体" pitchFamily="2" charset="-122"/>
              </a:defRPr>
            </a:lvl2pPr>
            <a:lvl3pPr algn="ctr" eaLnBrk="0" hangingPunct="0">
              <a:defRPr sz="4400">
                <a:solidFill>
                  <a:schemeClr val="tx2"/>
                </a:solidFill>
                <a:latin typeface="Times New Roman" pitchFamily="18" charset="0"/>
                <a:ea typeface="宋体" pitchFamily="2" charset="-122"/>
              </a:defRPr>
            </a:lvl3pPr>
            <a:lvl4pPr algn="ctr" eaLnBrk="0" hangingPunct="0">
              <a:defRPr sz="4400">
                <a:solidFill>
                  <a:schemeClr val="tx2"/>
                </a:solidFill>
                <a:latin typeface="Times New Roman" pitchFamily="18" charset="0"/>
                <a:ea typeface="宋体" pitchFamily="2" charset="-122"/>
              </a:defRPr>
            </a:lvl4pPr>
            <a:lvl5pPr algn="ctr" eaLnBrk="0" hangingPunct="0">
              <a:defRPr sz="4400">
                <a:solidFill>
                  <a:schemeClr val="tx2"/>
                </a:solidFill>
                <a:latin typeface="Times New Roman" pitchFamily="18" charset="0"/>
                <a:ea typeface="宋体" pitchFamily="2" charset="-122"/>
              </a:defRPr>
            </a:lvl5pPr>
            <a:lvl6pPr marL="457200" algn="ctr" fontAlgn="base">
              <a:spcBef>
                <a:spcPct val="0"/>
              </a:spcBef>
              <a:spcAft>
                <a:spcPct val="0"/>
              </a:spcAft>
              <a:defRPr sz="4400">
                <a:solidFill>
                  <a:schemeClr val="tx2"/>
                </a:solidFill>
                <a:latin typeface="Times New Roman" pitchFamily="18" charset="0"/>
                <a:ea typeface="宋体" pitchFamily="2" charset="-122"/>
              </a:defRPr>
            </a:lvl6pPr>
            <a:lvl7pPr marL="914400" algn="ctr" fontAlgn="base">
              <a:spcBef>
                <a:spcPct val="0"/>
              </a:spcBef>
              <a:spcAft>
                <a:spcPct val="0"/>
              </a:spcAft>
              <a:defRPr sz="4400">
                <a:solidFill>
                  <a:schemeClr val="tx2"/>
                </a:solidFill>
                <a:latin typeface="Times New Roman" pitchFamily="18" charset="0"/>
                <a:ea typeface="宋体" pitchFamily="2" charset="-122"/>
              </a:defRPr>
            </a:lvl7pPr>
            <a:lvl8pPr marL="1371600" algn="ctr" fontAlgn="base">
              <a:spcBef>
                <a:spcPct val="0"/>
              </a:spcBef>
              <a:spcAft>
                <a:spcPct val="0"/>
              </a:spcAft>
              <a:defRPr sz="4400">
                <a:solidFill>
                  <a:schemeClr val="tx2"/>
                </a:solidFill>
                <a:latin typeface="Times New Roman" pitchFamily="18" charset="0"/>
                <a:ea typeface="宋体" pitchFamily="2" charset="-122"/>
              </a:defRPr>
            </a:lvl8pPr>
            <a:lvl9pPr marL="1828800" algn="ctr" fontAlgn="base">
              <a:spcBef>
                <a:spcPct val="0"/>
              </a:spcBef>
              <a:spcAft>
                <a:spcPct val="0"/>
              </a:spcAft>
              <a:defRPr sz="4400">
                <a:solidFill>
                  <a:schemeClr val="tx2"/>
                </a:solidFill>
                <a:latin typeface="Times New Roman" pitchFamily="18" charset="0"/>
                <a:ea typeface="宋体" pitchFamily="2" charset="-122"/>
              </a:defRPr>
            </a:lvl9pPr>
          </a:lstStyle>
          <a:p>
            <a:pPr marL="0" lvl="1">
              <a:defRPr/>
            </a:pPr>
            <a:r>
              <a:rPr lang="en-US" altLang="zh-CN" sz="3600" dirty="0">
                <a:solidFill>
                  <a:srgbClr val="FF0000"/>
                </a:solidFill>
                <a:effectLst>
                  <a:outerShdw blurRad="38100" dist="38100" dir="2700000" algn="tl">
                    <a:srgbClr val="000000">
                      <a:alpha val="43137"/>
                    </a:srgbClr>
                  </a:outerShdw>
                </a:effectLst>
                <a:latin typeface="+mj-lt"/>
                <a:ea typeface="黑体" pitchFamily="2" charset="-122"/>
              </a:rPr>
              <a:t>data </a:t>
            </a:r>
            <a:r>
              <a:rPr lang="en-US" altLang="zh-CN" sz="3600" dirty="0" smtClean="0">
                <a:solidFill>
                  <a:srgbClr val="FF0000"/>
                </a:solidFill>
                <a:effectLst>
                  <a:outerShdw blurRad="38100" dist="38100" dir="2700000" algn="tl">
                    <a:srgbClr val="000000">
                      <a:alpha val="43137"/>
                    </a:srgbClr>
                  </a:outerShdw>
                </a:effectLst>
                <a:latin typeface="+mj-lt"/>
                <a:ea typeface="黑体" pitchFamily="2" charset="-122"/>
              </a:rPr>
              <a:t>aggregation system </a:t>
            </a:r>
            <a:endParaRPr lang="en-US" altLang="zh-CN" sz="3600" dirty="0">
              <a:solidFill>
                <a:srgbClr val="FF0000"/>
              </a:solidFill>
              <a:effectLst>
                <a:outerShdw blurRad="38100" dist="38100" dir="2700000" algn="tl">
                  <a:srgbClr val="000000">
                    <a:alpha val="43137"/>
                  </a:srgbClr>
                </a:outerShdw>
              </a:effectLst>
              <a:latin typeface="+mj-lt"/>
              <a:ea typeface="黑体" pitchFamily="2" charset="-122"/>
            </a:endParaRPr>
          </a:p>
        </p:txBody>
      </p:sp>
      <p:sp>
        <p:nvSpPr>
          <p:cNvPr id="6" name="任意多边形 38"/>
          <p:cNvSpPr>
            <a:spLocks noChangeArrowheads="1"/>
          </p:cNvSpPr>
          <p:nvPr/>
        </p:nvSpPr>
        <p:spPr bwMode="auto">
          <a:xfrm>
            <a:off x="3283390" y="957012"/>
            <a:ext cx="5688631" cy="5188607"/>
          </a:xfrm>
          <a:custGeom>
            <a:avLst/>
            <a:gdLst>
              <a:gd name="T0" fmla="*/ 22800 w 879472"/>
              <a:gd name="T1" fmla="*/ 22800 h 1231200"/>
              <a:gd name="T2" fmla="*/ 856672 w 879472"/>
              <a:gd name="T3" fmla="*/ 1208400 h 1231200"/>
            </a:gdLst>
            <a:ahLst/>
            <a:cxnLst/>
            <a:rect l="T0" t="T1" r="T2" b="T3"/>
            <a:pathLst>
              <a:path w="879472" h="1231200">
                <a:moveTo>
                  <a:pt x="0" y="0"/>
                </a:moveTo>
                <a:lnTo>
                  <a:pt x="879472" y="0"/>
                </a:lnTo>
                <a:lnTo>
                  <a:pt x="879472" y="1231200"/>
                </a:lnTo>
                <a:lnTo>
                  <a:pt x="0" y="1231200"/>
                </a:lnTo>
                <a:lnTo>
                  <a:pt x="0" y="0"/>
                </a:lnTo>
                <a:close/>
              </a:path>
            </a:pathLst>
          </a:custGeom>
          <a:solidFill>
            <a:schemeClr val="bg1"/>
          </a:solidFill>
          <a:ln w="38100">
            <a:solidFill>
              <a:srgbClr val="B8E1F2"/>
            </a:solidFill>
            <a:bevel/>
            <a:headEnd/>
            <a:tailEnd/>
          </a:ln>
        </p:spPr>
        <p:txBody>
          <a:bodyPr lIns="28000" tIns="18000" rIns="28000" bIns="18000" anchor="ctr"/>
          <a:lstStyle/>
          <a:p>
            <a:pPr marR="0" lvl="0" defTabSz="914400" eaLnBrk="1" fontAlgn="auto" latinLnBrk="0" hangingPunct="1">
              <a:lnSpc>
                <a:spcPct val="120000"/>
              </a:lnSpc>
              <a:spcBef>
                <a:spcPts val="0"/>
              </a:spcBef>
              <a:spcAft>
                <a:spcPts val="0"/>
              </a:spcAft>
              <a:buClr>
                <a:srgbClr val="C00000"/>
              </a:buClr>
              <a:buSzPct val="80000"/>
              <a:tabLst/>
              <a:defRPr/>
            </a:pPr>
            <a:endParaRPr kumimoji="0" lang="zh-CN" altLang="en-US" sz="1600" b="1" i="0" u="none" strike="noStrike" kern="0" cap="none" spc="0" normalizeH="0" baseline="0" noProof="0" dirty="0">
              <a:ln>
                <a:noFill/>
              </a:ln>
              <a:solidFill>
                <a:srgbClr val="FF0000"/>
              </a:solidFill>
              <a:effectLst/>
              <a:uLnTx/>
              <a:uFillTx/>
              <a:latin typeface="微软雅黑" pitchFamily="34" charset="-122"/>
              <a:ea typeface="微软雅黑" pitchFamily="34" charset="-122"/>
            </a:endParaRPr>
          </a:p>
        </p:txBody>
      </p:sp>
      <p:grpSp>
        <p:nvGrpSpPr>
          <p:cNvPr id="7" name="组合 6"/>
          <p:cNvGrpSpPr/>
          <p:nvPr/>
        </p:nvGrpSpPr>
        <p:grpSpPr>
          <a:xfrm>
            <a:off x="3466942" y="1060100"/>
            <a:ext cx="5361064" cy="5225504"/>
            <a:chOff x="3387400" y="867792"/>
            <a:chExt cx="5361064" cy="5225504"/>
          </a:xfrm>
        </p:grpSpPr>
        <p:sp>
          <p:nvSpPr>
            <p:cNvPr id="8" name="矩形 7"/>
            <p:cNvSpPr/>
            <p:nvPr/>
          </p:nvSpPr>
          <p:spPr>
            <a:xfrm>
              <a:off x="3387400" y="2748394"/>
              <a:ext cx="5361064" cy="2442078"/>
            </a:xfrm>
            <a:prstGeom prst="rect">
              <a:avLst/>
            </a:prstGeom>
            <a:solidFill>
              <a:sysClr val="window" lastClr="FFFFFF"/>
            </a:solidFill>
            <a:ln w="12700" cap="flat" cmpd="sng" algn="ctr">
              <a:solidFill>
                <a:srgbClr val="4F81BD">
                  <a:shade val="50000"/>
                </a:srgbClr>
              </a:solidFill>
              <a:prstDash val="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幼圆"/>
              </a:endParaRPr>
            </a:p>
          </p:txBody>
        </p:sp>
        <p:sp>
          <p:nvSpPr>
            <p:cNvPr id="9" name="圆角矩形 8"/>
            <p:cNvSpPr/>
            <p:nvPr/>
          </p:nvSpPr>
          <p:spPr>
            <a:xfrm>
              <a:off x="3387400" y="1036003"/>
              <a:ext cx="5361064" cy="1384885"/>
            </a:xfrm>
            <a:prstGeom prst="roundRect">
              <a:avLst>
                <a:gd name="adj" fmla="val 7553"/>
              </a:avLst>
            </a:prstGeom>
            <a:ln/>
          </p:spPr>
          <p:style>
            <a:lnRef idx="2">
              <a:schemeClr val="accent4"/>
            </a:lnRef>
            <a:fillRef idx="1">
              <a:schemeClr val="lt1"/>
            </a:fillRef>
            <a:effectRef idx="0">
              <a:schemeClr val="accent4"/>
            </a:effectRef>
            <a:fontRef idx="minor">
              <a:schemeClr val="dk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0" name="TextBox 4"/>
            <p:cNvSpPr txBox="1"/>
            <p:nvPr/>
          </p:nvSpPr>
          <p:spPr>
            <a:xfrm>
              <a:off x="4420450" y="867792"/>
              <a:ext cx="3982180" cy="369332"/>
            </a:xfrm>
            <a:prstGeom prst="rect">
              <a:avLst/>
            </a:prstGeom>
            <a:solidFill>
              <a:sysClr val="window" lastClr="FFFFFF"/>
            </a:solidFill>
            <a:ln>
              <a:solidFill>
                <a:sysClr val="window" lastClr="FFFFFF"/>
              </a:solidFill>
            </a:ln>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rPr>
                <a:t>State-31Provinces-2000Counties</a:t>
              </a:r>
              <a:endParaRPr kumimoji="0" lang="zh-CN" altLang="en-US" sz="1800" b="1"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pic>
          <p:nvPicPr>
            <p:cNvPr id="1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51654" y="1527904"/>
              <a:ext cx="521944" cy="521944"/>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Lst>
          </p:spPr>
        </p:pic>
        <p:pic>
          <p:nvPicPr>
            <p:cNvPr id="12"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25847" y="1521413"/>
              <a:ext cx="485774" cy="524125"/>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Lst>
          </p:spPr>
        </p:pic>
        <p:pic>
          <p:nvPicPr>
            <p:cNvPr id="13"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56686" y="1520916"/>
              <a:ext cx="501854" cy="521944"/>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Lst>
          </p:spPr>
        </p:pic>
        <p:sp>
          <p:nvSpPr>
            <p:cNvPr id="14" name="圆角矩形 13"/>
            <p:cNvSpPr/>
            <p:nvPr/>
          </p:nvSpPr>
          <p:spPr>
            <a:xfrm>
              <a:off x="3387400" y="5589240"/>
              <a:ext cx="5361064" cy="504056"/>
            </a:xfrm>
            <a:prstGeom prst="roundRect">
              <a:avLst/>
            </a:prstGeom>
            <a:ln/>
            <a:effectLst>
              <a:innerShdw blurRad="63500" dist="50800" dir="13500000">
                <a:prstClr val="black">
                  <a:alpha val="50000"/>
                </a:prstClr>
              </a:innerShdw>
            </a:effectLst>
          </p:spPr>
          <p:style>
            <a:lnRef idx="1">
              <a:schemeClr val="accent2"/>
            </a:lnRef>
            <a:fillRef idx="2">
              <a:schemeClr val="accent2"/>
            </a:fillRef>
            <a:effectRef idx="1">
              <a:schemeClr val="accent2"/>
            </a:effectRef>
            <a:fontRef idx="minor">
              <a:schemeClr val="dk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1" i="0" u="none" strike="noStrike" kern="0" cap="none" spc="0" normalizeH="0" baseline="0" noProof="0" dirty="0" smtClean="0">
                  <a:ln>
                    <a:noFill/>
                  </a:ln>
                  <a:solidFill>
                    <a:srgbClr val="FF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rPr>
                <a:t>CIMISS</a:t>
              </a:r>
              <a:endParaRPr kumimoji="0" lang="zh-CN" altLang="en-US" sz="2000" b="1" i="0" u="none" strike="noStrike" kern="0" cap="none" spc="0" normalizeH="0" baseline="0" noProof="0" dirty="0" smtClean="0">
                <a:ln>
                  <a:noFill/>
                </a:ln>
                <a:solidFill>
                  <a:srgbClr val="FF0000"/>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endParaRPr>
            </a:p>
          </p:txBody>
        </p:sp>
        <p:sp>
          <p:nvSpPr>
            <p:cNvPr id="15" name="右箭头 14"/>
            <p:cNvSpPr/>
            <p:nvPr/>
          </p:nvSpPr>
          <p:spPr>
            <a:xfrm rot="5400000">
              <a:off x="6040435" y="5265399"/>
              <a:ext cx="360430" cy="288032"/>
            </a:xfrm>
            <a:prstGeom prst="rightArrow">
              <a:avLst/>
            </a:prstGeom>
            <a:solidFill>
              <a:srgbClr val="0070C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70C0"/>
                </a:solidFill>
                <a:effectLst/>
                <a:uLnTx/>
                <a:uFillTx/>
                <a:latin typeface="Calibri"/>
                <a:ea typeface="幼圆"/>
              </a:endParaRPr>
            </a:p>
          </p:txBody>
        </p:sp>
        <p:grpSp>
          <p:nvGrpSpPr>
            <p:cNvPr id="16" name="组合 15"/>
            <p:cNvGrpSpPr/>
            <p:nvPr/>
          </p:nvGrpSpPr>
          <p:grpSpPr>
            <a:xfrm>
              <a:off x="4276434" y="2811109"/>
              <a:ext cx="3672408" cy="2097523"/>
              <a:chOff x="-5327324" y="2493712"/>
              <a:chExt cx="22281822" cy="2863495"/>
            </a:xfrm>
            <a:solidFill>
              <a:sysClr val="window" lastClr="FFFFFF"/>
            </a:solidFill>
          </p:grpSpPr>
          <p:sp>
            <p:nvSpPr>
              <p:cNvPr id="27" name="圆角矩形 26"/>
              <p:cNvSpPr/>
              <p:nvPr/>
            </p:nvSpPr>
            <p:spPr>
              <a:xfrm>
                <a:off x="-5327324" y="2730804"/>
                <a:ext cx="22281822" cy="2626403"/>
              </a:xfrm>
              <a:prstGeom prst="roundRect">
                <a:avLst>
                  <a:gd name="adj" fmla="val 10094"/>
                </a:avLst>
              </a:prstGeom>
              <a:grpFill/>
              <a:ln w="19050" cap="flat" cmpd="sng" algn="ctr">
                <a:solidFill>
                  <a:srgbClr val="0070C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28" name="TextBox 39"/>
              <p:cNvSpPr txBox="1"/>
              <p:nvPr/>
            </p:nvSpPr>
            <p:spPr>
              <a:xfrm>
                <a:off x="-958339" y="2493712"/>
                <a:ext cx="14035309" cy="882358"/>
              </a:xfrm>
              <a:prstGeom prst="rect">
                <a:avLst/>
              </a:prstGeom>
              <a:grpFill/>
              <a:ln>
                <a:solidFill>
                  <a:sysClr val="window" lastClr="FFFFFF"/>
                </a:solid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b="1" i="0" u="none" strike="noStrike" kern="0" cap="none" spc="0" normalizeH="0" baseline="0" noProof="0" dirty="0" smtClean="0">
                    <a:ln>
                      <a:noFill/>
                    </a:ln>
                    <a:solidFill>
                      <a:srgbClr val="FF0000"/>
                    </a:solidFill>
                    <a:effectLst/>
                    <a:uLnTx/>
                    <a:uFillTx/>
                    <a:latin typeface="微软雅黑" panose="020B0503020204020204" pitchFamily="34" charset="-122"/>
                    <a:ea typeface="微软雅黑" panose="020B0503020204020204" pitchFamily="34" charset="-122"/>
                  </a:rPr>
                  <a:t>Data collecting</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dirty="0" smtClean="0">
                  <a:ln>
                    <a:noFill/>
                  </a:ln>
                  <a:solidFill>
                    <a:srgbClr val="FF0000"/>
                  </a:solidFill>
                  <a:effectLst/>
                  <a:uLnTx/>
                  <a:uFillTx/>
                  <a:latin typeface="微软雅黑" panose="020B0503020204020204" pitchFamily="34" charset="-122"/>
                  <a:ea typeface="微软雅黑" panose="020B0503020204020204" pitchFamily="34" charset="-122"/>
                </a:endParaRPr>
              </a:p>
            </p:txBody>
          </p:sp>
        </p:grpSp>
        <p:pic>
          <p:nvPicPr>
            <p:cNvPr id="17"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92349" y="3167525"/>
              <a:ext cx="3312477" cy="309767"/>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Lst>
          </p:spPr>
        </p:pic>
        <p:pic>
          <p:nvPicPr>
            <p:cNvPr id="18"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492349" y="3580256"/>
              <a:ext cx="3311585" cy="320476"/>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Lst>
          </p:spPr>
        </p:pic>
        <p:sp>
          <p:nvSpPr>
            <p:cNvPr id="19" name="右箭头 18"/>
            <p:cNvSpPr/>
            <p:nvPr/>
          </p:nvSpPr>
          <p:spPr>
            <a:xfrm rot="5400000">
              <a:off x="6064666" y="2438076"/>
              <a:ext cx="360430" cy="300931"/>
            </a:xfrm>
            <a:prstGeom prst="rightArrow">
              <a:avLst/>
            </a:prstGeom>
            <a:solidFill>
              <a:srgbClr val="0070C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70C0"/>
                </a:solidFill>
                <a:effectLst/>
                <a:uLnTx/>
                <a:uFillTx/>
                <a:latin typeface="Calibri"/>
                <a:ea typeface="幼圆"/>
              </a:endParaRPr>
            </a:p>
          </p:txBody>
        </p:sp>
        <p:pic>
          <p:nvPicPr>
            <p:cNvPr id="20" name="图片 1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837458" y="1514042"/>
              <a:ext cx="541895" cy="535806"/>
            </a:xfrm>
            <a:prstGeom prst="rect">
              <a:avLst/>
            </a:prstGeom>
            <a:ln>
              <a:noFill/>
            </a:ln>
            <a:effectLst>
              <a:outerShdw blurRad="190500" algn="tl" rotWithShape="0">
                <a:srgbClr val="000000">
                  <a:alpha val="70000"/>
                </a:srgbClr>
              </a:outerShdw>
            </a:effectLst>
          </p:spPr>
        </p:pic>
        <p:pic>
          <p:nvPicPr>
            <p:cNvPr id="21" name="图片 20"/>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045899" y="1514517"/>
              <a:ext cx="597317" cy="535331"/>
            </a:xfrm>
            <a:prstGeom prst="rect">
              <a:avLst/>
            </a:prstGeom>
            <a:ln>
              <a:noFill/>
            </a:ln>
            <a:effectLst>
              <a:outerShdw blurRad="190500" algn="tl" rotWithShape="0">
                <a:srgbClr val="000000">
                  <a:alpha val="70000"/>
                </a:srgbClr>
              </a:outerShdw>
            </a:effectLst>
          </p:spPr>
        </p:pic>
        <p:pic>
          <p:nvPicPr>
            <p:cNvPr id="22" name="图片 21"/>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710536" y="1511745"/>
              <a:ext cx="599226" cy="531116"/>
            </a:xfrm>
            <a:prstGeom prst="rect">
              <a:avLst/>
            </a:prstGeom>
            <a:ln>
              <a:noFill/>
            </a:ln>
            <a:effectLst>
              <a:outerShdw blurRad="190500" algn="tl" rotWithShape="0">
                <a:srgbClr val="000000">
                  <a:alpha val="70000"/>
                </a:srgbClr>
              </a:outerShdw>
            </a:effectLst>
          </p:spPr>
        </p:pic>
        <p:pic>
          <p:nvPicPr>
            <p:cNvPr id="23" name="Picture 1" descr="C:\Users\lenovo\AppData\Local\Temp\BaiduHi\BB1E96E1-2077-41F9-8074-6571B0E89471.jp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358516" y="1507483"/>
              <a:ext cx="644458" cy="542366"/>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pic>
          <p:nvPicPr>
            <p:cNvPr id="24" name="Picture 2" descr="C:\Users\lenovo\AppData\Local\Temp\BaiduHi\FCC471BC-7B49-46F4-8B16-7BCE2C0E371B.jp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067566" y="1498223"/>
              <a:ext cx="576418" cy="551626"/>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pic>
          <p:nvPicPr>
            <p:cNvPr id="25" name="图片 24"/>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4492349" y="4493643"/>
              <a:ext cx="3296905" cy="298744"/>
            </a:xfrm>
            <a:prstGeom prst="rect">
              <a:avLst/>
            </a:prstGeom>
            <a:ln>
              <a:noFill/>
            </a:ln>
            <a:effectLst>
              <a:outerShdw blurRad="190500" algn="tl" rotWithShape="0">
                <a:srgbClr val="000000">
                  <a:alpha val="70000"/>
                </a:srgbClr>
              </a:outerShdw>
            </a:effectLst>
          </p:spPr>
        </p:pic>
      </p:grpSp>
      <p:pic>
        <p:nvPicPr>
          <p:cNvPr id="29" name="Picture 2"/>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106330" y="3068766"/>
            <a:ext cx="3077602" cy="151862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
        <p:nvSpPr>
          <p:cNvPr id="30" name="TextBox 35"/>
          <p:cNvSpPr txBox="1"/>
          <p:nvPr/>
        </p:nvSpPr>
        <p:spPr>
          <a:xfrm>
            <a:off x="4932040" y="1375652"/>
            <a:ext cx="2868349" cy="307777"/>
          </a:xfrm>
          <a:prstGeom prst="rect">
            <a:avLst/>
          </a:prstGeom>
          <a:noFill/>
        </p:spPr>
        <p:txBody>
          <a:bodyPr wrap="none" rtlCol="0">
            <a:spAutoFit/>
          </a:bodyPr>
          <a:lstStyle/>
          <a:p>
            <a:r>
              <a:rPr lang="en-US" altLang="zh-CN" sz="1400" dirty="0" smtClean="0">
                <a:latin typeface="微软雅黑" panose="020B0503020204020204" pitchFamily="34" charset="-122"/>
                <a:ea typeface="微软雅黑" panose="020B0503020204020204" pitchFamily="34" charset="-122"/>
              </a:rPr>
              <a:t>Local Met. Bureau, BCC &amp; NMC</a:t>
            </a:r>
            <a:endParaRPr lang="zh-CN" altLang="en-US" sz="1400" dirty="0">
              <a:latin typeface="微软雅黑" panose="020B0503020204020204" pitchFamily="34" charset="-122"/>
              <a:ea typeface="微软雅黑" panose="020B0503020204020204" pitchFamily="34" charset="-122"/>
            </a:endParaRPr>
          </a:p>
        </p:txBody>
      </p:sp>
      <p:sp>
        <p:nvSpPr>
          <p:cNvPr id="31" name="TextBox 39"/>
          <p:cNvSpPr txBox="1"/>
          <p:nvPr/>
        </p:nvSpPr>
        <p:spPr>
          <a:xfrm>
            <a:off x="5076056" y="2339588"/>
            <a:ext cx="2313248" cy="369332"/>
          </a:xfrm>
          <a:prstGeom prst="rect">
            <a:avLst/>
          </a:prstGeom>
          <a:solidFill>
            <a:sysClr val="window" lastClr="FFFFFF"/>
          </a:solidFill>
          <a:ln>
            <a:solidFill>
              <a:sysClr val="window" lastClr="FFFFFF"/>
            </a:solid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altLang="zh-CN" b="1" kern="0" dirty="0">
                <a:solidFill>
                  <a:srgbClr val="FF0000"/>
                </a:solidFill>
                <a:latin typeface="微软雅黑" panose="020B0503020204020204" pitchFamily="34" charset="-122"/>
                <a:ea typeface="微软雅黑" panose="020B0503020204020204" pitchFamily="34" charset="-122"/>
              </a:rPr>
              <a:t>I</a:t>
            </a:r>
            <a:r>
              <a:rPr lang="en-US" altLang="zh-CN" b="1" kern="0" dirty="0" smtClean="0">
                <a:solidFill>
                  <a:srgbClr val="FF0000"/>
                </a:solidFill>
                <a:latin typeface="微软雅黑" panose="020B0503020204020204" pitchFamily="34" charset="-122"/>
                <a:ea typeface="微软雅黑" panose="020B0503020204020204" pitchFamily="34" charset="-122"/>
              </a:rPr>
              <a:t>nvestigating</a:t>
            </a:r>
            <a:endParaRPr kumimoji="0" lang="zh-CN" altLang="en-US" b="1" i="0" u="none" strike="noStrike" kern="0" cap="none" spc="0" normalizeH="0" baseline="0" noProof="0" dirty="0" smtClean="0">
              <a:ln>
                <a:noFill/>
              </a:ln>
              <a:solidFill>
                <a:srgbClr val="FF0000"/>
              </a:solidFill>
              <a:effectLst/>
              <a:uLnTx/>
              <a:uFillTx/>
              <a:latin typeface="微软雅黑" panose="020B0503020204020204" pitchFamily="34" charset="-122"/>
              <a:ea typeface="微软雅黑" panose="020B0503020204020204" pitchFamily="34" charset="-122"/>
            </a:endParaRPr>
          </a:p>
        </p:txBody>
      </p:sp>
      <p:sp>
        <p:nvSpPr>
          <p:cNvPr id="32" name="矩形 31"/>
          <p:cNvSpPr/>
          <p:nvPr/>
        </p:nvSpPr>
        <p:spPr>
          <a:xfrm>
            <a:off x="157813" y="1305200"/>
            <a:ext cx="2881512" cy="1231106"/>
          </a:xfrm>
          <a:prstGeom prst="rect">
            <a:avLst/>
          </a:prstGeom>
        </p:spPr>
        <p:txBody>
          <a:bodyPr wrap="square">
            <a:spAutoFit/>
          </a:bodyPr>
          <a:lstStyle/>
          <a:p>
            <a:pPr eaLnBrk="1" hangingPunct="1"/>
            <a:r>
              <a:rPr lang="en-US" altLang="zh-CN" sz="2000" b="1" u="sng" dirty="0" smtClean="0">
                <a:solidFill>
                  <a:srgbClr val="002060"/>
                </a:solidFill>
                <a:effectLst>
                  <a:outerShdw blurRad="38100" dist="38100" dir="2700000" algn="tl">
                    <a:srgbClr val="000000">
                      <a:alpha val="43137"/>
                    </a:srgbClr>
                  </a:outerShdw>
                </a:effectLst>
                <a:latin typeface="Arial" pitchFamily="34" charset="0"/>
              </a:rPr>
              <a:t>Focus 3 points</a:t>
            </a:r>
            <a:r>
              <a:rPr lang="en-US" altLang="zh-CN" sz="2000" b="1" dirty="0" smtClean="0">
                <a:solidFill>
                  <a:srgbClr val="002060"/>
                </a:solidFill>
                <a:effectLst>
                  <a:outerShdw blurRad="38100" dist="38100" dir="2700000" algn="tl">
                    <a:srgbClr val="000000">
                      <a:alpha val="43137"/>
                    </a:srgbClr>
                  </a:outerShdw>
                </a:effectLst>
                <a:latin typeface="Arial" pitchFamily="34" charset="0"/>
              </a:rPr>
              <a:t>:</a:t>
            </a:r>
          </a:p>
          <a:p>
            <a:pPr marL="742950" lvl="1" indent="-285750">
              <a:buFont typeface="Arial" pitchFamily="34" charset="0"/>
              <a:buChar char="•"/>
            </a:pPr>
            <a:r>
              <a:rPr lang="en-US" altLang="zh-CN" dirty="0"/>
              <a:t>Data </a:t>
            </a:r>
            <a:r>
              <a:rPr lang="en-US" altLang="zh-CN" dirty="0" smtClean="0"/>
              <a:t>normalization </a:t>
            </a:r>
          </a:p>
          <a:p>
            <a:pPr marL="742950" lvl="1" indent="-285750">
              <a:buFont typeface="Arial" pitchFamily="34" charset="0"/>
              <a:buChar char="•"/>
            </a:pPr>
            <a:r>
              <a:rPr lang="en-US" altLang="zh-CN" dirty="0">
                <a:latin typeface="Arial" pitchFamily="34" charset="0"/>
              </a:rPr>
              <a:t>Data </a:t>
            </a:r>
            <a:r>
              <a:rPr lang="en-US" altLang="zh-CN" dirty="0" smtClean="0">
                <a:latin typeface="Arial" pitchFamily="34" charset="0"/>
              </a:rPr>
              <a:t>automation</a:t>
            </a:r>
          </a:p>
          <a:p>
            <a:pPr marL="742950" lvl="1" indent="-285750">
              <a:buFont typeface="Arial" pitchFamily="34" charset="0"/>
              <a:buChar char="•"/>
            </a:pPr>
            <a:r>
              <a:rPr lang="en-US" altLang="zh-CN" dirty="0" smtClean="0">
                <a:latin typeface="Arial" pitchFamily="34" charset="0"/>
              </a:rPr>
              <a:t>Data checking</a:t>
            </a:r>
          </a:p>
        </p:txBody>
      </p:sp>
      <p:sp>
        <p:nvSpPr>
          <p:cNvPr id="2" name="右箭头 1"/>
          <p:cNvSpPr/>
          <p:nvPr/>
        </p:nvSpPr>
        <p:spPr>
          <a:xfrm>
            <a:off x="3283390" y="3741451"/>
            <a:ext cx="1072586" cy="440507"/>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pic>
        <p:nvPicPr>
          <p:cNvPr id="1028" name="Picture 4"/>
          <p:cNvPicPr>
            <a:picLocks noChangeAspect="1" noChangeArrowheads="1"/>
          </p:cNvPicPr>
          <p:nvPr/>
        </p:nvPicPr>
        <p:blipFill rotWithShape="1">
          <a:blip r:embed="rId15">
            <a:extLst>
              <a:ext uri="{28A0092B-C50C-407E-A947-70E740481C1C}">
                <a14:useLocalDpi xmlns:a14="http://schemas.microsoft.com/office/drawing/2010/main" val="0"/>
              </a:ext>
            </a:extLst>
          </a:blip>
          <a:srcRect l="2038" r="20886"/>
          <a:stretch/>
        </p:blipFill>
        <p:spPr bwMode="auto">
          <a:xfrm>
            <a:off x="4587155" y="4181957"/>
            <a:ext cx="3297214" cy="367781"/>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6" name="矩形 25"/>
          <p:cNvSpPr/>
          <p:nvPr/>
        </p:nvSpPr>
        <p:spPr>
          <a:xfrm>
            <a:off x="284612" y="4721060"/>
            <a:ext cx="2734243" cy="1323439"/>
          </a:xfrm>
          <a:prstGeom prst="rect">
            <a:avLst/>
          </a:prstGeom>
          <a:solidFill>
            <a:schemeClr val="bg1">
              <a:alpha val="81000"/>
            </a:schemeClr>
          </a:solidFill>
        </p:spPr>
        <p:txBody>
          <a:bodyPr wrap="square">
            <a:spAutoFit/>
          </a:bodyPr>
          <a:lstStyle/>
          <a:p>
            <a:r>
              <a:rPr lang="en-US" altLang="zh-CN" sz="1600" dirty="0">
                <a:ea typeface="微软雅黑" pitchFamily="34" charset="-122"/>
              </a:rPr>
              <a:t>From last year, CMA start to do the data collecting in whole China. There are 31 provinces and 3 centers to take part in the investigating. </a:t>
            </a:r>
            <a:endParaRPr lang="zh-CN" altLang="zh-CN" sz="1600" dirty="0">
              <a:ea typeface="微软雅黑" pitchFamily="34" charset="-122"/>
            </a:endParaRPr>
          </a:p>
        </p:txBody>
      </p:sp>
    </p:spTree>
    <p:extLst>
      <p:ext uri="{BB962C8B-B14F-4D97-AF65-F5344CB8AC3E}">
        <p14:creationId xmlns:p14="http://schemas.microsoft.com/office/powerpoint/2010/main" val="165259209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9259AF2F-52C6-9B46-B8B2-0579234AE62E}" type="slidenum">
              <a:rPr lang="en-US" smtClean="0"/>
              <a:t>19</a:t>
            </a:fld>
            <a:endParaRPr lang="en-US"/>
          </a:p>
        </p:txBody>
      </p:sp>
      <p:sp>
        <p:nvSpPr>
          <p:cNvPr id="4" name="矩形 3"/>
          <p:cNvSpPr/>
          <p:nvPr/>
        </p:nvSpPr>
        <p:spPr>
          <a:xfrm>
            <a:off x="611560" y="1124744"/>
            <a:ext cx="1997085" cy="461665"/>
          </a:xfrm>
          <a:prstGeom prst="rect">
            <a:avLst/>
          </a:prstGeom>
        </p:spPr>
        <p:txBody>
          <a:bodyPr wrap="none">
            <a:spAutoFit/>
          </a:bodyPr>
          <a:lstStyle/>
          <a:p>
            <a:pPr marL="457200" indent="-457200">
              <a:buFont typeface="+mj-ea"/>
              <a:buAutoNum type="circleNumDbPlain"/>
            </a:pPr>
            <a:r>
              <a:rPr lang="en-US" altLang="zh-CN" sz="2400" dirty="0" smtClean="0">
                <a:latin typeface="微软雅黑" panose="020B0503020204020204" pitchFamily="34" charset="-122"/>
                <a:ea typeface="微软雅黑" panose="020B0503020204020204" pitchFamily="34" charset="-122"/>
              </a:rPr>
              <a:t>Fill forms</a:t>
            </a:r>
            <a:endParaRPr lang="zh-CN" altLang="en-US" sz="2400" dirty="0">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3"/>
          <a:stretch>
            <a:fillRect/>
          </a:stretch>
        </p:blipFill>
        <p:spPr>
          <a:xfrm>
            <a:off x="755576" y="2230435"/>
            <a:ext cx="2247900" cy="3628091"/>
          </a:xfrm>
          <a:prstGeom prst="rect">
            <a:avLst/>
          </a:prstGeom>
        </p:spPr>
      </p:pic>
      <p:sp>
        <p:nvSpPr>
          <p:cNvPr id="6" name="矩形 5"/>
          <p:cNvSpPr/>
          <p:nvPr/>
        </p:nvSpPr>
        <p:spPr>
          <a:xfrm>
            <a:off x="467544" y="1654371"/>
            <a:ext cx="2762883" cy="648072"/>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en-US" altLang="zh-CN" dirty="0" smtClean="0">
                <a:latin typeface="微软雅黑" panose="020B0503020204020204" pitchFamily="34" charset="-122"/>
                <a:ea typeface="微软雅黑" panose="020B0503020204020204" pitchFamily="34" charset="-122"/>
              </a:rPr>
              <a:t>Basic inf./Metadata</a:t>
            </a:r>
            <a:endParaRPr lang="zh-CN" altLang="en-US" dirty="0">
              <a:latin typeface="微软雅黑" panose="020B0503020204020204" pitchFamily="34" charset="-122"/>
              <a:ea typeface="微软雅黑" panose="020B0503020204020204" pitchFamily="34" charset="-122"/>
            </a:endParaRPr>
          </a:p>
        </p:txBody>
      </p:sp>
      <p:sp>
        <p:nvSpPr>
          <p:cNvPr id="7" name="矩形 6"/>
          <p:cNvSpPr/>
          <p:nvPr/>
        </p:nvSpPr>
        <p:spPr>
          <a:xfrm>
            <a:off x="4091166" y="1124744"/>
            <a:ext cx="3999749" cy="461665"/>
          </a:xfrm>
          <a:prstGeom prst="rect">
            <a:avLst/>
          </a:prstGeom>
        </p:spPr>
        <p:txBody>
          <a:bodyPr wrap="none">
            <a:spAutoFit/>
          </a:bodyPr>
          <a:lstStyle/>
          <a:p>
            <a:pPr marL="457200" indent="-457200">
              <a:buFont typeface="+mj-ea"/>
              <a:buAutoNum type="circleNumDbPlain" startAt="2"/>
            </a:pPr>
            <a:r>
              <a:rPr lang="en-US" altLang="zh-CN" sz="2400" dirty="0" smtClean="0">
                <a:latin typeface="微软雅黑" panose="020B0503020204020204" pitchFamily="34" charset="-122"/>
                <a:ea typeface="微软雅黑" panose="020B0503020204020204" pitchFamily="34" charset="-122"/>
              </a:rPr>
              <a:t>Data-recording system</a:t>
            </a:r>
            <a:endParaRPr lang="zh-CN" altLang="en-US" sz="2400" dirty="0">
              <a:latin typeface="微软雅黑" panose="020B0503020204020204" pitchFamily="34" charset="-122"/>
              <a:ea typeface="微软雅黑" panose="020B0503020204020204" pitchFamily="34" charset="-122"/>
            </a:endParaRPr>
          </a:p>
        </p:txBody>
      </p:sp>
      <p:sp>
        <p:nvSpPr>
          <p:cNvPr id="9" name="矩形 8"/>
          <p:cNvSpPr/>
          <p:nvPr/>
        </p:nvSpPr>
        <p:spPr>
          <a:xfrm>
            <a:off x="3900041" y="1814638"/>
            <a:ext cx="2011769" cy="369332"/>
          </a:xfrm>
          <a:prstGeom prst="rect">
            <a:avLst/>
          </a:prstGeom>
        </p:spPr>
        <p:txBody>
          <a:bodyPr wrap="none">
            <a:spAutoFit/>
          </a:bodyPr>
          <a:lstStyle/>
          <a:p>
            <a:pPr algn="ctr"/>
            <a:r>
              <a:rPr lang="en-US" altLang="zh-CN" dirty="0" smtClean="0">
                <a:latin typeface="微软雅黑" panose="020B0503020204020204" pitchFamily="34" charset="-122"/>
                <a:ea typeface="微软雅黑" panose="020B0503020204020204" pitchFamily="34" charset="-122"/>
              </a:rPr>
              <a:t>Manual entering</a:t>
            </a:r>
            <a:endParaRPr lang="zh-CN" altLang="en-US" dirty="0">
              <a:latin typeface="微软雅黑" panose="020B0503020204020204" pitchFamily="34" charset="-122"/>
              <a:ea typeface="微软雅黑" panose="020B0503020204020204" pitchFamily="34" charset="-122"/>
            </a:endParaRPr>
          </a:p>
        </p:txBody>
      </p:sp>
      <p:sp>
        <p:nvSpPr>
          <p:cNvPr id="10" name="矩形 9"/>
          <p:cNvSpPr/>
          <p:nvPr/>
        </p:nvSpPr>
        <p:spPr>
          <a:xfrm>
            <a:off x="6270669" y="1828807"/>
            <a:ext cx="2507032" cy="369332"/>
          </a:xfrm>
          <a:prstGeom prst="rect">
            <a:avLst/>
          </a:prstGeom>
        </p:spPr>
        <p:txBody>
          <a:bodyPr wrap="none">
            <a:spAutoFit/>
          </a:bodyPr>
          <a:lstStyle/>
          <a:p>
            <a:pPr algn="ctr"/>
            <a:r>
              <a:rPr lang="en-US" altLang="zh-CN" dirty="0" smtClean="0">
                <a:latin typeface="微软雅黑" panose="020B0503020204020204" pitchFamily="34" charset="-122"/>
                <a:ea typeface="微软雅黑" panose="020B0503020204020204" pitchFamily="34" charset="-122"/>
              </a:rPr>
              <a:t>Auto. Bulk-importing</a:t>
            </a:r>
            <a:endParaRPr lang="zh-CN" altLang="en-US" dirty="0">
              <a:latin typeface="微软雅黑" panose="020B0503020204020204" pitchFamily="34" charset="-122"/>
              <a:ea typeface="微软雅黑" panose="020B0503020204020204" pitchFamily="34" charset="-122"/>
            </a:endParaRPr>
          </a:p>
        </p:txBody>
      </p:sp>
      <p:sp>
        <p:nvSpPr>
          <p:cNvPr id="14" name="Text Box 4"/>
          <p:cNvSpPr txBox="1">
            <a:spLocks noChangeArrowheads="1"/>
          </p:cNvSpPr>
          <p:nvPr/>
        </p:nvSpPr>
        <p:spPr bwMode="auto">
          <a:xfrm>
            <a:off x="0" y="150154"/>
            <a:ext cx="9144000" cy="646331"/>
          </a:xfrm>
          <a:prstGeom prst="rect">
            <a:avLst/>
          </a:prstGeom>
          <a:noFill/>
          <a:ln>
            <a:noFill/>
          </a:ln>
          <a:effectLst>
            <a:prstShdw prst="shdw17" dist="17961" dir="2700000">
              <a:srgbClr val="FFFFCC">
                <a:gamma/>
                <a:shade val="60000"/>
                <a:invGamma/>
              </a:srgbClr>
            </a:prstShdw>
          </a:effectLst>
          <a:extLst/>
        </p:spPr>
        <p:txBody>
          <a:bodyPr wrap="square" anchor="ctr">
            <a:spAutoFit/>
          </a:bodyPr>
          <a:lstStyle>
            <a:lvl1pPr algn="ctr" eaLnBrk="0" hangingPunct="0">
              <a:defRPr sz="5400">
                <a:solidFill>
                  <a:srgbClr val="C00000"/>
                </a:solidFill>
                <a:effectLst>
                  <a:outerShdw blurRad="38100" dist="38100" dir="2700000" algn="tl">
                    <a:srgbClr val="C0C0C0"/>
                  </a:outerShdw>
                </a:effectLst>
                <a:latin typeface="黑体" pitchFamily="2" charset="-122"/>
                <a:ea typeface="黑体" pitchFamily="2" charset="-122"/>
                <a:cs typeface="+mj-cs"/>
              </a:defRPr>
            </a:lvl1pPr>
            <a:lvl2pPr algn="ctr" eaLnBrk="0" hangingPunct="0">
              <a:defRPr sz="4400">
                <a:solidFill>
                  <a:schemeClr val="tx2"/>
                </a:solidFill>
                <a:latin typeface="Times New Roman" pitchFamily="18" charset="0"/>
                <a:ea typeface="宋体" pitchFamily="2" charset="-122"/>
              </a:defRPr>
            </a:lvl2pPr>
            <a:lvl3pPr algn="ctr" eaLnBrk="0" hangingPunct="0">
              <a:defRPr sz="4400">
                <a:solidFill>
                  <a:schemeClr val="tx2"/>
                </a:solidFill>
                <a:latin typeface="Times New Roman" pitchFamily="18" charset="0"/>
                <a:ea typeface="宋体" pitchFamily="2" charset="-122"/>
              </a:defRPr>
            </a:lvl3pPr>
            <a:lvl4pPr algn="ctr" eaLnBrk="0" hangingPunct="0">
              <a:defRPr sz="4400">
                <a:solidFill>
                  <a:schemeClr val="tx2"/>
                </a:solidFill>
                <a:latin typeface="Times New Roman" pitchFamily="18" charset="0"/>
                <a:ea typeface="宋体" pitchFamily="2" charset="-122"/>
              </a:defRPr>
            </a:lvl4pPr>
            <a:lvl5pPr algn="ctr" eaLnBrk="0" hangingPunct="0">
              <a:defRPr sz="4400">
                <a:solidFill>
                  <a:schemeClr val="tx2"/>
                </a:solidFill>
                <a:latin typeface="Times New Roman" pitchFamily="18" charset="0"/>
                <a:ea typeface="宋体" pitchFamily="2" charset="-122"/>
              </a:defRPr>
            </a:lvl5pPr>
            <a:lvl6pPr marL="457200" algn="ctr" fontAlgn="base">
              <a:spcBef>
                <a:spcPct val="0"/>
              </a:spcBef>
              <a:spcAft>
                <a:spcPct val="0"/>
              </a:spcAft>
              <a:defRPr sz="4400">
                <a:solidFill>
                  <a:schemeClr val="tx2"/>
                </a:solidFill>
                <a:latin typeface="Times New Roman" pitchFamily="18" charset="0"/>
                <a:ea typeface="宋体" pitchFamily="2" charset="-122"/>
              </a:defRPr>
            </a:lvl6pPr>
            <a:lvl7pPr marL="914400" algn="ctr" fontAlgn="base">
              <a:spcBef>
                <a:spcPct val="0"/>
              </a:spcBef>
              <a:spcAft>
                <a:spcPct val="0"/>
              </a:spcAft>
              <a:defRPr sz="4400">
                <a:solidFill>
                  <a:schemeClr val="tx2"/>
                </a:solidFill>
                <a:latin typeface="Times New Roman" pitchFamily="18" charset="0"/>
                <a:ea typeface="宋体" pitchFamily="2" charset="-122"/>
              </a:defRPr>
            </a:lvl7pPr>
            <a:lvl8pPr marL="1371600" algn="ctr" fontAlgn="base">
              <a:spcBef>
                <a:spcPct val="0"/>
              </a:spcBef>
              <a:spcAft>
                <a:spcPct val="0"/>
              </a:spcAft>
              <a:defRPr sz="4400">
                <a:solidFill>
                  <a:schemeClr val="tx2"/>
                </a:solidFill>
                <a:latin typeface="Times New Roman" pitchFamily="18" charset="0"/>
                <a:ea typeface="宋体" pitchFamily="2" charset="-122"/>
              </a:defRPr>
            </a:lvl8pPr>
            <a:lvl9pPr marL="1828800" algn="ctr" fontAlgn="base">
              <a:spcBef>
                <a:spcPct val="0"/>
              </a:spcBef>
              <a:spcAft>
                <a:spcPct val="0"/>
              </a:spcAft>
              <a:defRPr sz="4400">
                <a:solidFill>
                  <a:schemeClr val="tx2"/>
                </a:solidFill>
                <a:latin typeface="Times New Roman" pitchFamily="18" charset="0"/>
                <a:ea typeface="宋体" pitchFamily="2" charset="-122"/>
              </a:defRPr>
            </a:lvl9pPr>
          </a:lstStyle>
          <a:p>
            <a:pPr marL="0" lvl="1">
              <a:defRPr/>
            </a:pPr>
            <a:r>
              <a:rPr lang="en-US" altLang="zh-CN" sz="3600" dirty="0">
                <a:solidFill>
                  <a:srgbClr val="FF0000"/>
                </a:solidFill>
                <a:effectLst>
                  <a:outerShdw blurRad="38100" dist="38100" dir="2700000" algn="tl">
                    <a:srgbClr val="000000">
                      <a:alpha val="43137"/>
                    </a:srgbClr>
                  </a:outerShdw>
                </a:effectLst>
                <a:latin typeface="+mj-lt"/>
                <a:ea typeface="黑体" pitchFamily="2" charset="-122"/>
              </a:rPr>
              <a:t>data </a:t>
            </a:r>
            <a:r>
              <a:rPr lang="en-US" altLang="zh-CN" sz="3600" dirty="0" smtClean="0">
                <a:solidFill>
                  <a:srgbClr val="FF0000"/>
                </a:solidFill>
                <a:effectLst>
                  <a:outerShdw blurRad="38100" dist="38100" dir="2700000" algn="tl">
                    <a:srgbClr val="000000">
                      <a:alpha val="43137"/>
                    </a:srgbClr>
                  </a:outerShdw>
                </a:effectLst>
                <a:latin typeface="+mj-lt"/>
                <a:ea typeface="黑体" pitchFamily="2" charset="-122"/>
              </a:rPr>
              <a:t>aggregation system </a:t>
            </a:r>
            <a:endParaRPr lang="en-US" altLang="zh-CN" sz="3600" dirty="0">
              <a:solidFill>
                <a:srgbClr val="FF0000"/>
              </a:solidFill>
              <a:effectLst>
                <a:outerShdw blurRad="38100" dist="38100" dir="2700000" algn="tl">
                  <a:srgbClr val="000000">
                    <a:alpha val="43137"/>
                  </a:srgbClr>
                </a:outerShdw>
              </a:effectLst>
              <a:latin typeface="+mj-lt"/>
              <a:ea typeface="黑体" pitchFamily="2" charset="-122"/>
            </a:endParaRPr>
          </a:p>
        </p:txBody>
      </p:sp>
      <p:pic>
        <p:nvPicPr>
          <p:cNvPr id="2050" name="图片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30427" y="2285871"/>
            <a:ext cx="5486400" cy="277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48075" y="3077226"/>
            <a:ext cx="5495925" cy="2781300"/>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1879526" y="5951499"/>
            <a:ext cx="7115612" cy="830997"/>
          </a:xfrm>
          <a:prstGeom prst="rect">
            <a:avLst/>
          </a:prstGeom>
        </p:spPr>
        <p:txBody>
          <a:bodyPr wrap="square">
            <a:spAutoFit/>
          </a:bodyPr>
          <a:lstStyle/>
          <a:p>
            <a:pPr marL="285750" indent="-285750">
              <a:buFont typeface="Arial" panose="020B0604020202020204" pitchFamily="34" charset="0"/>
              <a:buChar char="•"/>
            </a:pPr>
            <a:r>
              <a:rPr lang="en-US" altLang="zh-CN" sz="1600" dirty="0">
                <a:ea typeface="微软雅黑" pitchFamily="34" charset="-122"/>
              </a:rPr>
              <a:t>On the data normalization, we developed data filling forms and data recording system to match the data specification</a:t>
            </a:r>
            <a:r>
              <a:rPr lang="en-US" altLang="zh-CN" sz="1600" dirty="0" smtClean="0">
                <a:ea typeface="微软雅黑" pitchFamily="34" charset="-122"/>
              </a:rPr>
              <a:t>.</a:t>
            </a:r>
            <a:endParaRPr lang="en-US" altLang="zh-CN" sz="1600" dirty="0" smtClean="0"/>
          </a:p>
          <a:p>
            <a:pPr marL="285750" indent="-285750">
              <a:buFont typeface="Arial" panose="020B0604020202020204" pitchFamily="34" charset="0"/>
              <a:buChar char="•"/>
            </a:pPr>
            <a:r>
              <a:rPr lang="en-US" altLang="zh-CN" sz="1600" dirty="0" smtClean="0"/>
              <a:t>All </a:t>
            </a:r>
            <a:r>
              <a:rPr lang="en-US" altLang="zh-CN" sz="1600" dirty="0"/>
              <a:t>users can use manual entering and automatic bulk-importing to record data. </a:t>
            </a:r>
            <a:endParaRPr lang="zh-CN" altLang="zh-CN" sz="1600" dirty="0">
              <a:ea typeface="微软雅黑" pitchFamily="34" charset="-122"/>
            </a:endParaRPr>
          </a:p>
        </p:txBody>
      </p:sp>
    </p:spTree>
    <p:extLst>
      <p:ext uri="{BB962C8B-B14F-4D97-AF65-F5344CB8AC3E}">
        <p14:creationId xmlns:p14="http://schemas.microsoft.com/office/powerpoint/2010/main" val="399826551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9259AF2F-52C6-9B46-B8B2-0579234AE62E}" type="slidenum">
              <a:rPr lang="en-US" smtClean="0"/>
              <a:t>2</a:t>
            </a:fld>
            <a:endParaRPr lang="en-US"/>
          </a:p>
        </p:txBody>
      </p:sp>
      <p:sp>
        <p:nvSpPr>
          <p:cNvPr id="4" name="TextBox 2"/>
          <p:cNvSpPr txBox="1">
            <a:spLocks noChangeArrowheads="1"/>
          </p:cNvSpPr>
          <p:nvPr/>
        </p:nvSpPr>
        <p:spPr bwMode="auto">
          <a:xfrm>
            <a:off x="1524000" y="381000"/>
            <a:ext cx="5429250" cy="769938"/>
          </a:xfrm>
          <a:prstGeom prst="rect">
            <a:avLst/>
          </a:prstGeom>
          <a:noFill/>
          <a:ln w="9525">
            <a:noFill/>
            <a:miter lim="800000"/>
            <a:headEnd/>
            <a:tailEnd/>
          </a:ln>
        </p:spPr>
        <p:txBody>
          <a:bodyPr>
            <a:spAutoFit/>
          </a:bodyPr>
          <a:lstStyle/>
          <a:p>
            <a:pPr algn="ctr" eaLnBrk="0" hangingPunct="0">
              <a:defRPr/>
            </a:pPr>
            <a:r>
              <a:rPr kumimoji="1" lang="en-US" altLang="zh-CN" sz="4400" dirty="0">
                <a:latin typeface="Arial Black" pitchFamily="34" charset="0"/>
                <a:ea typeface="黑体" pitchFamily="49" charset="-122"/>
              </a:rPr>
              <a:t>Outline </a:t>
            </a:r>
            <a:endParaRPr kumimoji="1" lang="zh-CN" altLang="en-US" sz="4400" dirty="0">
              <a:latin typeface="Arial Black" pitchFamily="34" charset="0"/>
              <a:ea typeface="黑体" pitchFamily="49" charset="-122"/>
            </a:endParaRPr>
          </a:p>
        </p:txBody>
      </p:sp>
      <p:sp>
        <p:nvSpPr>
          <p:cNvPr id="6" name="TextBox 5"/>
          <p:cNvSpPr txBox="1"/>
          <p:nvPr/>
        </p:nvSpPr>
        <p:spPr>
          <a:xfrm>
            <a:off x="611560" y="1556792"/>
            <a:ext cx="8532440" cy="3170099"/>
          </a:xfrm>
          <a:prstGeom prst="rect">
            <a:avLst/>
          </a:prstGeom>
          <a:noFill/>
        </p:spPr>
        <p:txBody>
          <a:bodyPr wrap="square" rtlCol="0">
            <a:spAutoFit/>
          </a:bodyPr>
          <a:lstStyle/>
          <a:p>
            <a:pPr marL="457200" indent="-457200">
              <a:lnSpc>
                <a:spcPct val="200000"/>
              </a:lnSpc>
              <a:buAutoNum type="arabicPeriod"/>
            </a:pPr>
            <a:r>
              <a:rPr lang="en-US" altLang="zh-CN" sz="2000" b="1" dirty="0" smtClean="0">
                <a:latin typeface="+mj-lt"/>
              </a:rPr>
              <a:t>What’s the CIMISS</a:t>
            </a:r>
          </a:p>
          <a:p>
            <a:pPr marL="457200" indent="-457200">
              <a:lnSpc>
                <a:spcPct val="200000"/>
              </a:lnSpc>
              <a:buAutoNum type="arabicPeriod"/>
            </a:pPr>
            <a:r>
              <a:rPr lang="en-US" altLang="zh-CN" sz="2000" b="1" dirty="0" smtClean="0">
                <a:latin typeface="+mj-lt"/>
              </a:rPr>
              <a:t>How to store various data in CIMISS</a:t>
            </a:r>
          </a:p>
          <a:p>
            <a:pPr marL="457200" indent="-457200">
              <a:lnSpc>
                <a:spcPct val="200000"/>
              </a:lnSpc>
              <a:buAutoNum type="arabicPeriod"/>
            </a:pPr>
            <a:r>
              <a:rPr lang="en-US" altLang="zh-CN" sz="2000" b="1" dirty="0">
                <a:latin typeface="+mj-lt"/>
              </a:rPr>
              <a:t>how to provide </a:t>
            </a:r>
            <a:r>
              <a:rPr lang="en-US" altLang="zh-CN" sz="2000" b="1" dirty="0" smtClean="0">
                <a:latin typeface="+mj-lt"/>
              </a:rPr>
              <a:t>high-quality data service for climate in CIMISS</a:t>
            </a:r>
          </a:p>
          <a:p>
            <a:pPr marL="457200" indent="-457200">
              <a:lnSpc>
                <a:spcPct val="200000"/>
              </a:lnSpc>
              <a:buAutoNum type="arabicPeriod"/>
            </a:pPr>
            <a:r>
              <a:rPr lang="en-US" altLang="zh-CN" sz="2000" b="1" dirty="0" smtClean="0">
                <a:latin typeface="+mj-lt"/>
              </a:rPr>
              <a:t>Data </a:t>
            </a:r>
            <a:r>
              <a:rPr lang="en-US" altLang="zh-CN" sz="2000" b="1" dirty="0">
                <a:latin typeface="+mj-lt"/>
              </a:rPr>
              <a:t>aggregation system </a:t>
            </a:r>
          </a:p>
          <a:p>
            <a:pPr marL="457200" indent="-457200">
              <a:lnSpc>
                <a:spcPct val="200000"/>
              </a:lnSpc>
              <a:buAutoNum type="arabicPeriod"/>
            </a:pPr>
            <a:r>
              <a:rPr lang="en-US" altLang="zh-CN" sz="2000" b="1" dirty="0" smtClean="0">
                <a:latin typeface="+mj-lt"/>
              </a:rPr>
              <a:t>Challenges and outlook</a:t>
            </a:r>
          </a:p>
        </p:txBody>
      </p:sp>
    </p:spTree>
    <p:extLst>
      <p:ext uri="{BB962C8B-B14F-4D97-AF65-F5344CB8AC3E}">
        <p14:creationId xmlns:p14="http://schemas.microsoft.com/office/powerpoint/2010/main" val="225268356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9259AF2F-52C6-9B46-B8B2-0579234AE62E}" type="slidenum">
              <a:rPr lang="en-US" smtClean="0"/>
              <a:t>20</a:t>
            </a:fld>
            <a:endParaRPr lang="en-US"/>
          </a:p>
        </p:txBody>
      </p:sp>
      <p:sp>
        <p:nvSpPr>
          <p:cNvPr id="4" name="Rectangle 3"/>
          <p:cNvSpPr>
            <a:spLocks noChangeArrowheads="1"/>
          </p:cNvSpPr>
          <p:nvPr/>
        </p:nvSpPr>
        <p:spPr bwMode="auto">
          <a:xfrm>
            <a:off x="0" y="-3810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zh-CN" altLang="en-US"/>
          </a:p>
        </p:txBody>
      </p:sp>
      <p:sp>
        <p:nvSpPr>
          <p:cNvPr id="5" name="矩形 4"/>
          <p:cNvSpPr/>
          <p:nvPr/>
        </p:nvSpPr>
        <p:spPr>
          <a:xfrm>
            <a:off x="383749" y="979438"/>
            <a:ext cx="3832844" cy="461665"/>
          </a:xfrm>
          <a:prstGeom prst="rect">
            <a:avLst/>
          </a:prstGeom>
        </p:spPr>
        <p:txBody>
          <a:bodyPr wrap="none">
            <a:spAutoFit/>
          </a:bodyPr>
          <a:lstStyle/>
          <a:p>
            <a:pPr marL="457200" indent="-457200">
              <a:buFont typeface="+mj-ea"/>
              <a:buAutoNum type="circleNumDbPlain" startAt="3"/>
            </a:pPr>
            <a:r>
              <a:rPr lang="en-US" altLang="zh-CN" sz="2400" b="1" dirty="0" smtClean="0">
                <a:latin typeface="微软雅黑" panose="020B0503020204020204" pitchFamily="34" charset="-122"/>
                <a:ea typeface="微软雅黑" panose="020B0503020204020204" pitchFamily="34" charset="-122"/>
              </a:rPr>
              <a:t>Data collecting flow:</a:t>
            </a:r>
            <a:endParaRPr lang="zh-CN" altLang="en-US" sz="2400" b="1" dirty="0">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3"/>
          <a:stretch>
            <a:fillRect/>
          </a:stretch>
        </p:blipFill>
        <p:spPr>
          <a:xfrm>
            <a:off x="1675358" y="2060848"/>
            <a:ext cx="5849807" cy="3393654"/>
          </a:xfrm>
          <a:prstGeom prst="rect">
            <a:avLst/>
          </a:prstGeom>
        </p:spPr>
      </p:pic>
      <p:sp>
        <p:nvSpPr>
          <p:cNvPr id="7" name="矩形 6"/>
          <p:cNvSpPr/>
          <p:nvPr/>
        </p:nvSpPr>
        <p:spPr>
          <a:xfrm>
            <a:off x="2391481" y="1461582"/>
            <a:ext cx="4574009" cy="461665"/>
          </a:xfrm>
          <a:prstGeom prst="rect">
            <a:avLst/>
          </a:prstGeom>
        </p:spPr>
        <p:txBody>
          <a:bodyPr wrap="none">
            <a:spAutoFit/>
          </a:bodyPr>
          <a:lstStyle/>
          <a:p>
            <a:r>
              <a:rPr lang="en-US" altLang="zh-CN" sz="2400" dirty="0">
                <a:solidFill>
                  <a:srgbClr val="0000CC"/>
                </a:solidFill>
                <a:latin typeface="微软雅黑" panose="020B0503020204020204" pitchFamily="34" charset="-122"/>
                <a:ea typeface="微软雅黑" panose="020B0503020204020204" pitchFamily="34" charset="-122"/>
              </a:rPr>
              <a:t> </a:t>
            </a:r>
            <a:r>
              <a:rPr lang="en-US" altLang="zh-CN" sz="2000" dirty="0" smtClean="0"/>
              <a:t>investigate  -  filling  -  check  -  evaluating</a:t>
            </a:r>
            <a:endParaRPr lang="zh-CN" altLang="en-US" sz="2000" dirty="0"/>
          </a:p>
        </p:txBody>
      </p:sp>
      <p:sp>
        <p:nvSpPr>
          <p:cNvPr id="8" name="Text Box 4"/>
          <p:cNvSpPr txBox="1">
            <a:spLocks noChangeArrowheads="1"/>
          </p:cNvSpPr>
          <p:nvPr/>
        </p:nvSpPr>
        <p:spPr bwMode="auto">
          <a:xfrm>
            <a:off x="0" y="150154"/>
            <a:ext cx="9144000" cy="646331"/>
          </a:xfrm>
          <a:prstGeom prst="rect">
            <a:avLst/>
          </a:prstGeom>
          <a:noFill/>
          <a:ln>
            <a:noFill/>
          </a:ln>
          <a:effectLst>
            <a:prstShdw prst="shdw17" dist="17961" dir="2700000">
              <a:srgbClr val="FFFFCC">
                <a:gamma/>
                <a:shade val="60000"/>
                <a:invGamma/>
              </a:srgbClr>
            </a:prstShdw>
          </a:effectLst>
          <a:extLst/>
        </p:spPr>
        <p:txBody>
          <a:bodyPr wrap="square" anchor="ctr">
            <a:spAutoFit/>
          </a:bodyPr>
          <a:lstStyle>
            <a:lvl1pPr algn="ctr" eaLnBrk="0" hangingPunct="0">
              <a:defRPr sz="5400">
                <a:solidFill>
                  <a:srgbClr val="C00000"/>
                </a:solidFill>
                <a:effectLst>
                  <a:outerShdw blurRad="38100" dist="38100" dir="2700000" algn="tl">
                    <a:srgbClr val="C0C0C0"/>
                  </a:outerShdw>
                </a:effectLst>
                <a:latin typeface="黑体" pitchFamily="2" charset="-122"/>
                <a:ea typeface="黑体" pitchFamily="2" charset="-122"/>
                <a:cs typeface="+mj-cs"/>
              </a:defRPr>
            </a:lvl1pPr>
            <a:lvl2pPr algn="ctr" eaLnBrk="0" hangingPunct="0">
              <a:defRPr sz="4400">
                <a:solidFill>
                  <a:schemeClr val="tx2"/>
                </a:solidFill>
                <a:latin typeface="Times New Roman" pitchFamily="18" charset="0"/>
                <a:ea typeface="宋体" pitchFamily="2" charset="-122"/>
              </a:defRPr>
            </a:lvl2pPr>
            <a:lvl3pPr algn="ctr" eaLnBrk="0" hangingPunct="0">
              <a:defRPr sz="4400">
                <a:solidFill>
                  <a:schemeClr val="tx2"/>
                </a:solidFill>
                <a:latin typeface="Times New Roman" pitchFamily="18" charset="0"/>
                <a:ea typeface="宋体" pitchFamily="2" charset="-122"/>
              </a:defRPr>
            </a:lvl3pPr>
            <a:lvl4pPr algn="ctr" eaLnBrk="0" hangingPunct="0">
              <a:defRPr sz="4400">
                <a:solidFill>
                  <a:schemeClr val="tx2"/>
                </a:solidFill>
                <a:latin typeface="Times New Roman" pitchFamily="18" charset="0"/>
                <a:ea typeface="宋体" pitchFamily="2" charset="-122"/>
              </a:defRPr>
            </a:lvl4pPr>
            <a:lvl5pPr algn="ctr" eaLnBrk="0" hangingPunct="0">
              <a:defRPr sz="4400">
                <a:solidFill>
                  <a:schemeClr val="tx2"/>
                </a:solidFill>
                <a:latin typeface="Times New Roman" pitchFamily="18" charset="0"/>
                <a:ea typeface="宋体" pitchFamily="2" charset="-122"/>
              </a:defRPr>
            </a:lvl5pPr>
            <a:lvl6pPr marL="457200" algn="ctr" fontAlgn="base">
              <a:spcBef>
                <a:spcPct val="0"/>
              </a:spcBef>
              <a:spcAft>
                <a:spcPct val="0"/>
              </a:spcAft>
              <a:defRPr sz="4400">
                <a:solidFill>
                  <a:schemeClr val="tx2"/>
                </a:solidFill>
                <a:latin typeface="Times New Roman" pitchFamily="18" charset="0"/>
                <a:ea typeface="宋体" pitchFamily="2" charset="-122"/>
              </a:defRPr>
            </a:lvl6pPr>
            <a:lvl7pPr marL="914400" algn="ctr" fontAlgn="base">
              <a:spcBef>
                <a:spcPct val="0"/>
              </a:spcBef>
              <a:spcAft>
                <a:spcPct val="0"/>
              </a:spcAft>
              <a:defRPr sz="4400">
                <a:solidFill>
                  <a:schemeClr val="tx2"/>
                </a:solidFill>
                <a:latin typeface="Times New Roman" pitchFamily="18" charset="0"/>
                <a:ea typeface="宋体" pitchFamily="2" charset="-122"/>
              </a:defRPr>
            </a:lvl7pPr>
            <a:lvl8pPr marL="1371600" algn="ctr" fontAlgn="base">
              <a:spcBef>
                <a:spcPct val="0"/>
              </a:spcBef>
              <a:spcAft>
                <a:spcPct val="0"/>
              </a:spcAft>
              <a:defRPr sz="4400">
                <a:solidFill>
                  <a:schemeClr val="tx2"/>
                </a:solidFill>
                <a:latin typeface="Times New Roman" pitchFamily="18" charset="0"/>
                <a:ea typeface="宋体" pitchFamily="2" charset="-122"/>
              </a:defRPr>
            </a:lvl8pPr>
            <a:lvl9pPr marL="1828800" algn="ctr" fontAlgn="base">
              <a:spcBef>
                <a:spcPct val="0"/>
              </a:spcBef>
              <a:spcAft>
                <a:spcPct val="0"/>
              </a:spcAft>
              <a:defRPr sz="4400">
                <a:solidFill>
                  <a:schemeClr val="tx2"/>
                </a:solidFill>
                <a:latin typeface="Times New Roman" pitchFamily="18" charset="0"/>
                <a:ea typeface="宋体" pitchFamily="2" charset="-122"/>
              </a:defRPr>
            </a:lvl9pPr>
          </a:lstStyle>
          <a:p>
            <a:pPr marL="0" lvl="1">
              <a:defRPr/>
            </a:pPr>
            <a:r>
              <a:rPr lang="en-US" altLang="zh-CN" sz="3600" dirty="0">
                <a:solidFill>
                  <a:srgbClr val="FF0000"/>
                </a:solidFill>
                <a:effectLst>
                  <a:outerShdw blurRad="38100" dist="38100" dir="2700000" algn="tl">
                    <a:srgbClr val="000000">
                      <a:alpha val="43137"/>
                    </a:srgbClr>
                  </a:outerShdw>
                </a:effectLst>
                <a:latin typeface="+mj-lt"/>
                <a:ea typeface="黑体" pitchFamily="2" charset="-122"/>
              </a:rPr>
              <a:t>data </a:t>
            </a:r>
            <a:r>
              <a:rPr lang="en-US" altLang="zh-CN" sz="3600" dirty="0" smtClean="0">
                <a:solidFill>
                  <a:srgbClr val="FF0000"/>
                </a:solidFill>
                <a:effectLst>
                  <a:outerShdw blurRad="38100" dist="38100" dir="2700000" algn="tl">
                    <a:srgbClr val="000000">
                      <a:alpha val="43137"/>
                    </a:srgbClr>
                  </a:outerShdw>
                </a:effectLst>
                <a:latin typeface="+mj-lt"/>
                <a:ea typeface="黑体" pitchFamily="2" charset="-122"/>
              </a:rPr>
              <a:t>aggregation system </a:t>
            </a:r>
            <a:endParaRPr lang="en-US" altLang="zh-CN" sz="3600" dirty="0">
              <a:solidFill>
                <a:srgbClr val="FF0000"/>
              </a:solidFill>
              <a:effectLst>
                <a:outerShdw blurRad="38100" dist="38100" dir="2700000" algn="tl">
                  <a:srgbClr val="000000">
                    <a:alpha val="43137"/>
                  </a:srgbClr>
                </a:outerShdw>
              </a:effectLst>
              <a:latin typeface="+mj-lt"/>
              <a:ea typeface="黑体" pitchFamily="2" charset="-122"/>
            </a:endParaRPr>
          </a:p>
        </p:txBody>
      </p:sp>
      <p:sp>
        <p:nvSpPr>
          <p:cNvPr id="2" name="TextBox 1"/>
          <p:cNvSpPr txBox="1"/>
          <p:nvPr/>
        </p:nvSpPr>
        <p:spPr>
          <a:xfrm>
            <a:off x="744279" y="5613479"/>
            <a:ext cx="8218967" cy="830997"/>
          </a:xfrm>
          <a:prstGeom prst="rect">
            <a:avLst/>
          </a:prstGeom>
          <a:noFill/>
        </p:spPr>
        <p:txBody>
          <a:bodyPr wrap="square" rtlCol="0">
            <a:spAutoFit/>
          </a:bodyPr>
          <a:lstStyle/>
          <a:p>
            <a:r>
              <a:rPr lang="en-US" altLang="zh-CN" sz="1600" dirty="0">
                <a:ea typeface="微软雅黑" pitchFamily="34" charset="-122"/>
              </a:rPr>
              <a:t>We also make the data collecting operational flow. </a:t>
            </a:r>
            <a:endParaRPr lang="en-US" altLang="zh-CN" sz="1600" dirty="0" smtClean="0">
              <a:ea typeface="微软雅黑" pitchFamily="34" charset="-122"/>
            </a:endParaRPr>
          </a:p>
          <a:p>
            <a:r>
              <a:rPr lang="en-US" altLang="zh-CN" sz="1600" dirty="0" smtClean="0">
                <a:ea typeface="微软雅黑" pitchFamily="34" charset="-122"/>
              </a:rPr>
              <a:t>First</a:t>
            </a:r>
            <a:r>
              <a:rPr lang="en-US" altLang="zh-CN" sz="1600" dirty="0">
                <a:ea typeface="微软雅黑" pitchFamily="34" charset="-122"/>
              </a:rPr>
              <a:t>, investigating, then do data filling and checking. And also need </a:t>
            </a:r>
            <a:r>
              <a:rPr lang="en-US" altLang="zh-CN" sz="1600" dirty="0" smtClean="0">
                <a:ea typeface="微软雅黑" pitchFamily="34" charset="-122"/>
              </a:rPr>
              <a:t>evaluate </a:t>
            </a:r>
            <a:r>
              <a:rPr lang="en-US" altLang="zh-CN" sz="1600" dirty="0">
                <a:ea typeface="微软雅黑" pitchFamily="34" charset="-122"/>
              </a:rPr>
              <a:t>and QC for the collecting data, at last</a:t>
            </a:r>
            <a:r>
              <a:rPr lang="en-US" altLang="zh-CN" sz="1600" dirty="0" smtClean="0">
                <a:ea typeface="微软雅黑" pitchFamily="34" charset="-122"/>
              </a:rPr>
              <a:t>.</a:t>
            </a:r>
            <a:endParaRPr lang="zh-CN" altLang="en-US" dirty="0"/>
          </a:p>
        </p:txBody>
      </p:sp>
    </p:spTree>
    <p:extLst>
      <p:ext uri="{BB962C8B-B14F-4D97-AF65-F5344CB8AC3E}">
        <p14:creationId xmlns:p14="http://schemas.microsoft.com/office/powerpoint/2010/main" val="350219845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a:xfrm>
            <a:off x="6489402" y="5643939"/>
            <a:ext cx="2133600" cy="365125"/>
          </a:xfrm>
        </p:spPr>
        <p:txBody>
          <a:bodyPr/>
          <a:lstStyle/>
          <a:p>
            <a:fld id="{9259AF2F-52C6-9B46-B8B2-0579234AE62E}" type="slidenum">
              <a:rPr lang="en-US" smtClean="0"/>
              <a:t>21</a:t>
            </a:fld>
            <a:endParaRPr lang="en-US"/>
          </a:p>
        </p:txBody>
      </p:sp>
      <p:sp>
        <p:nvSpPr>
          <p:cNvPr id="4" name="Rectangle 3"/>
          <p:cNvSpPr>
            <a:spLocks noChangeArrowheads="1"/>
          </p:cNvSpPr>
          <p:nvPr/>
        </p:nvSpPr>
        <p:spPr bwMode="auto">
          <a:xfrm>
            <a:off x="0" y="-3810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zh-CN" altLang="en-US"/>
          </a:p>
        </p:txBody>
      </p:sp>
      <p:sp>
        <p:nvSpPr>
          <p:cNvPr id="5" name="矩形 4"/>
          <p:cNvSpPr/>
          <p:nvPr/>
        </p:nvSpPr>
        <p:spPr>
          <a:xfrm>
            <a:off x="179512" y="1027087"/>
            <a:ext cx="8784575" cy="477054"/>
          </a:xfrm>
          <a:prstGeom prst="rect">
            <a:avLst/>
          </a:prstGeom>
        </p:spPr>
        <p:txBody>
          <a:bodyPr wrap="square">
            <a:spAutoFit/>
          </a:bodyPr>
          <a:lstStyle/>
          <a:p>
            <a:pPr marL="285750" indent="-285750" algn="just">
              <a:lnSpc>
                <a:spcPts val="3000"/>
              </a:lnSpc>
              <a:buFont typeface="Arial" pitchFamily="34" charset="0"/>
              <a:buChar char="•"/>
            </a:pPr>
            <a:r>
              <a:rPr lang="en-US" altLang="zh-CN" sz="2000" b="1" dirty="0" smtClean="0">
                <a:ea typeface="微软雅黑" panose="020B0503020204020204" pitchFamily="34" charset="-122"/>
              </a:rPr>
              <a:t>Disaster data collecting: </a:t>
            </a:r>
            <a:r>
              <a:rPr lang="en-US" altLang="zh-CN" sz="2000" dirty="0" smtClean="0">
                <a:ea typeface="微软雅黑" panose="020B0503020204020204" pitchFamily="34" charset="-122"/>
              </a:rPr>
              <a:t>97types</a:t>
            </a:r>
            <a:r>
              <a:rPr lang="zh-CN" altLang="en-US" sz="2000" dirty="0" smtClean="0">
                <a:ea typeface="微软雅黑" panose="020B0503020204020204" pitchFamily="34" charset="-122"/>
              </a:rPr>
              <a:t>，</a:t>
            </a:r>
            <a:r>
              <a:rPr lang="en-US" altLang="zh-CN" sz="2000" dirty="0" smtClean="0">
                <a:solidFill>
                  <a:srgbClr val="FF0000"/>
                </a:solidFill>
                <a:ea typeface="微软雅黑" panose="020B0503020204020204" pitchFamily="34" charset="-122"/>
              </a:rPr>
              <a:t>2,200,000</a:t>
            </a:r>
            <a:r>
              <a:rPr lang="en-US" altLang="zh-CN" sz="2000" dirty="0" smtClean="0">
                <a:ea typeface="微软雅黑" panose="020B0503020204020204" pitchFamily="34" charset="-122"/>
              </a:rPr>
              <a:t>records by </a:t>
            </a:r>
            <a:r>
              <a:rPr lang="en-US" altLang="zh-CN" sz="2000" dirty="0" smtClean="0">
                <a:solidFill>
                  <a:srgbClr val="FF0000"/>
                </a:solidFill>
                <a:ea typeface="微软雅黑" panose="020B0503020204020204" pitchFamily="34" charset="-122"/>
              </a:rPr>
              <a:t>3628</a:t>
            </a:r>
            <a:r>
              <a:rPr lang="en-US" altLang="zh-CN" sz="2000" dirty="0" smtClean="0">
                <a:ea typeface="微软雅黑" panose="020B0503020204020204" pitchFamily="34" charset="-122"/>
              </a:rPr>
              <a:t>providers</a:t>
            </a:r>
            <a:endParaRPr lang="en-US" altLang="zh-CN" sz="2000" dirty="0">
              <a:ea typeface="微软雅黑" panose="020B0503020204020204" pitchFamily="34" charset="-122"/>
            </a:endParaRPr>
          </a:p>
        </p:txBody>
      </p:sp>
      <p:sp>
        <p:nvSpPr>
          <p:cNvPr id="6" name="Text Box 4"/>
          <p:cNvSpPr txBox="1">
            <a:spLocks noChangeArrowheads="1"/>
          </p:cNvSpPr>
          <p:nvPr/>
        </p:nvSpPr>
        <p:spPr bwMode="auto">
          <a:xfrm>
            <a:off x="0" y="150154"/>
            <a:ext cx="9144000" cy="646331"/>
          </a:xfrm>
          <a:prstGeom prst="rect">
            <a:avLst/>
          </a:prstGeom>
          <a:noFill/>
          <a:ln>
            <a:noFill/>
          </a:ln>
          <a:effectLst>
            <a:prstShdw prst="shdw17" dist="17961" dir="2700000">
              <a:srgbClr val="FFFFCC">
                <a:gamma/>
                <a:shade val="60000"/>
                <a:invGamma/>
              </a:srgbClr>
            </a:prstShdw>
          </a:effectLst>
          <a:extLst/>
        </p:spPr>
        <p:txBody>
          <a:bodyPr wrap="square" anchor="ctr">
            <a:spAutoFit/>
          </a:bodyPr>
          <a:lstStyle>
            <a:lvl1pPr algn="ctr" eaLnBrk="0" hangingPunct="0">
              <a:defRPr sz="5400">
                <a:solidFill>
                  <a:srgbClr val="C00000"/>
                </a:solidFill>
                <a:effectLst>
                  <a:outerShdw blurRad="38100" dist="38100" dir="2700000" algn="tl">
                    <a:srgbClr val="C0C0C0"/>
                  </a:outerShdw>
                </a:effectLst>
                <a:latin typeface="黑体" pitchFamily="2" charset="-122"/>
                <a:ea typeface="黑体" pitchFamily="2" charset="-122"/>
                <a:cs typeface="+mj-cs"/>
              </a:defRPr>
            </a:lvl1pPr>
            <a:lvl2pPr algn="ctr" eaLnBrk="0" hangingPunct="0">
              <a:defRPr sz="4400">
                <a:solidFill>
                  <a:schemeClr val="tx2"/>
                </a:solidFill>
                <a:latin typeface="Times New Roman" pitchFamily="18" charset="0"/>
                <a:ea typeface="宋体" pitchFamily="2" charset="-122"/>
              </a:defRPr>
            </a:lvl2pPr>
            <a:lvl3pPr algn="ctr" eaLnBrk="0" hangingPunct="0">
              <a:defRPr sz="4400">
                <a:solidFill>
                  <a:schemeClr val="tx2"/>
                </a:solidFill>
                <a:latin typeface="Times New Roman" pitchFamily="18" charset="0"/>
                <a:ea typeface="宋体" pitchFamily="2" charset="-122"/>
              </a:defRPr>
            </a:lvl3pPr>
            <a:lvl4pPr algn="ctr" eaLnBrk="0" hangingPunct="0">
              <a:defRPr sz="4400">
                <a:solidFill>
                  <a:schemeClr val="tx2"/>
                </a:solidFill>
                <a:latin typeface="Times New Roman" pitchFamily="18" charset="0"/>
                <a:ea typeface="宋体" pitchFamily="2" charset="-122"/>
              </a:defRPr>
            </a:lvl4pPr>
            <a:lvl5pPr algn="ctr" eaLnBrk="0" hangingPunct="0">
              <a:defRPr sz="4400">
                <a:solidFill>
                  <a:schemeClr val="tx2"/>
                </a:solidFill>
                <a:latin typeface="Times New Roman" pitchFamily="18" charset="0"/>
                <a:ea typeface="宋体" pitchFamily="2" charset="-122"/>
              </a:defRPr>
            </a:lvl5pPr>
            <a:lvl6pPr marL="457200" algn="ctr" fontAlgn="base">
              <a:spcBef>
                <a:spcPct val="0"/>
              </a:spcBef>
              <a:spcAft>
                <a:spcPct val="0"/>
              </a:spcAft>
              <a:defRPr sz="4400">
                <a:solidFill>
                  <a:schemeClr val="tx2"/>
                </a:solidFill>
                <a:latin typeface="Times New Roman" pitchFamily="18" charset="0"/>
                <a:ea typeface="宋体" pitchFamily="2" charset="-122"/>
              </a:defRPr>
            </a:lvl6pPr>
            <a:lvl7pPr marL="914400" algn="ctr" fontAlgn="base">
              <a:spcBef>
                <a:spcPct val="0"/>
              </a:spcBef>
              <a:spcAft>
                <a:spcPct val="0"/>
              </a:spcAft>
              <a:defRPr sz="4400">
                <a:solidFill>
                  <a:schemeClr val="tx2"/>
                </a:solidFill>
                <a:latin typeface="Times New Roman" pitchFamily="18" charset="0"/>
                <a:ea typeface="宋体" pitchFamily="2" charset="-122"/>
              </a:defRPr>
            </a:lvl7pPr>
            <a:lvl8pPr marL="1371600" algn="ctr" fontAlgn="base">
              <a:spcBef>
                <a:spcPct val="0"/>
              </a:spcBef>
              <a:spcAft>
                <a:spcPct val="0"/>
              </a:spcAft>
              <a:defRPr sz="4400">
                <a:solidFill>
                  <a:schemeClr val="tx2"/>
                </a:solidFill>
                <a:latin typeface="Times New Roman" pitchFamily="18" charset="0"/>
                <a:ea typeface="宋体" pitchFamily="2" charset="-122"/>
              </a:defRPr>
            </a:lvl8pPr>
            <a:lvl9pPr marL="1828800" algn="ctr" fontAlgn="base">
              <a:spcBef>
                <a:spcPct val="0"/>
              </a:spcBef>
              <a:spcAft>
                <a:spcPct val="0"/>
              </a:spcAft>
              <a:defRPr sz="4400">
                <a:solidFill>
                  <a:schemeClr val="tx2"/>
                </a:solidFill>
                <a:latin typeface="Times New Roman" pitchFamily="18" charset="0"/>
                <a:ea typeface="宋体" pitchFamily="2" charset="-122"/>
              </a:defRPr>
            </a:lvl9pPr>
          </a:lstStyle>
          <a:p>
            <a:pPr marL="0" lvl="1">
              <a:defRPr/>
            </a:pPr>
            <a:r>
              <a:rPr lang="en-US" altLang="zh-CN" sz="3600" dirty="0">
                <a:solidFill>
                  <a:srgbClr val="FF0000"/>
                </a:solidFill>
                <a:effectLst>
                  <a:outerShdw blurRad="38100" dist="38100" dir="2700000" algn="tl">
                    <a:srgbClr val="000000">
                      <a:alpha val="43137"/>
                    </a:srgbClr>
                  </a:outerShdw>
                </a:effectLst>
                <a:latin typeface="+mj-lt"/>
                <a:ea typeface="黑体" pitchFamily="2" charset="-122"/>
              </a:rPr>
              <a:t>data </a:t>
            </a:r>
            <a:r>
              <a:rPr lang="en-US" altLang="zh-CN" sz="3600" dirty="0" smtClean="0">
                <a:solidFill>
                  <a:srgbClr val="FF0000"/>
                </a:solidFill>
                <a:effectLst>
                  <a:outerShdw blurRad="38100" dist="38100" dir="2700000" algn="tl">
                    <a:srgbClr val="000000">
                      <a:alpha val="43137"/>
                    </a:srgbClr>
                  </a:outerShdw>
                </a:effectLst>
                <a:latin typeface="+mj-lt"/>
                <a:ea typeface="黑体" pitchFamily="2" charset="-122"/>
              </a:rPr>
              <a:t>aggregation system </a:t>
            </a:r>
            <a:endParaRPr lang="en-US" altLang="zh-CN" sz="3600" dirty="0">
              <a:solidFill>
                <a:srgbClr val="FF0000"/>
              </a:solidFill>
              <a:effectLst>
                <a:outerShdw blurRad="38100" dist="38100" dir="2700000" algn="tl">
                  <a:srgbClr val="000000">
                    <a:alpha val="43137"/>
                  </a:srgbClr>
                </a:outerShdw>
              </a:effectLst>
              <a:latin typeface="+mj-lt"/>
              <a:ea typeface="黑体"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52418" y="4345960"/>
            <a:ext cx="2447872" cy="1665148"/>
          </a:xfrm>
          <a:prstGeom prst="rect">
            <a:avLst/>
          </a:prstGeom>
        </p:spPr>
      </p:pic>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2875" y="4410931"/>
            <a:ext cx="2803286" cy="1727804"/>
          </a:xfrm>
          <a:prstGeom prst="rect">
            <a:avLst/>
          </a:prstGeom>
        </p:spPr>
      </p:pic>
      <p:pic>
        <p:nvPicPr>
          <p:cNvPr id="9" name="图片 3" descr="G:\项目\2015山洪-内涝\近n年pp.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068042" y="4388503"/>
            <a:ext cx="3270250" cy="1831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2" descr="C:\Users\houwei\AppData\Roaming\Tencent\Users\43959740\QQ\WinTemp\RichOle\99L(25UJ_BM6[CHK$_YF@%5.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953345" y="1794882"/>
            <a:ext cx="3126857" cy="234975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72875" y="1709617"/>
            <a:ext cx="3358551" cy="25202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图片 11"/>
          <p:cNvPicPr>
            <a:picLocks noChangeAspect="1"/>
          </p:cNvPicPr>
          <p:nvPr/>
        </p:nvPicPr>
        <p:blipFill>
          <a:blip r:embed="rId8"/>
          <a:stretch>
            <a:fillRect/>
          </a:stretch>
        </p:blipFill>
        <p:spPr>
          <a:xfrm>
            <a:off x="2976161" y="1794882"/>
            <a:ext cx="3619484" cy="2188211"/>
          </a:xfrm>
          <a:prstGeom prst="rect">
            <a:avLst/>
          </a:prstGeom>
        </p:spPr>
      </p:pic>
    </p:spTree>
    <p:extLst>
      <p:ext uri="{BB962C8B-B14F-4D97-AF65-F5344CB8AC3E}">
        <p14:creationId xmlns:p14="http://schemas.microsoft.com/office/powerpoint/2010/main" val="72987403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3"/>
          <p:cNvSpPr>
            <a:spLocks noChangeArrowheads="1"/>
          </p:cNvSpPr>
          <p:nvPr/>
        </p:nvSpPr>
        <p:spPr bwMode="auto">
          <a:xfrm>
            <a:off x="0" y="-3810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zh-CN" altLang="en-US"/>
          </a:p>
        </p:txBody>
      </p:sp>
      <p:sp>
        <p:nvSpPr>
          <p:cNvPr id="6" name="Text Box 4"/>
          <p:cNvSpPr txBox="1">
            <a:spLocks noChangeArrowheads="1"/>
          </p:cNvSpPr>
          <p:nvPr/>
        </p:nvSpPr>
        <p:spPr bwMode="auto">
          <a:xfrm>
            <a:off x="0" y="150154"/>
            <a:ext cx="9144000" cy="646331"/>
          </a:xfrm>
          <a:prstGeom prst="rect">
            <a:avLst/>
          </a:prstGeom>
          <a:noFill/>
          <a:ln>
            <a:noFill/>
          </a:ln>
          <a:effectLst>
            <a:prstShdw prst="shdw17" dist="17961" dir="2700000">
              <a:srgbClr val="FFFFCC">
                <a:gamma/>
                <a:shade val="60000"/>
                <a:invGamma/>
              </a:srgbClr>
            </a:prstShdw>
          </a:effectLst>
          <a:extLst/>
        </p:spPr>
        <p:txBody>
          <a:bodyPr wrap="square" anchor="ctr">
            <a:spAutoFit/>
          </a:bodyPr>
          <a:lstStyle>
            <a:lvl1pPr algn="ctr" eaLnBrk="0" hangingPunct="0">
              <a:defRPr sz="5400">
                <a:solidFill>
                  <a:srgbClr val="C00000"/>
                </a:solidFill>
                <a:effectLst>
                  <a:outerShdw blurRad="38100" dist="38100" dir="2700000" algn="tl">
                    <a:srgbClr val="C0C0C0"/>
                  </a:outerShdw>
                </a:effectLst>
                <a:latin typeface="黑体" pitchFamily="2" charset="-122"/>
                <a:ea typeface="黑体" pitchFamily="2" charset="-122"/>
                <a:cs typeface="+mj-cs"/>
              </a:defRPr>
            </a:lvl1pPr>
            <a:lvl2pPr algn="ctr" eaLnBrk="0" hangingPunct="0">
              <a:defRPr sz="4400">
                <a:solidFill>
                  <a:schemeClr val="tx2"/>
                </a:solidFill>
                <a:latin typeface="Times New Roman" pitchFamily="18" charset="0"/>
                <a:ea typeface="宋体" pitchFamily="2" charset="-122"/>
              </a:defRPr>
            </a:lvl2pPr>
            <a:lvl3pPr algn="ctr" eaLnBrk="0" hangingPunct="0">
              <a:defRPr sz="4400">
                <a:solidFill>
                  <a:schemeClr val="tx2"/>
                </a:solidFill>
                <a:latin typeface="Times New Roman" pitchFamily="18" charset="0"/>
                <a:ea typeface="宋体" pitchFamily="2" charset="-122"/>
              </a:defRPr>
            </a:lvl3pPr>
            <a:lvl4pPr algn="ctr" eaLnBrk="0" hangingPunct="0">
              <a:defRPr sz="4400">
                <a:solidFill>
                  <a:schemeClr val="tx2"/>
                </a:solidFill>
                <a:latin typeface="Times New Roman" pitchFamily="18" charset="0"/>
                <a:ea typeface="宋体" pitchFamily="2" charset="-122"/>
              </a:defRPr>
            </a:lvl4pPr>
            <a:lvl5pPr algn="ctr" eaLnBrk="0" hangingPunct="0">
              <a:defRPr sz="4400">
                <a:solidFill>
                  <a:schemeClr val="tx2"/>
                </a:solidFill>
                <a:latin typeface="Times New Roman" pitchFamily="18" charset="0"/>
                <a:ea typeface="宋体" pitchFamily="2" charset="-122"/>
              </a:defRPr>
            </a:lvl5pPr>
            <a:lvl6pPr marL="457200" algn="ctr" fontAlgn="base">
              <a:spcBef>
                <a:spcPct val="0"/>
              </a:spcBef>
              <a:spcAft>
                <a:spcPct val="0"/>
              </a:spcAft>
              <a:defRPr sz="4400">
                <a:solidFill>
                  <a:schemeClr val="tx2"/>
                </a:solidFill>
                <a:latin typeface="Times New Roman" pitchFamily="18" charset="0"/>
                <a:ea typeface="宋体" pitchFamily="2" charset="-122"/>
              </a:defRPr>
            </a:lvl6pPr>
            <a:lvl7pPr marL="914400" algn="ctr" fontAlgn="base">
              <a:spcBef>
                <a:spcPct val="0"/>
              </a:spcBef>
              <a:spcAft>
                <a:spcPct val="0"/>
              </a:spcAft>
              <a:defRPr sz="4400">
                <a:solidFill>
                  <a:schemeClr val="tx2"/>
                </a:solidFill>
                <a:latin typeface="Times New Roman" pitchFamily="18" charset="0"/>
                <a:ea typeface="宋体" pitchFamily="2" charset="-122"/>
              </a:defRPr>
            </a:lvl7pPr>
            <a:lvl8pPr marL="1371600" algn="ctr" fontAlgn="base">
              <a:spcBef>
                <a:spcPct val="0"/>
              </a:spcBef>
              <a:spcAft>
                <a:spcPct val="0"/>
              </a:spcAft>
              <a:defRPr sz="4400">
                <a:solidFill>
                  <a:schemeClr val="tx2"/>
                </a:solidFill>
                <a:latin typeface="Times New Roman" pitchFamily="18" charset="0"/>
                <a:ea typeface="宋体" pitchFamily="2" charset="-122"/>
              </a:defRPr>
            </a:lvl8pPr>
            <a:lvl9pPr marL="1828800" algn="ctr" fontAlgn="base">
              <a:spcBef>
                <a:spcPct val="0"/>
              </a:spcBef>
              <a:spcAft>
                <a:spcPct val="0"/>
              </a:spcAft>
              <a:defRPr sz="4400">
                <a:solidFill>
                  <a:schemeClr val="tx2"/>
                </a:solidFill>
                <a:latin typeface="Times New Roman" pitchFamily="18" charset="0"/>
                <a:ea typeface="宋体" pitchFamily="2" charset="-122"/>
              </a:defRPr>
            </a:lvl9pPr>
          </a:lstStyle>
          <a:p>
            <a:pPr marL="0" lvl="1">
              <a:defRPr/>
            </a:pPr>
            <a:r>
              <a:rPr lang="en-US" altLang="zh-CN" sz="3600" dirty="0" smtClean="0">
                <a:solidFill>
                  <a:srgbClr val="FF0000"/>
                </a:solidFill>
                <a:effectLst>
                  <a:outerShdw blurRad="38100" dist="38100" dir="2700000" algn="tl">
                    <a:srgbClr val="000000">
                      <a:alpha val="43137"/>
                    </a:srgbClr>
                  </a:outerShdw>
                </a:effectLst>
                <a:latin typeface="+mj-lt"/>
                <a:ea typeface="黑体" pitchFamily="2" charset="-122"/>
              </a:rPr>
              <a:t>Challenge and Outlook</a:t>
            </a:r>
            <a:endParaRPr lang="en-US" altLang="zh-CN" sz="3600" dirty="0">
              <a:solidFill>
                <a:srgbClr val="FF0000"/>
              </a:solidFill>
              <a:effectLst>
                <a:outerShdw blurRad="38100" dist="38100" dir="2700000" algn="tl">
                  <a:srgbClr val="000000">
                    <a:alpha val="43137"/>
                  </a:srgbClr>
                </a:outerShdw>
              </a:effectLst>
              <a:latin typeface="+mj-lt"/>
              <a:ea typeface="黑体" pitchFamily="2" charset="-122"/>
            </a:endParaRPr>
          </a:p>
        </p:txBody>
      </p:sp>
      <p:sp>
        <p:nvSpPr>
          <p:cNvPr id="7" name="文本框 1"/>
          <p:cNvSpPr txBox="1"/>
          <p:nvPr/>
        </p:nvSpPr>
        <p:spPr>
          <a:xfrm>
            <a:off x="318195" y="1137236"/>
            <a:ext cx="8352928" cy="2308324"/>
          </a:xfrm>
          <a:prstGeom prst="rect">
            <a:avLst/>
          </a:prstGeom>
          <a:noFill/>
        </p:spPr>
        <p:txBody>
          <a:bodyPr wrap="square" rtlCol="0">
            <a:spAutoFit/>
          </a:bodyPr>
          <a:lstStyle/>
          <a:p>
            <a:pPr>
              <a:lnSpc>
                <a:spcPct val="150000"/>
              </a:lnSpc>
            </a:pPr>
            <a:r>
              <a:rPr lang="en-US" altLang="zh-CN" sz="2400" b="1" dirty="0">
                <a:ea typeface="微软雅黑" panose="020B0503020204020204" pitchFamily="34" charset="-122"/>
              </a:rPr>
              <a:t>What is </a:t>
            </a:r>
            <a:r>
              <a:rPr lang="en-US" altLang="zh-CN" sz="2400" b="1" dirty="0" smtClean="0">
                <a:ea typeface="微软雅黑" panose="020B0503020204020204" pitchFamily="34" charset="-122"/>
              </a:rPr>
              <a:t>challenge in Big data era? </a:t>
            </a:r>
            <a:endParaRPr lang="en-US" altLang="zh-CN" sz="2000" dirty="0">
              <a:ea typeface="微软雅黑" panose="020B0503020204020204" pitchFamily="34" charset="-122"/>
            </a:endParaRPr>
          </a:p>
          <a:p>
            <a:pPr marL="342900" indent="-342900">
              <a:lnSpc>
                <a:spcPct val="150000"/>
              </a:lnSpc>
              <a:buFont typeface="Arial" panose="020B0604020202020204" pitchFamily="34" charset="0"/>
              <a:buChar char="•"/>
            </a:pPr>
            <a:r>
              <a:rPr lang="en-US" altLang="zh-CN" dirty="0"/>
              <a:t>Explosive growth of Met-related Data</a:t>
            </a:r>
            <a:endParaRPr lang="en-US" altLang="zh-CN" dirty="0" smtClean="0"/>
          </a:p>
          <a:p>
            <a:pPr marL="342900" indent="-342900">
              <a:lnSpc>
                <a:spcPct val="150000"/>
              </a:lnSpc>
              <a:buFont typeface="Arial" panose="020B0604020202020204" pitchFamily="34" charset="0"/>
              <a:buChar char="•"/>
            </a:pPr>
            <a:r>
              <a:rPr lang="en-US" altLang="zh-CN" dirty="0"/>
              <a:t>A scale-out infrastructure  for better resource management with Cloud for centralized  data processing and </a:t>
            </a:r>
            <a:r>
              <a:rPr lang="en-US" altLang="zh-CN" dirty="0" smtClean="0"/>
              <a:t>servicing</a:t>
            </a:r>
            <a:endParaRPr lang="zh-CN" altLang="en-US" b="1" dirty="0"/>
          </a:p>
          <a:p>
            <a:pPr marL="342900" indent="-342900">
              <a:lnSpc>
                <a:spcPct val="150000"/>
              </a:lnSpc>
              <a:buFont typeface="Arial" panose="020B0604020202020204" pitchFamily="34" charset="0"/>
              <a:buChar char="•"/>
            </a:pPr>
            <a:r>
              <a:rPr lang="en-US" altLang="zh-CN" dirty="0" smtClean="0"/>
              <a:t>Requirement for data management: Big </a:t>
            </a:r>
            <a:r>
              <a:rPr lang="en-US" altLang="zh-CN" dirty="0"/>
              <a:t>data  + </a:t>
            </a:r>
            <a:r>
              <a:rPr lang="en-US" altLang="zh-CN" dirty="0" smtClean="0"/>
              <a:t>Cloud</a:t>
            </a:r>
          </a:p>
        </p:txBody>
      </p:sp>
      <p:pic>
        <p:nvPicPr>
          <p:cNvPr id="5" name="图片 4"/>
          <p:cNvPicPr>
            <a:picLocks noChangeAspect="1"/>
          </p:cNvPicPr>
          <p:nvPr/>
        </p:nvPicPr>
        <p:blipFill>
          <a:blip r:embed="rId3"/>
          <a:stretch>
            <a:fillRect/>
          </a:stretch>
        </p:blipFill>
        <p:spPr>
          <a:xfrm>
            <a:off x="4572000" y="3325289"/>
            <a:ext cx="5047114" cy="3314700"/>
          </a:xfrm>
          <a:prstGeom prst="rect">
            <a:avLst/>
          </a:prstGeom>
        </p:spPr>
      </p:pic>
      <p:pic>
        <p:nvPicPr>
          <p:cNvPr id="8" name="图片 7"/>
          <p:cNvPicPr>
            <a:picLocks noChangeAspect="1"/>
          </p:cNvPicPr>
          <p:nvPr/>
        </p:nvPicPr>
        <p:blipFill rotWithShape="1">
          <a:blip r:embed="rId4" cstate="hqprint">
            <a:extLst>
              <a:ext uri="{28A0092B-C50C-407E-A947-70E740481C1C}">
                <a14:useLocalDpi xmlns:a14="http://schemas.microsoft.com/office/drawing/2010/main"/>
              </a:ext>
            </a:extLst>
          </a:blip>
          <a:srcRect t="7269"/>
          <a:stretch/>
        </p:blipFill>
        <p:spPr>
          <a:xfrm>
            <a:off x="165324" y="3499103"/>
            <a:ext cx="4329335" cy="2879277"/>
          </a:xfrm>
          <a:prstGeom prst="rect">
            <a:avLst/>
          </a:prstGeom>
        </p:spPr>
      </p:pic>
      <p:sp>
        <p:nvSpPr>
          <p:cNvPr id="9" name="矩形 8"/>
          <p:cNvSpPr/>
          <p:nvPr/>
        </p:nvSpPr>
        <p:spPr>
          <a:xfrm>
            <a:off x="0" y="6378379"/>
            <a:ext cx="4657725" cy="523220"/>
          </a:xfrm>
          <a:prstGeom prst="rect">
            <a:avLst/>
          </a:prstGeom>
          <a:solidFill>
            <a:schemeClr val="tx2">
              <a:lumMod val="40000"/>
              <a:lumOff val="60000"/>
            </a:schemeClr>
          </a:solidFill>
        </p:spPr>
        <p:txBody>
          <a:bodyPr wrap="square">
            <a:spAutoFit/>
          </a:bodyPr>
          <a:lstStyle/>
          <a:p>
            <a:pPr algn="ctr"/>
            <a:r>
              <a:rPr lang="zh-CN" altLang="en-US" sz="1400" i="1" kern="100" dirty="0">
                <a:solidFill>
                  <a:srgbClr val="000000"/>
                </a:solidFill>
                <a:latin typeface="Times New Roman" panose="02020603050405020304" pitchFamily="18" charset="0"/>
                <a:ea typeface="等线" panose="02010600030101010101" pitchFamily="2" charset="-122"/>
              </a:rPr>
              <a:t>（</a:t>
            </a:r>
            <a:r>
              <a:rPr lang="en-US" altLang="zh-CN" sz="1400" i="1" kern="100" dirty="0">
                <a:solidFill>
                  <a:srgbClr val="000000"/>
                </a:solidFill>
                <a:latin typeface="Times New Roman" panose="02020603050405020304" pitchFamily="18" charset="0"/>
                <a:ea typeface="等线" panose="02010600030101010101" pitchFamily="2" charset="-122"/>
              </a:rPr>
              <a:t>The coupling of digital forecast Grid with multi-source atlas for targeted warning</a:t>
            </a:r>
            <a:r>
              <a:rPr lang="zh-CN" altLang="en-US" sz="1400" i="1" kern="100" dirty="0">
                <a:solidFill>
                  <a:srgbClr val="000000"/>
                </a:solidFill>
                <a:latin typeface="Times New Roman" panose="02020603050405020304" pitchFamily="18" charset="0"/>
                <a:ea typeface="等线" panose="02010600030101010101" pitchFamily="2" charset="-122"/>
              </a:rPr>
              <a:t>）</a:t>
            </a:r>
            <a:endParaRPr lang="zh-CN" altLang="en-US" sz="1400" dirty="0"/>
          </a:p>
        </p:txBody>
      </p:sp>
    </p:spTree>
    <p:extLst>
      <p:ext uri="{BB962C8B-B14F-4D97-AF65-F5344CB8AC3E}">
        <p14:creationId xmlns:p14="http://schemas.microsoft.com/office/powerpoint/2010/main" val="1948022261"/>
      </p:ext>
    </p:ext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3"/>
          <p:cNvSpPr>
            <a:spLocks noChangeArrowheads="1"/>
          </p:cNvSpPr>
          <p:nvPr/>
        </p:nvSpPr>
        <p:spPr bwMode="auto">
          <a:xfrm>
            <a:off x="0" y="-3810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zh-CN" altLang="en-US"/>
          </a:p>
        </p:txBody>
      </p:sp>
      <p:sp>
        <p:nvSpPr>
          <p:cNvPr id="6" name="Text Box 4"/>
          <p:cNvSpPr txBox="1">
            <a:spLocks noChangeArrowheads="1"/>
          </p:cNvSpPr>
          <p:nvPr/>
        </p:nvSpPr>
        <p:spPr bwMode="auto">
          <a:xfrm>
            <a:off x="0" y="150154"/>
            <a:ext cx="9144000" cy="646331"/>
          </a:xfrm>
          <a:prstGeom prst="rect">
            <a:avLst/>
          </a:prstGeom>
          <a:noFill/>
          <a:ln>
            <a:noFill/>
          </a:ln>
          <a:effectLst>
            <a:prstShdw prst="shdw17" dist="17961" dir="2700000">
              <a:srgbClr val="FFFFCC">
                <a:gamma/>
                <a:shade val="60000"/>
                <a:invGamma/>
              </a:srgbClr>
            </a:prstShdw>
          </a:effectLst>
          <a:extLst/>
        </p:spPr>
        <p:txBody>
          <a:bodyPr wrap="square" anchor="ctr">
            <a:spAutoFit/>
          </a:bodyPr>
          <a:lstStyle>
            <a:lvl1pPr algn="ctr" eaLnBrk="0" hangingPunct="0">
              <a:defRPr sz="5400">
                <a:solidFill>
                  <a:srgbClr val="C00000"/>
                </a:solidFill>
                <a:effectLst>
                  <a:outerShdw blurRad="38100" dist="38100" dir="2700000" algn="tl">
                    <a:srgbClr val="C0C0C0"/>
                  </a:outerShdw>
                </a:effectLst>
                <a:latin typeface="黑体" pitchFamily="2" charset="-122"/>
                <a:ea typeface="黑体" pitchFamily="2" charset="-122"/>
                <a:cs typeface="+mj-cs"/>
              </a:defRPr>
            </a:lvl1pPr>
            <a:lvl2pPr algn="ctr" eaLnBrk="0" hangingPunct="0">
              <a:defRPr sz="4400">
                <a:solidFill>
                  <a:schemeClr val="tx2"/>
                </a:solidFill>
                <a:latin typeface="Times New Roman" pitchFamily="18" charset="0"/>
                <a:ea typeface="宋体" pitchFamily="2" charset="-122"/>
              </a:defRPr>
            </a:lvl2pPr>
            <a:lvl3pPr algn="ctr" eaLnBrk="0" hangingPunct="0">
              <a:defRPr sz="4400">
                <a:solidFill>
                  <a:schemeClr val="tx2"/>
                </a:solidFill>
                <a:latin typeface="Times New Roman" pitchFamily="18" charset="0"/>
                <a:ea typeface="宋体" pitchFamily="2" charset="-122"/>
              </a:defRPr>
            </a:lvl3pPr>
            <a:lvl4pPr algn="ctr" eaLnBrk="0" hangingPunct="0">
              <a:defRPr sz="4400">
                <a:solidFill>
                  <a:schemeClr val="tx2"/>
                </a:solidFill>
                <a:latin typeface="Times New Roman" pitchFamily="18" charset="0"/>
                <a:ea typeface="宋体" pitchFamily="2" charset="-122"/>
              </a:defRPr>
            </a:lvl4pPr>
            <a:lvl5pPr algn="ctr" eaLnBrk="0" hangingPunct="0">
              <a:defRPr sz="4400">
                <a:solidFill>
                  <a:schemeClr val="tx2"/>
                </a:solidFill>
                <a:latin typeface="Times New Roman" pitchFamily="18" charset="0"/>
                <a:ea typeface="宋体" pitchFamily="2" charset="-122"/>
              </a:defRPr>
            </a:lvl5pPr>
            <a:lvl6pPr marL="457200" algn="ctr" fontAlgn="base">
              <a:spcBef>
                <a:spcPct val="0"/>
              </a:spcBef>
              <a:spcAft>
                <a:spcPct val="0"/>
              </a:spcAft>
              <a:defRPr sz="4400">
                <a:solidFill>
                  <a:schemeClr val="tx2"/>
                </a:solidFill>
                <a:latin typeface="Times New Roman" pitchFamily="18" charset="0"/>
                <a:ea typeface="宋体" pitchFamily="2" charset="-122"/>
              </a:defRPr>
            </a:lvl6pPr>
            <a:lvl7pPr marL="914400" algn="ctr" fontAlgn="base">
              <a:spcBef>
                <a:spcPct val="0"/>
              </a:spcBef>
              <a:spcAft>
                <a:spcPct val="0"/>
              </a:spcAft>
              <a:defRPr sz="4400">
                <a:solidFill>
                  <a:schemeClr val="tx2"/>
                </a:solidFill>
                <a:latin typeface="Times New Roman" pitchFamily="18" charset="0"/>
                <a:ea typeface="宋体" pitchFamily="2" charset="-122"/>
              </a:defRPr>
            </a:lvl7pPr>
            <a:lvl8pPr marL="1371600" algn="ctr" fontAlgn="base">
              <a:spcBef>
                <a:spcPct val="0"/>
              </a:spcBef>
              <a:spcAft>
                <a:spcPct val="0"/>
              </a:spcAft>
              <a:defRPr sz="4400">
                <a:solidFill>
                  <a:schemeClr val="tx2"/>
                </a:solidFill>
                <a:latin typeface="Times New Roman" pitchFamily="18" charset="0"/>
                <a:ea typeface="宋体" pitchFamily="2" charset="-122"/>
              </a:defRPr>
            </a:lvl8pPr>
            <a:lvl9pPr marL="1828800" algn="ctr" fontAlgn="base">
              <a:spcBef>
                <a:spcPct val="0"/>
              </a:spcBef>
              <a:spcAft>
                <a:spcPct val="0"/>
              </a:spcAft>
              <a:defRPr sz="4400">
                <a:solidFill>
                  <a:schemeClr val="tx2"/>
                </a:solidFill>
                <a:latin typeface="Times New Roman" pitchFamily="18" charset="0"/>
                <a:ea typeface="宋体" pitchFamily="2" charset="-122"/>
              </a:defRPr>
            </a:lvl9pPr>
          </a:lstStyle>
          <a:p>
            <a:pPr marL="0" lvl="1">
              <a:defRPr/>
            </a:pPr>
            <a:r>
              <a:rPr lang="en-US" altLang="zh-CN" sz="3600" dirty="0" smtClean="0">
                <a:solidFill>
                  <a:srgbClr val="FF0000"/>
                </a:solidFill>
                <a:effectLst>
                  <a:outerShdw blurRad="38100" dist="38100" dir="2700000" algn="tl">
                    <a:srgbClr val="000000">
                      <a:alpha val="43137"/>
                    </a:srgbClr>
                  </a:outerShdw>
                </a:effectLst>
                <a:latin typeface="+mj-lt"/>
                <a:ea typeface="黑体" pitchFamily="2" charset="-122"/>
              </a:rPr>
              <a:t>Challenge and Outlook</a:t>
            </a:r>
            <a:endParaRPr lang="en-US" altLang="zh-CN" sz="3600" dirty="0">
              <a:solidFill>
                <a:srgbClr val="FF0000"/>
              </a:solidFill>
              <a:effectLst>
                <a:outerShdw blurRad="38100" dist="38100" dir="2700000" algn="tl">
                  <a:srgbClr val="000000">
                    <a:alpha val="43137"/>
                  </a:srgbClr>
                </a:outerShdw>
              </a:effectLst>
              <a:latin typeface="+mj-lt"/>
              <a:ea typeface="黑体" pitchFamily="2" charset="-122"/>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8686" y="1709192"/>
            <a:ext cx="8463778" cy="3988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矩形: 圆角 88"/>
          <p:cNvSpPr/>
          <p:nvPr/>
        </p:nvSpPr>
        <p:spPr>
          <a:xfrm>
            <a:off x="111988" y="5673877"/>
            <a:ext cx="1282722" cy="685493"/>
          </a:xfrm>
          <a:prstGeom prst="round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9"/>
          <p:cNvSpPr txBox="1"/>
          <p:nvPr/>
        </p:nvSpPr>
        <p:spPr>
          <a:xfrm>
            <a:off x="1460566" y="5682511"/>
            <a:ext cx="7484741" cy="738664"/>
          </a:xfrm>
          <a:prstGeom prst="rect">
            <a:avLst/>
          </a:prstGeom>
          <a:noFill/>
        </p:spPr>
        <p:txBody>
          <a:bodyPr wrap="none" rtlCol="0">
            <a:spAutoFit/>
          </a:bodyPr>
          <a:lstStyle/>
          <a:p>
            <a:r>
              <a:rPr lang="en-US" altLang="zh-CN" sz="1400" b="1" dirty="0"/>
              <a:t>Operation : </a:t>
            </a:r>
            <a:r>
              <a:rPr lang="en-US" altLang="zh-CN" sz="1400" dirty="0"/>
              <a:t>   4-level IT structure </a:t>
            </a:r>
            <a:r>
              <a:rPr lang="en-US" altLang="zh-CN" sz="1400" dirty="0">
                <a:sym typeface="Wingdings" panose="05000000000000000000" pitchFamily="2" charset="2"/>
              </a:rPr>
              <a:t></a:t>
            </a:r>
            <a:r>
              <a:rPr lang="en-US" altLang="zh-CN" sz="1400" dirty="0"/>
              <a:t> one cloud, connecting national center with provincial nodes</a:t>
            </a:r>
          </a:p>
          <a:p>
            <a:r>
              <a:rPr lang="en-US" altLang="zh-CN" sz="1400" b="1" dirty="0"/>
              <a:t>CIMSS :  </a:t>
            </a:r>
            <a:r>
              <a:rPr lang="en-US" altLang="zh-CN" sz="1400" dirty="0"/>
              <a:t>data storage </a:t>
            </a:r>
            <a:r>
              <a:rPr lang="en-US" altLang="zh-CN" sz="1400" dirty="0">
                <a:sym typeface="Wingdings" panose="05000000000000000000" pitchFamily="2" charset="2"/>
              </a:rPr>
              <a:t></a:t>
            </a:r>
            <a:r>
              <a:rPr lang="en-US" altLang="zh-CN" sz="1400" dirty="0"/>
              <a:t> data platform, integrating Data-QC, Data Service and data mining</a:t>
            </a:r>
          </a:p>
          <a:p>
            <a:r>
              <a:rPr lang="en-US" altLang="zh-CN" sz="1400" b="1" dirty="0"/>
              <a:t>Public cloud</a:t>
            </a:r>
            <a:r>
              <a:rPr lang="en-US" altLang="zh-CN" sz="1400" dirty="0"/>
              <a:t>: play a more and more important role in data sharing and interaction with external users</a:t>
            </a:r>
            <a:endParaRPr lang="zh-CN" altLang="en-US" sz="1400" dirty="0"/>
          </a:p>
        </p:txBody>
      </p:sp>
      <p:sp>
        <p:nvSpPr>
          <p:cNvPr id="9" name="文本框 87"/>
          <p:cNvSpPr txBox="1"/>
          <p:nvPr/>
        </p:nvSpPr>
        <p:spPr>
          <a:xfrm>
            <a:off x="111987" y="5815000"/>
            <a:ext cx="1282723" cy="400110"/>
          </a:xfrm>
          <a:prstGeom prst="rect">
            <a:avLst/>
          </a:prstGeom>
          <a:noFill/>
        </p:spPr>
        <p:txBody>
          <a:bodyPr wrap="none" rtlCol="0">
            <a:spAutoFit/>
          </a:bodyPr>
          <a:lstStyle/>
          <a:p>
            <a:r>
              <a:rPr lang="en-US" altLang="zh-CN" sz="2000" b="1" dirty="0">
                <a:latin typeface="微软雅黑" panose="020B0503020204020204" pitchFamily="34" charset="-122"/>
                <a:ea typeface="微软雅黑" panose="020B0503020204020204" pitchFamily="34" charset="-122"/>
              </a:rPr>
              <a:t>Changes</a:t>
            </a:r>
            <a:endParaRPr lang="zh-CN" altLang="en-US" sz="2000" b="1" dirty="0">
              <a:latin typeface="微软雅黑" panose="020B0503020204020204" pitchFamily="34" charset="-122"/>
              <a:ea typeface="微软雅黑" panose="020B0503020204020204" pitchFamily="34" charset="-122"/>
            </a:endParaRPr>
          </a:p>
        </p:txBody>
      </p:sp>
      <p:sp>
        <p:nvSpPr>
          <p:cNvPr id="13" name="文本框 80"/>
          <p:cNvSpPr txBox="1"/>
          <p:nvPr/>
        </p:nvSpPr>
        <p:spPr>
          <a:xfrm>
            <a:off x="916136" y="968137"/>
            <a:ext cx="7368877" cy="461665"/>
          </a:xfrm>
          <a:prstGeom prst="rect">
            <a:avLst/>
          </a:prstGeom>
          <a:noFill/>
        </p:spPr>
        <p:txBody>
          <a:bodyPr wrap="none" rtlCol="0">
            <a:spAutoFit/>
          </a:bodyPr>
          <a:lstStyle/>
          <a:p>
            <a:r>
              <a:rPr lang="en-US" altLang="zh-CN" sz="2400" b="1" dirty="0" smtClean="0">
                <a:solidFill>
                  <a:schemeClr val="tx1">
                    <a:lumMod val="65000"/>
                    <a:lumOff val="35000"/>
                  </a:schemeClr>
                </a:solidFill>
              </a:rPr>
              <a:t>— </a:t>
            </a:r>
            <a:r>
              <a:rPr lang="en-US" altLang="zh-CN" sz="2400" b="1" dirty="0">
                <a:solidFill>
                  <a:schemeClr val="tx1">
                    <a:lumMod val="65000"/>
                    <a:lumOff val="35000"/>
                  </a:schemeClr>
                </a:solidFill>
              </a:rPr>
              <a:t>From </a:t>
            </a:r>
            <a:r>
              <a:rPr lang="en-US" altLang="zh-CN" sz="2400" b="1" dirty="0">
                <a:solidFill>
                  <a:srgbClr val="FF0000"/>
                </a:solidFill>
              </a:rPr>
              <a:t>Stand-alone</a:t>
            </a:r>
            <a:r>
              <a:rPr lang="en-US" altLang="zh-CN" sz="2400" b="1" dirty="0">
                <a:solidFill>
                  <a:schemeClr val="tx1">
                    <a:lumMod val="65000"/>
                    <a:lumOff val="35000"/>
                  </a:schemeClr>
                </a:solidFill>
              </a:rPr>
              <a:t> Systems to </a:t>
            </a:r>
            <a:r>
              <a:rPr lang="en-US" altLang="zh-CN" sz="2400" b="1" dirty="0">
                <a:solidFill>
                  <a:srgbClr val="FF0000"/>
                </a:solidFill>
              </a:rPr>
              <a:t>Cloud-based</a:t>
            </a:r>
            <a:r>
              <a:rPr lang="en-US" altLang="zh-CN" sz="2400" b="1" dirty="0">
                <a:solidFill>
                  <a:schemeClr val="tx1">
                    <a:lumMod val="65000"/>
                    <a:lumOff val="35000"/>
                  </a:schemeClr>
                </a:solidFill>
              </a:rPr>
              <a:t> Platform</a:t>
            </a:r>
            <a:endParaRPr lang="zh-CN" altLang="en-US" sz="2400" b="1" dirty="0">
              <a:solidFill>
                <a:schemeClr val="tx1">
                  <a:lumMod val="65000"/>
                  <a:lumOff val="35000"/>
                </a:schemeClr>
              </a:solidFill>
            </a:endParaRPr>
          </a:p>
        </p:txBody>
      </p:sp>
      <p:sp>
        <p:nvSpPr>
          <p:cNvPr id="2" name="矩形 1"/>
          <p:cNvSpPr/>
          <p:nvPr/>
        </p:nvSpPr>
        <p:spPr>
          <a:xfrm>
            <a:off x="2339164" y="3369774"/>
            <a:ext cx="3274828" cy="369332"/>
          </a:xfrm>
          <a:prstGeom prst="rect">
            <a:avLst/>
          </a:prstGeom>
          <a:solidFill>
            <a:schemeClr val="bg1">
              <a:alpha val="49000"/>
            </a:schemeClr>
          </a:solidFill>
        </p:spPr>
        <p:txBody>
          <a:bodyPr wrap="square">
            <a:spAutoFit/>
          </a:bodyPr>
          <a:lstStyle/>
          <a:p>
            <a:r>
              <a:rPr lang="en-US" altLang="zh-CN" sz="1400" dirty="0" smtClean="0"/>
              <a:t>CIMISS is not </a:t>
            </a:r>
            <a:r>
              <a:rPr lang="en-US" altLang="zh-CN" sz="1400" dirty="0"/>
              <a:t>just one data storing system</a:t>
            </a:r>
            <a:r>
              <a:rPr lang="en-US" altLang="zh-CN" dirty="0"/>
              <a:t>.</a:t>
            </a:r>
            <a:endParaRPr lang="zh-CN" altLang="zh-CN" dirty="0"/>
          </a:p>
        </p:txBody>
      </p:sp>
    </p:spTree>
    <p:extLst>
      <p:ext uri="{BB962C8B-B14F-4D97-AF65-F5344CB8AC3E}">
        <p14:creationId xmlns:p14="http://schemas.microsoft.com/office/powerpoint/2010/main" val="4153150617"/>
      </p:ext>
    </p:ext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13" descr="cloud_w"/>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0819" y="2576513"/>
            <a:ext cx="6948488" cy="3567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圆角矩形 5"/>
          <p:cNvSpPr/>
          <p:nvPr/>
        </p:nvSpPr>
        <p:spPr bwMode="auto">
          <a:xfrm>
            <a:off x="1790700" y="5568950"/>
            <a:ext cx="6427788" cy="523875"/>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sz="1600">
              <a:solidFill>
                <a:prstClr val="white"/>
              </a:solidFill>
            </a:endParaRPr>
          </a:p>
        </p:txBody>
      </p:sp>
      <p:sp>
        <p:nvSpPr>
          <p:cNvPr id="8" name="圆角矩形 7"/>
          <p:cNvSpPr/>
          <p:nvPr/>
        </p:nvSpPr>
        <p:spPr bwMode="auto">
          <a:xfrm>
            <a:off x="1789113" y="5078413"/>
            <a:ext cx="6238875" cy="490537"/>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sz="1600">
              <a:solidFill>
                <a:prstClr val="white"/>
              </a:solidFill>
            </a:endParaRPr>
          </a:p>
        </p:txBody>
      </p:sp>
      <p:sp>
        <p:nvSpPr>
          <p:cNvPr id="9" name="圆角矩形 8"/>
          <p:cNvSpPr/>
          <p:nvPr/>
        </p:nvSpPr>
        <p:spPr bwMode="auto">
          <a:xfrm>
            <a:off x="1790700" y="3246438"/>
            <a:ext cx="6021388" cy="1831975"/>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sz="1600">
              <a:solidFill>
                <a:prstClr val="white"/>
              </a:solidFill>
            </a:endParaRPr>
          </a:p>
        </p:txBody>
      </p:sp>
      <p:sp>
        <p:nvSpPr>
          <p:cNvPr id="32774" name="TextBox 9"/>
          <p:cNvSpPr txBox="1">
            <a:spLocks noChangeArrowheads="1"/>
          </p:cNvSpPr>
          <p:nvPr/>
        </p:nvSpPr>
        <p:spPr bwMode="auto">
          <a:xfrm>
            <a:off x="3419475" y="5499100"/>
            <a:ext cx="22383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0070C0"/>
              </a:buClr>
              <a:buSzPct val="70000"/>
              <a:buFont typeface="Wingdings" pitchFamily="2" charset="2"/>
              <a:buChar char="n"/>
              <a:defRPr kumimoji="1" sz="2800">
                <a:solidFill>
                  <a:schemeClr val="tx1"/>
                </a:solidFill>
                <a:latin typeface="Arial" pitchFamily="34" charset="0"/>
                <a:ea typeface="黑体" pitchFamily="49" charset="-122"/>
              </a:defRPr>
            </a:lvl1pPr>
            <a:lvl2pPr marL="742950" indent="-285750" eaLnBrk="0" hangingPunct="0">
              <a:spcBef>
                <a:spcPct val="20000"/>
              </a:spcBef>
              <a:buFont typeface="Arial" pitchFamily="34" charset="0"/>
              <a:buChar char="–"/>
              <a:defRPr kumimoji="1" sz="2400">
                <a:solidFill>
                  <a:srgbClr val="6F6F6F"/>
                </a:solidFill>
                <a:latin typeface="Arial" pitchFamily="34" charset="0"/>
                <a:ea typeface="黑体" pitchFamily="49" charset="-122"/>
              </a:defRPr>
            </a:lvl2pPr>
            <a:lvl3pPr marL="1143000" indent="-228600" eaLnBrk="0" hangingPunct="0">
              <a:spcBef>
                <a:spcPct val="20000"/>
              </a:spcBef>
              <a:buFont typeface="Arial" pitchFamily="34" charset="0"/>
              <a:buChar char="•"/>
              <a:defRPr kumimoji="1" sz="2400">
                <a:solidFill>
                  <a:srgbClr val="6F6F6F"/>
                </a:solidFill>
                <a:latin typeface="Arial" pitchFamily="34" charset="0"/>
                <a:ea typeface="黑体" pitchFamily="49" charset="-122"/>
              </a:defRPr>
            </a:lvl3pPr>
            <a:lvl4pPr marL="1600200" indent="-228600" eaLnBrk="0" hangingPunct="0">
              <a:spcBef>
                <a:spcPct val="20000"/>
              </a:spcBef>
              <a:buFont typeface="Arial" pitchFamily="34" charset="0"/>
              <a:buChar char="–"/>
              <a:defRPr kumimoji="1"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kumimoji="1"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宋体" pitchFamily="2" charset="-122"/>
              </a:defRPr>
            </a:lvl9pPr>
          </a:lstStyle>
          <a:p>
            <a:pPr algn="ctr">
              <a:spcBef>
                <a:spcPct val="0"/>
              </a:spcBef>
              <a:buClrTx/>
              <a:buSzTx/>
              <a:buFontTx/>
              <a:buNone/>
            </a:pPr>
            <a:r>
              <a:rPr kumimoji="0" lang="en-US" altLang="zh-CN">
                <a:solidFill>
                  <a:srgbClr val="FF0000"/>
                </a:solidFill>
                <a:ea typeface="宋体" pitchFamily="2" charset="-122"/>
              </a:rPr>
              <a:t>IaaS</a:t>
            </a:r>
            <a:endParaRPr kumimoji="0" lang="zh-CN" altLang="en-US">
              <a:solidFill>
                <a:srgbClr val="FF0000"/>
              </a:solidFill>
              <a:ea typeface="宋体" pitchFamily="2" charset="-122"/>
            </a:endParaRPr>
          </a:p>
        </p:txBody>
      </p:sp>
      <p:sp>
        <p:nvSpPr>
          <p:cNvPr id="32775" name="TextBox 10"/>
          <p:cNvSpPr txBox="1">
            <a:spLocks noChangeArrowheads="1"/>
          </p:cNvSpPr>
          <p:nvPr/>
        </p:nvSpPr>
        <p:spPr bwMode="auto">
          <a:xfrm>
            <a:off x="3513138" y="4994275"/>
            <a:ext cx="20383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0070C0"/>
              </a:buClr>
              <a:buSzPct val="70000"/>
              <a:buFont typeface="Wingdings" pitchFamily="2" charset="2"/>
              <a:buChar char="n"/>
              <a:defRPr kumimoji="1" sz="2800">
                <a:solidFill>
                  <a:schemeClr val="tx1"/>
                </a:solidFill>
                <a:latin typeface="Arial" pitchFamily="34" charset="0"/>
                <a:ea typeface="黑体" pitchFamily="49" charset="-122"/>
              </a:defRPr>
            </a:lvl1pPr>
            <a:lvl2pPr marL="742950" indent="-285750" eaLnBrk="0" hangingPunct="0">
              <a:spcBef>
                <a:spcPct val="20000"/>
              </a:spcBef>
              <a:buFont typeface="Arial" pitchFamily="34" charset="0"/>
              <a:buChar char="–"/>
              <a:defRPr kumimoji="1" sz="2400">
                <a:solidFill>
                  <a:srgbClr val="6F6F6F"/>
                </a:solidFill>
                <a:latin typeface="Arial" pitchFamily="34" charset="0"/>
                <a:ea typeface="黑体" pitchFamily="49" charset="-122"/>
              </a:defRPr>
            </a:lvl2pPr>
            <a:lvl3pPr marL="1143000" indent="-228600" eaLnBrk="0" hangingPunct="0">
              <a:spcBef>
                <a:spcPct val="20000"/>
              </a:spcBef>
              <a:buFont typeface="Arial" pitchFamily="34" charset="0"/>
              <a:buChar char="•"/>
              <a:defRPr kumimoji="1" sz="2400">
                <a:solidFill>
                  <a:srgbClr val="6F6F6F"/>
                </a:solidFill>
                <a:latin typeface="Arial" pitchFamily="34" charset="0"/>
                <a:ea typeface="黑体" pitchFamily="49" charset="-122"/>
              </a:defRPr>
            </a:lvl3pPr>
            <a:lvl4pPr marL="1600200" indent="-228600" eaLnBrk="0" hangingPunct="0">
              <a:spcBef>
                <a:spcPct val="20000"/>
              </a:spcBef>
              <a:buFont typeface="Arial" pitchFamily="34" charset="0"/>
              <a:buChar char="–"/>
              <a:defRPr kumimoji="1"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kumimoji="1"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宋体" pitchFamily="2" charset="-122"/>
              </a:defRPr>
            </a:lvl9pPr>
          </a:lstStyle>
          <a:p>
            <a:pPr algn="ctr">
              <a:spcBef>
                <a:spcPct val="0"/>
              </a:spcBef>
              <a:buClrTx/>
              <a:buSzTx/>
              <a:buFontTx/>
              <a:buNone/>
            </a:pPr>
            <a:r>
              <a:rPr kumimoji="0" lang="en-US" altLang="zh-CN">
                <a:solidFill>
                  <a:srgbClr val="FF0000"/>
                </a:solidFill>
                <a:ea typeface="宋体" pitchFamily="2" charset="-122"/>
              </a:rPr>
              <a:t>PaaS</a:t>
            </a:r>
            <a:endParaRPr kumimoji="0" lang="zh-CN" altLang="en-US">
              <a:solidFill>
                <a:srgbClr val="FF0000"/>
              </a:solidFill>
              <a:ea typeface="宋体" pitchFamily="2" charset="-122"/>
            </a:endParaRPr>
          </a:p>
        </p:txBody>
      </p:sp>
      <p:sp>
        <p:nvSpPr>
          <p:cNvPr id="32776" name="TextBox 11"/>
          <p:cNvSpPr txBox="1">
            <a:spLocks noChangeArrowheads="1"/>
          </p:cNvSpPr>
          <p:nvPr/>
        </p:nvSpPr>
        <p:spPr bwMode="auto">
          <a:xfrm>
            <a:off x="250825" y="3600450"/>
            <a:ext cx="15049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0070C0"/>
              </a:buClr>
              <a:buSzPct val="70000"/>
              <a:buFont typeface="Wingdings" pitchFamily="2" charset="2"/>
              <a:buChar char="n"/>
              <a:defRPr kumimoji="1" sz="2800">
                <a:solidFill>
                  <a:schemeClr val="tx1"/>
                </a:solidFill>
                <a:latin typeface="Arial" pitchFamily="34" charset="0"/>
                <a:ea typeface="黑体" pitchFamily="49" charset="-122"/>
              </a:defRPr>
            </a:lvl1pPr>
            <a:lvl2pPr marL="742950" indent="-285750" eaLnBrk="0" hangingPunct="0">
              <a:spcBef>
                <a:spcPct val="20000"/>
              </a:spcBef>
              <a:buFont typeface="Arial" pitchFamily="34" charset="0"/>
              <a:buChar char="–"/>
              <a:defRPr kumimoji="1" sz="2400">
                <a:solidFill>
                  <a:srgbClr val="6F6F6F"/>
                </a:solidFill>
                <a:latin typeface="Arial" pitchFamily="34" charset="0"/>
                <a:ea typeface="黑体" pitchFamily="49" charset="-122"/>
              </a:defRPr>
            </a:lvl2pPr>
            <a:lvl3pPr marL="1143000" indent="-228600" eaLnBrk="0" hangingPunct="0">
              <a:spcBef>
                <a:spcPct val="20000"/>
              </a:spcBef>
              <a:buFont typeface="Arial" pitchFamily="34" charset="0"/>
              <a:buChar char="•"/>
              <a:defRPr kumimoji="1" sz="2400">
                <a:solidFill>
                  <a:srgbClr val="6F6F6F"/>
                </a:solidFill>
                <a:latin typeface="Arial" pitchFamily="34" charset="0"/>
                <a:ea typeface="黑体" pitchFamily="49" charset="-122"/>
              </a:defRPr>
            </a:lvl3pPr>
            <a:lvl4pPr marL="1600200" indent="-228600" eaLnBrk="0" hangingPunct="0">
              <a:spcBef>
                <a:spcPct val="20000"/>
              </a:spcBef>
              <a:buFont typeface="Arial" pitchFamily="34" charset="0"/>
              <a:buChar char="–"/>
              <a:defRPr kumimoji="1"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kumimoji="1"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宋体" pitchFamily="2" charset="-122"/>
              </a:defRPr>
            </a:lvl9pPr>
          </a:lstStyle>
          <a:p>
            <a:pPr algn="ctr">
              <a:spcBef>
                <a:spcPct val="0"/>
              </a:spcBef>
              <a:buClrTx/>
              <a:buSzTx/>
              <a:buFontTx/>
              <a:buNone/>
            </a:pPr>
            <a:r>
              <a:rPr kumimoji="0" lang="en-US" altLang="zh-CN">
                <a:solidFill>
                  <a:srgbClr val="FF0000"/>
                </a:solidFill>
                <a:ea typeface="宋体" pitchFamily="2" charset="-122"/>
              </a:rPr>
              <a:t>SaaS</a:t>
            </a:r>
            <a:endParaRPr kumimoji="0" lang="zh-CN" altLang="en-US">
              <a:solidFill>
                <a:srgbClr val="FF0000"/>
              </a:solidFill>
              <a:ea typeface="宋体" pitchFamily="2" charset="-122"/>
            </a:endParaRPr>
          </a:p>
        </p:txBody>
      </p:sp>
      <p:pic>
        <p:nvPicPr>
          <p:cNvPr id="49" name="Picture 44"/>
          <p:cNvPicPr>
            <a:picLocks noChangeArrowheads="1"/>
          </p:cNvPicPr>
          <p:nvPr/>
        </p:nvPicPr>
        <p:blipFill>
          <a:blip r:embed="rId4"/>
          <a:srcRect/>
          <a:stretch>
            <a:fillRect/>
          </a:stretch>
        </p:blipFill>
        <p:spPr bwMode="auto">
          <a:xfrm>
            <a:off x="3937000" y="3384550"/>
            <a:ext cx="779463" cy="422275"/>
          </a:xfrm>
          <a:prstGeom prst="rect">
            <a:avLst/>
          </a:prstGeom>
          <a:ln w="9525" cap="sq">
            <a:solidFill>
              <a:srgbClr val="00B0F0"/>
            </a:solidFill>
            <a:prstDash val="solid"/>
            <a:miter lim="800000"/>
          </a:ln>
          <a:effectLst>
            <a:outerShdw blurRad="50800" dist="38100" dir="2700000" algn="tl" rotWithShape="0">
              <a:srgbClr val="000000">
                <a:alpha val="43000"/>
              </a:srgbClr>
            </a:outerShdw>
          </a:effectLst>
          <a:extLst/>
        </p:spPr>
      </p:pic>
      <p:pic>
        <p:nvPicPr>
          <p:cNvPr id="32778" name="Picture 1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13538" y="3397250"/>
            <a:ext cx="666750"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9" name="Picture 29"/>
          <p:cNvPicPr preferRelativeResize="0">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86400" y="3387725"/>
            <a:ext cx="741363" cy="447675"/>
          </a:xfrm>
          <a:prstGeom prst="rect">
            <a:avLst/>
          </a:prstGeom>
          <a:noFill/>
          <a:ln w="25400">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52" name="Picture 16"/>
          <p:cNvPicPr>
            <a:picLocks noChangeAspect="1" noChangeArrowheads="1"/>
          </p:cNvPicPr>
          <p:nvPr/>
        </p:nvPicPr>
        <p:blipFill>
          <a:blip r:embed="rId7" cstate="print">
            <a:duotone>
              <a:prstClr val="black"/>
              <a:srgbClr val="D9C3A5">
                <a:tint val="50000"/>
                <a:satMod val="180000"/>
              </a:srgbClr>
            </a:duotone>
            <a:extLst/>
          </a:blip>
          <a:srcRect/>
          <a:stretch>
            <a:fillRect/>
          </a:stretch>
        </p:blipFill>
        <p:spPr bwMode="auto">
          <a:xfrm>
            <a:off x="2267744" y="3411694"/>
            <a:ext cx="862057" cy="423956"/>
          </a:xfrm>
          <a:prstGeom prst="rect">
            <a:avLst/>
          </a:prstGeom>
          <a:noFill/>
          <a:ln>
            <a:noFill/>
          </a:ln>
          <a:effectLst/>
          <a:extLst/>
        </p:spPr>
      </p:pic>
      <p:sp>
        <p:nvSpPr>
          <p:cNvPr id="32781" name="TextBox 52"/>
          <p:cNvSpPr txBox="1">
            <a:spLocks noChangeArrowheads="1"/>
          </p:cNvSpPr>
          <p:nvPr/>
        </p:nvSpPr>
        <p:spPr bwMode="auto">
          <a:xfrm>
            <a:off x="2252663" y="3429000"/>
            <a:ext cx="879475"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0070C0"/>
              </a:buClr>
              <a:buSzPct val="70000"/>
              <a:buFont typeface="Wingdings" pitchFamily="2" charset="2"/>
              <a:buChar char="n"/>
              <a:defRPr kumimoji="1" sz="2800">
                <a:solidFill>
                  <a:schemeClr val="tx1"/>
                </a:solidFill>
                <a:latin typeface="Arial" pitchFamily="34" charset="0"/>
                <a:ea typeface="黑体" pitchFamily="49" charset="-122"/>
              </a:defRPr>
            </a:lvl1pPr>
            <a:lvl2pPr marL="742950" indent="-285750" eaLnBrk="0" hangingPunct="0">
              <a:spcBef>
                <a:spcPct val="20000"/>
              </a:spcBef>
              <a:buFont typeface="Arial" pitchFamily="34" charset="0"/>
              <a:buChar char="–"/>
              <a:defRPr kumimoji="1" sz="2400">
                <a:solidFill>
                  <a:srgbClr val="6F6F6F"/>
                </a:solidFill>
                <a:latin typeface="Arial" pitchFamily="34" charset="0"/>
                <a:ea typeface="黑体" pitchFamily="49" charset="-122"/>
              </a:defRPr>
            </a:lvl2pPr>
            <a:lvl3pPr marL="1143000" indent="-228600" eaLnBrk="0" hangingPunct="0">
              <a:spcBef>
                <a:spcPct val="20000"/>
              </a:spcBef>
              <a:buFont typeface="Arial" pitchFamily="34" charset="0"/>
              <a:buChar char="•"/>
              <a:defRPr kumimoji="1" sz="2400">
                <a:solidFill>
                  <a:srgbClr val="6F6F6F"/>
                </a:solidFill>
                <a:latin typeface="Arial" pitchFamily="34" charset="0"/>
                <a:ea typeface="黑体" pitchFamily="49" charset="-122"/>
              </a:defRPr>
            </a:lvl3pPr>
            <a:lvl4pPr marL="1600200" indent="-228600" eaLnBrk="0" hangingPunct="0">
              <a:spcBef>
                <a:spcPct val="20000"/>
              </a:spcBef>
              <a:buFont typeface="Arial" pitchFamily="34" charset="0"/>
              <a:buChar char="–"/>
              <a:defRPr kumimoji="1"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kumimoji="1"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宋体" pitchFamily="2" charset="-122"/>
              </a:defRPr>
            </a:lvl9pPr>
          </a:lstStyle>
          <a:p>
            <a:pPr algn="ctr">
              <a:spcBef>
                <a:spcPct val="0"/>
              </a:spcBef>
              <a:buClrTx/>
              <a:buSzTx/>
              <a:buFontTx/>
              <a:buNone/>
            </a:pPr>
            <a:r>
              <a:rPr kumimoji="0" lang="en-US" altLang="zh-CN" sz="1050">
                <a:solidFill>
                  <a:srgbClr val="000000"/>
                </a:solidFill>
                <a:latin typeface="微软雅黑" pitchFamily="34" charset="-122"/>
                <a:ea typeface="微软雅黑" pitchFamily="34" charset="-122"/>
              </a:rPr>
              <a:t>Data  Service</a:t>
            </a:r>
            <a:endParaRPr kumimoji="0" lang="zh-CN" altLang="en-US" sz="1050">
              <a:solidFill>
                <a:srgbClr val="000000"/>
              </a:solidFill>
              <a:latin typeface="微软雅黑" pitchFamily="34" charset="-122"/>
              <a:ea typeface="微软雅黑" pitchFamily="34" charset="-122"/>
            </a:endParaRPr>
          </a:p>
        </p:txBody>
      </p:sp>
      <p:sp>
        <p:nvSpPr>
          <p:cNvPr id="32782" name="TextBox 53"/>
          <p:cNvSpPr txBox="1">
            <a:spLocks noChangeArrowheads="1"/>
          </p:cNvSpPr>
          <p:nvPr/>
        </p:nvSpPr>
        <p:spPr bwMode="auto">
          <a:xfrm>
            <a:off x="3838575" y="3378200"/>
            <a:ext cx="1035050"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0070C0"/>
              </a:buClr>
              <a:buSzPct val="70000"/>
              <a:buFont typeface="Wingdings" pitchFamily="2" charset="2"/>
              <a:buChar char="n"/>
              <a:defRPr kumimoji="1" sz="2800">
                <a:solidFill>
                  <a:schemeClr val="tx1"/>
                </a:solidFill>
                <a:latin typeface="Arial" pitchFamily="34" charset="0"/>
                <a:ea typeface="黑体" pitchFamily="49" charset="-122"/>
              </a:defRPr>
            </a:lvl1pPr>
            <a:lvl2pPr marL="742950" indent="-285750" eaLnBrk="0" hangingPunct="0">
              <a:spcBef>
                <a:spcPct val="20000"/>
              </a:spcBef>
              <a:buFont typeface="Arial" pitchFamily="34" charset="0"/>
              <a:buChar char="–"/>
              <a:defRPr kumimoji="1" sz="2400">
                <a:solidFill>
                  <a:srgbClr val="6F6F6F"/>
                </a:solidFill>
                <a:latin typeface="Arial" pitchFamily="34" charset="0"/>
                <a:ea typeface="黑体" pitchFamily="49" charset="-122"/>
              </a:defRPr>
            </a:lvl2pPr>
            <a:lvl3pPr marL="1143000" indent="-228600" eaLnBrk="0" hangingPunct="0">
              <a:spcBef>
                <a:spcPct val="20000"/>
              </a:spcBef>
              <a:buFont typeface="Arial" pitchFamily="34" charset="0"/>
              <a:buChar char="•"/>
              <a:defRPr kumimoji="1" sz="2400">
                <a:solidFill>
                  <a:srgbClr val="6F6F6F"/>
                </a:solidFill>
                <a:latin typeface="Arial" pitchFamily="34" charset="0"/>
                <a:ea typeface="黑体" pitchFamily="49" charset="-122"/>
              </a:defRPr>
            </a:lvl3pPr>
            <a:lvl4pPr marL="1600200" indent="-228600" eaLnBrk="0" hangingPunct="0">
              <a:spcBef>
                <a:spcPct val="20000"/>
              </a:spcBef>
              <a:buFont typeface="Arial" pitchFamily="34" charset="0"/>
              <a:buChar char="–"/>
              <a:defRPr kumimoji="1"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kumimoji="1"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宋体" pitchFamily="2" charset="-122"/>
              </a:defRPr>
            </a:lvl9pPr>
          </a:lstStyle>
          <a:p>
            <a:pPr algn="ctr">
              <a:spcBef>
                <a:spcPct val="0"/>
              </a:spcBef>
              <a:buClrTx/>
              <a:buSzTx/>
              <a:buFontTx/>
              <a:buNone/>
            </a:pPr>
            <a:r>
              <a:rPr kumimoji="0" lang="en-US" altLang="zh-CN" sz="1050">
                <a:solidFill>
                  <a:srgbClr val="000000"/>
                </a:solidFill>
                <a:latin typeface="微软雅黑" pitchFamily="34" charset="-122"/>
                <a:ea typeface="微软雅黑" pitchFamily="34" charset="-122"/>
              </a:rPr>
              <a:t>Data processing</a:t>
            </a:r>
            <a:endParaRPr kumimoji="0" lang="zh-CN" altLang="en-US" sz="1050">
              <a:solidFill>
                <a:srgbClr val="000000"/>
              </a:solidFill>
              <a:latin typeface="微软雅黑" pitchFamily="34" charset="-122"/>
              <a:ea typeface="微软雅黑" pitchFamily="34" charset="-122"/>
            </a:endParaRPr>
          </a:p>
        </p:txBody>
      </p:sp>
      <p:sp>
        <p:nvSpPr>
          <p:cNvPr id="32783" name="TextBox 54"/>
          <p:cNvSpPr txBox="1">
            <a:spLocks noChangeArrowheads="1"/>
          </p:cNvSpPr>
          <p:nvPr/>
        </p:nvSpPr>
        <p:spPr bwMode="auto">
          <a:xfrm>
            <a:off x="5148263" y="3373438"/>
            <a:ext cx="1439862"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0070C0"/>
              </a:buClr>
              <a:buSzPct val="70000"/>
              <a:buFont typeface="Wingdings" pitchFamily="2" charset="2"/>
              <a:buChar char="n"/>
              <a:defRPr kumimoji="1" sz="2800">
                <a:solidFill>
                  <a:schemeClr val="tx1"/>
                </a:solidFill>
                <a:latin typeface="Arial" pitchFamily="34" charset="0"/>
                <a:ea typeface="黑体" pitchFamily="49" charset="-122"/>
              </a:defRPr>
            </a:lvl1pPr>
            <a:lvl2pPr marL="742950" indent="-285750" eaLnBrk="0" hangingPunct="0">
              <a:spcBef>
                <a:spcPct val="20000"/>
              </a:spcBef>
              <a:buFont typeface="Arial" pitchFamily="34" charset="0"/>
              <a:buChar char="–"/>
              <a:defRPr kumimoji="1" sz="2400">
                <a:solidFill>
                  <a:srgbClr val="6F6F6F"/>
                </a:solidFill>
                <a:latin typeface="Arial" pitchFamily="34" charset="0"/>
                <a:ea typeface="黑体" pitchFamily="49" charset="-122"/>
              </a:defRPr>
            </a:lvl2pPr>
            <a:lvl3pPr marL="1143000" indent="-228600" eaLnBrk="0" hangingPunct="0">
              <a:spcBef>
                <a:spcPct val="20000"/>
              </a:spcBef>
              <a:buFont typeface="Arial" pitchFamily="34" charset="0"/>
              <a:buChar char="•"/>
              <a:defRPr kumimoji="1" sz="2400">
                <a:solidFill>
                  <a:srgbClr val="6F6F6F"/>
                </a:solidFill>
                <a:latin typeface="Arial" pitchFamily="34" charset="0"/>
                <a:ea typeface="黑体" pitchFamily="49" charset="-122"/>
              </a:defRPr>
            </a:lvl3pPr>
            <a:lvl4pPr marL="1600200" indent="-228600" eaLnBrk="0" hangingPunct="0">
              <a:spcBef>
                <a:spcPct val="20000"/>
              </a:spcBef>
              <a:buFont typeface="Arial" pitchFamily="34" charset="0"/>
              <a:buChar char="–"/>
              <a:defRPr kumimoji="1"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kumimoji="1"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宋体" pitchFamily="2" charset="-122"/>
              </a:defRPr>
            </a:lvl9pPr>
          </a:lstStyle>
          <a:p>
            <a:pPr algn="ctr">
              <a:spcBef>
                <a:spcPct val="0"/>
              </a:spcBef>
              <a:buClrTx/>
              <a:buSzTx/>
              <a:buFontTx/>
              <a:buNone/>
            </a:pPr>
            <a:r>
              <a:rPr kumimoji="0" lang="en-US" altLang="zh-CN" sz="1050">
                <a:solidFill>
                  <a:srgbClr val="000000"/>
                </a:solidFill>
                <a:ea typeface="微软雅黑" pitchFamily="34" charset="-122"/>
                <a:cs typeface="Arial" pitchFamily="34" charset="0"/>
              </a:rPr>
              <a:t>Operationa </a:t>
            </a:r>
            <a:r>
              <a:rPr kumimoji="0" lang="en-GB" altLang="fr-FR" sz="1050">
                <a:ea typeface="微软雅黑" pitchFamily="34" charset="-122"/>
                <a:cs typeface="Arial" pitchFamily="34" charset="0"/>
              </a:rPr>
              <a:t>Interoperability </a:t>
            </a:r>
            <a:endParaRPr kumimoji="0" lang="zh-CN" altLang="en-US" sz="1050">
              <a:solidFill>
                <a:srgbClr val="000000"/>
              </a:solidFill>
              <a:ea typeface="微软雅黑" pitchFamily="34" charset="-122"/>
              <a:cs typeface="Arial" pitchFamily="34" charset="0"/>
            </a:endParaRPr>
          </a:p>
        </p:txBody>
      </p:sp>
      <p:sp>
        <p:nvSpPr>
          <p:cNvPr id="32784" name="TextBox 55"/>
          <p:cNvSpPr txBox="1">
            <a:spLocks noChangeArrowheads="1"/>
          </p:cNvSpPr>
          <p:nvPr/>
        </p:nvSpPr>
        <p:spPr bwMode="auto">
          <a:xfrm>
            <a:off x="6527800" y="3397250"/>
            <a:ext cx="1079500"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0070C0"/>
              </a:buClr>
              <a:buSzPct val="70000"/>
              <a:buFont typeface="Wingdings" pitchFamily="2" charset="2"/>
              <a:buChar char="n"/>
              <a:defRPr kumimoji="1" sz="2800">
                <a:solidFill>
                  <a:schemeClr val="tx1"/>
                </a:solidFill>
                <a:latin typeface="Arial" pitchFamily="34" charset="0"/>
                <a:ea typeface="黑体" pitchFamily="49" charset="-122"/>
              </a:defRPr>
            </a:lvl1pPr>
            <a:lvl2pPr marL="742950" indent="-285750" eaLnBrk="0" hangingPunct="0">
              <a:spcBef>
                <a:spcPct val="20000"/>
              </a:spcBef>
              <a:buFont typeface="Arial" pitchFamily="34" charset="0"/>
              <a:buChar char="–"/>
              <a:defRPr kumimoji="1" sz="2400">
                <a:solidFill>
                  <a:srgbClr val="6F6F6F"/>
                </a:solidFill>
                <a:latin typeface="Arial" pitchFamily="34" charset="0"/>
                <a:ea typeface="黑体" pitchFamily="49" charset="-122"/>
              </a:defRPr>
            </a:lvl2pPr>
            <a:lvl3pPr marL="1143000" indent="-228600" eaLnBrk="0" hangingPunct="0">
              <a:spcBef>
                <a:spcPct val="20000"/>
              </a:spcBef>
              <a:buFont typeface="Arial" pitchFamily="34" charset="0"/>
              <a:buChar char="•"/>
              <a:defRPr kumimoji="1" sz="2400">
                <a:solidFill>
                  <a:srgbClr val="6F6F6F"/>
                </a:solidFill>
                <a:latin typeface="Arial" pitchFamily="34" charset="0"/>
                <a:ea typeface="黑体" pitchFamily="49" charset="-122"/>
              </a:defRPr>
            </a:lvl3pPr>
            <a:lvl4pPr marL="1600200" indent="-228600" eaLnBrk="0" hangingPunct="0">
              <a:spcBef>
                <a:spcPct val="20000"/>
              </a:spcBef>
              <a:buFont typeface="Arial" pitchFamily="34" charset="0"/>
              <a:buChar char="–"/>
              <a:defRPr kumimoji="1"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kumimoji="1"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宋体" pitchFamily="2" charset="-122"/>
              </a:defRPr>
            </a:lvl9pPr>
          </a:lstStyle>
          <a:p>
            <a:pPr algn="ctr">
              <a:spcBef>
                <a:spcPct val="0"/>
              </a:spcBef>
              <a:buClrTx/>
              <a:buSzTx/>
              <a:buFontTx/>
              <a:buNone/>
            </a:pPr>
            <a:r>
              <a:rPr kumimoji="0" lang="en-US" altLang="zh-CN" sz="1050">
                <a:solidFill>
                  <a:srgbClr val="000000"/>
                </a:solidFill>
                <a:latin typeface="微软雅黑" pitchFamily="34" charset="-122"/>
                <a:ea typeface="微软雅黑" pitchFamily="34" charset="-122"/>
              </a:rPr>
              <a:t>Mobile Services</a:t>
            </a:r>
            <a:endParaRPr kumimoji="0" lang="zh-CN" altLang="en-US" sz="1050">
              <a:solidFill>
                <a:srgbClr val="000000"/>
              </a:solidFill>
              <a:latin typeface="微软雅黑" pitchFamily="34" charset="-122"/>
              <a:ea typeface="微软雅黑" pitchFamily="34" charset="-122"/>
            </a:endParaRPr>
          </a:p>
        </p:txBody>
      </p:sp>
      <p:sp>
        <p:nvSpPr>
          <p:cNvPr id="3" name="流程图: 可选过程 2"/>
          <p:cNvSpPr/>
          <p:nvPr/>
        </p:nvSpPr>
        <p:spPr bwMode="auto">
          <a:xfrm>
            <a:off x="2105025" y="3881438"/>
            <a:ext cx="1171575" cy="474662"/>
          </a:xfrm>
          <a:prstGeom prst="flowChartAlternateProcess">
            <a:avLst/>
          </a:prstGeom>
          <a:solidFill>
            <a:srgbClr val="FFFF00"/>
          </a:solidFill>
          <a:ln>
            <a:solidFill>
              <a:srgbClr val="7030A0"/>
            </a:solidFill>
          </a:ln>
        </p:spPr>
        <p:style>
          <a:lnRef idx="2">
            <a:schemeClr val="accent6"/>
          </a:lnRef>
          <a:fillRef idx="1">
            <a:schemeClr val="lt1"/>
          </a:fillRef>
          <a:effectRef idx="0">
            <a:schemeClr val="accent6"/>
          </a:effectRef>
          <a:fontRef idx="minor">
            <a:schemeClr val="dk1"/>
          </a:fontRef>
        </p:style>
        <p:txBody>
          <a:bodyPr anchor="ctr"/>
          <a:lstStyle/>
          <a:p>
            <a:pPr algn="ctr" eaLnBrk="0" hangingPunct="0">
              <a:defRPr/>
            </a:pPr>
            <a:r>
              <a:rPr lang="en-US" altLang="zh-CN" sz="1050" dirty="0">
                <a:solidFill>
                  <a:srgbClr val="000000"/>
                </a:solidFill>
                <a:latin typeface="微软雅黑" pitchFamily="34" charset="-122"/>
                <a:ea typeface="微软雅黑" pitchFamily="34" charset="-122"/>
              </a:rPr>
              <a:t>Standard data access Interfaces</a:t>
            </a:r>
            <a:endParaRPr lang="zh-CN" altLang="en-US" sz="1050" dirty="0">
              <a:solidFill>
                <a:srgbClr val="000000"/>
              </a:solidFill>
              <a:latin typeface="微软雅黑" pitchFamily="34" charset="-122"/>
              <a:ea typeface="微软雅黑" pitchFamily="34" charset="-122"/>
            </a:endParaRPr>
          </a:p>
        </p:txBody>
      </p:sp>
      <p:sp>
        <p:nvSpPr>
          <p:cNvPr id="66" name="流程图: 可选过程 65"/>
          <p:cNvSpPr/>
          <p:nvPr/>
        </p:nvSpPr>
        <p:spPr bwMode="auto">
          <a:xfrm>
            <a:off x="2082800" y="4435475"/>
            <a:ext cx="1171575" cy="642938"/>
          </a:xfrm>
          <a:prstGeom prst="flowChartAlternateProcess">
            <a:avLst/>
          </a:prstGeom>
          <a:solidFill>
            <a:srgbClr val="FFFF00"/>
          </a:solidFill>
          <a:ln>
            <a:solidFill>
              <a:srgbClr val="7030A0"/>
            </a:solidFill>
          </a:ln>
        </p:spPr>
        <p:style>
          <a:lnRef idx="2">
            <a:schemeClr val="accent6"/>
          </a:lnRef>
          <a:fillRef idx="1">
            <a:schemeClr val="lt1"/>
          </a:fillRef>
          <a:effectRef idx="0">
            <a:schemeClr val="accent6"/>
          </a:effectRef>
          <a:fontRef idx="minor">
            <a:schemeClr val="dk1"/>
          </a:fontRef>
        </p:style>
        <p:txBody>
          <a:bodyPr anchor="ctr"/>
          <a:lstStyle/>
          <a:p>
            <a:pPr algn="ctr" eaLnBrk="0" hangingPunct="0">
              <a:defRPr/>
            </a:pPr>
            <a:r>
              <a:rPr lang="en-US" altLang="zh-CN" sz="1050" dirty="0">
                <a:solidFill>
                  <a:srgbClr val="000000"/>
                </a:solidFill>
                <a:latin typeface="微软雅黑" pitchFamily="34" charset="-122"/>
                <a:ea typeface="微软雅黑" pitchFamily="34" charset="-122"/>
              </a:rPr>
              <a:t>Observation data and products</a:t>
            </a:r>
            <a:endParaRPr lang="zh-CN" altLang="en-US" sz="1050" dirty="0">
              <a:solidFill>
                <a:srgbClr val="000000"/>
              </a:solidFill>
              <a:latin typeface="微软雅黑" pitchFamily="34" charset="-122"/>
              <a:ea typeface="微软雅黑" pitchFamily="34" charset="-122"/>
            </a:endParaRPr>
          </a:p>
        </p:txBody>
      </p:sp>
      <p:sp>
        <p:nvSpPr>
          <p:cNvPr id="68" name="流程图: 可选过程 67"/>
          <p:cNvSpPr/>
          <p:nvPr/>
        </p:nvSpPr>
        <p:spPr bwMode="auto">
          <a:xfrm>
            <a:off x="3630613" y="3851275"/>
            <a:ext cx="1308100" cy="319088"/>
          </a:xfrm>
          <a:prstGeom prst="flowChartAlternateProcess">
            <a:avLst/>
          </a:prstGeom>
          <a:solidFill>
            <a:srgbClr val="FFFF00"/>
          </a:solidFill>
          <a:ln>
            <a:solidFill>
              <a:srgbClr val="7030A0"/>
            </a:solidFill>
          </a:ln>
        </p:spPr>
        <p:style>
          <a:lnRef idx="2">
            <a:schemeClr val="accent6"/>
          </a:lnRef>
          <a:fillRef idx="1">
            <a:schemeClr val="lt1"/>
          </a:fillRef>
          <a:effectRef idx="0">
            <a:schemeClr val="accent6"/>
          </a:effectRef>
          <a:fontRef idx="minor">
            <a:schemeClr val="dk1"/>
          </a:fontRef>
        </p:style>
        <p:txBody>
          <a:bodyPr anchor="ctr"/>
          <a:lstStyle/>
          <a:p>
            <a:pPr algn="ctr" eaLnBrk="0" hangingPunct="0">
              <a:defRPr/>
            </a:pPr>
            <a:r>
              <a:rPr lang="en-US" altLang="zh-CN" sz="1050" dirty="0">
                <a:solidFill>
                  <a:srgbClr val="000000"/>
                </a:solidFill>
                <a:latin typeface="微软雅黑" pitchFamily="34" charset="-122"/>
                <a:ea typeface="微软雅黑" pitchFamily="34" charset="-122"/>
              </a:rPr>
              <a:t>Datasets production</a:t>
            </a:r>
            <a:endParaRPr lang="zh-CN" altLang="en-US" sz="1050" dirty="0">
              <a:solidFill>
                <a:srgbClr val="000000"/>
              </a:solidFill>
              <a:latin typeface="微软雅黑" pitchFamily="34" charset="-122"/>
              <a:ea typeface="微软雅黑" pitchFamily="34" charset="-122"/>
            </a:endParaRPr>
          </a:p>
        </p:txBody>
      </p:sp>
      <p:sp>
        <p:nvSpPr>
          <p:cNvPr id="69" name="流程图: 可选过程 68"/>
          <p:cNvSpPr/>
          <p:nvPr/>
        </p:nvSpPr>
        <p:spPr bwMode="auto">
          <a:xfrm>
            <a:off x="3636963" y="4264025"/>
            <a:ext cx="1308100" cy="369888"/>
          </a:xfrm>
          <a:prstGeom prst="flowChartAlternateProcess">
            <a:avLst/>
          </a:prstGeom>
          <a:solidFill>
            <a:srgbClr val="FFFF00"/>
          </a:solidFill>
          <a:ln>
            <a:solidFill>
              <a:srgbClr val="7030A0"/>
            </a:solidFill>
          </a:ln>
        </p:spPr>
        <p:style>
          <a:lnRef idx="2">
            <a:schemeClr val="accent6"/>
          </a:lnRef>
          <a:fillRef idx="1">
            <a:schemeClr val="lt1"/>
          </a:fillRef>
          <a:effectRef idx="0">
            <a:schemeClr val="accent6"/>
          </a:effectRef>
          <a:fontRef idx="minor">
            <a:schemeClr val="dk1"/>
          </a:fontRef>
        </p:style>
        <p:txBody>
          <a:bodyPr anchor="ctr"/>
          <a:lstStyle/>
          <a:p>
            <a:pPr algn="ctr" eaLnBrk="0" hangingPunct="0">
              <a:defRPr/>
            </a:pPr>
            <a:r>
              <a:rPr lang="en-US" altLang="zh-CN" sz="1050" dirty="0">
                <a:solidFill>
                  <a:srgbClr val="000000"/>
                </a:solidFill>
                <a:latin typeface="微软雅黑" pitchFamily="34" charset="-122"/>
                <a:ea typeface="微软雅黑" pitchFamily="34" charset="-122"/>
              </a:rPr>
              <a:t>Data statistics and analysis</a:t>
            </a:r>
            <a:endParaRPr lang="zh-CN" altLang="en-US" sz="1050" dirty="0">
              <a:solidFill>
                <a:srgbClr val="000000"/>
              </a:solidFill>
              <a:latin typeface="微软雅黑" pitchFamily="34" charset="-122"/>
              <a:ea typeface="微软雅黑" pitchFamily="34" charset="-122"/>
            </a:endParaRPr>
          </a:p>
        </p:txBody>
      </p:sp>
      <p:sp>
        <p:nvSpPr>
          <p:cNvPr id="70" name="流程图: 可选过程 69"/>
          <p:cNvSpPr/>
          <p:nvPr/>
        </p:nvSpPr>
        <p:spPr bwMode="auto">
          <a:xfrm>
            <a:off x="3636963" y="4687888"/>
            <a:ext cx="1308100" cy="319087"/>
          </a:xfrm>
          <a:prstGeom prst="flowChartAlternateProcess">
            <a:avLst/>
          </a:prstGeom>
          <a:solidFill>
            <a:srgbClr val="FFFF00"/>
          </a:solidFill>
          <a:ln>
            <a:solidFill>
              <a:srgbClr val="7030A0"/>
            </a:solidFill>
          </a:ln>
        </p:spPr>
        <p:style>
          <a:lnRef idx="2">
            <a:schemeClr val="accent6"/>
          </a:lnRef>
          <a:fillRef idx="1">
            <a:schemeClr val="lt1"/>
          </a:fillRef>
          <a:effectRef idx="0">
            <a:schemeClr val="accent6"/>
          </a:effectRef>
          <a:fontRef idx="minor">
            <a:schemeClr val="dk1"/>
          </a:fontRef>
        </p:style>
        <p:txBody>
          <a:bodyPr anchor="ctr"/>
          <a:lstStyle/>
          <a:p>
            <a:pPr algn="ctr" eaLnBrk="0" hangingPunct="0">
              <a:defRPr/>
            </a:pPr>
            <a:r>
              <a:rPr lang="en-US" altLang="zh-CN" sz="1050" dirty="0">
                <a:solidFill>
                  <a:srgbClr val="000000"/>
                </a:solidFill>
                <a:latin typeface="微软雅黑" pitchFamily="34" charset="-122"/>
                <a:ea typeface="微软雅黑" pitchFamily="34" charset="-122"/>
              </a:rPr>
              <a:t>Data Visualization</a:t>
            </a:r>
            <a:endParaRPr lang="zh-CN" altLang="en-US" sz="1050" dirty="0">
              <a:solidFill>
                <a:srgbClr val="000000"/>
              </a:solidFill>
              <a:latin typeface="微软雅黑" pitchFamily="34" charset="-122"/>
              <a:ea typeface="微软雅黑" pitchFamily="34" charset="-122"/>
            </a:endParaRPr>
          </a:p>
        </p:txBody>
      </p:sp>
      <p:sp>
        <p:nvSpPr>
          <p:cNvPr id="71" name="流程图: 可选过程 70"/>
          <p:cNvSpPr/>
          <p:nvPr/>
        </p:nvSpPr>
        <p:spPr bwMode="auto">
          <a:xfrm>
            <a:off x="5129213" y="3819525"/>
            <a:ext cx="1308100" cy="290513"/>
          </a:xfrm>
          <a:prstGeom prst="flowChartAlternateProcess">
            <a:avLst/>
          </a:prstGeom>
          <a:ln>
            <a:solidFill>
              <a:srgbClr val="7030A0"/>
            </a:solidFill>
          </a:ln>
        </p:spPr>
        <p:style>
          <a:lnRef idx="2">
            <a:schemeClr val="accent6"/>
          </a:lnRef>
          <a:fillRef idx="1">
            <a:schemeClr val="lt1"/>
          </a:fillRef>
          <a:effectRef idx="0">
            <a:schemeClr val="accent6"/>
          </a:effectRef>
          <a:fontRef idx="minor">
            <a:schemeClr val="dk1"/>
          </a:fontRef>
        </p:style>
        <p:txBody>
          <a:bodyPr anchor="ctr"/>
          <a:lstStyle/>
          <a:p>
            <a:pPr algn="ctr" eaLnBrk="0" hangingPunct="0">
              <a:defRPr/>
            </a:pPr>
            <a:r>
              <a:rPr lang="en-US" altLang="zh-CN" sz="900" dirty="0">
                <a:solidFill>
                  <a:prstClr val="black"/>
                </a:solidFill>
              </a:rPr>
              <a:t>MICAPS</a:t>
            </a:r>
            <a:endParaRPr lang="en-US" altLang="zh-CN" sz="1100" dirty="0">
              <a:solidFill>
                <a:prstClr val="black"/>
              </a:solidFill>
            </a:endParaRPr>
          </a:p>
        </p:txBody>
      </p:sp>
      <p:sp>
        <p:nvSpPr>
          <p:cNvPr id="72" name="流程图: 可选过程 71"/>
          <p:cNvSpPr/>
          <p:nvPr/>
        </p:nvSpPr>
        <p:spPr bwMode="auto">
          <a:xfrm>
            <a:off x="5129213" y="4170363"/>
            <a:ext cx="1308100" cy="265112"/>
          </a:xfrm>
          <a:prstGeom prst="flowChartAlternateProcess">
            <a:avLst/>
          </a:prstGeom>
          <a:ln>
            <a:solidFill>
              <a:srgbClr val="7030A0"/>
            </a:solidFill>
          </a:ln>
        </p:spPr>
        <p:style>
          <a:lnRef idx="2">
            <a:schemeClr val="accent6"/>
          </a:lnRef>
          <a:fillRef idx="1">
            <a:schemeClr val="lt1"/>
          </a:fillRef>
          <a:effectRef idx="0">
            <a:schemeClr val="accent6"/>
          </a:effectRef>
          <a:fontRef idx="minor">
            <a:schemeClr val="dk1"/>
          </a:fontRef>
        </p:style>
        <p:txBody>
          <a:bodyPr anchor="ctr"/>
          <a:lstStyle/>
          <a:p>
            <a:pPr algn="ctr" eaLnBrk="0" hangingPunct="0">
              <a:defRPr/>
            </a:pPr>
            <a:r>
              <a:rPr lang="en-US" altLang="zh-CN" sz="900" dirty="0">
                <a:solidFill>
                  <a:prstClr val="black"/>
                </a:solidFill>
              </a:rPr>
              <a:t>CIPAS</a:t>
            </a:r>
            <a:endParaRPr lang="en-US" altLang="zh-CN" sz="1100" dirty="0">
              <a:solidFill>
                <a:prstClr val="black"/>
              </a:solidFill>
            </a:endParaRPr>
          </a:p>
        </p:txBody>
      </p:sp>
      <p:sp>
        <p:nvSpPr>
          <p:cNvPr id="73" name="流程图: 可选过程 72"/>
          <p:cNvSpPr/>
          <p:nvPr/>
        </p:nvSpPr>
        <p:spPr bwMode="auto">
          <a:xfrm>
            <a:off x="5137150" y="4522788"/>
            <a:ext cx="1306513" cy="211137"/>
          </a:xfrm>
          <a:prstGeom prst="flowChartAlternateProcess">
            <a:avLst/>
          </a:prstGeom>
          <a:ln>
            <a:solidFill>
              <a:srgbClr val="7030A0"/>
            </a:solidFill>
          </a:ln>
        </p:spPr>
        <p:style>
          <a:lnRef idx="2">
            <a:schemeClr val="accent6"/>
          </a:lnRef>
          <a:fillRef idx="1">
            <a:schemeClr val="lt1"/>
          </a:fillRef>
          <a:effectRef idx="0">
            <a:schemeClr val="accent6"/>
          </a:effectRef>
          <a:fontRef idx="minor">
            <a:schemeClr val="dk1"/>
          </a:fontRef>
        </p:style>
        <p:txBody>
          <a:bodyPr anchor="ctr"/>
          <a:lstStyle/>
          <a:p>
            <a:pPr algn="ctr" eaLnBrk="0" hangingPunct="0">
              <a:defRPr/>
            </a:pPr>
            <a:r>
              <a:rPr lang="en-US" altLang="zh-CN" sz="1100" dirty="0">
                <a:solidFill>
                  <a:prstClr val="black"/>
                </a:solidFill>
              </a:rPr>
              <a:t>ASOM</a:t>
            </a:r>
          </a:p>
        </p:txBody>
      </p:sp>
      <p:sp>
        <p:nvSpPr>
          <p:cNvPr id="76" name="流程图: 可选过程 75"/>
          <p:cNvSpPr/>
          <p:nvPr/>
        </p:nvSpPr>
        <p:spPr bwMode="auto">
          <a:xfrm>
            <a:off x="6489700" y="3817938"/>
            <a:ext cx="1181100" cy="344487"/>
          </a:xfrm>
          <a:prstGeom prst="flowChartAlternateProcess">
            <a:avLst/>
          </a:prstGeom>
          <a:ln>
            <a:solidFill>
              <a:srgbClr val="7030A0"/>
            </a:solidFill>
          </a:ln>
        </p:spPr>
        <p:style>
          <a:lnRef idx="2">
            <a:schemeClr val="accent6"/>
          </a:lnRef>
          <a:fillRef idx="1">
            <a:schemeClr val="lt1"/>
          </a:fillRef>
          <a:effectRef idx="0">
            <a:schemeClr val="accent6"/>
          </a:effectRef>
          <a:fontRef idx="minor">
            <a:schemeClr val="dk1"/>
          </a:fontRef>
        </p:style>
        <p:txBody>
          <a:bodyPr anchor="ctr"/>
          <a:lstStyle/>
          <a:p>
            <a:pPr algn="ctr" eaLnBrk="0" hangingPunct="0">
              <a:defRPr/>
            </a:pPr>
            <a:r>
              <a:rPr lang="en-US" altLang="zh-CN" sz="1050" dirty="0">
                <a:solidFill>
                  <a:srgbClr val="000000"/>
                </a:solidFill>
                <a:latin typeface="微软雅黑" pitchFamily="34" charset="-122"/>
                <a:ea typeface="微软雅黑" pitchFamily="34" charset="-122"/>
              </a:rPr>
              <a:t>Mobile applications</a:t>
            </a:r>
          </a:p>
        </p:txBody>
      </p:sp>
      <p:sp>
        <p:nvSpPr>
          <p:cNvPr id="78" name="圆角矩形 77"/>
          <p:cNvSpPr/>
          <p:nvPr/>
        </p:nvSpPr>
        <p:spPr bwMode="auto">
          <a:xfrm>
            <a:off x="1754188" y="1898650"/>
            <a:ext cx="5626100" cy="995363"/>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solidFill>
                <a:prstClr val="white"/>
              </a:solidFill>
            </a:endParaRPr>
          </a:p>
        </p:txBody>
      </p:sp>
      <p:pic>
        <p:nvPicPr>
          <p:cNvPr id="32795" name="Picture 3"/>
          <p:cNvPicPr>
            <a:picLocks noChangeAspect="1" noChangeArrowheads="1"/>
          </p:cNvPicPr>
          <p:nvPr/>
        </p:nvPicPr>
        <p:blipFill>
          <a:blip r:embed="rId8">
            <a:extLst>
              <a:ext uri="{28A0092B-C50C-407E-A947-70E740481C1C}">
                <a14:useLocalDpi xmlns:a14="http://schemas.microsoft.com/office/drawing/2010/main" val="0"/>
              </a:ext>
            </a:extLst>
          </a:blip>
          <a:srcRect b="23969"/>
          <a:stretch>
            <a:fillRect/>
          </a:stretch>
        </p:blipFill>
        <p:spPr bwMode="auto">
          <a:xfrm>
            <a:off x="5127625" y="2555875"/>
            <a:ext cx="319088"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96" name="Picture 4"/>
          <p:cNvPicPr>
            <a:picLocks noChangeAspect="1" noChangeArrowheads="1"/>
          </p:cNvPicPr>
          <p:nvPr/>
        </p:nvPicPr>
        <p:blipFill>
          <a:blip r:embed="rId9">
            <a:extLst>
              <a:ext uri="{28A0092B-C50C-407E-A947-70E740481C1C}">
                <a14:useLocalDpi xmlns:a14="http://schemas.microsoft.com/office/drawing/2010/main" val="0"/>
              </a:ext>
            </a:extLst>
          </a:blip>
          <a:srcRect b="36900"/>
          <a:stretch>
            <a:fillRect/>
          </a:stretch>
        </p:blipFill>
        <p:spPr bwMode="auto">
          <a:xfrm>
            <a:off x="5434013" y="2559050"/>
            <a:ext cx="273050" cy="29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97" name="Picture 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323013" y="2528888"/>
            <a:ext cx="471487"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98" name="TextBox 84"/>
          <p:cNvSpPr txBox="1">
            <a:spLocks noChangeArrowheads="1"/>
          </p:cNvSpPr>
          <p:nvPr/>
        </p:nvSpPr>
        <p:spPr bwMode="auto">
          <a:xfrm>
            <a:off x="5503863" y="2570163"/>
            <a:ext cx="1104900" cy="26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0070C0"/>
              </a:buClr>
              <a:buSzPct val="70000"/>
              <a:buFont typeface="Wingdings" pitchFamily="2" charset="2"/>
              <a:buChar char="n"/>
              <a:defRPr kumimoji="1" sz="2800">
                <a:solidFill>
                  <a:schemeClr val="tx1"/>
                </a:solidFill>
                <a:latin typeface="Arial" pitchFamily="34" charset="0"/>
                <a:ea typeface="黑体" pitchFamily="49" charset="-122"/>
              </a:defRPr>
            </a:lvl1pPr>
            <a:lvl2pPr marL="742950" indent="-285750" eaLnBrk="0" hangingPunct="0">
              <a:spcBef>
                <a:spcPct val="20000"/>
              </a:spcBef>
              <a:buFont typeface="Arial" pitchFamily="34" charset="0"/>
              <a:buChar char="–"/>
              <a:defRPr kumimoji="1" sz="2400">
                <a:solidFill>
                  <a:srgbClr val="6F6F6F"/>
                </a:solidFill>
                <a:latin typeface="Arial" pitchFamily="34" charset="0"/>
                <a:ea typeface="黑体" pitchFamily="49" charset="-122"/>
              </a:defRPr>
            </a:lvl2pPr>
            <a:lvl3pPr marL="1143000" indent="-228600" eaLnBrk="0" hangingPunct="0">
              <a:spcBef>
                <a:spcPct val="20000"/>
              </a:spcBef>
              <a:buFont typeface="Arial" pitchFamily="34" charset="0"/>
              <a:buChar char="•"/>
              <a:defRPr kumimoji="1" sz="2400">
                <a:solidFill>
                  <a:srgbClr val="6F6F6F"/>
                </a:solidFill>
                <a:latin typeface="Arial" pitchFamily="34" charset="0"/>
                <a:ea typeface="黑体" pitchFamily="49" charset="-122"/>
              </a:defRPr>
            </a:lvl3pPr>
            <a:lvl4pPr marL="1600200" indent="-228600" eaLnBrk="0" hangingPunct="0">
              <a:spcBef>
                <a:spcPct val="20000"/>
              </a:spcBef>
              <a:buFont typeface="Arial" pitchFamily="34" charset="0"/>
              <a:buChar char="–"/>
              <a:defRPr kumimoji="1"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kumimoji="1"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宋体" pitchFamily="2" charset="-122"/>
              </a:defRPr>
            </a:lvl9pPr>
          </a:lstStyle>
          <a:p>
            <a:pPr algn="ctr">
              <a:spcBef>
                <a:spcPct val="0"/>
              </a:spcBef>
              <a:buClrTx/>
              <a:buSzTx/>
              <a:buFontTx/>
              <a:buNone/>
            </a:pPr>
            <a:r>
              <a:rPr kumimoji="0" lang="en-US" altLang="zh-CN" sz="1100">
                <a:solidFill>
                  <a:srgbClr val="000000"/>
                </a:solidFill>
                <a:ea typeface="宋体" pitchFamily="2" charset="-122"/>
              </a:rPr>
              <a:t>Mobile Apps</a:t>
            </a:r>
            <a:endParaRPr kumimoji="0" lang="zh-CN" altLang="en-US" sz="1100">
              <a:solidFill>
                <a:srgbClr val="000000"/>
              </a:solidFill>
              <a:ea typeface="宋体" pitchFamily="2" charset="-122"/>
            </a:endParaRPr>
          </a:p>
        </p:txBody>
      </p:sp>
      <p:pic>
        <p:nvPicPr>
          <p:cNvPr id="32799" name="Picture 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608763" y="2895600"/>
            <a:ext cx="319087"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800" name="Picture 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773738" y="2895600"/>
            <a:ext cx="320675" cy="17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801" name="Picture 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379663" y="2568575"/>
            <a:ext cx="3016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802" name="TextBox 94"/>
          <p:cNvSpPr txBox="1">
            <a:spLocks noChangeArrowheads="1"/>
          </p:cNvSpPr>
          <p:nvPr/>
        </p:nvSpPr>
        <p:spPr bwMode="auto">
          <a:xfrm>
            <a:off x="3059113" y="2576513"/>
            <a:ext cx="877887" cy="26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rgbClr val="0070C0"/>
              </a:buClr>
              <a:buSzPct val="70000"/>
              <a:buFont typeface="Wingdings" pitchFamily="2" charset="2"/>
              <a:buChar char="n"/>
              <a:defRPr kumimoji="1" sz="2800">
                <a:solidFill>
                  <a:schemeClr val="tx1"/>
                </a:solidFill>
                <a:latin typeface="Arial" pitchFamily="34" charset="0"/>
                <a:ea typeface="黑体" pitchFamily="49" charset="-122"/>
              </a:defRPr>
            </a:lvl1pPr>
            <a:lvl2pPr marL="742950" indent="-285750" eaLnBrk="0" hangingPunct="0">
              <a:spcBef>
                <a:spcPct val="20000"/>
              </a:spcBef>
              <a:buFont typeface="Arial" pitchFamily="34" charset="0"/>
              <a:buChar char="–"/>
              <a:defRPr kumimoji="1" sz="2400">
                <a:solidFill>
                  <a:srgbClr val="6F6F6F"/>
                </a:solidFill>
                <a:latin typeface="Arial" pitchFamily="34" charset="0"/>
                <a:ea typeface="黑体" pitchFamily="49" charset="-122"/>
              </a:defRPr>
            </a:lvl2pPr>
            <a:lvl3pPr marL="1143000" indent="-228600" eaLnBrk="0" hangingPunct="0">
              <a:spcBef>
                <a:spcPct val="20000"/>
              </a:spcBef>
              <a:buFont typeface="Arial" pitchFamily="34" charset="0"/>
              <a:buChar char="•"/>
              <a:defRPr kumimoji="1" sz="2400">
                <a:solidFill>
                  <a:srgbClr val="6F6F6F"/>
                </a:solidFill>
                <a:latin typeface="Arial" pitchFamily="34" charset="0"/>
                <a:ea typeface="黑体" pitchFamily="49" charset="-122"/>
              </a:defRPr>
            </a:lvl3pPr>
            <a:lvl4pPr marL="1600200" indent="-228600" eaLnBrk="0" hangingPunct="0">
              <a:spcBef>
                <a:spcPct val="20000"/>
              </a:spcBef>
              <a:buFont typeface="Arial" pitchFamily="34" charset="0"/>
              <a:buChar char="–"/>
              <a:defRPr kumimoji="1"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kumimoji="1"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宋体" pitchFamily="2" charset="-122"/>
              </a:defRPr>
            </a:lvl9pPr>
          </a:lstStyle>
          <a:p>
            <a:pPr algn="ctr">
              <a:spcBef>
                <a:spcPct val="0"/>
              </a:spcBef>
              <a:buClrTx/>
              <a:buSzTx/>
              <a:buFontTx/>
              <a:buNone/>
            </a:pPr>
            <a:r>
              <a:rPr kumimoji="0" lang="en-US" altLang="zh-CN" sz="1100">
                <a:solidFill>
                  <a:srgbClr val="000000"/>
                </a:solidFill>
                <a:latin typeface="微软雅黑" pitchFamily="34" charset="-122"/>
                <a:ea typeface="微软雅黑" pitchFamily="34" charset="-122"/>
              </a:rPr>
              <a:t>desktop</a:t>
            </a:r>
            <a:endParaRPr kumimoji="0" lang="zh-CN" altLang="en-US" sz="1100">
              <a:solidFill>
                <a:srgbClr val="000000"/>
              </a:solidFill>
              <a:latin typeface="微软雅黑" pitchFamily="34" charset="-122"/>
              <a:ea typeface="微软雅黑" pitchFamily="34" charset="-122"/>
            </a:endParaRPr>
          </a:p>
        </p:txBody>
      </p:sp>
      <p:pic>
        <p:nvPicPr>
          <p:cNvPr id="32803" name="Picture 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786063" y="2576513"/>
            <a:ext cx="303212"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804" name="TextBox 96"/>
          <p:cNvSpPr txBox="1">
            <a:spLocks noChangeArrowheads="1"/>
          </p:cNvSpPr>
          <p:nvPr/>
        </p:nvSpPr>
        <p:spPr bwMode="auto">
          <a:xfrm>
            <a:off x="3254375" y="2041525"/>
            <a:ext cx="1187450" cy="261938"/>
          </a:xfrm>
          <a:prstGeom prst="rect">
            <a:avLst/>
          </a:prstGeom>
          <a:noFill/>
          <a:ln w="6350">
            <a:solidFill>
              <a:srgbClr val="00B0F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lr>
                <a:srgbClr val="0070C0"/>
              </a:buClr>
              <a:buSzPct val="70000"/>
              <a:buFont typeface="Wingdings" pitchFamily="2" charset="2"/>
              <a:buChar char="n"/>
              <a:defRPr kumimoji="1" sz="2800">
                <a:solidFill>
                  <a:schemeClr val="tx1"/>
                </a:solidFill>
                <a:latin typeface="Arial" pitchFamily="34" charset="0"/>
                <a:ea typeface="黑体" pitchFamily="49" charset="-122"/>
              </a:defRPr>
            </a:lvl1pPr>
            <a:lvl2pPr marL="742950" indent="-285750" eaLnBrk="0" hangingPunct="0">
              <a:spcBef>
                <a:spcPct val="20000"/>
              </a:spcBef>
              <a:buFont typeface="Arial" pitchFamily="34" charset="0"/>
              <a:buChar char="–"/>
              <a:defRPr kumimoji="1" sz="2400">
                <a:solidFill>
                  <a:srgbClr val="6F6F6F"/>
                </a:solidFill>
                <a:latin typeface="Arial" pitchFamily="34" charset="0"/>
                <a:ea typeface="黑体" pitchFamily="49" charset="-122"/>
              </a:defRPr>
            </a:lvl2pPr>
            <a:lvl3pPr marL="1143000" indent="-228600" eaLnBrk="0" hangingPunct="0">
              <a:spcBef>
                <a:spcPct val="20000"/>
              </a:spcBef>
              <a:buFont typeface="Arial" pitchFamily="34" charset="0"/>
              <a:buChar char="•"/>
              <a:defRPr kumimoji="1" sz="2400">
                <a:solidFill>
                  <a:srgbClr val="6F6F6F"/>
                </a:solidFill>
                <a:latin typeface="Arial" pitchFamily="34" charset="0"/>
                <a:ea typeface="黑体" pitchFamily="49" charset="-122"/>
              </a:defRPr>
            </a:lvl3pPr>
            <a:lvl4pPr marL="1600200" indent="-228600" eaLnBrk="0" hangingPunct="0">
              <a:spcBef>
                <a:spcPct val="20000"/>
              </a:spcBef>
              <a:buFont typeface="Arial" pitchFamily="34" charset="0"/>
              <a:buChar char="–"/>
              <a:defRPr kumimoji="1"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kumimoji="1"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宋体" pitchFamily="2" charset="-122"/>
              </a:defRPr>
            </a:lvl9pPr>
          </a:lstStyle>
          <a:p>
            <a:pPr algn="ctr">
              <a:spcBef>
                <a:spcPct val="0"/>
              </a:spcBef>
              <a:buClrTx/>
              <a:buSzTx/>
              <a:buFontTx/>
              <a:buNone/>
            </a:pPr>
            <a:r>
              <a:rPr kumimoji="0" lang="en-US" altLang="zh-CN" sz="1100">
                <a:solidFill>
                  <a:srgbClr val="000000"/>
                </a:solidFill>
                <a:latin typeface="微软雅黑" pitchFamily="34" charset="-122"/>
                <a:ea typeface="微软雅黑" pitchFamily="34" charset="-122"/>
              </a:rPr>
              <a:t>Weather</a:t>
            </a:r>
            <a:endParaRPr kumimoji="0" lang="zh-CN" altLang="en-US" sz="1100">
              <a:solidFill>
                <a:srgbClr val="000000"/>
              </a:solidFill>
              <a:latin typeface="微软雅黑" pitchFamily="34" charset="-122"/>
              <a:ea typeface="微软雅黑" pitchFamily="34" charset="-122"/>
            </a:endParaRPr>
          </a:p>
        </p:txBody>
      </p:sp>
      <p:pic>
        <p:nvPicPr>
          <p:cNvPr id="32805" name="Picture 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910013" y="2576513"/>
            <a:ext cx="303212"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806" name="Picture 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291013" y="2568575"/>
            <a:ext cx="3016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807" name="TextBox 99"/>
          <p:cNvSpPr txBox="1">
            <a:spLocks noChangeArrowheads="1"/>
          </p:cNvSpPr>
          <p:nvPr/>
        </p:nvSpPr>
        <p:spPr bwMode="auto">
          <a:xfrm>
            <a:off x="4619625" y="2041525"/>
            <a:ext cx="1185863" cy="261938"/>
          </a:xfrm>
          <a:prstGeom prst="rect">
            <a:avLst/>
          </a:prstGeom>
          <a:noFill/>
          <a:ln w="6350">
            <a:solidFill>
              <a:srgbClr val="00B0F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lr>
                <a:srgbClr val="0070C0"/>
              </a:buClr>
              <a:buSzPct val="70000"/>
              <a:buFont typeface="Wingdings" pitchFamily="2" charset="2"/>
              <a:buChar char="n"/>
              <a:defRPr kumimoji="1" sz="2800">
                <a:solidFill>
                  <a:schemeClr val="tx1"/>
                </a:solidFill>
                <a:latin typeface="Arial" pitchFamily="34" charset="0"/>
                <a:ea typeface="黑体" pitchFamily="49" charset="-122"/>
              </a:defRPr>
            </a:lvl1pPr>
            <a:lvl2pPr marL="742950" indent="-285750" eaLnBrk="0" hangingPunct="0">
              <a:spcBef>
                <a:spcPct val="20000"/>
              </a:spcBef>
              <a:buFont typeface="Arial" pitchFamily="34" charset="0"/>
              <a:buChar char="–"/>
              <a:defRPr kumimoji="1" sz="2400">
                <a:solidFill>
                  <a:srgbClr val="6F6F6F"/>
                </a:solidFill>
                <a:latin typeface="Arial" pitchFamily="34" charset="0"/>
                <a:ea typeface="黑体" pitchFamily="49" charset="-122"/>
              </a:defRPr>
            </a:lvl2pPr>
            <a:lvl3pPr marL="1143000" indent="-228600" eaLnBrk="0" hangingPunct="0">
              <a:spcBef>
                <a:spcPct val="20000"/>
              </a:spcBef>
              <a:buFont typeface="Arial" pitchFamily="34" charset="0"/>
              <a:buChar char="•"/>
              <a:defRPr kumimoji="1" sz="2400">
                <a:solidFill>
                  <a:srgbClr val="6F6F6F"/>
                </a:solidFill>
                <a:latin typeface="Arial" pitchFamily="34" charset="0"/>
                <a:ea typeface="黑体" pitchFamily="49" charset="-122"/>
              </a:defRPr>
            </a:lvl3pPr>
            <a:lvl4pPr marL="1600200" indent="-228600" eaLnBrk="0" hangingPunct="0">
              <a:spcBef>
                <a:spcPct val="20000"/>
              </a:spcBef>
              <a:buFont typeface="Arial" pitchFamily="34" charset="0"/>
              <a:buChar char="–"/>
              <a:defRPr kumimoji="1"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kumimoji="1"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宋体" pitchFamily="2" charset="-122"/>
              </a:defRPr>
            </a:lvl9pPr>
          </a:lstStyle>
          <a:p>
            <a:pPr algn="ctr">
              <a:spcBef>
                <a:spcPct val="0"/>
              </a:spcBef>
              <a:buClrTx/>
              <a:buSzTx/>
              <a:buFontTx/>
              <a:buNone/>
            </a:pPr>
            <a:r>
              <a:rPr kumimoji="0" lang="en-US" altLang="zh-CN" sz="1100">
                <a:solidFill>
                  <a:srgbClr val="000000"/>
                </a:solidFill>
                <a:latin typeface="微软雅黑" pitchFamily="34" charset="-122"/>
                <a:ea typeface="微软雅黑" pitchFamily="34" charset="-122"/>
              </a:rPr>
              <a:t>Climate</a:t>
            </a:r>
            <a:endParaRPr kumimoji="0" lang="zh-CN" altLang="en-US" sz="1100">
              <a:solidFill>
                <a:srgbClr val="000000"/>
              </a:solidFill>
              <a:latin typeface="微软雅黑" pitchFamily="34" charset="-122"/>
              <a:ea typeface="微软雅黑" pitchFamily="34" charset="-122"/>
            </a:endParaRPr>
          </a:p>
        </p:txBody>
      </p:sp>
      <p:sp>
        <p:nvSpPr>
          <p:cNvPr id="32808" name="TextBox 100"/>
          <p:cNvSpPr txBox="1">
            <a:spLocks noChangeArrowheads="1"/>
          </p:cNvSpPr>
          <p:nvPr/>
        </p:nvSpPr>
        <p:spPr bwMode="auto">
          <a:xfrm>
            <a:off x="5910263" y="2043113"/>
            <a:ext cx="1154112" cy="261937"/>
          </a:xfrm>
          <a:prstGeom prst="rect">
            <a:avLst/>
          </a:prstGeom>
          <a:noFill/>
          <a:ln w="6350">
            <a:solidFill>
              <a:srgbClr val="00B0F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lr>
                <a:srgbClr val="0070C0"/>
              </a:buClr>
              <a:buSzPct val="70000"/>
              <a:buFont typeface="Wingdings" pitchFamily="2" charset="2"/>
              <a:buChar char="n"/>
              <a:defRPr kumimoji="1" sz="2800">
                <a:solidFill>
                  <a:schemeClr val="tx1"/>
                </a:solidFill>
                <a:latin typeface="Arial" pitchFamily="34" charset="0"/>
                <a:ea typeface="黑体" pitchFamily="49" charset="-122"/>
              </a:defRPr>
            </a:lvl1pPr>
            <a:lvl2pPr marL="742950" indent="-285750" eaLnBrk="0" hangingPunct="0">
              <a:spcBef>
                <a:spcPct val="20000"/>
              </a:spcBef>
              <a:buFont typeface="Arial" pitchFamily="34" charset="0"/>
              <a:buChar char="–"/>
              <a:defRPr kumimoji="1" sz="2400">
                <a:solidFill>
                  <a:srgbClr val="6F6F6F"/>
                </a:solidFill>
                <a:latin typeface="Arial" pitchFamily="34" charset="0"/>
                <a:ea typeface="黑体" pitchFamily="49" charset="-122"/>
              </a:defRPr>
            </a:lvl2pPr>
            <a:lvl3pPr marL="1143000" indent="-228600" eaLnBrk="0" hangingPunct="0">
              <a:spcBef>
                <a:spcPct val="20000"/>
              </a:spcBef>
              <a:buFont typeface="Arial" pitchFamily="34" charset="0"/>
              <a:buChar char="•"/>
              <a:defRPr kumimoji="1" sz="2400">
                <a:solidFill>
                  <a:srgbClr val="6F6F6F"/>
                </a:solidFill>
                <a:latin typeface="Arial" pitchFamily="34" charset="0"/>
                <a:ea typeface="黑体" pitchFamily="49" charset="-122"/>
              </a:defRPr>
            </a:lvl3pPr>
            <a:lvl4pPr marL="1600200" indent="-228600" eaLnBrk="0" hangingPunct="0">
              <a:spcBef>
                <a:spcPct val="20000"/>
              </a:spcBef>
              <a:buFont typeface="Arial" pitchFamily="34" charset="0"/>
              <a:buChar char="–"/>
              <a:defRPr kumimoji="1"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kumimoji="1"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宋体" pitchFamily="2" charset="-122"/>
              </a:defRPr>
            </a:lvl9pPr>
          </a:lstStyle>
          <a:p>
            <a:pPr algn="ctr">
              <a:spcBef>
                <a:spcPct val="0"/>
              </a:spcBef>
              <a:buClrTx/>
              <a:buSzTx/>
              <a:buFontTx/>
              <a:buNone/>
            </a:pPr>
            <a:r>
              <a:rPr kumimoji="0" lang="en-US" altLang="zh-CN" sz="1100">
                <a:solidFill>
                  <a:srgbClr val="000000"/>
                </a:solidFill>
                <a:latin typeface="微软雅黑" pitchFamily="34" charset="-122"/>
                <a:ea typeface="微软雅黑" pitchFamily="34" charset="-122"/>
              </a:rPr>
              <a:t>Observations</a:t>
            </a:r>
            <a:endParaRPr kumimoji="0" lang="zh-CN" altLang="en-US" sz="1100">
              <a:solidFill>
                <a:srgbClr val="000000"/>
              </a:solidFill>
              <a:latin typeface="微软雅黑" pitchFamily="34" charset="-122"/>
              <a:ea typeface="微软雅黑" pitchFamily="34" charset="-122"/>
            </a:endParaRPr>
          </a:p>
        </p:txBody>
      </p:sp>
      <p:sp>
        <p:nvSpPr>
          <p:cNvPr id="32810" name="TextBox 96"/>
          <p:cNvSpPr txBox="1">
            <a:spLocks noChangeArrowheads="1"/>
          </p:cNvSpPr>
          <p:nvPr/>
        </p:nvSpPr>
        <p:spPr bwMode="auto">
          <a:xfrm>
            <a:off x="1944688" y="2063750"/>
            <a:ext cx="1187450" cy="260350"/>
          </a:xfrm>
          <a:prstGeom prst="rect">
            <a:avLst/>
          </a:prstGeom>
          <a:noFill/>
          <a:ln w="6350">
            <a:solidFill>
              <a:srgbClr val="00B0F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lr>
                <a:srgbClr val="0070C0"/>
              </a:buClr>
              <a:buSzPct val="70000"/>
              <a:buFont typeface="Wingdings" pitchFamily="2" charset="2"/>
              <a:buChar char="n"/>
              <a:defRPr kumimoji="1" sz="2800">
                <a:solidFill>
                  <a:schemeClr val="tx1"/>
                </a:solidFill>
                <a:latin typeface="Arial" pitchFamily="34" charset="0"/>
                <a:ea typeface="黑体" pitchFamily="49" charset="-122"/>
              </a:defRPr>
            </a:lvl1pPr>
            <a:lvl2pPr marL="742950" indent="-285750" eaLnBrk="0" hangingPunct="0">
              <a:spcBef>
                <a:spcPct val="20000"/>
              </a:spcBef>
              <a:buFont typeface="Arial" pitchFamily="34" charset="0"/>
              <a:buChar char="–"/>
              <a:defRPr kumimoji="1" sz="2400">
                <a:solidFill>
                  <a:srgbClr val="6F6F6F"/>
                </a:solidFill>
                <a:latin typeface="Arial" pitchFamily="34" charset="0"/>
                <a:ea typeface="黑体" pitchFamily="49" charset="-122"/>
              </a:defRPr>
            </a:lvl2pPr>
            <a:lvl3pPr marL="1143000" indent="-228600" eaLnBrk="0" hangingPunct="0">
              <a:spcBef>
                <a:spcPct val="20000"/>
              </a:spcBef>
              <a:buFont typeface="Arial" pitchFamily="34" charset="0"/>
              <a:buChar char="•"/>
              <a:defRPr kumimoji="1" sz="2400">
                <a:solidFill>
                  <a:srgbClr val="6F6F6F"/>
                </a:solidFill>
                <a:latin typeface="Arial" pitchFamily="34" charset="0"/>
                <a:ea typeface="黑体" pitchFamily="49" charset="-122"/>
              </a:defRPr>
            </a:lvl3pPr>
            <a:lvl4pPr marL="1600200" indent="-228600" eaLnBrk="0" hangingPunct="0">
              <a:spcBef>
                <a:spcPct val="20000"/>
              </a:spcBef>
              <a:buFont typeface="Arial" pitchFamily="34" charset="0"/>
              <a:buChar char="–"/>
              <a:defRPr kumimoji="1"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kumimoji="1"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宋体" pitchFamily="2" charset="-122"/>
              </a:defRPr>
            </a:lvl9pPr>
          </a:lstStyle>
          <a:p>
            <a:pPr algn="ctr">
              <a:spcBef>
                <a:spcPct val="0"/>
              </a:spcBef>
              <a:buClrTx/>
              <a:buSzTx/>
              <a:buFontTx/>
              <a:buNone/>
            </a:pPr>
            <a:r>
              <a:rPr kumimoji="0" lang="en-US" altLang="zh-CN" sz="1100">
                <a:solidFill>
                  <a:srgbClr val="000000"/>
                </a:solidFill>
                <a:latin typeface="微软雅黑" pitchFamily="34" charset="-122"/>
                <a:ea typeface="微软雅黑" pitchFamily="34" charset="-122"/>
              </a:rPr>
              <a:t>Public Services</a:t>
            </a:r>
            <a:endParaRPr kumimoji="0" lang="zh-CN" altLang="en-US" sz="1100">
              <a:solidFill>
                <a:srgbClr val="000000"/>
              </a:solidFill>
              <a:latin typeface="微软雅黑" pitchFamily="34" charset="-122"/>
              <a:ea typeface="微软雅黑" pitchFamily="34" charset="-122"/>
            </a:endParaRPr>
          </a:p>
        </p:txBody>
      </p:sp>
      <p:sp>
        <p:nvSpPr>
          <p:cNvPr id="43" name="文本框 80"/>
          <p:cNvSpPr txBox="1"/>
          <p:nvPr/>
        </p:nvSpPr>
        <p:spPr>
          <a:xfrm>
            <a:off x="902873" y="889704"/>
            <a:ext cx="6776279" cy="461665"/>
          </a:xfrm>
          <a:prstGeom prst="rect">
            <a:avLst/>
          </a:prstGeom>
          <a:noFill/>
        </p:spPr>
        <p:txBody>
          <a:bodyPr wrap="none" rtlCol="0">
            <a:spAutoFit/>
          </a:bodyPr>
          <a:lstStyle/>
          <a:p>
            <a:r>
              <a:rPr lang="en-US" altLang="zh-CN" sz="2400" b="1" dirty="0" smtClean="0">
                <a:solidFill>
                  <a:schemeClr val="tx1">
                    <a:lumMod val="65000"/>
                    <a:lumOff val="35000"/>
                  </a:schemeClr>
                </a:solidFill>
              </a:rPr>
              <a:t>— Move forward to </a:t>
            </a:r>
            <a:r>
              <a:rPr lang="en-US" altLang="zh-CN" sz="2400" b="1" dirty="0" smtClean="0">
                <a:solidFill>
                  <a:srgbClr val="FF0000"/>
                </a:solidFill>
              </a:rPr>
              <a:t>Cloud-computing </a:t>
            </a:r>
            <a:r>
              <a:rPr lang="en-US" altLang="zh-CN" sz="2400" b="1" dirty="0" smtClean="0">
                <a:solidFill>
                  <a:schemeClr val="tx1">
                    <a:lumMod val="65000"/>
                    <a:lumOff val="35000"/>
                  </a:schemeClr>
                </a:solidFill>
              </a:rPr>
              <a:t>infrastructure</a:t>
            </a:r>
            <a:endParaRPr lang="zh-CN" altLang="en-US" sz="2400" b="1" dirty="0">
              <a:solidFill>
                <a:schemeClr val="tx1">
                  <a:lumMod val="65000"/>
                  <a:lumOff val="35000"/>
                </a:schemeClr>
              </a:solidFill>
            </a:endParaRPr>
          </a:p>
        </p:txBody>
      </p:sp>
      <p:sp>
        <p:nvSpPr>
          <p:cNvPr id="44" name="Text Box 4"/>
          <p:cNvSpPr txBox="1">
            <a:spLocks noChangeArrowheads="1"/>
          </p:cNvSpPr>
          <p:nvPr/>
        </p:nvSpPr>
        <p:spPr bwMode="auto">
          <a:xfrm>
            <a:off x="0" y="150154"/>
            <a:ext cx="9144000" cy="646331"/>
          </a:xfrm>
          <a:prstGeom prst="rect">
            <a:avLst/>
          </a:prstGeom>
          <a:noFill/>
          <a:ln>
            <a:noFill/>
          </a:ln>
          <a:effectLst>
            <a:prstShdw prst="shdw17" dist="17961" dir="2700000">
              <a:srgbClr val="FFFFCC">
                <a:gamma/>
                <a:shade val="60000"/>
                <a:invGamma/>
              </a:srgbClr>
            </a:prstShdw>
          </a:effectLst>
          <a:extLst/>
        </p:spPr>
        <p:txBody>
          <a:bodyPr wrap="square" anchor="ctr">
            <a:spAutoFit/>
          </a:bodyPr>
          <a:lstStyle>
            <a:lvl1pPr algn="ctr" eaLnBrk="0" hangingPunct="0">
              <a:defRPr sz="5400">
                <a:solidFill>
                  <a:srgbClr val="C00000"/>
                </a:solidFill>
                <a:effectLst>
                  <a:outerShdw blurRad="38100" dist="38100" dir="2700000" algn="tl">
                    <a:srgbClr val="C0C0C0"/>
                  </a:outerShdw>
                </a:effectLst>
                <a:latin typeface="黑体" pitchFamily="2" charset="-122"/>
                <a:ea typeface="黑体" pitchFamily="2" charset="-122"/>
                <a:cs typeface="+mj-cs"/>
              </a:defRPr>
            </a:lvl1pPr>
            <a:lvl2pPr algn="ctr" eaLnBrk="0" hangingPunct="0">
              <a:defRPr sz="4400">
                <a:solidFill>
                  <a:schemeClr val="tx2"/>
                </a:solidFill>
                <a:latin typeface="Times New Roman" pitchFamily="18" charset="0"/>
                <a:ea typeface="宋体" pitchFamily="2" charset="-122"/>
              </a:defRPr>
            </a:lvl2pPr>
            <a:lvl3pPr algn="ctr" eaLnBrk="0" hangingPunct="0">
              <a:defRPr sz="4400">
                <a:solidFill>
                  <a:schemeClr val="tx2"/>
                </a:solidFill>
                <a:latin typeface="Times New Roman" pitchFamily="18" charset="0"/>
                <a:ea typeface="宋体" pitchFamily="2" charset="-122"/>
              </a:defRPr>
            </a:lvl3pPr>
            <a:lvl4pPr algn="ctr" eaLnBrk="0" hangingPunct="0">
              <a:defRPr sz="4400">
                <a:solidFill>
                  <a:schemeClr val="tx2"/>
                </a:solidFill>
                <a:latin typeface="Times New Roman" pitchFamily="18" charset="0"/>
                <a:ea typeface="宋体" pitchFamily="2" charset="-122"/>
              </a:defRPr>
            </a:lvl4pPr>
            <a:lvl5pPr algn="ctr" eaLnBrk="0" hangingPunct="0">
              <a:defRPr sz="4400">
                <a:solidFill>
                  <a:schemeClr val="tx2"/>
                </a:solidFill>
                <a:latin typeface="Times New Roman" pitchFamily="18" charset="0"/>
                <a:ea typeface="宋体" pitchFamily="2" charset="-122"/>
              </a:defRPr>
            </a:lvl5pPr>
            <a:lvl6pPr marL="457200" algn="ctr" fontAlgn="base">
              <a:spcBef>
                <a:spcPct val="0"/>
              </a:spcBef>
              <a:spcAft>
                <a:spcPct val="0"/>
              </a:spcAft>
              <a:defRPr sz="4400">
                <a:solidFill>
                  <a:schemeClr val="tx2"/>
                </a:solidFill>
                <a:latin typeface="Times New Roman" pitchFamily="18" charset="0"/>
                <a:ea typeface="宋体" pitchFamily="2" charset="-122"/>
              </a:defRPr>
            </a:lvl6pPr>
            <a:lvl7pPr marL="914400" algn="ctr" fontAlgn="base">
              <a:spcBef>
                <a:spcPct val="0"/>
              </a:spcBef>
              <a:spcAft>
                <a:spcPct val="0"/>
              </a:spcAft>
              <a:defRPr sz="4400">
                <a:solidFill>
                  <a:schemeClr val="tx2"/>
                </a:solidFill>
                <a:latin typeface="Times New Roman" pitchFamily="18" charset="0"/>
                <a:ea typeface="宋体" pitchFamily="2" charset="-122"/>
              </a:defRPr>
            </a:lvl7pPr>
            <a:lvl8pPr marL="1371600" algn="ctr" fontAlgn="base">
              <a:spcBef>
                <a:spcPct val="0"/>
              </a:spcBef>
              <a:spcAft>
                <a:spcPct val="0"/>
              </a:spcAft>
              <a:defRPr sz="4400">
                <a:solidFill>
                  <a:schemeClr val="tx2"/>
                </a:solidFill>
                <a:latin typeface="Times New Roman" pitchFamily="18" charset="0"/>
                <a:ea typeface="宋体" pitchFamily="2" charset="-122"/>
              </a:defRPr>
            </a:lvl8pPr>
            <a:lvl9pPr marL="1828800" algn="ctr" fontAlgn="base">
              <a:spcBef>
                <a:spcPct val="0"/>
              </a:spcBef>
              <a:spcAft>
                <a:spcPct val="0"/>
              </a:spcAft>
              <a:defRPr sz="4400">
                <a:solidFill>
                  <a:schemeClr val="tx2"/>
                </a:solidFill>
                <a:latin typeface="Times New Roman" pitchFamily="18" charset="0"/>
                <a:ea typeface="宋体" pitchFamily="2" charset="-122"/>
              </a:defRPr>
            </a:lvl9pPr>
          </a:lstStyle>
          <a:p>
            <a:pPr marL="0" lvl="1">
              <a:defRPr/>
            </a:pPr>
            <a:r>
              <a:rPr lang="en-US" altLang="zh-CN" sz="3600" dirty="0" smtClean="0">
                <a:solidFill>
                  <a:srgbClr val="FF0000"/>
                </a:solidFill>
                <a:effectLst>
                  <a:outerShdw blurRad="38100" dist="38100" dir="2700000" algn="tl">
                    <a:srgbClr val="000000">
                      <a:alpha val="43137"/>
                    </a:srgbClr>
                  </a:outerShdw>
                </a:effectLst>
                <a:latin typeface="+mj-lt"/>
                <a:ea typeface="黑体" pitchFamily="2" charset="-122"/>
              </a:rPr>
              <a:t>Challenge and Outlook</a:t>
            </a:r>
            <a:endParaRPr lang="en-US" altLang="zh-CN" sz="3600" dirty="0">
              <a:solidFill>
                <a:srgbClr val="FF0000"/>
              </a:solidFill>
              <a:effectLst>
                <a:outerShdw blurRad="38100" dist="38100" dir="2700000" algn="tl">
                  <a:srgbClr val="000000">
                    <a:alpha val="43137"/>
                  </a:srgbClr>
                </a:outerShdw>
              </a:effectLst>
              <a:latin typeface="+mj-lt"/>
              <a:ea typeface="黑体" pitchFamily="2" charset="-122"/>
            </a:endParaRPr>
          </a:p>
        </p:txBody>
      </p:sp>
      <p:sp>
        <p:nvSpPr>
          <p:cNvPr id="2" name="矩形 1"/>
          <p:cNvSpPr/>
          <p:nvPr/>
        </p:nvSpPr>
        <p:spPr>
          <a:xfrm>
            <a:off x="2001887" y="6143625"/>
            <a:ext cx="6888199" cy="646331"/>
          </a:xfrm>
          <a:prstGeom prst="rect">
            <a:avLst/>
          </a:prstGeom>
        </p:spPr>
        <p:txBody>
          <a:bodyPr wrap="square">
            <a:spAutoFit/>
          </a:bodyPr>
          <a:lstStyle/>
          <a:p>
            <a:r>
              <a:rPr lang="en-US" altLang="zh-CN" dirty="0"/>
              <a:t>N</a:t>
            </a:r>
            <a:r>
              <a:rPr lang="en-US" altLang="zh-CN" dirty="0" smtClean="0"/>
              <a:t>ew </a:t>
            </a:r>
            <a:r>
              <a:rPr lang="en-US" altLang="zh-CN" dirty="0"/>
              <a:t>CIMISS not only can supply data access service, but also cloud-computing serviced on-line.</a:t>
            </a:r>
            <a:endParaRPr lang="zh-CN" altLang="zh-CN" dirty="0"/>
          </a:p>
        </p:txBody>
      </p:sp>
    </p:spTree>
    <p:extLst>
      <p:ext uri="{BB962C8B-B14F-4D97-AF65-F5344CB8AC3E}">
        <p14:creationId xmlns:p14="http://schemas.microsoft.com/office/powerpoint/2010/main" val="76379974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wmo2016_powerpoint_standard_v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 name="Title 1"/>
          <p:cNvSpPr txBox="1">
            <a:spLocks/>
          </p:cNvSpPr>
          <p:nvPr/>
        </p:nvSpPr>
        <p:spPr>
          <a:xfrm>
            <a:off x="457200" y="2002370"/>
            <a:ext cx="8229600" cy="1840813"/>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4800" dirty="0" smtClean="0">
                <a:solidFill>
                  <a:srgbClr val="000090"/>
                </a:solidFill>
              </a:rPr>
              <a:t>Thank you</a:t>
            </a:r>
          </a:p>
          <a:p>
            <a:r>
              <a:rPr lang="en-US" sz="4800" dirty="0" smtClean="0">
                <a:solidFill>
                  <a:srgbClr val="000090"/>
                </a:solidFill>
              </a:rPr>
              <a:t>Merci</a:t>
            </a:r>
            <a:endParaRPr lang="en-US" sz="4800" dirty="0">
              <a:solidFill>
                <a:srgbClr val="000090"/>
              </a:solidFill>
            </a:endParaRPr>
          </a:p>
        </p:txBody>
      </p:sp>
      <p:sp>
        <p:nvSpPr>
          <p:cNvPr id="2" name="Slide Number Placeholder 1"/>
          <p:cNvSpPr>
            <a:spLocks noGrp="1"/>
          </p:cNvSpPr>
          <p:nvPr>
            <p:ph type="sldNum" sz="quarter" idx="12"/>
          </p:nvPr>
        </p:nvSpPr>
        <p:spPr/>
        <p:txBody>
          <a:bodyPr/>
          <a:lstStyle/>
          <a:p>
            <a:fld id="{9259AF2F-52C6-9B46-B8B2-0579234AE62E}" type="slidenum">
              <a:rPr lang="en-US" smtClean="0"/>
              <a:t>25</a:t>
            </a:fld>
            <a:endParaRPr lang="en-US"/>
          </a:p>
        </p:txBody>
      </p:sp>
    </p:spTree>
    <p:extLst>
      <p:ext uri="{BB962C8B-B14F-4D97-AF65-F5344CB8AC3E}">
        <p14:creationId xmlns:p14="http://schemas.microsoft.com/office/powerpoint/2010/main" val="38022845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9259AF2F-52C6-9B46-B8B2-0579234AE62E}" type="slidenum">
              <a:rPr lang="en-US" smtClean="0"/>
              <a:t>3</a:t>
            </a:fld>
            <a:endParaRPr lang="en-US"/>
          </a:p>
        </p:txBody>
      </p:sp>
      <p:grpSp>
        <p:nvGrpSpPr>
          <p:cNvPr id="5" name="Group 15"/>
          <p:cNvGrpSpPr>
            <a:grpSpLocks/>
          </p:cNvGrpSpPr>
          <p:nvPr/>
        </p:nvGrpSpPr>
        <p:grpSpPr bwMode="auto">
          <a:xfrm>
            <a:off x="1282559" y="1166704"/>
            <a:ext cx="6424028" cy="3229080"/>
            <a:chOff x="179" y="990"/>
            <a:chExt cx="5226" cy="2728"/>
          </a:xfrm>
        </p:grpSpPr>
        <p:pic>
          <p:nvPicPr>
            <p:cNvPr id="7" name="Picture 16" descr="newDataManagementShortTex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 y="990"/>
              <a:ext cx="4944" cy="2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Box 17"/>
            <p:cNvSpPr txBox="1">
              <a:spLocks noChangeArrowheads="1"/>
            </p:cNvSpPr>
            <p:nvPr/>
          </p:nvSpPr>
          <p:spPr bwMode="auto">
            <a:xfrm>
              <a:off x="249" y="2522"/>
              <a:ext cx="138" cy="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endParaRPr lang="en-US" altLang="zh-CN" sz="1200">
                <a:solidFill>
                  <a:srgbClr val="FF3300"/>
                </a:solidFill>
              </a:endParaRPr>
            </a:p>
          </p:txBody>
        </p:sp>
        <p:sp>
          <p:nvSpPr>
            <p:cNvPr id="9" name="Text Box 18"/>
            <p:cNvSpPr txBox="1">
              <a:spLocks noChangeArrowheads="1"/>
            </p:cNvSpPr>
            <p:nvPr/>
          </p:nvSpPr>
          <p:spPr bwMode="auto">
            <a:xfrm>
              <a:off x="4635" y="1397"/>
              <a:ext cx="770" cy="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endParaRPr lang="zh-CN" altLang="en-US" sz="1200" b="1">
                <a:solidFill>
                  <a:srgbClr val="7030A0"/>
                </a:solidFill>
              </a:endParaRPr>
            </a:p>
          </p:txBody>
        </p:sp>
        <p:sp>
          <p:nvSpPr>
            <p:cNvPr id="10" name="Text Box 19"/>
            <p:cNvSpPr txBox="1">
              <a:spLocks noChangeArrowheads="1"/>
            </p:cNvSpPr>
            <p:nvPr/>
          </p:nvSpPr>
          <p:spPr bwMode="auto">
            <a:xfrm>
              <a:off x="4212" y="2430"/>
              <a:ext cx="1089" cy="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endParaRPr lang="zh-CN" altLang="en-US" sz="1200" b="1">
                <a:solidFill>
                  <a:srgbClr val="7030A0"/>
                </a:solidFill>
              </a:endParaRPr>
            </a:p>
          </p:txBody>
        </p:sp>
      </p:grpSp>
      <p:sp>
        <p:nvSpPr>
          <p:cNvPr id="11" name="Text Box 4"/>
          <p:cNvSpPr txBox="1">
            <a:spLocks noChangeArrowheads="1"/>
          </p:cNvSpPr>
          <p:nvPr/>
        </p:nvSpPr>
        <p:spPr bwMode="auto">
          <a:xfrm>
            <a:off x="0" y="274528"/>
            <a:ext cx="9144000" cy="646331"/>
          </a:xfrm>
          <a:prstGeom prst="rect">
            <a:avLst/>
          </a:prstGeom>
          <a:noFill/>
          <a:ln>
            <a:noFill/>
          </a:ln>
          <a:effectLst>
            <a:prstShdw prst="shdw17" dist="17961" dir="2700000">
              <a:srgbClr val="FFFFCC">
                <a:gamma/>
                <a:shade val="60000"/>
                <a:invGamma/>
              </a:srgbClr>
            </a:prstShdw>
          </a:effectLst>
          <a:extLst/>
        </p:spPr>
        <p:txBody>
          <a:bodyPr wrap="square" anchor="ctr">
            <a:spAutoFit/>
          </a:bodyPr>
          <a:lstStyle>
            <a:lvl1pPr algn="ctr" eaLnBrk="0" hangingPunct="0">
              <a:defRPr sz="5400">
                <a:solidFill>
                  <a:srgbClr val="C00000"/>
                </a:solidFill>
                <a:effectLst>
                  <a:outerShdw blurRad="38100" dist="38100" dir="2700000" algn="tl">
                    <a:srgbClr val="C0C0C0"/>
                  </a:outerShdw>
                </a:effectLst>
                <a:latin typeface="黑体" pitchFamily="2" charset="-122"/>
                <a:ea typeface="黑体" pitchFamily="2" charset="-122"/>
                <a:cs typeface="+mj-cs"/>
              </a:defRPr>
            </a:lvl1pPr>
            <a:lvl2pPr algn="ctr" eaLnBrk="0" hangingPunct="0">
              <a:defRPr sz="4400">
                <a:solidFill>
                  <a:schemeClr val="tx2"/>
                </a:solidFill>
                <a:latin typeface="Times New Roman" pitchFamily="18" charset="0"/>
                <a:ea typeface="宋体" pitchFamily="2" charset="-122"/>
              </a:defRPr>
            </a:lvl2pPr>
            <a:lvl3pPr algn="ctr" eaLnBrk="0" hangingPunct="0">
              <a:defRPr sz="4400">
                <a:solidFill>
                  <a:schemeClr val="tx2"/>
                </a:solidFill>
                <a:latin typeface="Times New Roman" pitchFamily="18" charset="0"/>
                <a:ea typeface="宋体" pitchFamily="2" charset="-122"/>
              </a:defRPr>
            </a:lvl3pPr>
            <a:lvl4pPr algn="ctr" eaLnBrk="0" hangingPunct="0">
              <a:defRPr sz="4400">
                <a:solidFill>
                  <a:schemeClr val="tx2"/>
                </a:solidFill>
                <a:latin typeface="Times New Roman" pitchFamily="18" charset="0"/>
                <a:ea typeface="宋体" pitchFamily="2" charset="-122"/>
              </a:defRPr>
            </a:lvl4pPr>
            <a:lvl5pPr algn="ctr" eaLnBrk="0" hangingPunct="0">
              <a:defRPr sz="4400">
                <a:solidFill>
                  <a:schemeClr val="tx2"/>
                </a:solidFill>
                <a:latin typeface="Times New Roman" pitchFamily="18" charset="0"/>
                <a:ea typeface="宋体" pitchFamily="2" charset="-122"/>
              </a:defRPr>
            </a:lvl5pPr>
            <a:lvl6pPr marL="457200" algn="ctr" fontAlgn="base">
              <a:spcBef>
                <a:spcPct val="0"/>
              </a:spcBef>
              <a:spcAft>
                <a:spcPct val="0"/>
              </a:spcAft>
              <a:defRPr sz="4400">
                <a:solidFill>
                  <a:schemeClr val="tx2"/>
                </a:solidFill>
                <a:latin typeface="Times New Roman" pitchFamily="18" charset="0"/>
                <a:ea typeface="宋体" pitchFamily="2" charset="-122"/>
              </a:defRPr>
            </a:lvl6pPr>
            <a:lvl7pPr marL="914400" algn="ctr" fontAlgn="base">
              <a:spcBef>
                <a:spcPct val="0"/>
              </a:spcBef>
              <a:spcAft>
                <a:spcPct val="0"/>
              </a:spcAft>
              <a:defRPr sz="4400">
                <a:solidFill>
                  <a:schemeClr val="tx2"/>
                </a:solidFill>
                <a:latin typeface="Times New Roman" pitchFamily="18" charset="0"/>
                <a:ea typeface="宋体" pitchFamily="2" charset="-122"/>
              </a:defRPr>
            </a:lvl7pPr>
            <a:lvl8pPr marL="1371600" algn="ctr" fontAlgn="base">
              <a:spcBef>
                <a:spcPct val="0"/>
              </a:spcBef>
              <a:spcAft>
                <a:spcPct val="0"/>
              </a:spcAft>
              <a:defRPr sz="4400">
                <a:solidFill>
                  <a:schemeClr val="tx2"/>
                </a:solidFill>
                <a:latin typeface="Times New Roman" pitchFamily="18" charset="0"/>
                <a:ea typeface="宋体" pitchFamily="2" charset="-122"/>
              </a:defRPr>
            </a:lvl8pPr>
            <a:lvl9pPr marL="1828800" algn="ctr" fontAlgn="base">
              <a:spcBef>
                <a:spcPct val="0"/>
              </a:spcBef>
              <a:spcAft>
                <a:spcPct val="0"/>
              </a:spcAft>
              <a:defRPr sz="4400">
                <a:solidFill>
                  <a:schemeClr val="tx2"/>
                </a:solidFill>
                <a:latin typeface="Times New Roman" pitchFamily="18" charset="0"/>
                <a:ea typeface="宋体" pitchFamily="2" charset="-122"/>
              </a:defRPr>
            </a:lvl9pPr>
          </a:lstStyle>
          <a:p>
            <a:pPr marL="0" lvl="1">
              <a:defRPr/>
            </a:pPr>
            <a:r>
              <a:rPr lang="en-US" altLang="zh-CN" sz="3600" dirty="0" smtClean="0">
                <a:solidFill>
                  <a:srgbClr val="FF0000"/>
                </a:solidFill>
                <a:effectLst>
                  <a:outerShdw blurRad="38100" dist="38100" dir="2700000" algn="tl">
                    <a:srgbClr val="000000">
                      <a:alpha val="43137"/>
                    </a:srgbClr>
                  </a:outerShdw>
                </a:effectLst>
                <a:latin typeface="+mj-lt"/>
                <a:ea typeface="黑体" pitchFamily="2" charset="-122"/>
              </a:rPr>
              <a:t>What’s the CIMISS</a:t>
            </a:r>
            <a:endParaRPr lang="en-US" altLang="zh-CN" sz="3600" dirty="0">
              <a:solidFill>
                <a:srgbClr val="FF0000"/>
              </a:solidFill>
              <a:effectLst>
                <a:outerShdw blurRad="38100" dist="38100" dir="2700000" algn="tl">
                  <a:srgbClr val="000000">
                    <a:alpha val="43137"/>
                  </a:srgbClr>
                </a:outerShdw>
              </a:effectLst>
              <a:latin typeface="+mj-lt"/>
              <a:ea typeface="黑体" pitchFamily="2" charset="-122"/>
            </a:endParaRPr>
          </a:p>
        </p:txBody>
      </p:sp>
      <p:sp>
        <p:nvSpPr>
          <p:cNvPr id="12" name="矩形 11"/>
          <p:cNvSpPr/>
          <p:nvPr/>
        </p:nvSpPr>
        <p:spPr>
          <a:xfrm>
            <a:off x="323528" y="4869160"/>
            <a:ext cx="8729157" cy="1274195"/>
          </a:xfrm>
          <a:prstGeom prst="rect">
            <a:avLst/>
          </a:prstGeom>
          <a:solidFill>
            <a:schemeClr val="bg1"/>
          </a:solidFill>
        </p:spPr>
        <p:txBody>
          <a:bodyPr wrap="square">
            <a:spAutoFit/>
          </a:bodyPr>
          <a:lstStyle/>
          <a:p>
            <a:pPr marL="285750" indent="-285750">
              <a:lnSpc>
                <a:spcPct val="120000"/>
              </a:lnSpc>
              <a:buFont typeface="Wingdings" pitchFamily="2" charset="2"/>
              <a:buChar char="u"/>
            </a:pPr>
            <a:r>
              <a:rPr lang="en-US" altLang="zh-CN" sz="1600" dirty="0" smtClean="0"/>
              <a:t>To join the observation system and core meteorological operations </a:t>
            </a:r>
            <a:r>
              <a:rPr lang="en-US" altLang="zh-CN" sz="1600" dirty="0"/>
              <a:t>(</a:t>
            </a:r>
            <a:r>
              <a:rPr lang="en-US" altLang="zh-CN" sz="1600" b="1" dirty="0"/>
              <a:t>weather, climate, public service and integrated </a:t>
            </a:r>
            <a:r>
              <a:rPr lang="en-US" altLang="zh-CN" sz="1600" b="1" dirty="0" smtClean="0"/>
              <a:t>observation</a:t>
            </a:r>
            <a:r>
              <a:rPr lang="en-US" altLang="zh-CN" sz="1600" dirty="0" smtClean="0"/>
              <a:t>)</a:t>
            </a:r>
          </a:p>
          <a:p>
            <a:pPr marL="285750" indent="-285750">
              <a:lnSpc>
                <a:spcPct val="120000"/>
              </a:lnSpc>
              <a:buFont typeface="Wingdings" pitchFamily="2" charset="2"/>
              <a:buChar char="u"/>
            </a:pPr>
            <a:r>
              <a:rPr lang="en-US" altLang="zh-CN" sz="1600" dirty="0" smtClean="0"/>
              <a:t>To support data and products collecting, processing, storing</a:t>
            </a:r>
            <a:r>
              <a:rPr lang="zh-CN" altLang="en-US" sz="1600" dirty="0" smtClean="0"/>
              <a:t>，</a:t>
            </a:r>
            <a:r>
              <a:rPr lang="en-US" altLang="zh-CN" sz="1600" dirty="0" smtClean="0"/>
              <a:t>disseminating and servicing</a:t>
            </a:r>
          </a:p>
          <a:p>
            <a:pPr marL="285750" indent="-285750">
              <a:lnSpc>
                <a:spcPct val="120000"/>
              </a:lnSpc>
              <a:buFont typeface="Wingdings" pitchFamily="2" charset="2"/>
              <a:buChar char="u"/>
            </a:pPr>
            <a:r>
              <a:rPr lang="en-US" altLang="zh-CN" sz="1600" dirty="0" smtClean="0"/>
              <a:t>To enable all the observing </a:t>
            </a:r>
            <a:r>
              <a:rPr lang="en-US" altLang="zh-CN" sz="1600" dirty="0"/>
              <a:t>data to users with most convenient way </a:t>
            </a:r>
            <a:endParaRPr lang="zh-CN" altLang="en-US" sz="1600" dirty="0"/>
          </a:p>
        </p:txBody>
      </p:sp>
      <p:sp>
        <p:nvSpPr>
          <p:cNvPr id="4" name="TextBox 3"/>
          <p:cNvSpPr txBox="1"/>
          <p:nvPr/>
        </p:nvSpPr>
        <p:spPr>
          <a:xfrm>
            <a:off x="327541" y="4500664"/>
            <a:ext cx="8697848" cy="369332"/>
          </a:xfrm>
          <a:prstGeom prst="rect">
            <a:avLst/>
          </a:prstGeom>
          <a:noFill/>
        </p:spPr>
        <p:txBody>
          <a:bodyPr wrap="square" rtlCol="0">
            <a:spAutoFit/>
          </a:bodyPr>
          <a:lstStyle/>
          <a:p>
            <a:r>
              <a:rPr lang="en-US" altLang="zh-CN" b="1" dirty="0">
                <a:effectLst>
                  <a:outerShdw blurRad="38100" dist="38100" dir="2700000" algn="tl">
                    <a:srgbClr val="000000">
                      <a:alpha val="43137"/>
                    </a:srgbClr>
                  </a:outerShdw>
                </a:effectLst>
              </a:rPr>
              <a:t>CIMISS </a:t>
            </a:r>
            <a:r>
              <a:rPr lang="en-US" altLang="zh-CN" dirty="0"/>
              <a:t>is </a:t>
            </a:r>
            <a:r>
              <a:rPr lang="en-US" altLang="zh-CN" b="1" dirty="0">
                <a:solidFill>
                  <a:srgbClr val="0000FF"/>
                </a:solidFill>
                <a:latin typeface="微软雅黑" pitchFamily="34" charset="-122"/>
                <a:ea typeface="微软雅黑" pitchFamily="34" charset="-122"/>
              </a:rPr>
              <a:t>C</a:t>
            </a:r>
            <a:r>
              <a:rPr lang="en-US" altLang="zh-CN" b="1" dirty="0">
                <a:latin typeface="微软雅黑" pitchFamily="34" charset="-122"/>
                <a:ea typeface="微软雅黑" pitchFamily="34" charset="-122"/>
              </a:rPr>
              <a:t>hina </a:t>
            </a:r>
            <a:r>
              <a:rPr lang="en-US" altLang="zh-CN" b="1" dirty="0">
                <a:solidFill>
                  <a:srgbClr val="0000FF"/>
                </a:solidFill>
                <a:latin typeface="微软雅黑" pitchFamily="34" charset="-122"/>
                <a:ea typeface="微软雅黑" pitchFamily="34" charset="-122"/>
              </a:rPr>
              <a:t>I</a:t>
            </a:r>
            <a:r>
              <a:rPr lang="en-US" altLang="zh-CN" b="1" dirty="0">
                <a:latin typeface="微软雅黑" pitchFamily="34" charset="-122"/>
                <a:ea typeface="微软雅黑" pitchFamily="34" charset="-122"/>
              </a:rPr>
              <a:t>ntegrated </a:t>
            </a:r>
            <a:r>
              <a:rPr lang="en-US" altLang="zh-CN" b="1" dirty="0">
                <a:solidFill>
                  <a:srgbClr val="0000FF"/>
                </a:solidFill>
                <a:latin typeface="微软雅黑" pitchFamily="34" charset="-122"/>
                <a:ea typeface="微软雅黑" pitchFamily="34" charset="-122"/>
              </a:rPr>
              <a:t>M</a:t>
            </a:r>
            <a:r>
              <a:rPr lang="en-US" altLang="zh-CN" b="1" dirty="0">
                <a:latin typeface="微软雅黑" pitchFamily="34" charset="-122"/>
                <a:ea typeface="微软雅黑" pitchFamily="34" charset="-122"/>
              </a:rPr>
              <a:t>eteorological </a:t>
            </a:r>
            <a:r>
              <a:rPr lang="en-US" altLang="zh-CN" b="1" dirty="0">
                <a:solidFill>
                  <a:srgbClr val="0000FF"/>
                </a:solidFill>
                <a:latin typeface="微软雅黑" pitchFamily="34" charset="-122"/>
                <a:ea typeface="微软雅黑" pitchFamily="34" charset="-122"/>
              </a:rPr>
              <a:t>I</a:t>
            </a:r>
            <a:r>
              <a:rPr lang="en-US" altLang="zh-CN" b="1" dirty="0">
                <a:latin typeface="微软雅黑" pitchFamily="34" charset="-122"/>
                <a:ea typeface="微软雅黑" pitchFamily="34" charset="-122"/>
              </a:rPr>
              <a:t>nformation </a:t>
            </a:r>
            <a:r>
              <a:rPr lang="en-US" altLang="zh-CN" b="1" dirty="0">
                <a:solidFill>
                  <a:srgbClr val="0000FF"/>
                </a:solidFill>
                <a:latin typeface="微软雅黑" pitchFamily="34" charset="-122"/>
                <a:ea typeface="微软雅黑" pitchFamily="34" charset="-122"/>
              </a:rPr>
              <a:t>S</a:t>
            </a:r>
            <a:r>
              <a:rPr lang="en-US" altLang="zh-CN" b="1" dirty="0">
                <a:latin typeface="微软雅黑" pitchFamily="34" charset="-122"/>
                <a:ea typeface="微软雅黑" pitchFamily="34" charset="-122"/>
              </a:rPr>
              <a:t>ervice </a:t>
            </a:r>
            <a:r>
              <a:rPr lang="en-US" altLang="zh-CN" b="1" dirty="0">
                <a:solidFill>
                  <a:srgbClr val="0000FF"/>
                </a:solidFill>
                <a:latin typeface="微软雅黑" pitchFamily="34" charset="-122"/>
                <a:ea typeface="微软雅黑" pitchFamily="34" charset="-122"/>
              </a:rPr>
              <a:t>S</a:t>
            </a:r>
            <a:r>
              <a:rPr lang="en-US" altLang="zh-CN" b="1" dirty="0">
                <a:latin typeface="微软雅黑" pitchFamily="34" charset="-122"/>
                <a:ea typeface="微软雅黑" pitchFamily="34" charset="-122"/>
              </a:rPr>
              <a:t>ystem. </a:t>
            </a:r>
            <a:endParaRPr lang="zh-CN" altLang="en-US" dirty="0"/>
          </a:p>
        </p:txBody>
      </p:sp>
      <p:sp>
        <p:nvSpPr>
          <p:cNvPr id="13" name="TextBox 12"/>
          <p:cNvSpPr txBox="1"/>
          <p:nvPr/>
        </p:nvSpPr>
        <p:spPr>
          <a:xfrm>
            <a:off x="163308" y="1686584"/>
            <a:ext cx="8856186" cy="4457631"/>
          </a:xfrm>
          <a:prstGeom prst="rect">
            <a:avLst/>
          </a:prstGeom>
          <a:solidFill>
            <a:schemeClr val="bg1">
              <a:lumMod val="85000"/>
            </a:schemeClr>
          </a:solidFill>
        </p:spPr>
        <p:txBody>
          <a:bodyPr wrap="square" rtlCol="0">
            <a:spAutoFit/>
          </a:bodyPr>
          <a:lstStyle/>
          <a:p>
            <a:pPr marL="342900" indent="-342900">
              <a:lnSpc>
                <a:spcPct val="150000"/>
              </a:lnSpc>
              <a:buFont typeface="Wingdings" pitchFamily="2" charset="2"/>
              <a:buChar char="l"/>
            </a:pPr>
            <a:r>
              <a:rPr lang="en-US" altLang="zh-CN" b="1" dirty="0" smtClean="0">
                <a:effectLst>
                  <a:outerShdw blurRad="38100" dist="38100" dir="2700000" algn="tl">
                    <a:srgbClr val="000000">
                      <a:alpha val="43137"/>
                    </a:srgbClr>
                  </a:outerShdw>
                </a:effectLst>
              </a:rPr>
              <a:t>CIMISS</a:t>
            </a:r>
            <a:r>
              <a:rPr lang="zh-CN" altLang="en-US" b="1" dirty="0" smtClean="0">
                <a:effectLst>
                  <a:outerShdw blurRad="38100" dist="38100" dir="2700000" algn="tl">
                    <a:srgbClr val="000000">
                      <a:alpha val="43137"/>
                    </a:srgbClr>
                  </a:outerShdw>
                </a:effectLst>
              </a:rPr>
              <a:t>：</a:t>
            </a:r>
            <a:r>
              <a:rPr lang="en-US" altLang="zh-CN" b="1" dirty="0" smtClean="0">
                <a:latin typeface="微软雅黑" pitchFamily="34" charset="-122"/>
                <a:ea typeface="微软雅黑" pitchFamily="34" charset="-122"/>
              </a:rPr>
              <a:t> </a:t>
            </a:r>
          </a:p>
          <a:p>
            <a:pPr marL="800100" lvl="1" indent="-342900">
              <a:lnSpc>
                <a:spcPts val="4000"/>
              </a:lnSpc>
              <a:buFont typeface="Calibri" pitchFamily="34" charset="0"/>
              <a:buChar char="-"/>
            </a:pPr>
            <a:r>
              <a:rPr lang="en-US" altLang="zh-CN" sz="2000" dirty="0">
                <a:cs typeface="Arial" pitchFamily="34" charset="0"/>
              </a:rPr>
              <a:t>To keep the standardization, high quality, integrality and consistency of the meteorological data</a:t>
            </a:r>
          </a:p>
          <a:p>
            <a:pPr marL="800100" lvl="1" indent="-342900">
              <a:lnSpc>
                <a:spcPts val="4000"/>
              </a:lnSpc>
              <a:buFont typeface="Calibri" pitchFamily="34" charset="0"/>
              <a:buChar char="-"/>
            </a:pPr>
            <a:r>
              <a:rPr lang="en-US" altLang="zh-CN" sz="2000" dirty="0">
                <a:cs typeface="Arial" pitchFamily="34" charset="0"/>
              </a:rPr>
              <a:t>To provide directly support to CMA operations</a:t>
            </a:r>
          </a:p>
          <a:p>
            <a:pPr marL="800100" lvl="1" indent="-342900">
              <a:lnSpc>
                <a:spcPts val="4000"/>
              </a:lnSpc>
              <a:buFont typeface="Calibri" pitchFamily="34" charset="0"/>
              <a:buChar char="-"/>
            </a:pPr>
            <a:r>
              <a:rPr lang="en-US" altLang="zh-CN" sz="2000" dirty="0">
                <a:cs typeface="Arial" pitchFamily="34" charset="0"/>
              </a:rPr>
              <a:t>To provide convenient, fast data service</a:t>
            </a:r>
          </a:p>
          <a:p>
            <a:pPr marL="800100" lvl="1" indent="-342900">
              <a:lnSpc>
                <a:spcPts val="4000"/>
              </a:lnSpc>
              <a:buFont typeface="Calibri" pitchFamily="34" charset="0"/>
              <a:buChar char="-"/>
            </a:pPr>
            <a:r>
              <a:rPr lang="en-US" altLang="zh-CN" sz="2000" dirty="0">
                <a:cs typeface="Arial" pitchFamily="34" charset="0"/>
              </a:rPr>
              <a:t>To optimize and qualify the data operational </a:t>
            </a:r>
            <a:r>
              <a:rPr lang="en-US" altLang="zh-CN" sz="2000" dirty="0" smtClean="0">
                <a:cs typeface="Arial" pitchFamily="34" charset="0"/>
              </a:rPr>
              <a:t>flow</a:t>
            </a:r>
            <a:endParaRPr lang="en-US" altLang="zh-CN" sz="2000" dirty="0" smtClean="0"/>
          </a:p>
          <a:p>
            <a:pPr marL="342900" indent="-342900">
              <a:lnSpc>
                <a:spcPct val="150000"/>
              </a:lnSpc>
              <a:buFont typeface="Wingdings" pitchFamily="2" charset="2"/>
              <a:buChar char="l"/>
            </a:pPr>
            <a:r>
              <a:rPr lang="en-US" altLang="zh-CN" sz="2000" b="1" dirty="0" smtClean="0">
                <a:effectLst>
                  <a:outerShdw blurRad="38100" dist="38100" dir="2700000" algn="tl">
                    <a:srgbClr val="000000">
                      <a:alpha val="43137"/>
                    </a:srgbClr>
                  </a:outerShdw>
                </a:effectLst>
              </a:rPr>
              <a:t>Functions</a:t>
            </a:r>
            <a:r>
              <a:rPr lang="en-US" altLang="zh-CN" sz="2000" dirty="0" smtClean="0"/>
              <a:t>: data collecting, processing, storing</a:t>
            </a:r>
            <a:r>
              <a:rPr lang="zh-CN" altLang="en-US" sz="2000" dirty="0" smtClean="0"/>
              <a:t>，</a:t>
            </a:r>
            <a:r>
              <a:rPr lang="en-US" altLang="zh-CN" sz="2000" dirty="0" smtClean="0"/>
              <a:t>disseminating and servicing</a:t>
            </a:r>
          </a:p>
          <a:p>
            <a:pPr marL="342900" indent="-342900">
              <a:lnSpc>
                <a:spcPct val="150000"/>
              </a:lnSpc>
              <a:buFont typeface="Wingdings" pitchFamily="2" charset="2"/>
              <a:buChar char="l"/>
            </a:pPr>
            <a:r>
              <a:rPr lang="en-US" altLang="zh-CN" sz="2000" b="1" dirty="0" smtClean="0">
                <a:effectLst>
                  <a:outerShdw blurRad="38100" dist="38100" dir="2700000" algn="tl">
                    <a:srgbClr val="000000">
                      <a:alpha val="43137"/>
                    </a:srgbClr>
                  </a:outerShdw>
                </a:effectLst>
              </a:rPr>
              <a:t>Scope</a:t>
            </a:r>
            <a:r>
              <a:rPr lang="en-US" altLang="zh-CN" sz="2000" dirty="0"/>
              <a:t>: which including </a:t>
            </a:r>
            <a:r>
              <a:rPr lang="en-US" altLang="zh-CN" sz="2000" b="1" dirty="0"/>
              <a:t>one</a:t>
            </a:r>
            <a:r>
              <a:rPr lang="en-US" altLang="zh-CN" sz="2000" dirty="0"/>
              <a:t> national center and </a:t>
            </a:r>
            <a:r>
              <a:rPr lang="en-US" altLang="zh-CN" sz="2000" b="1" dirty="0" smtClean="0"/>
              <a:t>31</a:t>
            </a:r>
            <a:r>
              <a:rPr lang="en-US" altLang="zh-CN" sz="2000" dirty="0" smtClean="0"/>
              <a:t> province </a:t>
            </a:r>
            <a:r>
              <a:rPr lang="en-US" altLang="zh-CN" sz="2000" dirty="0"/>
              <a:t>centers to support national and local operations</a:t>
            </a:r>
            <a:r>
              <a:rPr lang="en-US" altLang="zh-CN" sz="2000" dirty="0" smtClean="0"/>
              <a:t>.</a:t>
            </a:r>
            <a:endParaRPr lang="en-US" altLang="zh-CN" sz="2000" dirty="0"/>
          </a:p>
        </p:txBody>
      </p:sp>
    </p:spTree>
    <p:extLst>
      <p:ext uri="{BB962C8B-B14F-4D97-AF65-F5344CB8AC3E}">
        <p14:creationId xmlns:p14="http://schemas.microsoft.com/office/powerpoint/2010/main" val="213919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9259AF2F-52C6-9B46-B8B2-0579234AE62E}" type="slidenum">
              <a:rPr lang="en-US" smtClean="0"/>
              <a:t>4</a:t>
            </a:fld>
            <a:endParaRPr lang="en-US"/>
          </a:p>
        </p:txBody>
      </p:sp>
      <p:sp>
        <p:nvSpPr>
          <p:cNvPr id="7" name="Text Box 4"/>
          <p:cNvSpPr txBox="1">
            <a:spLocks noChangeArrowheads="1"/>
          </p:cNvSpPr>
          <p:nvPr/>
        </p:nvSpPr>
        <p:spPr bwMode="auto">
          <a:xfrm>
            <a:off x="0" y="192338"/>
            <a:ext cx="9144000" cy="646331"/>
          </a:xfrm>
          <a:prstGeom prst="rect">
            <a:avLst/>
          </a:prstGeom>
          <a:noFill/>
          <a:ln>
            <a:noFill/>
          </a:ln>
          <a:effectLst>
            <a:prstShdw prst="shdw17" dist="17961" dir="2700000">
              <a:srgbClr val="FFFFCC">
                <a:gamma/>
                <a:shade val="60000"/>
                <a:invGamma/>
              </a:srgbClr>
            </a:prstShdw>
          </a:effectLst>
          <a:extLst/>
        </p:spPr>
        <p:txBody>
          <a:bodyPr wrap="square" anchor="ctr">
            <a:spAutoFit/>
          </a:bodyPr>
          <a:lstStyle>
            <a:lvl1pPr algn="ctr" eaLnBrk="0" hangingPunct="0">
              <a:defRPr sz="5400">
                <a:solidFill>
                  <a:srgbClr val="C00000"/>
                </a:solidFill>
                <a:effectLst>
                  <a:outerShdw blurRad="38100" dist="38100" dir="2700000" algn="tl">
                    <a:srgbClr val="C0C0C0"/>
                  </a:outerShdw>
                </a:effectLst>
                <a:latin typeface="黑体" pitchFamily="2" charset="-122"/>
                <a:ea typeface="黑体" pitchFamily="2" charset="-122"/>
                <a:cs typeface="+mj-cs"/>
              </a:defRPr>
            </a:lvl1pPr>
            <a:lvl2pPr algn="ctr" eaLnBrk="0" hangingPunct="0">
              <a:defRPr sz="4400">
                <a:solidFill>
                  <a:schemeClr val="tx2"/>
                </a:solidFill>
                <a:latin typeface="Times New Roman" pitchFamily="18" charset="0"/>
                <a:ea typeface="宋体" pitchFamily="2" charset="-122"/>
              </a:defRPr>
            </a:lvl2pPr>
            <a:lvl3pPr algn="ctr" eaLnBrk="0" hangingPunct="0">
              <a:defRPr sz="4400">
                <a:solidFill>
                  <a:schemeClr val="tx2"/>
                </a:solidFill>
                <a:latin typeface="Times New Roman" pitchFamily="18" charset="0"/>
                <a:ea typeface="宋体" pitchFamily="2" charset="-122"/>
              </a:defRPr>
            </a:lvl3pPr>
            <a:lvl4pPr algn="ctr" eaLnBrk="0" hangingPunct="0">
              <a:defRPr sz="4400">
                <a:solidFill>
                  <a:schemeClr val="tx2"/>
                </a:solidFill>
                <a:latin typeface="Times New Roman" pitchFamily="18" charset="0"/>
                <a:ea typeface="宋体" pitchFamily="2" charset="-122"/>
              </a:defRPr>
            </a:lvl4pPr>
            <a:lvl5pPr algn="ctr" eaLnBrk="0" hangingPunct="0">
              <a:defRPr sz="4400">
                <a:solidFill>
                  <a:schemeClr val="tx2"/>
                </a:solidFill>
                <a:latin typeface="Times New Roman" pitchFamily="18" charset="0"/>
                <a:ea typeface="宋体" pitchFamily="2" charset="-122"/>
              </a:defRPr>
            </a:lvl5pPr>
            <a:lvl6pPr marL="457200" algn="ctr" fontAlgn="base">
              <a:spcBef>
                <a:spcPct val="0"/>
              </a:spcBef>
              <a:spcAft>
                <a:spcPct val="0"/>
              </a:spcAft>
              <a:defRPr sz="4400">
                <a:solidFill>
                  <a:schemeClr val="tx2"/>
                </a:solidFill>
                <a:latin typeface="Times New Roman" pitchFamily="18" charset="0"/>
                <a:ea typeface="宋体" pitchFamily="2" charset="-122"/>
              </a:defRPr>
            </a:lvl6pPr>
            <a:lvl7pPr marL="914400" algn="ctr" fontAlgn="base">
              <a:spcBef>
                <a:spcPct val="0"/>
              </a:spcBef>
              <a:spcAft>
                <a:spcPct val="0"/>
              </a:spcAft>
              <a:defRPr sz="4400">
                <a:solidFill>
                  <a:schemeClr val="tx2"/>
                </a:solidFill>
                <a:latin typeface="Times New Roman" pitchFamily="18" charset="0"/>
                <a:ea typeface="宋体" pitchFamily="2" charset="-122"/>
              </a:defRPr>
            </a:lvl7pPr>
            <a:lvl8pPr marL="1371600" algn="ctr" fontAlgn="base">
              <a:spcBef>
                <a:spcPct val="0"/>
              </a:spcBef>
              <a:spcAft>
                <a:spcPct val="0"/>
              </a:spcAft>
              <a:defRPr sz="4400">
                <a:solidFill>
                  <a:schemeClr val="tx2"/>
                </a:solidFill>
                <a:latin typeface="Times New Roman" pitchFamily="18" charset="0"/>
                <a:ea typeface="宋体" pitchFamily="2" charset="-122"/>
              </a:defRPr>
            </a:lvl8pPr>
            <a:lvl9pPr marL="1828800" algn="ctr" fontAlgn="base">
              <a:spcBef>
                <a:spcPct val="0"/>
              </a:spcBef>
              <a:spcAft>
                <a:spcPct val="0"/>
              </a:spcAft>
              <a:defRPr sz="4400">
                <a:solidFill>
                  <a:schemeClr val="tx2"/>
                </a:solidFill>
                <a:latin typeface="Times New Roman" pitchFamily="18" charset="0"/>
                <a:ea typeface="宋体" pitchFamily="2" charset="-122"/>
              </a:defRPr>
            </a:lvl9pPr>
          </a:lstStyle>
          <a:p>
            <a:pPr marL="0" lvl="1">
              <a:defRPr/>
            </a:pPr>
            <a:r>
              <a:rPr lang="en-US" altLang="zh-CN" sz="3600" dirty="0" smtClean="0">
                <a:solidFill>
                  <a:srgbClr val="FF0000"/>
                </a:solidFill>
                <a:effectLst>
                  <a:outerShdw blurRad="38100" dist="38100" dir="2700000" algn="tl">
                    <a:srgbClr val="000000">
                      <a:alpha val="43137"/>
                    </a:srgbClr>
                  </a:outerShdw>
                </a:effectLst>
                <a:latin typeface="+mj-lt"/>
                <a:ea typeface="黑体" pitchFamily="2" charset="-122"/>
              </a:rPr>
              <a:t>How to store various data in CIMISS</a:t>
            </a:r>
            <a:endParaRPr lang="en-US" altLang="zh-CN" sz="3600" dirty="0">
              <a:solidFill>
                <a:srgbClr val="FF0000"/>
              </a:solidFill>
              <a:effectLst>
                <a:outerShdw blurRad="38100" dist="38100" dir="2700000" algn="tl">
                  <a:srgbClr val="000000">
                    <a:alpha val="43137"/>
                  </a:srgbClr>
                </a:outerShdw>
              </a:effectLst>
              <a:latin typeface="+mj-lt"/>
              <a:ea typeface="黑体" pitchFamily="2" charset="-122"/>
            </a:endParaRPr>
          </a:p>
        </p:txBody>
      </p:sp>
      <p:sp>
        <p:nvSpPr>
          <p:cNvPr id="8" name="TextBox 7"/>
          <p:cNvSpPr txBox="1"/>
          <p:nvPr/>
        </p:nvSpPr>
        <p:spPr>
          <a:xfrm>
            <a:off x="184104" y="1805329"/>
            <a:ext cx="8775792" cy="4431983"/>
          </a:xfrm>
          <a:prstGeom prst="rect">
            <a:avLst/>
          </a:prstGeom>
          <a:noFill/>
        </p:spPr>
        <p:txBody>
          <a:bodyPr wrap="square" rtlCol="0">
            <a:spAutoFit/>
          </a:bodyPr>
          <a:lstStyle/>
          <a:p>
            <a:pPr marL="342900" indent="-342900">
              <a:lnSpc>
                <a:spcPct val="150000"/>
              </a:lnSpc>
              <a:buFont typeface="Arial" pitchFamily="34" charset="0"/>
              <a:buChar char="-"/>
            </a:pPr>
            <a:r>
              <a:rPr lang="en-US" altLang="zh-CN" sz="2000" dirty="0"/>
              <a:t>The primary design principle of CIMISS’s database system is the service oriented. </a:t>
            </a:r>
            <a:endParaRPr lang="en-US" altLang="zh-CN" sz="2000" dirty="0" smtClean="0"/>
          </a:p>
          <a:p>
            <a:pPr marL="800100" lvl="1" indent="-342900">
              <a:lnSpc>
                <a:spcPct val="150000"/>
              </a:lnSpc>
              <a:buFont typeface="Arial" pitchFamily="34" charset="0"/>
              <a:buChar char="-"/>
            </a:pPr>
            <a:r>
              <a:rPr lang="en-US" altLang="zh-CN" sz="1600" i="1" dirty="0"/>
              <a:t>So we have to reorganize the stored data in multi-dimensions, different forms and levels to favor of user’s data querying</a:t>
            </a:r>
            <a:r>
              <a:rPr lang="en-US" altLang="zh-CN" sz="1600" i="1" dirty="0" smtClean="0"/>
              <a:t>.</a:t>
            </a:r>
          </a:p>
          <a:p>
            <a:pPr marL="800100" lvl="1" indent="-342900">
              <a:lnSpc>
                <a:spcPct val="150000"/>
              </a:lnSpc>
              <a:buFont typeface="Arial" pitchFamily="34" charset="0"/>
              <a:buChar char="-"/>
            </a:pPr>
            <a:endParaRPr lang="en-US" altLang="zh-CN" sz="1600" i="1" dirty="0" smtClean="0"/>
          </a:p>
          <a:p>
            <a:pPr marL="342900" indent="-342900">
              <a:lnSpc>
                <a:spcPct val="150000"/>
              </a:lnSpc>
              <a:buFont typeface="Arial" pitchFamily="34" charset="0"/>
              <a:buChar char="-"/>
            </a:pPr>
            <a:r>
              <a:rPr lang="en-US" altLang="zh-CN" sz="2000" dirty="0" smtClean="0"/>
              <a:t>Reorganizing </a:t>
            </a:r>
            <a:r>
              <a:rPr lang="en-US" altLang="zh-CN" sz="2000" dirty="0"/>
              <a:t>the data </a:t>
            </a:r>
            <a:r>
              <a:rPr lang="en-US" altLang="zh-CN" sz="2000" dirty="0" smtClean="0"/>
              <a:t>into </a:t>
            </a:r>
            <a:r>
              <a:rPr lang="en-US" altLang="zh-CN" sz="2000" dirty="0"/>
              <a:t>an </a:t>
            </a:r>
            <a:r>
              <a:rPr lang="en-US" altLang="zh-CN" sz="2000" dirty="0" smtClean="0"/>
              <a:t>application oriented structure by:</a:t>
            </a:r>
          </a:p>
          <a:p>
            <a:pPr marL="800100" lvl="1" indent="-342900">
              <a:lnSpc>
                <a:spcPct val="150000"/>
              </a:lnSpc>
              <a:buFont typeface="Arial" pitchFamily="34" charset="0"/>
              <a:buChar char="-"/>
            </a:pPr>
            <a:r>
              <a:rPr lang="en-US" altLang="zh-CN" sz="1600" i="1" dirty="0" smtClean="0"/>
              <a:t>access frequency </a:t>
            </a:r>
            <a:endParaRPr lang="en-US" altLang="zh-CN" sz="1600" i="1" dirty="0"/>
          </a:p>
          <a:p>
            <a:pPr marL="800100" lvl="1" indent="-342900">
              <a:lnSpc>
                <a:spcPct val="150000"/>
              </a:lnSpc>
              <a:buFont typeface="Arial" pitchFamily="34" charset="0"/>
              <a:buChar char="-"/>
            </a:pPr>
            <a:r>
              <a:rPr lang="en-US" altLang="zh-CN" sz="1600" i="1" dirty="0" smtClean="0"/>
              <a:t>temporal </a:t>
            </a:r>
            <a:r>
              <a:rPr lang="en-US" altLang="zh-CN" sz="1600" i="1" dirty="0"/>
              <a:t>and spatial characteristics</a:t>
            </a:r>
          </a:p>
          <a:p>
            <a:pPr marL="800100" lvl="1" indent="-342900">
              <a:lnSpc>
                <a:spcPct val="150000"/>
              </a:lnSpc>
              <a:buFont typeface="Arial" pitchFamily="34" charset="0"/>
              <a:buChar char="-"/>
            </a:pPr>
            <a:r>
              <a:rPr lang="en-US" altLang="zh-CN" sz="1600" i="1" dirty="0"/>
              <a:t>f</a:t>
            </a:r>
            <a:r>
              <a:rPr lang="en-US" altLang="zh-CN" sz="1600" i="1" dirty="0" smtClean="0"/>
              <a:t>ile formats</a:t>
            </a:r>
          </a:p>
          <a:p>
            <a:pPr marL="800100" lvl="1" indent="-342900">
              <a:lnSpc>
                <a:spcPct val="150000"/>
              </a:lnSpc>
              <a:buFont typeface="Arial" pitchFamily="34" charset="0"/>
              <a:buChar char="-"/>
            </a:pPr>
            <a:r>
              <a:rPr lang="en-US" altLang="zh-CN" sz="1600" i="1" dirty="0"/>
              <a:t>statistical features</a:t>
            </a:r>
          </a:p>
          <a:p>
            <a:pPr marL="800100" lvl="1" indent="-342900">
              <a:lnSpc>
                <a:spcPct val="150000"/>
              </a:lnSpc>
              <a:buFont typeface="Arial" pitchFamily="34" charset="0"/>
              <a:buChar char="-"/>
            </a:pPr>
            <a:r>
              <a:rPr lang="en-US" altLang="zh-CN" sz="1600" i="1" dirty="0" smtClean="0"/>
              <a:t>…</a:t>
            </a:r>
          </a:p>
        </p:txBody>
      </p:sp>
      <p:sp>
        <p:nvSpPr>
          <p:cNvPr id="9" name="矩形 8"/>
          <p:cNvSpPr/>
          <p:nvPr/>
        </p:nvSpPr>
        <p:spPr>
          <a:xfrm>
            <a:off x="184104" y="1052736"/>
            <a:ext cx="5807263" cy="646331"/>
          </a:xfrm>
          <a:prstGeom prst="rect">
            <a:avLst/>
          </a:prstGeom>
        </p:spPr>
        <p:txBody>
          <a:bodyPr wrap="square">
            <a:spAutoFit/>
          </a:bodyPr>
          <a:lstStyle/>
          <a:p>
            <a:pPr marL="342900" indent="-342900">
              <a:lnSpc>
                <a:spcPct val="150000"/>
              </a:lnSpc>
              <a:buFont typeface="+mj-ea"/>
              <a:buAutoNum type="circleNumDbPlain"/>
            </a:pPr>
            <a:r>
              <a:rPr lang="en-US" altLang="zh-CN" sz="2400" b="1" u="sng" dirty="0" smtClean="0">
                <a:ea typeface="微软雅黑" pitchFamily="34" charset="-122"/>
              </a:rPr>
              <a:t>The service (application) oriented:</a:t>
            </a:r>
            <a:endParaRPr lang="en-US" altLang="zh-CN" sz="2400" b="1" u="sng" dirty="0">
              <a:ea typeface="微软雅黑" pitchFamily="34" charset="-122"/>
            </a:endParaRPr>
          </a:p>
        </p:txBody>
      </p:sp>
    </p:spTree>
    <p:extLst>
      <p:ext uri="{BB962C8B-B14F-4D97-AF65-F5344CB8AC3E}">
        <p14:creationId xmlns:p14="http://schemas.microsoft.com/office/powerpoint/2010/main" val="224581099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9259AF2F-52C6-9B46-B8B2-0579234AE62E}" type="slidenum">
              <a:rPr lang="en-US" smtClean="0"/>
              <a:t>5</a:t>
            </a:fld>
            <a:endParaRPr lang="en-US"/>
          </a:p>
        </p:txBody>
      </p:sp>
      <p:sp>
        <p:nvSpPr>
          <p:cNvPr id="4" name="矩形 3"/>
          <p:cNvSpPr/>
          <p:nvPr/>
        </p:nvSpPr>
        <p:spPr>
          <a:xfrm>
            <a:off x="3701924" y="3988125"/>
            <a:ext cx="5400600" cy="1610245"/>
          </a:xfrm>
          <a:prstGeom prst="rect">
            <a:avLst/>
          </a:prstGeom>
          <a:solidFill>
            <a:schemeClr val="bg1">
              <a:lumMod val="85000"/>
            </a:schemeClr>
          </a:solid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a:defRPr/>
            </a:pPr>
            <a:endParaRPr lang="zh-CN" altLang="en-US" sz="1400" dirty="0">
              <a:solidFill>
                <a:schemeClr val="tx2">
                  <a:lumMod val="50000"/>
                </a:schemeClr>
              </a:solidFill>
              <a:latin typeface="华文隶书" pitchFamily="2" charset="-122"/>
              <a:ea typeface="华文隶书" pitchFamily="2" charset="-122"/>
            </a:endParaRPr>
          </a:p>
        </p:txBody>
      </p:sp>
      <p:sp>
        <p:nvSpPr>
          <p:cNvPr id="5" name="矩形 4"/>
          <p:cNvSpPr/>
          <p:nvPr/>
        </p:nvSpPr>
        <p:spPr>
          <a:xfrm>
            <a:off x="3701924" y="2276872"/>
            <a:ext cx="5358085" cy="1524469"/>
          </a:xfrm>
          <a:prstGeom prst="rect">
            <a:avLst/>
          </a:prstGeom>
          <a:solidFill>
            <a:schemeClr val="bg1">
              <a:lumMod val="85000"/>
            </a:schemeClr>
          </a:solid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a:defRPr/>
            </a:pPr>
            <a:endParaRPr lang="zh-CN" altLang="en-US" sz="1400" dirty="0">
              <a:solidFill>
                <a:schemeClr val="tx2">
                  <a:lumMod val="50000"/>
                </a:schemeClr>
              </a:solidFill>
              <a:latin typeface="华文隶书" pitchFamily="2" charset="-122"/>
              <a:ea typeface="华文隶书" pitchFamily="2" charset="-122"/>
            </a:endParaRPr>
          </a:p>
        </p:txBody>
      </p:sp>
      <p:sp>
        <p:nvSpPr>
          <p:cNvPr id="6" name="圆角矩形 5"/>
          <p:cNvSpPr/>
          <p:nvPr/>
        </p:nvSpPr>
        <p:spPr>
          <a:xfrm>
            <a:off x="6653359" y="2420888"/>
            <a:ext cx="2212975" cy="1116012"/>
          </a:xfrm>
          <a:prstGeom prst="roundRect">
            <a:avLst/>
          </a:prstGeom>
          <a:solidFill>
            <a:schemeClr val="accent6">
              <a:lumMod val="20000"/>
              <a:lumOff val="80000"/>
            </a:schemeClr>
          </a:solidFill>
          <a:ln>
            <a:solidFill>
              <a:schemeClr val="accent6">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281" fontAlgn="auto">
              <a:spcBef>
                <a:spcPts val="0"/>
              </a:spcBef>
              <a:spcAft>
                <a:spcPts val="0"/>
              </a:spcAft>
              <a:defRPr/>
            </a:pPr>
            <a:endParaRPr lang="zh-CN" altLang="en-US" b="1">
              <a:solidFill>
                <a:schemeClr val="tx2">
                  <a:lumMod val="50000"/>
                </a:schemeClr>
              </a:solidFill>
              <a:latin typeface="微软雅黑" pitchFamily="34" charset="-122"/>
              <a:ea typeface="微软雅黑" pitchFamily="34" charset="-122"/>
            </a:endParaRPr>
          </a:p>
        </p:txBody>
      </p:sp>
      <p:pic>
        <p:nvPicPr>
          <p:cNvPr id="7" name="Picture 14"/>
          <p:cNvPicPr>
            <a:picLocks noChangeAspect="1" noChangeArrowheads="1"/>
          </p:cNvPicPr>
          <p:nvPr/>
        </p:nvPicPr>
        <p:blipFill>
          <a:blip r:embed="rId3"/>
          <a:srcRect/>
          <a:stretch>
            <a:fillRect/>
          </a:stretch>
        </p:blipFill>
        <p:spPr bwMode="auto">
          <a:xfrm>
            <a:off x="6804172" y="2550689"/>
            <a:ext cx="273050" cy="373063"/>
          </a:xfrm>
          <a:prstGeom prst="rect">
            <a:avLst/>
          </a:prstGeom>
          <a:noFill/>
          <a:ln w="9525">
            <a:noFill/>
            <a:miter lim="800000"/>
            <a:headEnd/>
            <a:tailEnd/>
          </a:ln>
          <a:effectLst/>
        </p:spPr>
      </p:pic>
      <p:sp>
        <p:nvSpPr>
          <p:cNvPr id="8" name="TextBox 7"/>
          <p:cNvSpPr txBox="1">
            <a:spLocks noChangeArrowheads="1"/>
          </p:cNvSpPr>
          <p:nvPr/>
        </p:nvSpPr>
        <p:spPr bwMode="auto">
          <a:xfrm>
            <a:off x="7229622" y="2511002"/>
            <a:ext cx="1636712" cy="423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defTabSz="912813"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912813"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912813"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912813"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defRPr/>
            </a:pPr>
            <a:r>
              <a:rPr lang="en-US" altLang="zh-CN" sz="1100" b="1" dirty="0" smtClean="0">
                <a:latin typeface="微软雅黑" pitchFamily="34" charset="-122"/>
                <a:ea typeface="微软雅黑" pitchFamily="34" charset="-122"/>
              </a:rPr>
              <a:t>Operational Sys.</a:t>
            </a:r>
            <a:endParaRPr lang="en-US" altLang="zh-CN" sz="1050" b="1" dirty="0" smtClean="0">
              <a:latin typeface="微软雅黑" pitchFamily="34" charset="-122"/>
              <a:ea typeface="微软雅黑" pitchFamily="34" charset="-122"/>
            </a:endParaRPr>
          </a:p>
          <a:p>
            <a:pPr eaLnBrk="1" hangingPunct="1">
              <a:defRPr/>
            </a:pPr>
            <a:r>
              <a:rPr lang="en-US" altLang="zh-CN" sz="1050" b="1" dirty="0" smtClean="0">
                <a:latin typeface="微软雅黑" pitchFamily="34" charset="-122"/>
                <a:ea typeface="微软雅黑" pitchFamily="34" charset="-122"/>
              </a:rPr>
              <a:t>(MICAPS</a:t>
            </a:r>
            <a:r>
              <a:rPr lang="zh-CN" altLang="en-US" sz="1050" b="1" dirty="0" smtClean="0">
                <a:latin typeface="微软雅黑" pitchFamily="34" charset="-122"/>
                <a:ea typeface="微软雅黑" pitchFamily="34" charset="-122"/>
              </a:rPr>
              <a:t>、</a:t>
            </a:r>
            <a:r>
              <a:rPr lang="en-US" altLang="zh-CN" sz="1050" b="1" dirty="0" smtClean="0">
                <a:latin typeface="微软雅黑" pitchFamily="34" charset="-122"/>
                <a:ea typeface="微软雅黑" pitchFamily="34" charset="-122"/>
              </a:rPr>
              <a:t>CIPAS……)</a:t>
            </a:r>
            <a:endParaRPr lang="zh-CN" altLang="en-US" sz="1050" b="1" dirty="0" smtClean="0">
              <a:latin typeface="微软雅黑" pitchFamily="34" charset="-122"/>
              <a:ea typeface="微软雅黑" pitchFamily="34" charset="-122"/>
            </a:endParaRPr>
          </a:p>
        </p:txBody>
      </p:sp>
      <p:pic>
        <p:nvPicPr>
          <p:cNvPr id="9" name="Picture 14"/>
          <p:cNvPicPr>
            <a:picLocks noChangeAspect="1" noChangeArrowheads="1"/>
          </p:cNvPicPr>
          <p:nvPr/>
        </p:nvPicPr>
        <p:blipFill>
          <a:blip r:embed="rId3"/>
          <a:srcRect/>
          <a:stretch>
            <a:fillRect/>
          </a:stretch>
        </p:blipFill>
        <p:spPr bwMode="auto">
          <a:xfrm>
            <a:off x="6961334" y="2550689"/>
            <a:ext cx="273050" cy="373063"/>
          </a:xfrm>
          <a:prstGeom prst="rect">
            <a:avLst/>
          </a:prstGeom>
          <a:noFill/>
          <a:ln w="9525">
            <a:noFill/>
            <a:miter lim="800000"/>
            <a:headEnd/>
            <a:tailEnd/>
          </a:ln>
          <a:effectLst/>
        </p:spPr>
      </p:pic>
      <p:pic>
        <p:nvPicPr>
          <p:cNvPr id="10" name="Picture 16"/>
          <p:cNvPicPr>
            <a:picLocks noChangeAspect="1" noChangeArrowheads="1"/>
          </p:cNvPicPr>
          <p:nvPr/>
        </p:nvPicPr>
        <p:blipFill>
          <a:blip r:embed="rId4"/>
          <a:srcRect/>
          <a:stretch>
            <a:fillRect/>
          </a:stretch>
        </p:blipFill>
        <p:spPr bwMode="auto">
          <a:xfrm>
            <a:off x="7023247" y="2996777"/>
            <a:ext cx="174625" cy="328612"/>
          </a:xfrm>
          <a:prstGeom prst="rect">
            <a:avLst/>
          </a:prstGeom>
          <a:noFill/>
          <a:ln w="9525">
            <a:noFill/>
            <a:miter lim="800000"/>
            <a:headEnd/>
            <a:tailEnd/>
          </a:ln>
          <a:effectLst/>
        </p:spPr>
      </p:pic>
      <p:pic>
        <p:nvPicPr>
          <p:cNvPr id="11" name="Picture 16"/>
          <p:cNvPicPr>
            <a:picLocks noChangeAspect="1" noChangeArrowheads="1"/>
          </p:cNvPicPr>
          <p:nvPr/>
        </p:nvPicPr>
        <p:blipFill>
          <a:blip r:embed="rId4"/>
          <a:srcRect/>
          <a:stretch>
            <a:fillRect/>
          </a:stretch>
        </p:blipFill>
        <p:spPr bwMode="auto">
          <a:xfrm>
            <a:off x="6951809" y="3006302"/>
            <a:ext cx="174625" cy="330200"/>
          </a:xfrm>
          <a:prstGeom prst="rect">
            <a:avLst/>
          </a:prstGeom>
          <a:noFill/>
          <a:ln w="9525">
            <a:noFill/>
            <a:miter lim="800000"/>
            <a:headEnd/>
            <a:tailEnd/>
          </a:ln>
          <a:effectLst/>
        </p:spPr>
      </p:pic>
      <p:sp>
        <p:nvSpPr>
          <p:cNvPr id="12" name="TextBox 11"/>
          <p:cNvSpPr txBox="1">
            <a:spLocks noChangeArrowheads="1"/>
          </p:cNvSpPr>
          <p:nvPr/>
        </p:nvSpPr>
        <p:spPr bwMode="auto">
          <a:xfrm>
            <a:off x="7229622" y="2972964"/>
            <a:ext cx="57259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defTabSz="912813"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912813"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912813"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912813"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defRPr/>
            </a:pPr>
            <a:r>
              <a:rPr lang="en-US" altLang="zh-CN" sz="1100" b="1" dirty="0" smtClean="0">
                <a:latin typeface="微软雅黑" pitchFamily="34" charset="-122"/>
                <a:ea typeface="微软雅黑" pitchFamily="34" charset="-122"/>
              </a:rPr>
              <a:t>Users</a:t>
            </a:r>
          </a:p>
          <a:p>
            <a:pPr eaLnBrk="1" hangingPunct="1">
              <a:defRPr/>
            </a:pPr>
            <a:r>
              <a:rPr lang="en-US" altLang="zh-CN" sz="1100" b="1" dirty="0" smtClean="0">
                <a:latin typeface="微软雅黑" pitchFamily="34" charset="-122"/>
                <a:ea typeface="微软雅黑" pitchFamily="34" charset="-122"/>
              </a:rPr>
              <a:t>(……)</a:t>
            </a:r>
            <a:endParaRPr lang="zh-CN" altLang="en-US" sz="1050" b="1" dirty="0" smtClean="0">
              <a:latin typeface="微软雅黑" pitchFamily="34" charset="-122"/>
              <a:ea typeface="微软雅黑" pitchFamily="34" charset="-122"/>
            </a:endParaRPr>
          </a:p>
        </p:txBody>
      </p:sp>
      <p:sp>
        <p:nvSpPr>
          <p:cNvPr id="13" name="圆角矩形 12"/>
          <p:cNvSpPr/>
          <p:nvPr/>
        </p:nvSpPr>
        <p:spPr>
          <a:xfrm>
            <a:off x="6653359" y="4183191"/>
            <a:ext cx="2281238" cy="1117600"/>
          </a:xfrm>
          <a:prstGeom prst="roundRect">
            <a:avLst/>
          </a:prstGeom>
          <a:solidFill>
            <a:schemeClr val="accent6">
              <a:lumMod val="20000"/>
              <a:lumOff val="80000"/>
            </a:schemeClr>
          </a:solidFill>
          <a:ln>
            <a:solidFill>
              <a:schemeClr val="accent6">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281" fontAlgn="auto">
              <a:spcBef>
                <a:spcPts val="0"/>
              </a:spcBef>
              <a:spcAft>
                <a:spcPts val="0"/>
              </a:spcAft>
              <a:defRPr/>
            </a:pPr>
            <a:endParaRPr lang="zh-CN" altLang="en-US" b="1">
              <a:solidFill>
                <a:schemeClr val="tx2">
                  <a:lumMod val="50000"/>
                </a:schemeClr>
              </a:solidFill>
              <a:latin typeface="微软雅黑" pitchFamily="34" charset="-122"/>
              <a:ea typeface="微软雅黑" pitchFamily="34" charset="-122"/>
            </a:endParaRPr>
          </a:p>
        </p:txBody>
      </p:sp>
      <p:pic>
        <p:nvPicPr>
          <p:cNvPr id="14" name="Picture 14"/>
          <p:cNvPicPr>
            <a:picLocks noChangeAspect="1" noChangeArrowheads="1"/>
          </p:cNvPicPr>
          <p:nvPr/>
        </p:nvPicPr>
        <p:blipFill>
          <a:blip r:embed="rId3"/>
          <a:srcRect/>
          <a:stretch>
            <a:fillRect/>
          </a:stretch>
        </p:blipFill>
        <p:spPr bwMode="auto">
          <a:xfrm>
            <a:off x="6804172" y="4295904"/>
            <a:ext cx="250825" cy="344487"/>
          </a:xfrm>
          <a:prstGeom prst="rect">
            <a:avLst/>
          </a:prstGeom>
          <a:noFill/>
          <a:ln w="9525">
            <a:noFill/>
            <a:miter lim="800000"/>
            <a:headEnd/>
            <a:tailEnd/>
          </a:ln>
          <a:effectLst/>
        </p:spPr>
      </p:pic>
      <p:pic>
        <p:nvPicPr>
          <p:cNvPr id="15" name="Picture 14"/>
          <p:cNvPicPr>
            <a:picLocks noChangeAspect="1" noChangeArrowheads="1"/>
          </p:cNvPicPr>
          <p:nvPr/>
        </p:nvPicPr>
        <p:blipFill>
          <a:blip r:embed="rId3"/>
          <a:srcRect/>
          <a:stretch>
            <a:fillRect/>
          </a:stretch>
        </p:blipFill>
        <p:spPr bwMode="auto">
          <a:xfrm>
            <a:off x="6961334" y="4295904"/>
            <a:ext cx="250825" cy="344487"/>
          </a:xfrm>
          <a:prstGeom prst="rect">
            <a:avLst/>
          </a:prstGeom>
          <a:noFill/>
          <a:ln w="9525">
            <a:noFill/>
            <a:miter lim="800000"/>
            <a:headEnd/>
            <a:tailEnd/>
          </a:ln>
          <a:effectLst/>
        </p:spPr>
      </p:pic>
      <p:pic>
        <p:nvPicPr>
          <p:cNvPr id="16" name="Picture 16"/>
          <p:cNvPicPr>
            <a:picLocks noChangeAspect="1" noChangeArrowheads="1"/>
          </p:cNvPicPr>
          <p:nvPr/>
        </p:nvPicPr>
        <p:blipFill>
          <a:blip r:embed="rId4"/>
          <a:srcRect/>
          <a:stretch>
            <a:fillRect/>
          </a:stretch>
        </p:blipFill>
        <p:spPr bwMode="auto">
          <a:xfrm>
            <a:off x="6989909" y="4783266"/>
            <a:ext cx="168275" cy="317500"/>
          </a:xfrm>
          <a:prstGeom prst="rect">
            <a:avLst/>
          </a:prstGeom>
          <a:noFill/>
          <a:ln w="9525">
            <a:noFill/>
            <a:miter lim="800000"/>
            <a:headEnd/>
            <a:tailEnd/>
          </a:ln>
          <a:effectLst/>
        </p:spPr>
      </p:pic>
      <p:pic>
        <p:nvPicPr>
          <p:cNvPr id="17" name="Picture 16"/>
          <p:cNvPicPr>
            <a:picLocks noChangeAspect="1" noChangeArrowheads="1"/>
          </p:cNvPicPr>
          <p:nvPr/>
        </p:nvPicPr>
        <p:blipFill>
          <a:blip r:embed="rId4"/>
          <a:srcRect/>
          <a:stretch>
            <a:fillRect/>
          </a:stretch>
        </p:blipFill>
        <p:spPr bwMode="auto">
          <a:xfrm>
            <a:off x="6918472" y="4792791"/>
            <a:ext cx="168275" cy="317500"/>
          </a:xfrm>
          <a:prstGeom prst="rect">
            <a:avLst/>
          </a:prstGeom>
          <a:noFill/>
          <a:ln w="9525">
            <a:noFill/>
            <a:miter lim="800000"/>
            <a:headEnd/>
            <a:tailEnd/>
          </a:ln>
          <a:effectLst/>
        </p:spPr>
      </p:pic>
      <p:sp>
        <p:nvSpPr>
          <p:cNvPr id="18" name="TextBox 23"/>
          <p:cNvSpPr txBox="1">
            <a:spLocks noChangeArrowheads="1"/>
          </p:cNvSpPr>
          <p:nvPr/>
        </p:nvSpPr>
        <p:spPr bwMode="auto">
          <a:xfrm>
            <a:off x="7229622" y="4718179"/>
            <a:ext cx="57259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defTabSz="912813"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912813"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912813"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912813"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defRPr/>
            </a:pPr>
            <a:r>
              <a:rPr lang="en-US" altLang="zh-CN" sz="1100" b="1" dirty="0" smtClean="0">
                <a:latin typeface="微软雅黑" pitchFamily="34" charset="-122"/>
                <a:ea typeface="微软雅黑" pitchFamily="34" charset="-122"/>
              </a:rPr>
              <a:t>Users</a:t>
            </a:r>
            <a:endParaRPr lang="en-US" altLang="zh-CN" sz="1200" b="1" dirty="0" smtClean="0">
              <a:latin typeface="微软雅黑" pitchFamily="34" charset="-122"/>
              <a:ea typeface="微软雅黑" pitchFamily="34" charset="-122"/>
            </a:endParaRPr>
          </a:p>
          <a:p>
            <a:pPr eaLnBrk="1" hangingPunct="1">
              <a:defRPr/>
            </a:pPr>
            <a:r>
              <a:rPr lang="en-US" altLang="zh-CN" sz="1100" b="1" dirty="0" smtClean="0">
                <a:latin typeface="微软雅黑" pitchFamily="34" charset="-122"/>
                <a:ea typeface="微软雅黑" pitchFamily="34" charset="-122"/>
              </a:rPr>
              <a:t>(……)</a:t>
            </a:r>
            <a:endParaRPr lang="zh-CN" altLang="en-US" sz="1050" b="1" dirty="0" smtClean="0">
              <a:latin typeface="微软雅黑" pitchFamily="34" charset="-122"/>
              <a:ea typeface="微软雅黑" pitchFamily="34" charset="-122"/>
            </a:endParaRPr>
          </a:p>
        </p:txBody>
      </p:sp>
      <p:cxnSp>
        <p:nvCxnSpPr>
          <p:cNvPr id="19" name="直接箭头连接符 18"/>
          <p:cNvCxnSpPr/>
          <p:nvPr/>
        </p:nvCxnSpPr>
        <p:spPr>
          <a:xfrm>
            <a:off x="6150047" y="4759454"/>
            <a:ext cx="434975" cy="0"/>
          </a:xfrm>
          <a:prstGeom prst="straightConnector1">
            <a:avLst/>
          </a:prstGeom>
          <a:ln w="28575">
            <a:solidFill>
              <a:schemeClr val="accent6">
                <a:lumMod val="75000"/>
              </a:schemeClr>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0" name="矩形 4"/>
          <p:cNvSpPr>
            <a:spLocks noChangeArrowheads="1"/>
          </p:cNvSpPr>
          <p:nvPr/>
        </p:nvSpPr>
        <p:spPr bwMode="auto">
          <a:xfrm>
            <a:off x="8094958" y="3512714"/>
            <a:ext cx="1085554" cy="338554"/>
          </a:xfrm>
          <a:prstGeom prst="rect">
            <a:avLst/>
          </a:prstGeom>
          <a:noFill/>
          <a:ln w="9525">
            <a:noFill/>
            <a:miter lim="800000"/>
            <a:headEnd/>
            <a:tailEnd/>
          </a:ln>
        </p:spPr>
        <p:txBody>
          <a:bodyPr wrap="none">
            <a:spAutoFit/>
          </a:bodyPr>
          <a:lstStyle/>
          <a:p>
            <a:pPr algn="ctr"/>
            <a:r>
              <a:rPr lang="en-US" altLang="zh-CN" sz="1600" b="1" dirty="0" smtClean="0">
                <a:solidFill>
                  <a:srgbClr val="0000FF"/>
                </a:solidFill>
                <a:latin typeface="微软雅黑" pitchFamily="34" charset="-122"/>
                <a:ea typeface="微软雅黑" pitchFamily="34" charset="-122"/>
              </a:rPr>
              <a:t>CMA HQ</a:t>
            </a:r>
            <a:endParaRPr lang="en-US" altLang="zh-CN" sz="1600" b="1" dirty="0">
              <a:solidFill>
                <a:srgbClr val="0000FF"/>
              </a:solidFill>
              <a:latin typeface="微软雅黑" pitchFamily="34" charset="-122"/>
              <a:ea typeface="微软雅黑" pitchFamily="34" charset="-122"/>
            </a:endParaRPr>
          </a:p>
        </p:txBody>
      </p:sp>
      <p:sp>
        <p:nvSpPr>
          <p:cNvPr id="21" name="矩形 136"/>
          <p:cNvSpPr>
            <a:spLocks noChangeArrowheads="1"/>
          </p:cNvSpPr>
          <p:nvPr/>
        </p:nvSpPr>
        <p:spPr bwMode="auto">
          <a:xfrm>
            <a:off x="8069309" y="5250685"/>
            <a:ext cx="1078116" cy="338554"/>
          </a:xfrm>
          <a:prstGeom prst="rect">
            <a:avLst/>
          </a:prstGeom>
          <a:noFill/>
          <a:ln w="9525">
            <a:noFill/>
            <a:miter lim="800000"/>
            <a:headEnd/>
            <a:tailEnd/>
          </a:ln>
        </p:spPr>
        <p:txBody>
          <a:bodyPr wrap="none">
            <a:spAutoFit/>
          </a:bodyPr>
          <a:lstStyle/>
          <a:p>
            <a:pPr algn="ctr"/>
            <a:r>
              <a:rPr lang="en-US" altLang="zh-CN" sz="1600" b="1" dirty="0" smtClean="0">
                <a:solidFill>
                  <a:srgbClr val="0000FF"/>
                </a:solidFill>
                <a:latin typeface="微软雅黑" pitchFamily="34" charset="-122"/>
                <a:ea typeface="微软雅黑" pitchFamily="34" charset="-122"/>
              </a:rPr>
              <a:t>Province</a:t>
            </a:r>
            <a:endParaRPr lang="en-US" altLang="zh-CN" sz="1600" b="1" dirty="0">
              <a:solidFill>
                <a:srgbClr val="0000FF"/>
              </a:solidFill>
              <a:latin typeface="微软雅黑" pitchFamily="34" charset="-122"/>
              <a:ea typeface="微软雅黑" pitchFamily="34" charset="-122"/>
            </a:endParaRPr>
          </a:p>
        </p:txBody>
      </p:sp>
      <p:cxnSp>
        <p:nvCxnSpPr>
          <p:cNvPr id="22" name="直接箭头连接符 21"/>
          <p:cNvCxnSpPr/>
          <p:nvPr/>
        </p:nvCxnSpPr>
        <p:spPr>
          <a:xfrm>
            <a:off x="6108500" y="2901527"/>
            <a:ext cx="434007" cy="0"/>
          </a:xfrm>
          <a:prstGeom prst="straightConnector1">
            <a:avLst/>
          </a:prstGeom>
          <a:ln w="28575">
            <a:solidFill>
              <a:schemeClr val="accent6">
                <a:lumMod val="75000"/>
              </a:schemeClr>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3" name="上下箭头 22"/>
          <p:cNvSpPr/>
          <p:nvPr/>
        </p:nvSpPr>
        <p:spPr>
          <a:xfrm>
            <a:off x="4981919" y="3573016"/>
            <a:ext cx="45719" cy="477541"/>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r">
              <a:defRPr/>
            </a:pPr>
            <a:endParaRPr lang="zh-CN" altLang="en-US" sz="1400" dirty="0">
              <a:solidFill>
                <a:schemeClr val="tx2">
                  <a:lumMod val="50000"/>
                </a:schemeClr>
              </a:solidFill>
              <a:latin typeface="华文隶书" pitchFamily="2" charset="-122"/>
              <a:ea typeface="华文隶书" pitchFamily="2" charset="-122"/>
            </a:endParaRPr>
          </a:p>
        </p:txBody>
      </p:sp>
      <p:sp>
        <p:nvSpPr>
          <p:cNvPr id="24" name="任意多边形 23"/>
          <p:cNvSpPr/>
          <p:nvPr/>
        </p:nvSpPr>
        <p:spPr>
          <a:xfrm rot="20917305">
            <a:off x="6111174" y="3077908"/>
            <a:ext cx="452437" cy="1109452"/>
          </a:xfrm>
          <a:custGeom>
            <a:avLst/>
            <a:gdLst>
              <a:gd name="connsiteX0" fmla="*/ 440675 w 452668"/>
              <a:gd name="connsiteY0" fmla="*/ 1597446 h 1597446"/>
              <a:gd name="connsiteX1" fmla="*/ 396607 w 452668"/>
              <a:gd name="connsiteY1" fmla="*/ 484742 h 1597446"/>
              <a:gd name="connsiteX2" fmla="*/ 0 w 452668"/>
              <a:gd name="connsiteY2" fmla="*/ 0 h 1597446"/>
            </a:gdLst>
            <a:ahLst/>
            <a:cxnLst>
              <a:cxn ang="0">
                <a:pos x="connsiteX0" y="connsiteY0"/>
              </a:cxn>
              <a:cxn ang="0">
                <a:pos x="connsiteX1" y="connsiteY1"/>
              </a:cxn>
              <a:cxn ang="0">
                <a:pos x="connsiteX2" y="connsiteY2"/>
              </a:cxn>
            </a:cxnLst>
            <a:rect l="l" t="t" r="r" b="b"/>
            <a:pathLst>
              <a:path w="452668" h="1597446">
                <a:moveTo>
                  <a:pt x="440675" y="1597446"/>
                </a:moveTo>
                <a:cubicBezTo>
                  <a:pt x="455364" y="1174214"/>
                  <a:pt x="470053" y="750983"/>
                  <a:pt x="396607" y="484742"/>
                </a:cubicBezTo>
                <a:cubicBezTo>
                  <a:pt x="323161" y="218501"/>
                  <a:pt x="161580" y="109250"/>
                  <a:pt x="0" y="0"/>
                </a:cubicBezTo>
              </a:path>
            </a:pathLst>
          </a:custGeom>
          <a:ln w="28575">
            <a:solidFill>
              <a:schemeClr val="accent6">
                <a:lumMod val="75000"/>
              </a:schemeClr>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25" name="圆角矩形 24"/>
          <p:cNvSpPr/>
          <p:nvPr/>
        </p:nvSpPr>
        <p:spPr>
          <a:xfrm>
            <a:off x="3845940" y="2396702"/>
            <a:ext cx="2183531" cy="1116012"/>
          </a:xfrm>
          <a:prstGeom prst="roundRect">
            <a:avLst/>
          </a:prstGeom>
          <a:solidFill>
            <a:srgbClr val="CC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solidFill>
                  <a:schemeClr val="tx1"/>
                </a:solidFill>
                <a:latin typeface="微软雅黑" pitchFamily="34" charset="-122"/>
                <a:ea typeface="微软雅黑" pitchFamily="34" charset="-122"/>
              </a:rPr>
              <a:t>CIMISS</a:t>
            </a:r>
          </a:p>
          <a:p>
            <a:pPr algn="ctr"/>
            <a:r>
              <a:rPr lang="en-US" altLang="zh-CN" b="1" dirty="0" smtClean="0">
                <a:solidFill>
                  <a:schemeClr val="tx1"/>
                </a:solidFill>
                <a:latin typeface="微软雅黑" pitchFamily="34" charset="-122"/>
                <a:ea typeface="微软雅黑" pitchFamily="34" charset="-122"/>
              </a:rPr>
              <a:t>National DB</a:t>
            </a:r>
            <a:endParaRPr lang="zh-CN" altLang="en-US" b="1" dirty="0">
              <a:solidFill>
                <a:schemeClr val="tx1"/>
              </a:solidFill>
              <a:latin typeface="微软雅黑" pitchFamily="34" charset="-122"/>
              <a:ea typeface="微软雅黑" pitchFamily="34" charset="-122"/>
            </a:endParaRPr>
          </a:p>
        </p:txBody>
      </p:sp>
      <p:sp>
        <p:nvSpPr>
          <p:cNvPr id="26" name="圆角矩形 25"/>
          <p:cNvSpPr/>
          <p:nvPr/>
        </p:nvSpPr>
        <p:spPr>
          <a:xfrm>
            <a:off x="3845940" y="4137948"/>
            <a:ext cx="2183680" cy="1116012"/>
          </a:xfrm>
          <a:prstGeom prst="roundRect">
            <a:avLst/>
          </a:prstGeom>
          <a:solidFill>
            <a:srgbClr val="CC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solidFill>
                  <a:schemeClr val="tx1"/>
                </a:solidFill>
                <a:latin typeface="微软雅黑" pitchFamily="34" charset="-122"/>
                <a:ea typeface="微软雅黑" pitchFamily="34" charset="-122"/>
              </a:rPr>
              <a:t>CIMISS</a:t>
            </a:r>
          </a:p>
          <a:p>
            <a:pPr algn="ctr"/>
            <a:r>
              <a:rPr lang="en-US" altLang="zh-CN" b="1" dirty="0" smtClean="0">
                <a:solidFill>
                  <a:schemeClr val="tx1"/>
                </a:solidFill>
                <a:latin typeface="微软雅黑" pitchFamily="34" charset="-122"/>
                <a:ea typeface="微软雅黑" pitchFamily="34" charset="-122"/>
              </a:rPr>
              <a:t>Local DB</a:t>
            </a:r>
            <a:endParaRPr lang="zh-CN" altLang="en-US" b="1" dirty="0">
              <a:solidFill>
                <a:schemeClr val="tx1"/>
              </a:solidFill>
              <a:latin typeface="微软雅黑" pitchFamily="34" charset="-122"/>
              <a:ea typeface="微软雅黑" pitchFamily="34" charset="-122"/>
            </a:endParaRPr>
          </a:p>
        </p:txBody>
      </p:sp>
      <p:sp>
        <p:nvSpPr>
          <p:cNvPr id="27" name="Text Box 4"/>
          <p:cNvSpPr txBox="1">
            <a:spLocks noChangeArrowheads="1"/>
          </p:cNvSpPr>
          <p:nvPr/>
        </p:nvSpPr>
        <p:spPr bwMode="auto">
          <a:xfrm>
            <a:off x="0" y="188640"/>
            <a:ext cx="9144000" cy="646331"/>
          </a:xfrm>
          <a:prstGeom prst="rect">
            <a:avLst/>
          </a:prstGeom>
          <a:noFill/>
          <a:ln>
            <a:noFill/>
          </a:ln>
          <a:effectLst>
            <a:prstShdw prst="shdw17" dist="17961" dir="2700000">
              <a:srgbClr val="FFFFCC">
                <a:gamma/>
                <a:shade val="60000"/>
                <a:invGamma/>
              </a:srgbClr>
            </a:prstShdw>
          </a:effectLst>
          <a:extLst/>
        </p:spPr>
        <p:txBody>
          <a:bodyPr wrap="square" anchor="ctr">
            <a:spAutoFit/>
          </a:bodyPr>
          <a:lstStyle>
            <a:lvl1pPr algn="ctr" eaLnBrk="0" hangingPunct="0">
              <a:defRPr sz="5400">
                <a:solidFill>
                  <a:srgbClr val="C00000"/>
                </a:solidFill>
                <a:effectLst>
                  <a:outerShdw blurRad="38100" dist="38100" dir="2700000" algn="tl">
                    <a:srgbClr val="C0C0C0"/>
                  </a:outerShdw>
                </a:effectLst>
                <a:latin typeface="黑体" pitchFamily="2" charset="-122"/>
                <a:ea typeface="黑体" pitchFamily="2" charset="-122"/>
                <a:cs typeface="+mj-cs"/>
              </a:defRPr>
            </a:lvl1pPr>
            <a:lvl2pPr algn="ctr" eaLnBrk="0" hangingPunct="0">
              <a:defRPr sz="4400">
                <a:solidFill>
                  <a:schemeClr val="tx2"/>
                </a:solidFill>
                <a:latin typeface="Times New Roman" pitchFamily="18" charset="0"/>
                <a:ea typeface="宋体" pitchFamily="2" charset="-122"/>
              </a:defRPr>
            </a:lvl2pPr>
            <a:lvl3pPr algn="ctr" eaLnBrk="0" hangingPunct="0">
              <a:defRPr sz="4400">
                <a:solidFill>
                  <a:schemeClr val="tx2"/>
                </a:solidFill>
                <a:latin typeface="Times New Roman" pitchFamily="18" charset="0"/>
                <a:ea typeface="宋体" pitchFamily="2" charset="-122"/>
              </a:defRPr>
            </a:lvl3pPr>
            <a:lvl4pPr algn="ctr" eaLnBrk="0" hangingPunct="0">
              <a:defRPr sz="4400">
                <a:solidFill>
                  <a:schemeClr val="tx2"/>
                </a:solidFill>
                <a:latin typeface="Times New Roman" pitchFamily="18" charset="0"/>
                <a:ea typeface="宋体" pitchFamily="2" charset="-122"/>
              </a:defRPr>
            </a:lvl4pPr>
            <a:lvl5pPr algn="ctr" eaLnBrk="0" hangingPunct="0">
              <a:defRPr sz="4400">
                <a:solidFill>
                  <a:schemeClr val="tx2"/>
                </a:solidFill>
                <a:latin typeface="Times New Roman" pitchFamily="18" charset="0"/>
                <a:ea typeface="宋体" pitchFamily="2" charset="-122"/>
              </a:defRPr>
            </a:lvl5pPr>
            <a:lvl6pPr marL="457200" algn="ctr" fontAlgn="base">
              <a:spcBef>
                <a:spcPct val="0"/>
              </a:spcBef>
              <a:spcAft>
                <a:spcPct val="0"/>
              </a:spcAft>
              <a:defRPr sz="4400">
                <a:solidFill>
                  <a:schemeClr val="tx2"/>
                </a:solidFill>
                <a:latin typeface="Times New Roman" pitchFamily="18" charset="0"/>
                <a:ea typeface="宋体" pitchFamily="2" charset="-122"/>
              </a:defRPr>
            </a:lvl6pPr>
            <a:lvl7pPr marL="914400" algn="ctr" fontAlgn="base">
              <a:spcBef>
                <a:spcPct val="0"/>
              </a:spcBef>
              <a:spcAft>
                <a:spcPct val="0"/>
              </a:spcAft>
              <a:defRPr sz="4400">
                <a:solidFill>
                  <a:schemeClr val="tx2"/>
                </a:solidFill>
                <a:latin typeface="Times New Roman" pitchFamily="18" charset="0"/>
                <a:ea typeface="宋体" pitchFamily="2" charset="-122"/>
              </a:defRPr>
            </a:lvl7pPr>
            <a:lvl8pPr marL="1371600" algn="ctr" fontAlgn="base">
              <a:spcBef>
                <a:spcPct val="0"/>
              </a:spcBef>
              <a:spcAft>
                <a:spcPct val="0"/>
              </a:spcAft>
              <a:defRPr sz="4400">
                <a:solidFill>
                  <a:schemeClr val="tx2"/>
                </a:solidFill>
                <a:latin typeface="Times New Roman" pitchFamily="18" charset="0"/>
                <a:ea typeface="宋体" pitchFamily="2" charset="-122"/>
              </a:defRPr>
            </a:lvl8pPr>
            <a:lvl9pPr marL="1828800" algn="ctr" fontAlgn="base">
              <a:spcBef>
                <a:spcPct val="0"/>
              </a:spcBef>
              <a:spcAft>
                <a:spcPct val="0"/>
              </a:spcAft>
              <a:defRPr sz="4400">
                <a:solidFill>
                  <a:schemeClr val="tx2"/>
                </a:solidFill>
                <a:latin typeface="Times New Roman" pitchFamily="18" charset="0"/>
                <a:ea typeface="宋体" pitchFamily="2" charset="-122"/>
              </a:defRPr>
            </a:lvl9pPr>
          </a:lstStyle>
          <a:p>
            <a:pPr marL="0" lvl="1">
              <a:defRPr/>
            </a:pPr>
            <a:r>
              <a:rPr lang="en-US" altLang="zh-CN" sz="3600" dirty="0" smtClean="0">
                <a:solidFill>
                  <a:srgbClr val="FF0000"/>
                </a:solidFill>
                <a:effectLst>
                  <a:outerShdw blurRad="38100" dist="38100" dir="2700000" algn="tl">
                    <a:srgbClr val="000000">
                      <a:alpha val="43137"/>
                    </a:srgbClr>
                  </a:outerShdw>
                </a:effectLst>
                <a:latin typeface="+mj-lt"/>
                <a:ea typeface="黑体" pitchFamily="2" charset="-122"/>
              </a:rPr>
              <a:t>How to store </a:t>
            </a:r>
            <a:r>
              <a:rPr lang="en-US" altLang="zh-CN" sz="3600" dirty="0">
                <a:solidFill>
                  <a:srgbClr val="FF0000"/>
                </a:solidFill>
                <a:effectLst>
                  <a:outerShdw blurRad="38100" dist="38100" dir="2700000" algn="tl">
                    <a:srgbClr val="000000">
                      <a:alpha val="43137"/>
                    </a:srgbClr>
                  </a:outerShdw>
                </a:effectLst>
                <a:ea typeface="黑体" pitchFamily="2" charset="-122"/>
              </a:rPr>
              <a:t>various </a:t>
            </a:r>
            <a:r>
              <a:rPr lang="en-US" altLang="zh-CN" sz="3600" dirty="0" smtClean="0">
                <a:solidFill>
                  <a:srgbClr val="FF0000"/>
                </a:solidFill>
                <a:effectLst>
                  <a:outerShdw blurRad="38100" dist="38100" dir="2700000" algn="tl">
                    <a:srgbClr val="000000">
                      <a:alpha val="43137"/>
                    </a:srgbClr>
                  </a:outerShdw>
                </a:effectLst>
                <a:latin typeface="+mj-lt"/>
                <a:ea typeface="黑体" pitchFamily="2" charset="-122"/>
              </a:rPr>
              <a:t>data in CIMISS</a:t>
            </a:r>
            <a:endParaRPr lang="en-US" altLang="zh-CN" sz="3600" dirty="0">
              <a:solidFill>
                <a:srgbClr val="FF0000"/>
              </a:solidFill>
              <a:effectLst>
                <a:outerShdw blurRad="38100" dist="38100" dir="2700000" algn="tl">
                  <a:srgbClr val="000000">
                    <a:alpha val="43137"/>
                  </a:srgbClr>
                </a:outerShdw>
              </a:effectLst>
              <a:latin typeface="+mj-lt"/>
              <a:ea typeface="黑体" pitchFamily="2" charset="-122"/>
            </a:endParaRPr>
          </a:p>
        </p:txBody>
      </p:sp>
      <p:sp>
        <p:nvSpPr>
          <p:cNvPr id="28" name="TextBox 27"/>
          <p:cNvSpPr txBox="1"/>
          <p:nvPr/>
        </p:nvSpPr>
        <p:spPr>
          <a:xfrm>
            <a:off x="-69012" y="1570252"/>
            <a:ext cx="9133688" cy="1169551"/>
          </a:xfrm>
          <a:prstGeom prst="rect">
            <a:avLst/>
          </a:prstGeom>
          <a:noFill/>
        </p:spPr>
        <p:txBody>
          <a:bodyPr wrap="square" rtlCol="0">
            <a:spAutoFit/>
          </a:bodyPr>
          <a:lstStyle/>
          <a:p>
            <a:pPr marL="514350" lvl="3" indent="-360000">
              <a:lnSpc>
                <a:spcPts val="2800"/>
              </a:lnSpc>
              <a:buSzPct val="75000"/>
              <a:buFont typeface="Arial" pitchFamily="34" charset="0"/>
              <a:buChar char="-"/>
            </a:pPr>
            <a:r>
              <a:rPr lang="en-US" altLang="zh-CN" sz="2000" dirty="0" smtClean="0">
                <a:latin typeface="+mj-lt"/>
              </a:rPr>
              <a:t>CIMISS has developed National database system and province database system, with </a:t>
            </a:r>
            <a:r>
              <a:rPr lang="en-US" altLang="zh-CN" sz="2000" dirty="0" err="1">
                <a:latin typeface="+mj-lt"/>
              </a:rPr>
              <a:t>semblable</a:t>
            </a:r>
            <a:r>
              <a:rPr lang="en-US" altLang="zh-CN" sz="2000" dirty="0">
                <a:latin typeface="+mj-lt"/>
              </a:rPr>
              <a:t> framework </a:t>
            </a:r>
            <a:r>
              <a:rPr lang="en-US" altLang="zh-CN" sz="2000" dirty="0" smtClean="0">
                <a:latin typeface="+mj-lt"/>
              </a:rPr>
              <a:t>and  attributes, and will convenient for spreading over and connecting</a:t>
            </a:r>
            <a:r>
              <a:rPr lang="en-US" altLang="zh-CN" sz="2000" dirty="0">
                <a:latin typeface="+mj-lt"/>
              </a:rPr>
              <a:t>.</a:t>
            </a:r>
            <a:endParaRPr lang="zh-CN" altLang="en-US" sz="2000" dirty="0">
              <a:latin typeface="+mj-lt"/>
            </a:endParaRPr>
          </a:p>
        </p:txBody>
      </p:sp>
      <p:sp>
        <p:nvSpPr>
          <p:cNvPr id="29" name="矩形 28"/>
          <p:cNvSpPr/>
          <p:nvPr/>
        </p:nvSpPr>
        <p:spPr>
          <a:xfrm>
            <a:off x="7374332" y="5685072"/>
            <a:ext cx="1677566" cy="1150937"/>
          </a:xfrm>
          <a:prstGeom prst="rect">
            <a:avLst/>
          </a:prstGeom>
          <a:solidFill>
            <a:schemeClr val="bg1">
              <a:lumMod val="85000"/>
            </a:schemeClr>
          </a:solidFill>
          <a:ln>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a:defRPr/>
            </a:pPr>
            <a:endParaRPr lang="zh-CN" altLang="en-US" sz="1400" dirty="0">
              <a:solidFill>
                <a:schemeClr val="tx2">
                  <a:lumMod val="50000"/>
                </a:schemeClr>
              </a:solidFill>
              <a:latin typeface="华文隶书" pitchFamily="2" charset="-122"/>
              <a:ea typeface="华文隶书" pitchFamily="2" charset="-122"/>
            </a:endParaRPr>
          </a:p>
        </p:txBody>
      </p:sp>
      <p:sp>
        <p:nvSpPr>
          <p:cNvPr id="30" name="圆角矩形 29"/>
          <p:cNvSpPr/>
          <p:nvPr/>
        </p:nvSpPr>
        <p:spPr>
          <a:xfrm>
            <a:off x="7491187" y="5756509"/>
            <a:ext cx="1371005" cy="809625"/>
          </a:xfrm>
          <a:prstGeom prst="roundRect">
            <a:avLst/>
          </a:prstGeom>
          <a:solidFill>
            <a:schemeClr val="accent6">
              <a:lumMod val="20000"/>
              <a:lumOff val="80000"/>
            </a:schemeClr>
          </a:solidFill>
          <a:ln>
            <a:solidFill>
              <a:schemeClr val="accent6">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281" fontAlgn="auto">
              <a:spcBef>
                <a:spcPts val="0"/>
              </a:spcBef>
              <a:spcAft>
                <a:spcPts val="0"/>
              </a:spcAft>
              <a:defRPr/>
            </a:pPr>
            <a:endParaRPr lang="zh-CN" altLang="en-US" b="1">
              <a:solidFill>
                <a:schemeClr val="tx2">
                  <a:lumMod val="50000"/>
                </a:schemeClr>
              </a:solidFill>
              <a:latin typeface="微软雅黑" pitchFamily="34" charset="-122"/>
              <a:ea typeface="微软雅黑" pitchFamily="34" charset="-122"/>
            </a:endParaRPr>
          </a:p>
        </p:txBody>
      </p:sp>
      <p:pic>
        <p:nvPicPr>
          <p:cNvPr id="31" name="Picture 14"/>
          <p:cNvPicPr>
            <a:picLocks noChangeAspect="1" noChangeArrowheads="1"/>
          </p:cNvPicPr>
          <p:nvPr/>
        </p:nvPicPr>
        <p:blipFill>
          <a:blip r:embed="rId3"/>
          <a:srcRect/>
          <a:stretch>
            <a:fillRect/>
          </a:stretch>
        </p:blipFill>
        <p:spPr bwMode="auto">
          <a:xfrm>
            <a:off x="7583262" y="5876438"/>
            <a:ext cx="282575" cy="290513"/>
          </a:xfrm>
          <a:prstGeom prst="rect">
            <a:avLst/>
          </a:prstGeom>
          <a:noFill/>
          <a:ln w="9525">
            <a:noFill/>
            <a:miter lim="800000"/>
            <a:headEnd/>
            <a:tailEnd/>
          </a:ln>
          <a:effectLst/>
        </p:spPr>
      </p:pic>
      <p:sp>
        <p:nvSpPr>
          <p:cNvPr id="32" name="TextBox 31"/>
          <p:cNvSpPr txBox="1"/>
          <p:nvPr/>
        </p:nvSpPr>
        <p:spPr>
          <a:xfrm>
            <a:off x="7994425" y="5813659"/>
            <a:ext cx="1122462" cy="261610"/>
          </a:xfrm>
          <a:prstGeom prst="rect">
            <a:avLst/>
          </a:prstGeom>
          <a:noFill/>
        </p:spPr>
        <p:txBody>
          <a:bodyPr wrap="square">
            <a:spAutoFit/>
          </a:bodyPr>
          <a:lstStyle/>
          <a:p>
            <a:pPr defTabSz="914281" fontAlgn="auto">
              <a:spcBef>
                <a:spcPts val="0"/>
              </a:spcBef>
              <a:spcAft>
                <a:spcPts val="0"/>
              </a:spcAft>
              <a:defRPr/>
            </a:pPr>
            <a:r>
              <a:rPr lang="en-US" altLang="zh-CN" sz="1100" b="1" dirty="0" smtClean="0">
                <a:solidFill>
                  <a:schemeClr val="bg2">
                    <a:lumMod val="10000"/>
                  </a:schemeClr>
                </a:solidFill>
                <a:latin typeface="微软雅黑" pitchFamily="34" charset="-122"/>
                <a:ea typeface="微软雅黑" pitchFamily="34" charset="-122"/>
              </a:rPr>
              <a:t>Operations</a:t>
            </a:r>
            <a:endParaRPr lang="en-US" altLang="zh-CN" sz="1050" b="1" dirty="0">
              <a:solidFill>
                <a:schemeClr val="bg2">
                  <a:lumMod val="10000"/>
                </a:schemeClr>
              </a:solidFill>
              <a:latin typeface="微软雅黑" pitchFamily="34" charset="-122"/>
              <a:ea typeface="微软雅黑" pitchFamily="34" charset="-122"/>
            </a:endParaRPr>
          </a:p>
        </p:txBody>
      </p:sp>
      <p:pic>
        <p:nvPicPr>
          <p:cNvPr id="33" name="Picture 14"/>
          <p:cNvPicPr>
            <a:picLocks noChangeAspect="1" noChangeArrowheads="1"/>
          </p:cNvPicPr>
          <p:nvPr/>
        </p:nvPicPr>
        <p:blipFill>
          <a:blip r:embed="rId3"/>
          <a:srcRect/>
          <a:stretch>
            <a:fillRect/>
          </a:stretch>
        </p:blipFill>
        <p:spPr bwMode="auto">
          <a:xfrm>
            <a:off x="7740425" y="5876438"/>
            <a:ext cx="282575" cy="290513"/>
          </a:xfrm>
          <a:prstGeom prst="rect">
            <a:avLst/>
          </a:prstGeom>
          <a:noFill/>
          <a:ln w="9525">
            <a:noFill/>
            <a:miter lim="800000"/>
            <a:headEnd/>
            <a:tailEnd/>
          </a:ln>
          <a:effectLst/>
        </p:spPr>
      </p:pic>
      <p:pic>
        <p:nvPicPr>
          <p:cNvPr id="34" name="Picture 16"/>
          <p:cNvPicPr>
            <a:picLocks noChangeAspect="1" noChangeArrowheads="1"/>
          </p:cNvPicPr>
          <p:nvPr/>
        </p:nvPicPr>
        <p:blipFill>
          <a:blip r:embed="rId4"/>
          <a:srcRect/>
          <a:stretch>
            <a:fillRect/>
          </a:stretch>
        </p:blipFill>
        <p:spPr bwMode="auto">
          <a:xfrm>
            <a:off x="7713437" y="6208947"/>
            <a:ext cx="209550" cy="298450"/>
          </a:xfrm>
          <a:prstGeom prst="rect">
            <a:avLst/>
          </a:prstGeom>
          <a:noFill/>
          <a:ln w="9525">
            <a:noFill/>
            <a:miter lim="800000"/>
            <a:headEnd/>
            <a:tailEnd/>
          </a:ln>
          <a:effectLst/>
        </p:spPr>
      </p:pic>
      <p:pic>
        <p:nvPicPr>
          <p:cNvPr id="35" name="Picture 16"/>
          <p:cNvPicPr>
            <a:picLocks noChangeAspect="1" noChangeArrowheads="1"/>
          </p:cNvPicPr>
          <p:nvPr/>
        </p:nvPicPr>
        <p:blipFill>
          <a:blip r:embed="rId4"/>
          <a:srcRect/>
          <a:stretch>
            <a:fillRect/>
          </a:stretch>
        </p:blipFill>
        <p:spPr bwMode="auto">
          <a:xfrm>
            <a:off x="7568975" y="6218472"/>
            <a:ext cx="209550" cy="300037"/>
          </a:xfrm>
          <a:prstGeom prst="rect">
            <a:avLst/>
          </a:prstGeom>
          <a:noFill/>
          <a:ln w="9525">
            <a:noFill/>
            <a:miter lim="800000"/>
            <a:headEnd/>
            <a:tailEnd/>
          </a:ln>
          <a:effectLst/>
        </p:spPr>
      </p:pic>
      <p:sp>
        <p:nvSpPr>
          <p:cNvPr id="36" name="TextBox 35"/>
          <p:cNvSpPr txBox="1"/>
          <p:nvPr/>
        </p:nvSpPr>
        <p:spPr>
          <a:xfrm>
            <a:off x="8026176" y="6150209"/>
            <a:ext cx="836016" cy="261610"/>
          </a:xfrm>
          <a:prstGeom prst="rect">
            <a:avLst/>
          </a:prstGeom>
          <a:noFill/>
        </p:spPr>
        <p:txBody>
          <a:bodyPr wrap="square">
            <a:spAutoFit/>
          </a:bodyPr>
          <a:lstStyle/>
          <a:p>
            <a:pPr defTabSz="914281" fontAlgn="auto">
              <a:spcBef>
                <a:spcPts val="0"/>
              </a:spcBef>
              <a:spcAft>
                <a:spcPts val="0"/>
              </a:spcAft>
              <a:defRPr/>
            </a:pPr>
            <a:r>
              <a:rPr lang="en-US" altLang="zh-CN" sz="1100" b="1" dirty="0" smtClean="0">
                <a:solidFill>
                  <a:schemeClr val="bg2">
                    <a:lumMod val="10000"/>
                  </a:schemeClr>
                </a:solidFill>
                <a:latin typeface="微软雅黑" pitchFamily="34" charset="-122"/>
                <a:ea typeface="微软雅黑" pitchFamily="34" charset="-122"/>
              </a:rPr>
              <a:t>Users</a:t>
            </a:r>
            <a:endParaRPr lang="en-US" altLang="zh-CN" sz="1100" b="1" dirty="0">
              <a:solidFill>
                <a:schemeClr val="bg2">
                  <a:lumMod val="10000"/>
                </a:schemeClr>
              </a:solidFill>
              <a:latin typeface="微软雅黑" pitchFamily="34" charset="-122"/>
              <a:ea typeface="微软雅黑" pitchFamily="34" charset="-122"/>
            </a:endParaRPr>
          </a:p>
        </p:txBody>
      </p:sp>
      <p:sp>
        <p:nvSpPr>
          <p:cNvPr id="37" name="矩形 148"/>
          <p:cNvSpPr>
            <a:spLocks noChangeArrowheads="1"/>
          </p:cNvSpPr>
          <p:nvPr/>
        </p:nvSpPr>
        <p:spPr bwMode="auto">
          <a:xfrm>
            <a:off x="8123482" y="6546413"/>
            <a:ext cx="926857" cy="338554"/>
          </a:xfrm>
          <a:prstGeom prst="rect">
            <a:avLst/>
          </a:prstGeom>
          <a:noFill/>
          <a:ln w="9525">
            <a:noFill/>
            <a:miter lim="800000"/>
            <a:headEnd/>
            <a:tailEnd/>
          </a:ln>
        </p:spPr>
        <p:txBody>
          <a:bodyPr wrap="none">
            <a:spAutoFit/>
          </a:bodyPr>
          <a:lstStyle/>
          <a:p>
            <a:pPr algn="ctr"/>
            <a:r>
              <a:rPr lang="en-US" altLang="zh-CN" sz="1600" b="1" dirty="0">
                <a:solidFill>
                  <a:srgbClr val="0000FF"/>
                </a:solidFill>
                <a:latin typeface="微软雅黑" pitchFamily="34" charset="-122"/>
                <a:ea typeface="微软雅黑" pitchFamily="34" charset="-122"/>
              </a:rPr>
              <a:t>C</a:t>
            </a:r>
            <a:r>
              <a:rPr lang="en-US" altLang="zh-CN" sz="1600" b="1" dirty="0" smtClean="0">
                <a:solidFill>
                  <a:srgbClr val="0000FF"/>
                </a:solidFill>
                <a:latin typeface="微软雅黑" pitchFamily="34" charset="-122"/>
                <a:ea typeface="微软雅黑" pitchFamily="34" charset="-122"/>
              </a:rPr>
              <a:t>ounty</a:t>
            </a:r>
            <a:endParaRPr lang="en-US" altLang="zh-CN" sz="1600" b="1" dirty="0">
              <a:solidFill>
                <a:srgbClr val="0000FF"/>
              </a:solidFill>
              <a:latin typeface="微软雅黑" pitchFamily="34" charset="-122"/>
              <a:ea typeface="微软雅黑" pitchFamily="34" charset="-122"/>
            </a:endParaRPr>
          </a:p>
        </p:txBody>
      </p:sp>
      <p:sp>
        <p:nvSpPr>
          <p:cNvPr id="38" name="矩形 4"/>
          <p:cNvSpPr>
            <a:spLocks noChangeArrowheads="1"/>
          </p:cNvSpPr>
          <p:nvPr/>
        </p:nvSpPr>
        <p:spPr bwMode="auto">
          <a:xfrm>
            <a:off x="6695873" y="3717032"/>
            <a:ext cx="161483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defRPr/>
            </a:pPr>
            <a:r>
              <a:rPr lang="en-US" altLang="zh-CN" sz="1400" b="1" dirty="0" smtClean="0">
                <a:solidFill>
                  <a:schemeClr val="tx2">
                    <a:lumMod val="75000"/>
                  </a:schemeClr>
                </a:solidFill>
                <a:latin typeface="微软雅黑" pitchFamily="34" charset="-122"/>
                <a:ea typeface="微软雅黑" pitchFamily="34" charset="-122"/>
              </a:rPr>
              <a:t>Data Access</a:t>
            </a:r>
            <a:endParaRPr lang="en-US" altLang="zh-CN" sz="1400" b="1" dirty="0">
              <a:solidFill>
                <a:schemeClr val="tx2">
                  <a:lumMod val="75000"/>
                </a:schemeClr>
              </a:solidFill>
              <a:latin typeface="微软雅黑" pitchFamily="34" charset="-122"/>
              <a:ea typeface="微软雅黑" pitchFamily="34" charset="-122"/>
            </a:endParaRPr>
          </a:p>
        </p:txBody>
      </p:sp>
      <p:sp>
        <p:nvSpPr>
          <p:cNvPr id="39" name="矩形 4"/>
          <p:cNvSpPr>
            <a:spLocks noChangeArrowheads="1"/>
          </p:cNvSpPr>
          <p:nvPr/>
        </p:nvSpPr>
        <p:spPr bwMode="auto">
          <a:xfrm>
            <a:off x="4298219" y="3730680"/>
            <a:ext cx="199747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en-US" altLang="zh-CN" sz="1400" b="1" dirty="0" smtClean="0">
                <a:solidFill>
                  <a:schemeClr val="tx2">
                    <a:lumMod val="75000"/>
                  </a:schemeClr>
                </a:solidFill>
                <a:latin typeface="Arial Black" pitchFamily="34" charset="0"/>
                <a:ea typeface="+mn-ea"/>
              </a:rPr>
              <a:t>Data </a:t>
            </a:r>
            <a:r>
              <a:rPr lang="en-US" altLang="zh-CN" sz="1400" b="1" dirty="0" smtClean="0">
                <a:latin typeface="Arial Black" pitchFamily="34" charset="0"/>
                <a:ea typeface="+mn-ea"/>
              </a:rPr>
              <a:t>synchronized</a:t>
            </a:r>
            <a:endParaRPr lang="en-US" altLang="zh-CN" sz="1400" b="1" dirty="0">
              <a:solidFill>
                <a:schemeClr val="tx2">
                  <a:lumMod val="75000"/>
                </a:schemeClr>
              </a:solidFill>
              <a:latin typeface="Arial Black" pitchFamily="34" charset="0"/>
              <a:ea typeface="+mn-ea"/>
            </a:endParaRPr>
          </a:p>
        </p:txBody>
      </p:sp>
      <p:sp>
        <p:nvSpPr>
          <p:cNvPr id="40" name="任意多边形 39"/>
          <p:cNvSpPr/>
          <p:nvPr/>
        </p:nvSpPr>
        <p:spPr>
          <a:xfrm>
            <a:off x="6078188" y="5024862"/>
            <a:ext cx="1372319" cy="779985"/>
          </a:xfrm>
          <a:custGeom>
            <a:avLst/>
            <a:gdLst>
              <a:gd name="connsiteX0" fmla="*/ 1024569 w 1024569"/>
              <a:gd name="connsiteY0" fmla="*/ 1112704 h 1112704"/>
              <a:gd name="connsiteX1" fmla="*/ 308473 w 1024569"/>
              <a:gd name="connsiteY1" fmla="*/ 319489 h 1112704"/>
              <a:gd name="connsiteX2" fmla="*/ 0 w 1024569"/>
              <a:gd name="connsiteY2" fmla="*/ 0 h 1112704"/>
            </a:gdLst>
            <a:ahLst/>
            <a:cxnLst>
              <a:cxn ang="0">
                <a:pos x="connsiteX0" y="connsiteY0"/>
              </a:cxn>
              <a:cxn ang="0">
                <a:pos x="connsiteX1" y="connsiteY1"/>
              </a:cxn>
              <a:cxn ang="0">
                <a:pos x="connsiteX2" y="connsiteY2"/>
              </a:cxn>
            </a:cxnLst>
            <a:rect l="l" t="t" r="r" b="b"/>
            <a:pathLst>
              <a:path w="1024569" h="1112704">
                <a:moveTo>
                  <a:pt x="1024569" y="1112704"/>
                </a:moveTo>
                <a:lnTo>
                  <a:pt x="308473" y="319489"/>
                </a:lnTo>
                <a:cubicBezTo>
                  <a:pt x="137711" y="134038"/>
                  <a:pt x="68855" y="67019"/>
                  <a:pt x="0" y="0"/>
                </a:cubicBezTo>
              </a:path>
            </a:pathLst>
          </a:custGeom>
          <a:ln w="28575">
            <a:solidFill>
              <a:schemeClr val="accent6">
                <a:lumMod val="75000"/>
              </a:schemeClr>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
        <p:nvSpPr>
          <p:cNvPr id="41" name="TextBox 40"/>
          <p:cNvSpPr txBox="1">
            <a:spLocks noChangeArrowheads="1"/>
          </p:cNvSpPr>
          <p:nvPr/>
        </p:nvSpPr>
        <p:spPr bwMode="auto">
          <a:xfrm>
            <a:off x="7297885" y="4216529"/>
            <a:ext cx="1636712" cy="423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defTabSz="912813"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912813"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912813"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912813"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defRPr/>
            </a:pPr>
            <a:r>
              <a:rPr lang="en-US" altLang="zh-CN" sz="1100" b="1" dirty="0" smtClean="0">
                <a:latin typeface="微软雅黑" pitchFamily="34" charset="-122"/>
                <a:ea typeface="微软雅黑" pitchFamily="34" charset="-122"/>
              </a:rPr>
              <a:t>Operational Sys.</a:t>
            </a:r>
            <a:endParaRPr lang="en-US" altLang="zh-CN" sz="1050" b="1" dirty="0" smtClean="0">
              <a:latin typeface="微软雅黑" pitchFamily="34" charset="-122"/>
              <a:ea typeface="微软雅黑" pitchFamily="34" charset="-122"/>
            </a:endParaRPr>
          </a:p>
          <a:p>
            <a:pPr eaLnBrk="1" hangingPunct="1">
              <a:defRPr/>
            </a:pPr>
            <a:r>
              <a:rPr lang="en-US" altLang="zh-CN" sz="1050" b="1" dirty="0" smtClean="0">
                <a:latin typeface="微软雅黑" pitchFamily="34" charset="-122"/>
                <a:ea typeface="微软雅黑" pitchFamily="34" charset="-122"/>
              </a:rPr>
              <a:t>(MICAPS</a:t>
            </a:r>
            <a:r>
              <a:rPr lang="zh-CN" altLang="en-US" sz="1050" b="1" dirty="0" smtClean="0">
                <a:latin typeface="微软雅黑" pitchFamily="34" charset="-122"/>
                <a:ea typeface="微软雅黑" pitchFamily="34" charset="-122"/>
              </a:rPr>
              <a:t>、</a:t>
            </a:r>
            <a:r>
              <a:rPr lang="en-US" altLang="zh-CN" sz="1050" b="1" dirty="0" smtClean="0">
                <a:latin typeface="微软雅黑" pitchFamily="34" charset="-122"/>
                <a:ea typeface="微软雅黑" pitchFamily="34" charset="-122"/>
              </a:rPr>
              <a:t>CIPAS……)</a:t>
            </a:r>
            <a:endParaRPr lang="zh-CN" altLang="en-US" sz="1050" b="1" dirty="0" smtClean="0">
              <a:latin typeface="微软雅黑" pitchFamily="34" charset="-122"/>
              <a:ea typeface="微软雅黑" pitchFamily="34" charset="-122"/>
            </a:endParaRPr>
          </a:p>
        </p:txBody>
      </p:sp>
      <p:sp>
        <p:nvSpPr>
          <p:cNvPr id="42" name="TextBox 41"/>
          <p:cNvSpPr txBox="1"/>
          <p:nvPr/>
        </p:nvSpPr>
        <p:spPr>
          <a:xfrm>
            <a:off x="20834" y="2824381"/>
            <a:ext cx="3681090" cy="1497269"/>
          </a:xfrm>
          <a:prstGeom prst="rect">
            <a:avLst/>
          </a:prstGeom>
          <a:noFill/>
        </p:spPr>
        <p:txBody>
          <a:bodyPr wrap="square" rtlCol="0">
            <a:spAutoFit/>
          </a:bodyPr>
          <a:lstStyle/>
          <a:p>
            <a:pPr marL="514350" lvl="3" indent="-342900">
              <a:lnSpc>
                <a:spcPts val="2800"/>
              </a:lnSpc>
              <a:buSzPct val="75000"/>
              <a:buFont typeface="Arial" pitchFamily="34" charset="0"/>
              <a:buChar char="-"/>
            </a:pPr>
            <a:r>
              <a:rPr lang="en-US" altLang="zh-CN" sz="2000" dirty="0">
                <a:latin typeface="+mj-lt"/>
              </a:rPr>
              <a:t>L</a:t>
            </a:r>
            <a:r>
              <a:rPr lang="en-US" altLang="zh-CN" sz="2000" dirty="0" smtClean="0">
                <a:latin typeface="+mj-lt"/>
              </a:rPr>
              <a:t>ocal users can not only call data from province database, but also nation’s.</a:t>
            </a:r>
            <a:endParaRPr lang="zh-CN" altLang="en-US" sz="2000" dirty="0">
              <a:latin typeface="+mj-lt"/>
            </a:endParaRPr>
          </a:p>
        </p:txBody>
      </p:sp>
      <p:sp>
        <p:nvSpPr>
          <p:cNvPr id="43" name="矩形 42"/>
          <p:cNvSpPr/>
          <p:nvPr/>
        </p:nvSpPr>
        <p:spPr>
          <a:xfrm>
            <a:off x="107504" y="976953"/>
            <a:ext cx="6656843" cy="646331"/>
          </a:xfrm>
          <a:prstGeom prst="rect">
            <a:avLst/>
          </a:prstGeom>
        </p:spPr>
        <p:txBody>
          <a:bodyPr wrap="square">
            <a:spAutoFit/>
          </a:bodyPr>
          <a:lstStyle/>
          <a:p>
            <a:pPr marL="342900" indent="-342900">
              <a:lnSpc>
                <a:spcPct val="150000"/>
              </a:lnSpc>
              <a:buFont typeface="+mj-ea"/>
              <a:buAutoNum type="circleNumDbPlain" startAt="2"/>
            </a:pPr>
            <a:r>
              <a:rPr lang="en-US" altLang="zh-CN" sz="2400" b="1" u="sng" dirty="0" smtClean="0">
                <a:ea typeface="微软雅黑" pitchFamily="34" charset="-122"/>
              </a:rPr>
              <a:t>The </a:t>
            </a:r>
            <a:r>
              <a:rPr lang="en-US" altLang="zh-CN" sz="2400" b="1" u="sng" dirty="0" err="1" smtClean="0">
                <a:ea typeface="微软雅黑" pitchFamily="34" charset="-122"/>
              </a:rPr>
              <a:t>semblable</a:t>
            </a:r>
            <a:r>
              <a:rPr lang="en-US" altLang="zh-CN" sz="2400" b="1" u="sng" dirty="0" smtClean="0">
                <a:ea typeface="微软雅黑" pitchFamily="34" charset="-122"/>
              </a:rPr>
              <a:t> </a:t>
            </a:r>
            <a:r>
              <a:rPr lang="en-US" altLang="zh-CN" sz="2400" b="1" u="sng" dirty="0">
                <a:ea typeface="微软雅黑" pitchFamily="34" charset="-122"/>
              </a:rPr>
              <a:t>framework at different </a:t>
            </a:r>
            <a:r>
              <a:rPr lang="en-US" altLang="zh-CN" sz="2400" b="1" u="sng" dirty="0" smtClean="0">
                <a:ea typeface="微软雅黑" pitchFamily="34" charset="-122"/>
              </a:rPr>
              <a:t>level</a:t>
            </a:r>
            <a:r>
              <a:rPr lang="en-US" altLang="zh-CN" sz="2400" b="1" u="sng" dirty="0">
                <a:ea typeface="微软雅黑" pitchFamily="34" charset="-122"/>
              </a:rPr>
              <a:t>: </a:t>
            </a:r>
          </a:p>
        </p:txBody>
      </p:sp>
    </p:spTree>
    <p:extLst>
      <p:ext uri="{BB962C8B-B14F-4D97-AF65-F5344CB8AC3E}">
        <p14:creationId xmlns:p14="http://schemas.microsoft.com/office/powerpoint/2010/main" val="155328491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9259AF2F-52C6-9B46-B8B2-0579234AE62E}" type="slidenum">
              <a:rPr lang="en-US" smtClean="0"/>
              <a:t>6</a:t>
            </a:fld>
            <a:endParaRPr lang="en-US"/>
          </a:p>
        </p:txBody>
      </p:sp>
      <p:sp>
        <p:nvSpPr>
          <p:cNvPr id="4" name="Rectangle 6"/>
          <p:cNvSpPr>
            <a:spLocks noChangeArrowheads="1"/>
          </p:cNvSpPr>
          <p:nvPr/>
        </p:nvSpPr>
        <p:spPr bwMode="auto">
          <a:xfrm>
            <a:off x="467544" y="1699915"/>
            <a:ext cx="8569325" cy="4346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spcBef>
                <a:spcPct val="20000"/>
              </a:spcBef>
              <a:buClr>
                <a:srgbClr val="0070C0"/>
              </a:buClr>
              <a:buSzPct val="70000"/>
              <a:buFont typeface="Wingdings" pitchFamily="2" charset="2"/>
              <a:buChar char="n"/>
              <a:defRPr kumimoji="1" sz="2800">
                <a:solidFill>
                  <a:schemeClr val="tx1"/>
                </a:solidFill>
                <a:latin typeface="Arial" pitchFamily="34" charset="0"/>
                <a:ea typeface="黑体" pitchFamily="49" charset="-122"/>
              </a:defRPr>
            </a:lvl1pPr>
            <a:lvl2pPr marL="742950" indent="-285750" eaLnBrk="0" hangingPunct="0">
              <a:spcBef>
                <a:spcPct val="20000"/>
              </a:spcBef>
              <a:buFont typeface="Arial" pitchFamily="34" charset="0"/>
              <a:buChar char="–"/>
              <a:defRPr kumimoji="1" sz="2400">
                <a:solidFill>
                  <a:srgbClr val="6F6F6F"/>
                </a:solidFill>
                <a:latin typeface="Arial" pitchFamily="34" charset="0"/>
                <a:ea typeface="黑体" pitchFamily="49" charset="-122"/>
              </a:defRPr>
            </a:lvl2pPr>
            <a:lvl3pPr marL="1143000" indent="-228600" eaLnBrk="0" hangingPunct="0">
              <a:spcBef>
                <a:spcPct val="20000"/>
              </a:spcBef>
              <a:buFont typeface="Arial" pitchFamily="34" charset="0"/>
              <a:buChar char="•"/>
              <a:defRPr kumimoji="1" sz="2400">
                <a:solidFill>
                  <a:srgbClr val="6F6F6F"/>
                </a:solidFill>
                <a:latin typeface="Arial" pitchFamily="34" charset="0"/>
                <a:ea typeface="黑体" pitchFamily="49" charset="-122"/>
              </a:defRPr>
            </a:lvl3pPr>
            <a:lvl4pPr marL="1600200" indent="-228600" eaLnBrk="0" hangingPunct="0">
              <a:spcBef>
                <a:spcPct val="20000"/>
              </a:spcBef>
              <a:buFont typeface="Arial" pitchFamily="34" charset="0"/>
              <a:buChar char="–"/>
              <a:defRPr kumimoji="1"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kumimoji="1"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宋体" pitchFamily="2" charset="-122"/>
              </a:defRPr>
            </a:lvl9pPr>
          </a:lstStyle>
          <a:p>
            <a:pPr eaLnBrk="1" hangingPunct="1">
              <a:lnSpc>
                <a:spcPct val="150000"/>
              </a:lnSpc>
              <a:spcBef>
                <a:spcPct val="0"/>
              </a:spcBef>
              <a:buClrTx/>
              <a:buSzTx/>
              <a:buFont typeface="Arial" pitchFamily="34" charset="0"/>
              <a:buChar char="•"/>
            </a:pPr>
            <a:r>
              <a:rPr kumimoji="0" lang="en-GB" altLang="fr-FR" sz="2000" dirty="0" smtClean="0">
                <a:latin typeface="Calibri" panose="020F0502020204030204" pitchFamily="34" charset="0"/>
                <a:ea typeface="宋体" pitchFamily="2" charset="-122"/>
                <a:cs typeface="Arial" pitchFamily="34" charset="0"/>
              </a:rPr>
              <a:t>Merging </a:t>
            </a:r>
            <a:r>
              <a:rPr kumimoji="0" lang="en-GB" altLang="fr-FR" sz="2000" dirty="0">
                <a:latin typeface="Calibri" panose="020F0502020204030204" pitchFamily="34" charset="0"/>
                <a:ea typeface="宋体" pitchFamily="2" charset="-122"/>
                <a:cs typeface="Arial" pitchFamily="34" charset="0"/>
              </a:rPr>
              <a:t>the storage structure of the real-time observations and the </a:t>
            </a:r>
            <a:r>
              <a:rPr kumimoji="0" lang="en-US" altLang="fr-FR" sz="2000" dirty="0">
                <a:latin typeface="Calibri" panose="020F0502020204030204" pitchFamily="34" charset="0"/>
                <a:ea typeface="宋体" pitchFamily="2" charset="-122"/>
                <a:cs typeface="Arial" pitchFamily="34" charset="0"/>
              </a:rPr>
              <a:t>historical data management, unify the characteristic values, unit, scale, data types</a:t>
            </a:r>
          </a:p>
          <a:p>
            <a:pPr eaLnBrk="1" hangingPunct="1">
              <a:lnSpc>
                <a:spcPct val="150000"/>
              </a:lnSpc>
              <a:spcBef>
                <a:spcPct val="0"/>
              </a:spcBef>
              <a:buClrTx/>
              <a:buSzTx/>
              <a:buFont typeface="Arial" pitchFamily="34" charset="0"/>
              <a:buChar char="•"/>
            </a:pPr>
            <a:r>
              <a:rPr kumimoji="0" lang="en-US" altLang="zh-CN" sz="2000" dirty="0">
                <a:latin typeface="Calibri" panose="020F0502020204030204" pitchFamily="34" charset="0"/>
                <a:ea typeface="宋体" pitchFamily="2" charset="-122"/>
                <a:cs typeface="Arial" pitchFamily="34" charset="0"/>
              </a:rPr>
              <a:t>Merging  the data from different observation sources, or in different format, into integrated database</a:t>
            </a:r>
          </a:p>
          <a:p>
            <a:pPr eaLnBrk="1" hangingPunct="1">
              <a:lnSpc>
                <a:spcPct val="150000"/>
              </a:lnSpc>
              <a:spcBef>
                <a:spcPct val="0"/>
              </a:spcBef>
              <a:buClrTx/>
              <a:buSzTx/>
              <a:buFont typeface="Arial" pitchFamily="34" charset="0"/>
              <a:buChar char="•"/>
            </a:pPr>
            <a:r>
              <a:rPr kumimoji="0" lang="en-US" altLang="zh-CN" sz="2000" dirty="0">
                <a:latin typeface="Calibri" panose="020F0502020204030204" pitchFamily="34" charset="0"/>
                <a:ea typeface="宋体" pitchFamily="2" charset="-122"/>
                <a:cs typeface="Arial" pitchFamily="34" charset="0"/>
              </a:rPr>
              <a:t>Create duplicates to meet different data access </a:t>
            </a:r>
            <a:r>
              <a:rPr kumimoji="0" lang="en-US" altLang="zh-CN" sz="2000" dirty="0" smtClean="0">
                <a:latin typeface="Calibri" panose="020F0502020204030204" pitchFamily="34" charset="0"/>
                <a:ea typeface="宋体" pitchFamily="2" charset="-122"/>
                <a:cs typeface="Arial" pitchFamily="34" charset="0"/>
              </a:rPr>
              <a:t>requirements (</a:t>
            </a:r>
            <a:r>
              <a:rPr kumimoji="0" lang="en-US" altLang="zh-CN" sz="2000" dirty="0" err="1" smtClean="0">
                <a:latin typeface="Calibri" panose="020F0502020204030204" pitchFamily="34" charset="0"/>
                <a:ea typeface="宋体" pitchFamily="2" charset="-122"/>
                <a:cs typeface="Arial" pitchFamily="34" charset="0"/>
              </a:rPr>
              <a:t>e.g</a:t>
            </a:r>
            <a:r>
              <a:rPr kumimoji="0" lang="en-US" altLang="zh-CN" sz="2000" dirty="0" smtClean="0">
                <a:latin typeface="Calibri" panose="020F0502020204030204" pitchFamily="34" charset="0"/>
                <a:ea typeface="宋体" pitchFamily="2" charset="-122"/>
                <a:cs typeface="Arial" pitchFamily="34" charset="0"/>
              </a:rPr>
              <a:t>, we made </a:t>
            </a:r>
            <a:r>
              <a:rPr kumimoji="0" lang="en-US" altLang="zh-CN" sz="2000" dirty="0" err="1" smtClean="0">
                <a:latin typeface="Calibri" panose="020F0502020204030204" pitchFamily="34" charset="0"/>
                <a:ea typeface="宋体" pitchFamily="2" charset="-122"/>
                <a:cs typeface="Arial" pitchFamily="34" charset="0"/>
              </a:rPr>
              <a:t>netCDF</a:t>
            </a:r>
            <a:r>
              <a:rPr kumimoji="0" lang="en-US" altLang="zh-CN" sz="2000" dirty="0" smtClean="0">
                <a:latin typeface="Calibri" panose="020F0502020204030204" pitchFamily="34" charset="0"/>
                <a:ea typeface="宋体" pitchFamily="2" charset="-122"/>
                <a:cs typeface="Arial" pitchFamily="34" charset="0"/>
              </a:rPr>
              <a:t> file duplications to support climate services and climate prediction. </a:t>
            </a:r>
            <a:r>
              <a:rPr kumimoji="0" lang="en-US" altLang="zh-CN" sz="2000" dirty="0" smtClean="0">
                <a:latin typeface="Calibri" panose="020F0502020204030204" pitchFamily="34" charset="0"/>
                <a:ea typeface="宋体" pitchFamily="2" charset="-122"/>
                <a:cs typeface="Arial" pitchFamily="34" charset="0"/>
                <a:sym typeface="Wingdings" pitchFamily="2" charset="2"/>
              </a:rPr>
              <a:t>)</a:t>
            </a:r>
            <a:endParaRPr kumimoji="0" lang="en-US" altLang="zh-CN" sz="2000" dirty="0">
              <a:latin typeface="Calibri" panose="020F0502020204030204" pitchFamily="34" charset="0"/>
              <a:ea typeface="宋体" pitchFamily="2" charset="-122"/>
              <a:cs typeface="Arial" pitchFamily="34" charset="0"/>
            </a:endParaRPr>
          </a:p>
        </p:txBody>
      </p:sp>
      <p:sp>
        <p:nvSpPr>
          <p:cNvPr id="5" name="Text Box 4"/>
          <p:cNvSpPr txBox="1">
            <a:spLocks noChangeArrowheads="1"/>
          </p:cNvSpPr>
          <p:nvPr/>
        </p:nvSpPr>
        <p:spPr bwMode="auto">
          <a:xfrm>
            <a:off x="0" y="188640"/>
            <a:ext cx="9144000" cy="646331"/>
          </a:xfrm>
          <a:prstGeom prst="rect">
            <a:avLst/>
          </a:prstGeom>
          <a:noFill/>
          <a:ln>
            <a:noFill/>
          </a:ln>
          <a:effectLst>
            <a:prstShdw prst="shdw17" dist="17961" dir="2700000">
              <a:srgbClr val="FFFFCC">
                <a:gamma/>
                <a:shade val="60000"/>
                <a:invGamma/>
              </a:srgbClr>
            </a:prstShdw>
          </a:effectLst>
          <a:extLst/>
        </p:spPr>
        <p:txBody>
          <a:bodyPr wrap="square" anchor="ctr">
            <a:spAutoFit/>
          </a:bodyPr>
          <a:lstStyle>
            <a:lvl1pPr algn="ctr" eaLnBrk="0" hangingPunct="0">
              <a:defRPr sz="5400">
                <a:solidFill>
                  <a:srgbClr val="C00000"/>
                </a:solidFill>
                <a:effectLst>
                  <a:outerShdw blurRad="38100" dist="38100" dir="2700000" algn="tl">
                    <a:srgbClr val="C0C0C0"/>
                  </a:outerShdw>
                </a:effectLst>
                <a:latin typeface="黑体" pitchFamily="2" charset="-122"/>
                <a:ea typeface="黑体" pitchFamily="2" charset="-122"/>
                <a:cs typeface="+mj-cs"/>
              </a:defRPr>
            </a:lvl1pPr>
            <a:lvl2pPr algn="ctr" eaLnBrk="0" hangingPunct="0">
              <a:defRPr sz="4400">
                <a:solidFill>
                  <a:schemeClr val="tx2"/>
                </a:solidFill>
                <a:latin typeface="Times New Roman" pitchFamily="18" charset="0"/>
                <a:ea typeface="宋体" pitchFamily="2" charset="-122"/>
              </a:defRPr>
            </a:lvl2pPr>
            <a:lvl3pPr algn="ctr" eaLnBrk="0" hangingPunct="0">
              <a:defRPr sz="4400">
                <a:solidFill>
                  <a:schemeClr val="tx2"/>
                </a:solidFill>
                <a:latin typeface="Times New Roman" pitchFamily="18" charset="0"/>
                <a:ea typeface="宋体" pitchFamily="2" charset="-122"/>
              </a:defRPr>
            </a:lvl3pPr>
            <a:lvl4pPr algn="ctr" eaLnBrk="0" hangingPunct="0">
              <a:defRPr sz="4400">
                <a:solidFill>
                  <a:schemeClr val="tx2"/>
                </a:solidFill>
                <a:latin typeface="Times New Roman" pitchFamily="18" charset="0"/>
                <a:ea typeface="宋体" pitchFamily="2" charset="-122"/>
              </a:defRPr>
            </a:lvl4pPr>
            <a:lvl5pPr algn="ctr" eaLnBrk="0" hangingPunct="0">
              <a:defRPr sz="4400">
                <a:solidFill>
                  <a:schemeClr val="tx2"/>
                </a:solidFill>
                <a:latin typeface="Times New Roman" pitchFamily="18" charset="0"/>
                <a:ea typeface="宋体" pitchFamily="2" charset="-122"/>
              </a:defRPr>
            </a:lvl5pPr>
            <a:lvl6pPr marL="457200" algn="ctr" fontAlgn="base">
              <a:spcBef>
                <a:spcPct val="0"/>
              </a:spcBef>
              <a:spcAft>
                <a:spcPct val="0"/>
              </a:spcAft>
              <a:defRPr sz="4400">
                <a:solidFill>
                  <a:schemeClr val="tx2"/>
                </a:solidFill>
                <a:latin typeface="Times New Roman" pitchFamily="18" charset="0"/>
                <a:ea typeface="宋体" pitchFamily="2" charset="-122"/>
              </a:defRPr>
            </a:lvl6pPr>
            <a:lvl7pPr marL="914400" algn="ctr" fontAlgn="base">
              <a:spcBef>
                <a:spcPct val="0"/>
              </a:spcBef>
              <a:spcAft>
                <a:spcPct val="0"/>
              </a:spcAft>
              <a:defRPr sz="4400">
                <a:solidFill>
                  <a:schemeClr val="tx2"/>
                </a:solidFill>
                <a:latin typeface="Times New Roman" pitchFamily="18" charset="0"/>
                <a:ea typeface="宋体" pitchFamily="2" charset="-122"/>
              </a:defRPr>
            </a:lvl7pPr>
            <a:lvl8pPr marL="1371600" algn="ctr" fontAlgn="base">
              <a:spcBef>
                <a:spcPct val="0"/>
              </a:spcBef>
              <a:spcAft>
                <a:spcPct val="0"/>
              </a:spcAft>
              <a:defRPr sz="4400">
                <a:solidFill>
                  <a:schemeClr val="tx2"/>
                </a:solidFill>
                <a:latin typeface="Times New Roman" pitchFamily="18" charset="0"/>
                <a:ea typeface="宋体" pitchFamily="2" charset="-122"/>
              </a:defRPr>
            </a:lvl8pPr>
            <a:lvl9pPr marL="1828800" algn="ctr" fontAlgn="base">
              <a:spcBef>
                <a:spcPct val="0"/>
              </a:spcBef>
              <a:spcAft>
                <a:spcPct val="0"/>
              </a:spcAft>
              <a:defRPr sz="4400">
                <a:solidFill>
                  <a:schemeClr val="tx2"/>
                </a:solidFill>
                <a:latin typeface="Times New Roman" pitchFamily="18" charset="0"/>
                <a:ea typeface="宋体" pitchFamily="2" charset="-122"/>
              </a:defRPr>
            </a:lvl9pPr>
          </a:lstStyle>
          <a:p>
            <a:pPr marL="0" lvl="1">
              <a:defRPr/>
            </a:pPr>
            <a:r>
              <a:rPr lang="en-US" altLang="zh-CN" sz="3600" dirty="0" smtClean="0">
                <a:solidFill>
                  <a:srgbClr val="FF0000"/>
                </a:solidFill>
                <a:effectLst>
                  <a:outerShdw blurRad="38100" dist="38100" dir="2700000" algn="tl">
                    <a:srgbClr val="000000">
                      <a:alpha val="43137"/>
                    </a:srgbClr>
                  </a:outerShdw>
                </a:effectLst>
                <a:latin typeface="+mj-lt"/>
                <a:ea typeface="黑体" pitchFamily="2" charset="-122"/>
              </a:rPr>
              <a:t>How to store </a:t>
            </a:r>
            <a:r>
              <a:rPr lang="en-US" altLang="zh-CN" sz="3600" dirty="0">
                <a:solidFill>
                  <a:srgbClr val="FF0000"/>
                </a:solidFill>
                <a:effectLst>
                  <a:outerShdw blurRad="38100" dist="38100" dir="2700000" algn="tl">
                    <a:srgbClr val="000000">
                      <a:alpha val="43137"/>
                    </a:srgbClr>
                  </a:outerShdw>
                </a:effectLst>
                <a:ea typeface="黑体" pitchFamily="2" charset="-122"/>
              </a:rPr>
              <a:t>various </a:t>
            </a:r>
            <a:r>
              <a:rPr lang="en-US" altLang="zh-CN" sz="3600" dirty="0" smtClean="0">
                <a:solidFill>
                  <a:srgbClr val="FF0000"/>
                </a:solidFill>
                <a:effectLst>
                  <a:outerShdw blurRad="38100" dist="38100" dir="2700000" algn="tl">
                    <a:srgbClr val="000000">
                      <a:alpha val="43137"/>
                    </a:srgbClr>
                  </a:outerShdw>
                </a:effectLst>
                <a:latin typeface="+mj-lt"/>
                <a:ea typeface="黑体" pitchFamily="2" charset="-122"/>
              </a:rPr>
              <a:t>data in CIMISS</a:t>
            </a:r>
            <a:endParaRPr lang="en-US" altLang="zh-CN" sz="3600" dirty="0">
              <a:solidFill>
                <a:srgbClr val="FF0000"/>
              </a:solidFill>
              <a:effectLst>
                <a:outerShdw blurRad="38100" dist="38100" dir="2700000" algn="tl">
                  <a:srgbClr val="000000">
                    <a:alpha val="43137"/>
                  </a:srgbClr>
                </a:outerShdw>
              </a:effectLst>
              <a:latin typeface="+mj-lt"/>
              <a:ea typeface="黑体" pitchFamily="2" charset="-122"/>
            </a:endParaRPr>
          </a:p>
        </p:txBody>
      </p:sp>
      <p:sp>
        <p:nvSpPr>
          <p:cNvPr id="6" name="矩形 5"/>
          <p:cNvSpPr/>
          <p:nvPr/>
        </p:nvSpPr>
        <p:spPr>
          <a:xfrm>
            <a:off x="116376" y="1052736"/>
            <a:ext cx="6544869" cy="646331"/>
          </a:xfrm>
          <a:prstGeom prst="rect">
            <a:avLst/>
          </a:prstGeom>
        </p:spPr>
        <p:txBody>
          <a:bodyPr wrap="none">
            <a:spAutoFit/>
          </a:bodyPr>
          <a:lstStyle/>
          <a:p>
            <a:pPr marL="342900" indent="-342900">
              <a:lnSpc>
                <a:spcPct val="150000"/>
              </a:lnSpc>
              <a:buFont typeface="+mj-ea"/>
              <a:buAutoNum type="circleNumDbPlain" startAt="3"/>
            </a:pPr>
            <a:r>
              <a:rPr lang="en-US" altLang="zh-CN" sz="2400" b="1" u="sng" dirty="0" smtClean="0">
                <a:ea typeface="微软雅黑" pitchFamily="34" charset="-122"/>
              </a:rPr>
              <a:t>The merged of the real-time and historical data</a:t>
            </a:r>
            <a:endParaRPr lang="en-US" altLang="zh-CN" sz="2400" b="1" u="sng" dirty="0">
              <a:ea typeface="微软雅黑" pitchFamily="34" charset="-122"/>
            </a:endParaRPr>
          </a:p>
        </p:txBody>
      </p:sp>
    </p:spTree>
    <p:extLst>
      <p:ext uri="{BB962C8B-B14F-4D97-AF65-F5344CB8AC3E}">
        <p14:creationId xmlns:p14="http://schemas.microsoft.com/office/powerpoint/2010/main" val="33747662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9259AF2F-52C6-9B46-B8B2-0579234AE62E}" type="slidenum">
              <a:rPr lang="en-US" smtClean="0"/>
              <a:t>7</a:t>
            </a:fld>
            <a:endParaRPr lang="en-US"/>
          </a:p>
        </p:txBody>
      </p:sp>
      <p:sp>
        <p:nvSpPr>
          <p:cNvPr id="4" name="Text Box 4"/>
          <p:cNvSpPr txBox="1">
            <a:spLocks noChangeArrowheads="1"/>
          </p:cNvSpPr>
          <p:nvPr/>
        </p:nvSpPr>
        <p:spPr bwMode="auto">
          <a:xfrm>
            <a:off x="0" y="188640"/>
            <a:ext cx="9144000" cy="646331"/>
          </a:xfrm>
          <a:prstGeom prst="rect">
            <a:avLst/>
          </a:prstGeom>
          <a:noFill/>
          <a:ln>
            <a:noFill/>
          </a:ln>
          <a:effectLst>
            <a:prstShdw prst="shdw17" dist="17961" dir="2700000">
              <a:srgbClr val="FFFFCC">
                <a:gamma/>
                <a:shade val="60000"/>
                <a:invGamma/>
              </a:srgbClr>
            </a:prstShdw>
          </a:effectLst>
          <a:extLst/>
        </p:spPr>
        <p:txBody>
          <a:bodyPr wrap="square" anchor="ctr">
            <a:spAutoFit/>
          </a:bodyPr>
          <a:lstStyle>
            <a:lvl1pPr algn="ctr" eaLnBrk="0" hangingPunct="0">
              <a:defRPr sz="5400">
                <a:solidFill>
                  <a:srgbClr val="C00000"/>
                </a:solidFill>
                <a:effectLst>
                  <a:outerShdw blurRad="38100" dist="38100" dir="2700000" algn="tl">
                    <a:srgbClr val="C0C0C0"/>
                  </a:outerShdw>
                </a:effectLst>
                <a:latin typeface="黑体" pitchFamily="2" charset="-122"/>
                <a:ea typeface="黑体" pitchFamily="2" charset="-122"/>
                <a:cs typeface="+mj-cs"/>
              </a:defRPr>
            </a:lvl1pPr>
            <a:lvl2pPr algn="ctr" eaLnBrk="0" hangingPunct="0">
              <a:defRPr sz="4400">
                <a:solidFill>
                  <a:schemeClr val="tx2"/>
                </a:solidFill>
                <a:latin typeface="Times New Roman" pitchFamily="18" charset="0"/>
                <a:ea typeface="宋体" pitchFamily="2" charset="-122"/>
              </a:defRPr>
            </a:lvl2pPr>
            <a:lvl3pPr algn="ctr" eaLnBrk="0" hangingPunct="0">
              <a:defRPr sz="4400">
                <a:solidFill>
                  <a:schemeClr val="tx2"/>
                </a:solidFill>
                <a:latin typeface="Times New Roman" pitchFamily="18" charset="0"/>
                <a:ea typeface="宋体" pitchFamily="2" charset="-122"/>
              </a:defRPr>
            </a:lvl3pPr>
            <a:lvl4pPr algn="ctr" eaLnBrk="0" hangingPunct="0">
              <a:defRPr sz="4400">
                <a:solidFill>
                  <a:schemeClr val="tx2"/>
                </a:solidFill>
                <a:latin typeface="Times New Roman" pitchFamily="18" charset="0"/>
                <a:ea typeface="宋体" pitchFamily="2" charset="-122"/>
              </a:defRPr>
            </a:lvl4pPr>
            <a:lvl5pPr algn="ctr" eaLnBrk="0" hangingPunct="0">
              <a:defRPr sz="4400">
                <a:solidFill>
                  <a:schemeClr val="tx2"/>
                </a:solidFill>
                <a:latin typeface="Times New Roman" pitchFamily="18" charset="0"/>
                <a:ea typeface="宋体" pitchFamily="2" charset="-122"/>
              </a:defRPr>
            </a:lvl5pPr>
            <a:lvl6pPr marL="457200" algn="ctr" fontAlgn="base">
              <a:spcBef>
                <a:spcPct val="0"/>
              </a:spcBef>
              <a:spcAft>
                <a:spcPct val="0"/>
              </a:spcAft>
              <a:defRPr sz="4400">
                <a:solidFill>
                  <a:schemeClr val="tx2"/>
                </a:solidFill>
                <a:latin typeface="Times New Roman" pitchFamily="18" charset="0"/>
                <a:ea typeface="宋体" pitchFamily="2" charset="-122"/>
              </a:defRPr>
            </a:lvl6pPr>
            <a:lvl7pPr marL="914400" algn="ctr" fontAlgn="base">
              <a:spcBef>
                <a:spcPct val="0"/>
              </a:spcBef>
              <a:spcAft>
                <a:spcPct val="0"/>
              </a:spcAft>
              <a:defRPr sz="4400">
                <a:solidFill>
                  <a:schemeClr val="tx2"/>
                </a:solidFill>
                <a:latin typeface="Times New Roman" pitchFamily="18" charset="0"/>
                <a:ea typeface="宋体" pitchFamily="2" charset="-122"/>
              </a:defRPr>
            </a:lvl7pPr>
            <a:lvl8pPr marL="1371600" algn="ctr" fontAlgn="base">
              <a:spcBef>
                <a:spcPct val="0"/>
              </a:spcBef>
              <a:spcAft>
                <a:spcPct val="0"/>
              </a:spcAft>
              <a:defRPr sz="4400">
                <a:solidFill>
                  <a:schemeClr val="tx2"/>
                </a:solidFill>
                <a:latin typeface="Times New Roman" pitchFamily="18" charset="0"/>
                <a:ea typeface="宋体" pitchFamily="2" charset="-122"/>
              </a:defRPr>
            </a:lvl8pPr>
            <a:lvl9pPr marL="1828800" algn="ctr" fontAlgn="base">
              <a:spcBef>
                <a:spcPct val="0"/>
              </a:spcBef>
              <a:spcAft>
                <a:spcPct val="0"/>
              </a:spcAft>
              <a:defRPr sz="4400">
                <a:solidFill>
                  <a:schemeClr val="tx2"/>
                </a:solidFill>
                <a:latin typeface="Times New Roman" pitchFamily="18" charset="0"/>
                <a:ea typeface="宋体" pitchFamily="2" charset="-122"/>
              </a:defRPr>
            </a:lvl9pPr>
          </a:lstStyle>
          <a:p>
            <a:pPr marL="0" lvl="1">
              <a:defRPr/>
            </a:pPr>
            <a:r>
              <a:rPr lang="en-US" altLang="zh-CN" sz="3600" dirty="0" smtClean="0">
                <a:solidFill>
                  <a:srgbClr val="FF0000"/>
                </a:solidFill>
                <a:effectLst>
                  <a:outerShdw blurRad="38100" dist="38100" dir="2700000" algn="tl">
                    <a:srgbClr val="000000">
                      <a:alpha val="43137"/>
                    </a:srgbClr>
                  </a:outerShdw>
                </a:effectLst>
                <a:latin typeface="+mj-lt"/>
                <a:ea typeface="黑体" pitchFamily="2" charset="-122"/>
              </a:rPr>
              <a:t>How to store various data in CIMISS</a:t>
            </a:r>
            <a:endParaRPr lang="en-US" altLang="zh-CN" sz="3600" dirty="0">
              <a:solidFill>
                <a:srgbClr val="FF0000"/>
              </a:solidFill>
              <a:effectLst>
                <a:outerShdw blurRad="38100" dist="38100" dir="2700000" algn="tl">
                  <a:srgbClr val="000000">
                    <a:alpha val="43137"/>
                  </a:srgbClr>
                </a:outerShdw>
              </a:effectLst>
              <a:latin typeface="+mj-lt"/>
              <a:ea typeface="黑体" pitchFamily="2" charset="-122"/>
            </a:endParaRPr>
          </a:p>
        </p:txBody>
      </p:sp>
      <p:pic>
        <p:nvPicPr>
          <p:cNvPr id="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20409" y="3393125"/>
            <a:ext cx="6073008" cy="346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矩形 1"/>
          <p:cNvSpPr>
            <a:spLocks noChangeArrowheads="1"/>
          </p:cNvSpPr>
          <p:nvPr/>
        </p:nvSpPr>
        <p:spPr bwMode="auto">
          <a:xfrm>
            <a:off x="387871" y="1628800"/>
            <a:ext cx="8128808"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57200" indent="-457200" eaLnBrk="0" hangingPunct="0">
              <a:spcBef>
                <a:spcPct val="20000"/>
              </a:spcBef>
              <a:buClr>
                <a:srgbClr val="0070C0"/>
              </a:buClr>
              <a:buSzPct val="70000"/>
              <a:buFont typeface="Wingdings" pitchFamily="2" charset="2"/>
              <a:buChar char="n"/>
              <a:defRPr kumimoji="1" sz="2800">
                <a:solidFill>
                  <a:schemeClr val="tx1"/>
                </a:solidFill>
                <a:latin typeface="Arial" pitchFamily="34" charset="0"/>
                <a:ea typeface="黑体" pitchFamily="49" charset="-122"/>
              </a:defRPr>
            </a:lvl1pPr>
            <a:lvl2pPr marL="742950" indent="-285750" eaLnBrk="0" hangingPunct="0">
              <a:spcBef>
                <a:spcPct val="20000"/>
              </a:spcBef>
              <a:buFont typeface="Arial" pitchFamily="34" charset="0"/>
              <a:buChar char="–"/>
              <a:defRPr kumimoji="1" sz="2400">
                <a:solidFill>
                  <a:srgbClr val="6F6F6F"/>
                </a:solidFill>
                <a:latin typeface="Arial" pitchFamily="34" charset="0"/>
                <a:ea typeface="黑体" pitchFamily="49" charset="-122"/>
              </a:defRPr>
            </a:lvl2pPr>
            <a:lvl3pPr marL="1143000" indent="-228600" eaLnBrk="0" hangingPunct="0">
              <a:spcBef>
                <a:spcPct val="20000"/>
              </a:spcBef>
              <a:buFont typeface="Arial" pitchFamily="34" charset="0"/>
              <a:buChar char="•"/>
              <a:defRPr kumimoji="1" sz="2400">
                <a:solidFill>
                  <a:srgbClr val="6F6F6F"/>
                </a:solidFill>
                <a:latin typeface="Arial" pitchFamily="34" charset="0"/>
                <a:ea typeface="黑体" pitchFamily="49" charset="-122"/>
              </a:defRPr>
            </a:lvl3pPr>
            <a:lvl4pPr marL="1600200" indent="-228600" eaLnBrk="0" hangingPunct="0">
              <a:spcBef>
                <a:spcPct val="20000"/>
              </a:spcBef>
              <a:buFont typeface="Arial" pitchFamily="34" charset="0"/>
              <a:buChar char="–"/>
              <a:defRPr kumimoji="1"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kumimoji="1"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宋体" pitchFamily="2" charset="-122"/>
              </a:defRPr>
            </a:lvl9pPr>
          </a:lstStyle>
          <a:p>
            <a:pPr eaLnBrk="1" hangingPunct="1">
              <a:spcBef>
                <a:spcPct val="0"/>
              </a:spcBef>
              <a:buClrTx/>
              <a:buSzTx/>
              <a:buFont typeface="Arial" pitchFamily="34" charset="0"/>
              <a:buChar char="•"/>
            </a:pPr>
            <a:r>
              <a:rPr lang="en-US" altLang="zh-CN" sz="1800" dirty="0">
                <a:latin typeface="+mn-lt"/>
                <a:ea typeface="+mn-ea"/>
              </a:rPr>
              <a:t>Assign the </a:t>
            </a:r>
            <a:r>
              <a:rPr lang="en-US" altLang="zh-CN" sz="1800" b="1" dirty="0">
                <a:latin typeface="+mn-lt"/>
                <a:ea typeface="+mn-ea"/>
              </a:rPr>
              <a:t>unique ID </a:t>
            </a:r>
            <a:r>
              <a:rPr lang="en-US" altLang="zh-CN" sz="1800" dirty="0">
                <a:latin typeface="+mn-lt"/>
                <a:ea typeface="+mn-ea"/>
              </a:rPr>
              <a:t>for each data exist in the data processing flow</a:t>
            </a:r>
          </a:p>
          <a:p>
            <a:pPr eaLnBrk="1" hangingPunct="1">
              <a:spcBef>
                <a:spcPct val="0"/>
              </a:spcBef>
              <a:buClrTx/>
              <a:buSzTx/>
              <a:buFont typeface="Arial" pitchFamily="34" charset="0"/>
              <a:buChar char="•"/>
            </a:pPr>
            <a:r>
              <a:rPr lang="en-US" altLang="zh-CN" sz="1800" dirty="0">
                <a:latin typeface="+mn-lt"/>
                <a:ea typeface="+mn-ea"/>
              </a:rPr>
              <a:t>Data registry and admittance mechanism, strong governance to the data</a:t>
            </a:r>
          </a:p>
          <a:p>
            <a:pPr eaLnBrk="1" hangingPunct="1">
              <a:spcBef>
                <a:spcPct val="0"/>
              </a:spcBef>
              <a:buClrTx/>
              <a:buSzTx/>
              <a:buFont typeface="Arial" pitchFamily="34" charset="0"/>
              <a:buChar char="•"/>
            </a:pPr>
            <a:r>
              <a:rPr lang="en-US" altLang="zh-CN" sz="1800" dirty="0" smtClean="0">
                <a:latin typeface="+mn-lt"/>
                <a:ea typeface="+mn-ea"/>
              </a:rPr>
              <a:t>Using </a:t>
            </a:r>
            <a:r>
              <a:rPr lang="en-US" altLang="zh-CN" sz="1800" dirty="0">
                <a:latin typeface="+mn-lt"/>
                <a:ea typeface="+mn-ea"/>
              </a:rPr>
              <a:t>different range of ID, to identify the ingested data and products from different source</a:t>
            </a:r>
          </a:p>
          <a:p>
            <a:pPr eaLnBrk="1" hangingPunct="1">
              <a:spcBef>
                <a:spcPct val="0"/>
              </a:spcBef>
              <a:buClrTx/>
              <a:buSzTx/>
              <a:buFont typeface="Arial" pitchFamily="34" charset="0"/>
              <a:buChar char="•"/>
            </a:pPr>
            <a:r>
              <a:rPr lang="en-US" altLang="zh-CN" sz="1800" dirty="0">
                <a:latin typeface="+mn-lt"/>
                <a:ea typeface="+mn-ea"/>
              </a:rPr>
              <a:t>With the code, we can convenient to follow the tracks of one data in whole data </a:t>
            </a:r>
            <a:r>
              <a:rPr lang="en-US" altLang="zh-CN" sz="1800" dirty="0" smtClean="0">
                <a:latin typeface="+mn-lt"/>
                <a:ea typeface="+mn-ea"/>
              </a:rPr>
              <a:t>lifecycle</a:t>
            </a:r>
            <a:r>
              <a:rPr lang="en-US" altLang="zh-CN" sz="1800" dirty="0">
                <a:latin typeface="+mn-lt"/>
                <a:ea typeface="+mn-ea"/>
              </a:rPr>
              <a:t>, from observation to data service. </a:t>
            </a:r>
            <a:endParaRPr lang="zh-CN" altLang="en-US" sz="1800" dirty="0">
              <a:latin typeface="+mn-lt"/>
              <a:ea typeface="+mn-ea"/>
            </a:endParaRPr>
          </a:p>
        </p:txBody>
      </p:sp>
      <p:sp>
        <p:nvSpPr>
          <p:cNvPr id="7" name="矩形 6"/>
          <p:cNvSpPr/>
          <p:nvPr/>
        </p:nvSpPr>
        <p:spPr>
          <a:xfrm>
            <a:off x="116376" y="1052736"/>
            <a:ext cx="7335302" cy="646331"/>
          </a:xfrm>
          <a:prstGeom prst="rect">
            <a:avLst/>
          </a:prstGeom>
        </p:spPr>
        <p:txBody>
          <a:bodyPr wrap="square">
            <a:spAutoFit/>
          </a:bodyPr>
          <a:lstStyle/>
          <a:p>
            <a:pPr marL="342900" indent="-342900">
              <a:lnSpc>
                <a:spcPct val="150000"/>
              </a:lnSpc>
              <a:buFont typeface="+mj-ea"/>
              <a:buAutoNum type="circleNumDbPlain" startAt="4"/>
            </a:pPr>
            <a:r>
              <a:rPr lang="en-US" altLang="zh-CN" sz="2400" b="1" u="sng" dirty="0" smtClean="0">
                <a:ea typeface="微软雅黑" pitchFamily="34" charset="-122"/>
              </a:rPr>
              <a:t>The universal data </a:t>
            </a:r>
            <a:r>
              <a:rPr lang="en-US" altLang="zh-CN" sz="2400" b="1" u="sng" dirty="0">
                <a:ea typeface="微软雅黑" pitchFamily="34" charset="-122"/>
              </a:rPr>
              <a:t>catalog and identification code</a:t>
            </a:r>
          </a:p>
        </p:txBody>
      </p:sp>
    </p:spTree>
    <p:extLst>
      <p:ext uri="{BB962C8B-B14F-4D97-AF65-F5344CB8AC3E}">
        <p14:creationId xmlns:p14="http://schemas.microsoft.com/office/powerpoint/2010/main" val="133206907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9259AF2F-52C6-9B46-B8B2-0579234AE62E}" type="slidenum">
              <a:rPr lang="en-US" smtClean="0"/>
              <a:t>8</a:t>
            </a:fld>
            <a:endParaRPr lang="en-US"/>
          </a:p>
        </p:txBody>
      </p:sp>
      <p:sp>
        <p:nvSpPr>
          <p:cNvPr id="4" name="矩形 1"/>
          <p:cNvSpPr>
            <a:spLocks noChangeArrowheads="1"/>
          </p:cNvSpPr>
          <p:nvPr/>
        </p:nvSpPr>
        <p:spPr bwMode="auto">
          <a:xfrm>
            <a:off x="501650" y="2132856"/>
            <a:ext cx="8642350" cy="216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85750" indent="-285750">
              <a:lnSpc>
                <a:spcPct val="150000"/>
              </a:lnSpc>
              <a:buFont typeface="Arial" pitchFamily="34" charset="0"/>
              <a:buChar char="•"/>
            </a:pPr>
            <a:r>
              <a:rPr lang="en-US" altLang="fr-FR" dirty="0"/>
              <a:t>WMO TAC, BUFR and GRIB</a:t>
            </a:r>
          </a:p>
          <a:p>
            <a:pPr marL="285750" indent="-285750">
              <a:lnSpc>
                <a:spcPct val="150000"/>
              </a:lnSpc>
              <a:buFont typeface="Arial" pitchFamily="34" charset="0"/>
              <a:buChar char="•"/>
            </a:pPr>
            <a:r>
              <a:rPr lang="en-US" altLang="fr-FR" dirty="0" err="1"/>
              <a:t>n</a:t>
            </a:r>
            <a:r>
              <a:rPr lang="en-US" altLang="fr-FR" dirty="0" err="1" smtClean="0"/>
              <a:t>etCDF</a:t>
            </a:r>
            <a:r>
              <a:rPr lang="en-US" altLang="fr-FR" dirty="0"/>
              <a:t>, HDF</a:t>
            </a:r>
          </a:p>
          <a:p>
            <a:pPr marL="285750" indent="-285750">
              <a:lnSpc>
                <a:spcPct val="150000"/>
              </a:lnSpc>
              <a:buFont typeface="Arial" pitchFamily="34" charset="0"/>
              <a:buChar char="•"/>
            </a:pPr>
            <a:r>
              <a:rPr lang="en-US" altLang="fr-FR" dirty="0"/>
              <a:t>ASCII</a:t>
            </a:r>
          </a:p>
          <a:p>
            <a:pPr marL="285750" indent="-285750">
              <a:lnSpc>
                <a:spcPct val="150000"/>
              </a:lnSpc>
              <a:buFont typeface="Arial" pitchFamily="34" charset="0"/>
              <a:buChar char="•"/>
            </a:pPr>
            <a:r>
              <a:rPr lang="en-US" altLang="fr-FR" dirty="0"/>
              <a:t>Domestic data format (A variety of data formats not always standardized, and are converted in the processing flow </a:t>
            </a:r>
            <a:r>
              <a:rPr lang="en-US" altLang="fr-FR" dirty="0" smtClean="0"/>
              <a:t>)</a:t>
            </a:r>
            <a:endParaRPr lang="en-US" altLang="fr-FR" dirty="0"/>
          </a:p>
        </p:txBody>
      </p:sp>
      <p:sp>
        <p:nvSpPr>
          <p:cNvPr id="5" name="Text Box 4"/>
          <p:cNvSpPr txBox="1">
            <a:spLocks noChangeArrowheads="1"/>
          </p:cNvSpPr>
          <p:nvPr/>
        </p:nvSpPr>
        <p:spPr bwMode="auto">
          <a:xfrm>
            <a:off x="0" y="188640"/>
            <a:ext cx="9144000" cy="646331"/>
          </a:xfrm>
          <a:prstGeom prst="rect">
            <a:avLst/>
          </a:prstGeom>
          <a:noFill/>
          <a:ln>
            <a:noFill/>
          </a:ln>
          <a:effectLst>
            <a:prstShdw prst="shdw17" dist="17961" dir="2700000">
              <a:srgbClr val="FFFFCC">
                <a:gamma/>
                <a:shade val="60000"/>
                <a:invGamma/>
              </a:srgbClr>
            </a:prstShdw>
          </a:effectLst>
          <a:extLst/>
        </p:spPr>
        <p:txBody>
          <a:bodyPr wrap="square" anchor="ctr">
            <a:spAutoFit/>
          </a:bodyPr>
          <a:lstStyle>
            <a:lvl1pPr algn="ctr" eaLnBrk="0" hangingPunct="0">
              <a:defRPr sz="5400">
                <a:solidFill>
                  <a:srgbClr val="C00000"/>
                </a:solidFill>
                <a:effectLst>
                  <a:outerShdw blurRad="38100" dist="38100" dir="2700000" algn="tl">
                    <a:srgbClr val="C0C0C0"/>
                  </a:outerShdw>
                </a:effectLst>
                <a:latin typeface="黑体" pitchFamily="2" charset="-122"/>
                <a:ea typeface="黑体" pitchFamily="2" charset="-122"/>
                <a:cs typeface="+mj-cs"/>
              </a:defRPr>
            </a:lvl1pPr>
            <a:lvl2pPr algn="ctr" eaLnBrk="0" hangingPunct="0">
              <a:defRPr sz="4400">
                <a:solidFill>
                  <a:schemeClr val="tx2"/>
                </a:solidFill>
                <a:latin typeface="Times New Roman" pitchFamily="18" charset="0"/>
                <a:ea typeface="宋体" pitchFamily="2" charset="-122"/>
              </a:defRPr>
            </a:lvl2pPr>
            <a:lvl3pPr algn="ctr" eaLnBrk="0" hangingPunct="0">
              <a:defRPr sz="4400">
                <a:solidFill>
                  <a:schemeClr val="tx2"/>
                </a:solidFill>
                <a:latin typeface="Times New Roman" pitchFamily="18" charset="0"/>
                <a:ea typeface="宋体" pitchFamily="2" charset="-122"/>
              </a:defRPr>
            </a:lvl3pPr>
            <a:lvl4pPr algn="ctr" eaLnBrk="0" hangingPunct="0">
              <a:defRPr sz="4400">
                <a:solidFill>
                  <a:schemeClr val="tx2"/>
                </a:solidFill>
                <a:latin typeface="Times New Roman" pitchFamily="18" charset="0"/>
                <a:ea typeface="宋体" pitchFamily="2" charset="-122"/>
              </a:defRPr>
            </a:lvl4pPr>
            <a:lvl5pPr algn="ctr" eaLnBrk="0" hangingPunct="0">
              <a:defRPr sz="4400">
                <a:solidFill>
                  <a:schemeClr val="tx2"/>
                </a:solidFill>
                <a:latin typeface="Times New Roman" pitchFamily="18" charset="0"/>
                <a:ea typeface="宋体" pitchFamily="2" charset="-122"/>
              </a:defRPr>
            </a:lvl5pPr>
            <a:lvl6pPr marL="457200" algn="ctr" fontAlgn="base">
              <a:spcBef>
                <a:spcPct val="0"/>
              </a:spcBef>
              <a:spcAft>
                <a:spcPct val="0"/>
              </a:spcAft>
              <a:defRPr sz="4400">
                <a:solidFill>
                  <a:schemeClr val="tx2"/>
                </a:solidFill>
                <a:latin typeface="Times New Roman" pitchFamily="18" charset="0"/>
                <a:ea typeface="宋体" pitchFamily="2" charset="-122"/>
              </a:defRPr>
            </a:lvl6pPr>
            <a:lvl7pPr marL="914400" algn="ctr" fontAlgn="base">
              <a:spcBef>
                <a:spcPct val="0"/>
              </a:spcBef>
              <a:spcAft>
                <a:spcPct val="0"/>
              </a:spcAft>
              <a:defRPr sz="4400">
                <a:solidFill>
                  <a:schemeClr val="tx2"/>
                </a:solidFill>
                <a:latin typeface="Times New Roman" pitchFamily="18" charset="0"/>
                <a:ea typeface="宋体" pitchFamily="2" charset="-122"/>
              </a:defRPr>
            </a:lvl7pPr>
            <a:lvl8pPr marL="1371600" algn="ctr" fontAlgn="base">
              <a:spcBef>
                <a:spcPct val="0"/>
              </a:spcBef>
              <a:spcAft>
                <a:spcPct val="0"/>
              </a:spcAft>
              <a:defRPr sz="4400">
                <a:solidFill>
                  <a:schemeClr val="tx2"/>
                </a:solidFill>
                <a:latin typeface="Times New Roman" pitchFamily="18" charset="0"/>
                <a:ea typeface="宋体" pitchFamily="2" charset="-122"/>
              </a:defRPr>
            </a:lvl8pPr>
            <a:lvl9pPr marL="1828800" algn="ctr" fontAlgn="base">
              <a:spcBef>
                <a:spcPct val="0"/>
              </a:spcBef>
              <a:spcAft>
                <a:spcPct val="0"/>
              </a:spcAft>
              <a:defRPr sz="4400">
                <a:solidFill>
                  <a:schemeClr val="tx2"/>
                </a:solidFill>
                <a:latin typeface="Times New Roman" pitchFamily="18" charset="0"/>
                <a:ea typeface="宋体" pitchFamily="2" charset="-122"/>
              </a:defRPr>
            </a:lvl9pPr>
          </a:lstStyle>
          <a:p>
            <a:pPr marL="0" lvl="1">
              <a:defRPr/>
            </a:pPr>
            <a:r>
              <a:rPr lang="en-US" altLang="zh-CN" sz="3600" dirty="0" smtClean="0">
                <a:solidFill>
                  <a:srgbClr val="FF0000"/>
                </a:solidFill>
                <a:effectLst>
                  <a:outerShdw blurRad="38100" dist="38100" dir="2700000" algn="tl">
                    <a:srgbClr val="000000">
                      <a:alpha val="43137"/>
                    </a:srgbClr>
                  </a:outerShdw>
                </a:effectLst>
                <a:latin typeface="+mj-lt"/>
                <a:ea typeface="黑体" pitchFamily="2" charset="-122"/>
              </a:rPr>
              <a:t>How to store various data in CIMISS</a:t>
            </a:r>
            <a:endParaRPr lang="en-US" altLang="zh-CN" sz="3600" dirty="0">
              <a:solidFill>
                <a:srgbClr val="FF0000"/>
              </a:solidFill>
              <a:effectLst>
                <a:outerShdw blurRad="38100" dist="38100" dir="2700000" algn="tl">
                  <a:srgbClr val="000000">
                    <a:alpha val="43137"/>
                  </a:srgbClr>
                </a:outerShdw>
              </a:effectLst>
              <a:latin typeface="+mj-lt"/>
              <a:ea typeface="黑体" pitchFamily="2" charset="-122"/>
            </a:endParaRPr>
          </a:p>
        </p:txBody>
      </p:sp>
      <p:sp>
        <p:nvSpPr>
          <p:cNvPr id="6" name="矩形 3"/>
          <p:cNvSpPr>
            <a:spLocks noChangeArrowheads="1"/>
          </p:cNvSpPr>
          <p:nvPr/>
        </p:nvSpPr>
        <p:spPr bwMode="auto">
          <a:xfrm>
            <a:off x="412439" y="1196752"/>
            <a:ext cx="6757043" cy="589072"/>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342900" indent="-342900">
              <a:lnSpc>
                <a:spcPct val="150000"/>
              </a:lnSpc>
              <a:buFont typeface="+mj-ea"/>
              <a:buAutoNum type="circleNumDbPlain" startAt="5"/>
            </a:pPr>
            <a:r>
              <a:rPr lang="en-US" altLang="zh-CN" sz="2400" b="1" u="sng" dirty="0">
                <a:ea typeface="微软雅黑" pitchFamily="34" charset="-122"/>
              </a:rPr>
              <a:t>CIMISS support standard format and code forms:</a:t>
            </a:r>
          </a:p>
        </p:txBody>
      </p:sp>
    </p:spTree>
    <p:extLst>
      <p:ext uri="{BB962C8B-B14F-4D97-AF65-F5344CB8AC3E}">
        <p14:creationId xmlns:p14="http://schemas.microsoft.com/office/powerpoint/2010/main" val="117591792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9259AF2F-52C6-9B46-B8B2-0579234AE62E}" type="slidenum">
              <a:rPr lang="en-US" smtClean="0"/>
              <a:t>9</a:t>
            </a:fld>
            <a:endParaRPr lang="en-US"/>
          </a:p>
        </p:txBody>
      </p:sp>
      <p:sp>
        <p:nvSpPr>
          <p:cNvPr id="4" name="矩形 1"/>
          <p:cNvSpPr>
            <a:spLocks noChangeArrowheads="1"/>
          </p:cNvSpPr>
          <p:nvPr/>
        </p:nvSpPr>
        <p:spPr bwMode="auto">
          <a:xfrm>
            <a:off x="467544" y="1628800"/>
            <a:ext cx="8497887"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spcBef>
                <a:spcPct val="20000"/>
              </a:spcBef>
              <a:buClr>
                <a:srgbClr val="0070C0"/>
              </a:buClr>
              <a:buSzPct val="70000"/>
              <a:buFont typeface="Wingdings" pitchFamily="2" charset="2"/>
              <a:buChar char="n"/>
              <a:defRPr kumimoji="1" sz="2800">
                <a:solidFill>
                  <a:schemeClr val="tx1"/>
                </a:solidFill>
                <a:latin typeface="Arial" pitchFamily="34" charset="0"/>
                <a:ea typeface="黑体" pitchFamily="49" charset="-122"/>
              </a:defRPr>
            </a:lvl1pPr>
            <a:lvl2pPr marL="742950" indent="-285750" eaLnBrk="0" hangingPunct="0">
              <a:spcBef>
                <a:spcPct val="20000"/>
              </a:spcBef>
              <a:buFont typeface="Arial" pitchFamily="34" charset="0"/>
              <a:buChar char="–"/>
              <a:defRPr kumimoji="1" sz="2400">
                <a:solidFill>
                  <a:srgbClr val="6F6F6F"/>
                </a:solidFill>
                <a:latin typeface="Arial" pitchFamily="34" charset="0"/>
                <a:ea typeface="黑体" pitchFamily="49" charset="-122"/>
              </a:defRPr>
            </a:lvl2pPr>
            <a:lvl3pPr marL="1143000" indent="-228600" eaLnBrk="0" hangingPunct="0">
              <a:spcBef>
                <a:spcPct val="20000"/>
              </a:spcBef>
              <a:buFont typeface="Arial" pitchFamily="34" charset="0"/>
              <a:buChar char="•"/>
              <a:defRPr kumimoji="1" sz="2400">
                <a:solidFill>
                  <a:srgbClr val="6F6F6F"/>
                </a:solidFill>
                <a:latin typeface="Arial" pitchFamily="34" charset="0"/>
                <a:ea typeface="黑体" pitchFamily="49" charset="-122"/>
              </a:defRPr>
            </a:lvl3pPr>
            <a:lvl4pPr marL="1600200" indent="-228600" eaLnBrk="0" hangingPunct="0">
              <a:spcBef>
                <a:spcPct val="20000"/>
              </a:spcBef>
              <a:buFont typeface="Arial" pitchFamily="34" charset="0"/>
              <a:buChar char="–"/>
              <a:defRPr kumimoji="1" sz="2000">
                <a:solidFill>
                  <a:schemeClr val="tx1"/>
                </a:solidFill>
                <a:latin typeface="Calibri" pitchFamily="34" charset="0"/>
                <a:ea typeface="宋体" pitchFamily="2" charset="-122"/>
              </a:defRPr>
            </a:lvl4pPr>
            <a:lvl5pPr marL="2057400" indent="-228600" eaLnBrk="0" hangingPunct="0">
              <a:spcBef>
                <a:spcPct val="20000"/>
              </a:spcBef>
              <a:buFont typeface="Arial" pitchFamily="34" charset="0"/>
              <a:buChar char="»"/>
              <a:defRPr kumimoji="1"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pitchFamily="34" charset="0"/>
              <a:buChar char="»"/>
              <a:defRPr kumimoji="1" sz="2000">
                <a:solidFill>
                  <a:schemeClr val="tx1"/>
                </a:solidFill>
                <a:latin typeface="Calibri" pitchFamily="34" charset="0"/>
                <a:ea typeface="宋体" pitchFamily="2" charset="-122"/>
              </a:defRPr>
            </a:lvl9pPr>
          </a:lstStyle>
          <a:p>
            <a:pPr eaLnBrk="1" hangingPunct="1">
              <a:lnSpc>
                <a:spcPct val="150000"/>
              </a:lnSpc>
              <a:spcBef>
                <a:spcPct val="0"/>
              </a:spcBef>
              <a:buClrTx/>
              <a:buSzTx/>
              <a:buFont typeface="Arial" pitchFamily="34" charset="0"/>
              <a:buChar char="•"/>
              <a:defRPr/>
            </a:pPr>
            <a:r>
              <a:rPr kumimoji="0" lang="en-US" altLang="zh-CN" sz="1800" dirty="0" smtClean="0">
                <a:latin typeface="Cambria" panose="02040503050406030204" pitchFamily="18" charset="0"/>
                <a:ea typeface="宋体" pitchFamily="2" charset="-122"/>
                <a:cs typeface="Arial" panose="020B0604020202020204" pitchFamily="34" charset="0"/>
              </a:rPr>
              <a:t>WMO core profile</a:t>
            </a:r>
          </a:p>
          <a:p>
            <a:pPr eaLnBrk="1" hangingPunct="1">
              <a:lnSpc>
                <a:spcPct val="150000"/>
              </a:lnSpc>
              <a:spcBef>
                <a:spcPct val="0"/>
              </a:spcBef>
              <a:buClrTx/>
              <a:buSzTx/>
              <a:buFont typeface="Arial" pitchFamily="34" charset="0"/>
              <a:buChar char="•"/>
              <a:defRPr/>
            </a:pPr>
            <a:r>
              <a:rPr kumimoji="0" lang="en-US" altLang="zh-CN" sz="1800" dirty="0" smtClean="0">
                <a:latin typeface="Cambria" panose="02040503050406030204" pitchFamily="18" charset="0"/>
                <a:ea typeface="宋体" pitchFamily="2" charset="-122"/>
                <a:cs typeface="Arial" panose="020B0604020202020204" pitchFamily="34" charset="0"/>
              </a:rPr>
              <a:t>WIS DAR</a:t>
            </a:r>
          </a:p>
          <a:p>
            <a:pPr eaLnBrk="1" hangingPunct="1">
              <a:lnSpc>
                <a:spcPct val="150000"/>
              </a:lnSpc>
              <a:spcBef>
                <a:spcPct val="0"/>
              </a:spcBef>
              <a:buClrTx/>
              <a:buSzTx/>
              <a:buFont typeface="Arial" pitchFamily="34" charset="0"/>
              <a:buChar char="•"/>
              <a:defRPr/>
            </a:pPr>
            <a:r>
              <a:rPr kumimoji="0" lang="en-US" altLang="zh-CN" sz="1800" dirty="0" smtClean="0">
                <a:latin typeface="Cambria" panose="02040503050406030204" pitchFamily="18" charset="0"/>
                <a:ea typeface="宋体" pitchFamily="2" charset="-122"/>
                <a:cs typeface="Arial" panose="020B0604020202020204" pitchFamily="34" charset="0"/>
              </a:rPr>
              <a:t>WIGOS</a:t>
            </a:r>
          </a:p>
          <a:p>
            <a:pPr eaLnBrk="1" hangingPunct="1">
              <a:lnSpc>
                <a:spcPct val="150000"/>
              </a:lnSpc>
              <a:spcBef>
                <a:spcPct val="0"/>
              </a:spcBef>
              <a:buClrTx/>
              <a:buSzTx/>
              <a:buFont typeface="Arial" pitchFamily="34" charset="0"/>
              <a:buChar char="•"/>
              <a:defRPr/>
            </a:pPr>
            <a:r>
              <a:rPr kumimoji="0" lang="en-US" altLang="zh-CN" sz="1800" dirty="0" smtClean="0">
                <a:latin typeface="Cambria" panose="02040503050406030204" pitchFamily="18" charset="0"/>
                <a:ea typeface="宋体" pitchFamily="2" charset="-122"/>
                <a:cs typeface="Arial" panose="020B0604020202020204" pitchFamily="34" charset="0"/>
              </a:rPr>
              <a:t>interpretation or description metadata </a:t>
            </a:r>
          </a:p>
          <a:p>
            <a:pPr lvl="1" eaLnBrk="1" hangingPunct="1">
              <a:lnSpc>
                <a:spcPct val="150000"/>
              </a:lnSpc>
              <a:spcBef>
                <a:spcPct val="0"/>
              </a:spcBef>
              <a:defRPr/>
            </a:pPr>
            <a:r>
              <a:rPr kumimoji="0" lang="en-US" altLang="zh-CN" sz="1800" dirty="0" smtClean="0">
                <a:solidFill>
                  <a:schemeClr val="tx1"/>
                </a:solidFill>
                <a:latin typeface="Cambria" panose="02040503050406030204" pitchFamily="18" charset="0"/>
                <a:ea typeface="宋体" pitchFamily="2" charset="-122"/>
                <a:cs typeface="Arial" panose="020B0604020202020204" pitchFamily="34" charset="0"/>
              </a:rPr>
              <a:t>information that enables data values to be interpreted in context. information relevant to data that facilitates end users</a:t>
            </a:r>
          </a:p>
          <a:p>
            <a:pPr eaLnBrk="1" hangingPunct="1">
              <a:lnSpc>
                <a:spcPct val="150000"/>
              </a:lnSpc>
              <a:spcBef>
                <a:spcPct val="0"/>
              </a:spcBef>
              <a:buClrTx/>
              <a:buSzTx/>
              <a:buFont typeface="Arial" pitchFamily="34" charset="0"/>
              <a:buChar char="•"/>
              <a:defRPr/>
            </a:pPr>
            <a:r>
              <a:rPr kumimoji="0" lang="en-US" altLang="zh-CN" sz="1800" dirty="0" smtClean="0">
                <a:latin typeface="Cambria" panose="02040503050406030204" pitchFamily="18" charset="0"/>
                <a:ea typeface="宋体" pitchFamily="2" charset="-122"/>
                <a:cs typeface="Arial" panose="020B0604020202020204" pitchFamily="34" charset="0"/>
              </a:rPr>
              <a:t>discovery metadata</a:t>
            </a:r>
          </a:p>
          <a:p>
            <a:pPr lvl="1" eaLnBrk="1" hangingPunct="1">
              <a:lnSpc>
                <a:spcPct val="150000"/>
              </a:lnSpc>
              <a:spcBef>
                <a:spcPct val="0"/>
              </a:spcBef>
              <a:defRPr/>
            </a:pPr>
            <a:r>
              <a:rPr kumimoji="0" lang="en-US" altLang="zh-CN" sz="1800" dirty="0" smtClean="0">
                <a:solidFill>
                  <a:schemeClr val="tx1"/>
                </a:solidFill>
                <a:latin typeface="Cambria" panose="02040503050406030204" pitchFamily="18" charset="0"/>
                <a:ea typeface="宋体" pitchFamily="2" charset="-122"/>
                <a:cs typeface="Arial" panose="020B0604020202020204" pitchFamily="34" charset="0"/>
              </a:rPr>
              <a:t>information that facilitates data discovery, access and retrieval</a:t>
            </a:r>
          </a:p>
        </p:txBody>
      </p:sp>
      <p:sp>
        <p:nvSpPr>
          <p:cNvPr id="5" name="Text Box 4"/>
          <p:cNvSpPr txBox="1">
            <a:spLocks noChangeArrowheads="1"/>
          </p:cNvSpPr>
          <p:nvPr/>
        </p:nvSpPr>
        <p:spPr bwMode="auto">
          <a:xfrm>
            <a:off x="0" y="188640"/>
            <a:ext cx="9144000" cy="646331"/>
          </a:xfrm>
          <a:prstGeom prst="rect">
            <a:avLst/>
          </a:prstGeom>
          <a:noFill/>
          <a:ln>
            <a:noFill/>
          </a:ln>
          <a:effectLst>
            <a:prstShdw prst="shdw17" dist="17961" dir="2700000">
              <a:srgbClr val="FFFFCC">
                <a:gamma/>
                <a:shade val="60000"/>
                <a:invGamma/>
              </a:srgbClr>
            </a:prstShdw>
          </a:effectLst>
          <a:extLst/>
        </p:spPr>
        <p:txBody>
          <a:bodyPr wrap="square" anchor="ctr">
            <a:spAutoFit/>
          </a:bodyPr>
          <a:lstStyle>
            <a:lvl1pPr algn="ctr" eaLnBrk="0" hangingPunct="0">
              <a:defRPr sz="5400">
                <a:solidFill>
                  <a:srgbClr val="C00000"/>
                </a:solidFill>
                <a:effectLst>
                  <a:outerShdw blurRad="38100" dist="38100" dir="2700000" algn="tl">
                    <a:srgbClr val="C0C0C0"/>
                  </a:outerShdw>
                </a:effectLst>
                <a:latin typeface="黑体" pitchFamily="2" charset="-122"/>
                <a:ea typeface="黑体" pitchFamily="2" charset="-122"/>
                <a:cs typeface="+mj-cs"/>
              </a:defRPr>
            </a:lvl1pPr>
            <a:lvl2pPr algn="ctr" eaLnBrk="0" hangingPunct="0">
              <a:defRPr sz="4400">
                <a:solidFill>
                  <a:schemeClr val="tx2"/>
                </a:solidFill>
                <a:latin typeface="Times New Roman" pitchFamily="18" charset="0"/>
                <a:ea typeface="宋体" pitchFamily="2" charset="-122"/>
              </a:defRPr>
            </a:lvl2pPr>
            <a:lvl3pPr algn="ctr" eaLnBrk="0" hangingPunct="0">
              <a:defRPr sz="4400">
                <a:solidFill>
                  <a:schemeClr val="tx2"/>
                </a:solidFill>
                <a:latin typeface="Times New Roman" pitchFamily="18" charset="0"/>
                <a:ea typeface="宋体" pitchFamily="2" charset="-122"/>
              </a:defRPr>
            </a:lvl3pPr>
            <a:lvl4pPr algn="ctr" eaLnBrk="0" hangingPunct="0">
              <a:defRPr sz="4400">
                <a:solidFill>
                  <a:schemeClr val="tx2"/>
                </a:solidFill>
                <a:latin typeface="Times New Roman" pitchFamily="18" charset="0"/>
                <a:ea typeface="宋体" pitchFamily="2" charset="-122"/>
              </a:defRPr>
            </a:lvl4pPr>
            <a:lvl5pPr algn="ctr" eaLnBrk="0" hangingPunct="0">
              <a:defRPr sz="4400">
                <a:solidFill>
                  <a:schemeClr val="tx2"/>
                </a:solidFill>
                <a:latin typeface="Times New Roman" pitchFamily="18" charset="0"/>
                <a:ea typeface="宋体" pitchFamily="2" charset="-122"/>
              </a:defRPr>
            </a:lvl5pPr>
            <a:lvl6pPr marL="457200" algn="ctr" fontAlgn="base">
              <a:spcBef>
                <a:spcPct val="0"/>
              </a:spcBef>
              <a:spcAft>
                <a:spcPct val="0"/>
              </a:spcAft>
              <a:defRPr sz="4400">
                <a:solidFill>
                  <a:schemeClr val="tx2"/>
                </a:solidFill>
                <a:latin typeface="Times New Roman" pitchFamily="18" charset="0"/>
                <a:ea typeface="宋体" pitchFamily="2" charset="-122"/>
              </a:defRPr>
            </a:lvl6pPr>
            <a:lvl7pPr marL="914400" algn="ctr" fontAlgn="base">
              <a:spcBef>
                <a:spcPct val="0"/>
              </a:spcBef>
              <a:spcAft>
                <a:spcPct val="0"/>
              </a:spcAft>
              <a:defRPr sz="4400">
                <a:solidFill>
                  <a:schemeClr val="tx2"/>
                </a:solidFill>
                <a:latin typeface="Times New Roman" pitchFamily="18" charset="0"/>
                <a:ea typeface="宋体" pitchFamily="2" charset="-122"/>
              </a:defRPr>
            </a:lvl7pPr>
            <a:lvl8pPr marL="1371600" algn="ctr" fontAlgn="base">
              <a:spcBef>
                <a:spcPct val="0"/>
              </a:spcBef>
              <a:spcAft>
                <a:spcPct val="0"/>
              </a:spcAft>
              <a:defRPr sz="4400">
                <a:solidFill>
                  <a:schemeClr val="tx2"/>
                </a:solidFill>
                <a:latin typeface="Times New Roman" pitchFamily="18" charset="0"/>
                <a:ea typeface="宋体" pitchFamily="2" charset="-122"/>
              </a:defRPr>
            </a:lvl8pPr>
            <a:lvl9pPr marL="1828800" algn="ctr" fontAlgn="base">
              <a:spcBef>
                <a:spcPct val="0"/>
              </a:spcBef>
              <a:spcAft>
                <a:spcPct val="0"/>
              </a:spcAft>
              <a:defRPr sz="4400">
                <a:solidFill>
                  <a:schemeClr val="tx2"/>
                </a:solidFill>
                <a:latin typeface="Times New Roman" pitchFamily="18" charset="0"/>
                <a:ea typeface="宋体" pitchFamily="2" charset="-122"/>
              </a:defRPr>
            </a:lvl9pPr>
          </a:lstStyle>
          <a:p>
            <a:pPr marL="0" lvl="1">
              <a:defRPr/>
            </a:pPr>
            <a:r>
              <a:rPr lang="en-US" altLang="zh-CN" sz="3600" dirty="0" smtClean="0">
                <a:solidFill>
                  <a:srgbClr val="FF0000"/>
                </a:solidFill>
                <a:effectLst>
                  <a:outerShdw blurRad="38100" dist="38100" dir="2700000" algn="tl">
                    <a:srgbClr val="000000">
                      <a:alpha val="43137"/>
                    </a:srgbClr>
                  </a:outerShdw>
                </a:effectLst>
                <a:latin typeface="+mj-lt"/>
                <a:ea typeface="黑体" pitchFamily="2" charset="-122"/>
              </a:rPr>
              <a:t>How to store various data in CIMISS</a:t>
            </a:r>
            <a:endParaRPr lang="en-US" altLang="zh-CN" sz="3600" dirty="0">
              <a:solidFill>
                <a:srgbClr val="FF0000"/>
              </a:solidFill>
              <a:effectLst>
                <a:outerShdw blurRad="38100" dist="38100" dir="2700000" algn="tl">
                  <a:srgbClr val="000000">
                    <a:alpha val="43137"/>
                  </a:srgbClr>
                </a:outerShdw>
              </a:effectLst>
              <a:latin typeface="+mj-lt"/>
              <a:ea typeface="黑体" pitchFamily="2" charset="-122"/>
            </a:endParaRPr>
          </a:p>
        </p:txBody>
      </p:sp>
      <p:sp>
        <p:nvSpPr>
          <p:cNvPr id="6" name="矩形 5"/>
          <p:cNvSpPr/>
          <p:nvPr/>
        </p:nvSpPr>
        <p:spPr>
          <a:xfrm>
            <a:off x="116376" y="1052736"/>
            <a:ext cx="6776535" cy="646331"/>
          </a:xfrm>
          <a:prstGeom prst="rect">
            <a:avLst/>
          </a:prstGeom>
        </p:spPr>
        <p:txBody>
          <a:bodyPr wrap="none">
            <a:spAutoFit/>
          </a:bodyPr>
          <a:lstStyle/>
          <a:p>
            <a:pPr marL="342900" indent="-342900">
              <a:lnSpc>
                <a:spcPct val="150000"/>
              </a:lnSpc>
              <a:buFont typeface="+mj-ea"/>
              <a:buAutoNum type="circleNumDbPlain" startAt="6"/>
            </a:pPr>
            <a:r>
              <a:rPr lang="en-US" altLang="zh-CN" sz="2400" b="1" u="sng" dirty="0" smtClean="0">
                <a:ea typeface="微软雅黑" pitchFamily="34" charset="-122"/>
              </a:rPr>
              <a:t>The metadata standard and management system</a:t>
            </a:r>
            <a:endParaRPr lang="en-US" altLang="zh-CN" sz="2400" b="1" u="sng" dirty="0">
              <a:ea typeface="微软雅黑" pitchFamily="34" charset="-122"/>
            </a:endParaRPr>
          </a:p>
        </p:txBody>
      </p:sp>
    </p:spTree>
    <p:extLst>
      <p:ext uri="{BB962C8B-B14F-4D97-AF65-F5344CB8AC3E}">
        <p14:creationId xmlns:p14="http://schemas.microsoft.com/office/powerpoint/2010/main" val="3452054598"/>
      </p:ext>
    </p:extLst>
  </p:cSld>
  <p:clrMapOvr>
    <a:masterClrMapping/>
  </p:clrMapOvr>
  <p:timing>
    <p:tnLst>
      <p:par>
        <p:cTn id="1" dur="indefinite" restart="never" nodeType="tmRoot"/>
      </p:par>
    </p:tnLst>
  </p:timing>
</p:sld>
</file>

<file path=ppt/theme/theme1.xml><?xml version="1.0" encoding="utf-8"?>
<a:theme xmlns:a="http://schemas.openxmlformats.org/drawingml/2006/main" name="blank">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2355</TotalTime>
  <Words>1559</Words>
  <Application>Microsoft Office PowerPoint</Application>
  <PresentationFormat>全屏显示(4:3)</PresentationFormat>
  <Paragraphs>296</Paragraphs>
  <Slides>25</Slides>
  <Notes>24</Notes>
  <HiddenSlides>0</HiddenSlides>
  <MMClips>0</MMClips>
  <ScaleCrop>false</ScaleCrop>
  <HeadingPairs>
    <vt:vector size="4" baseType="variant">
      <vt:variant>
        <vt:lpstr>主题</vt:lpstr>
      </vt:variant>
      <vt:variant>
        <vt:i4>1</vt:i4>
      </vt:variant>
      <vt:variant>
        <vt:lpstr>幻灯片标题</vt:lpstr>
      </vt:variant>
      <vt:variant>
        <vt:i4>25</vt:i4>
      </vt:variant>
    </vt:vector>
  </HeadingPairs>
  <TitlesOfParts>
    <vt:vector size="26" baseType="lpstr">
      <vt:lpstr>blank</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World Meteorological Organization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Steve Foreman</dc:creator>
  <cp:lastModifiedBy>高峰</cp:lastModifiedBy>
  <cp:revision>114</cp:revision>
  <dcterms:created xsi:type="dcterms:W3CDTF">2017-08-23T09:47:05Z</dcterms:created>
  <dcterms:modified xsi:type="dcterms:W3CDTF">2017-09-27T12:56:07Z</dcterms:modified>
</cp:coreProperties>
</file>