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wmf" ContentType="image/x-wm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6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8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9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  <p:sldMasterId id="2147483671" r:id="rId2"/>
    <p:sldMasterId id="2147483680" r:id="rId3"/>
    <p:sldMasterId id="2147483689" r:id="rId4"/>
    <p:sldMasterId id="2147483697" r:id="rId5"/>
    <p:sldMasterId id="2147483705" r:id="rId6"/>
    <p:sldMasterId id="2147483713" r:id="rId7"/>
    <p:sldMasterId id="2147483730" r:id="rId8"/>
    <p:sldMasterId id="2147483738" r:id="rId9"/>
    <p:sldMasterId id="2147483746" r:id="rId10"/>
  </p:sldMasterIdLst>
  <p:notesMasterIdLst>
    <p:notesMasterId r:id="rId40"/>
  </p:notesMasterIdLst>
  <p:sldIdLst>
    <p:sldId id="270" r:id="rId11"/>
    <p:sldId id="275" r:id="rId12"/>
    <p:sldId id="310" r:id="rId13"/>
    <p:sldId id="279" r:id="rId14"/>
    <p:sldId id="281" r:id="rId15"/>
    <p:sldId id="311" r:id="rId16"/>
    <p:sldId id="302" r:id="rId17"/>
    <p:sldId id="283" r:id="rId18"/>
    <p:sldId id="303" r:id="rId19"/>
    <p:sldId id="304" r:id="rId20"/>
    <p:sldId id="305" r:id="rId21"/>
    <p:sldId id="306" r:id="rId22"/>
    <p:sldId id="308" r:id="rId23"/>
    <p:sldId id="313" r:id="rId24"/>
    <p:sldId id="284" r:id="rId25"/>
    <p:sldId id="285" r:id="rId26"/>
    <p:sldId id="312" r:id="rId27"/>
    <p:sldId id="287" r:id="rId28"/>
    <p:sldId id="288" r:id="rId29"/>
    <p:sldId id="289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314" r:id="rId3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AC5DD"/>
    <a:srgbClr val="ED7D30"/>
    <a:srgbClr val="A73F3C"/>
    <a:srgbClr val="6A508C"/>
    <a:srgbClr val="82A144"/>
    <a:srgbClr val="DA7D2F"/>
    <a:srgbClr val="416DA6"/>
    <a:srgbClr val="3C97AF"/>
    <a:srgbClr val="B6CA92"/>
    <a:srgbClr val="8CA3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11" autoAdjust="0"/>
    <p:restoredTop sz="93333"/>
  </p:normalViewPr>
  <p:slideViewPr>
    <p:cSldViewPr>
      <p:cViewPr>
        <p:scale>
          <a:sx n="102" d="100"/>
          <a:sy n="102" d="100"/>
        </p:scale>
        <p:origin x="1008" y="3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0.xml"/><Relationship Id="rId21" Type="http://schemas.openxmlformats.org/officeDocument/2006/relationships/slide" Target="slides/slide11.xml"/><Relationship Id="rId22" Type="http://schemas.openxmlformats.org/officeDocument/2006/relationships/slide" Target="slides/slide12.xml"/><Relationship Id="rId23" Type="http://schemas.openxmlformats.org/officeDocument/2006/relationships/slide" Target="slides/slide13.xml"/><Relationship Id="rId24" Type="http://schemas.openxmlformats.org/officeDocument/2006/relationships/slide" Target="slides/slide14.xml"/><Relationship Id="rId25" Type="http://schemas.openxmlformats.org/officeDocument/2006/relationships/slide" Target="slides/slide15.xml"/><Relationship Id="rId26" Type="http://schemas.openxmlformats.org/officeDocument/2006/relationships/slide" Target="slides/slide16.xml"/><Relationship Id="rId27" Type="http://schemas.openxmlformats.org/officeDocument/2006/relationships/slide" Target="slides/slide17.xml"/><Relationship Id="rId28" Type="http://schemas.openxmlformats.org/officeDocument/2006/relationships/slide" Target="slides/slide18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0.xml"/><Relationship Id="rId31" Type="http://schemas.openxmlformats.org/officeDocument/2006/relationships/slide" Target="slides/slide21.xml"/><Relationship Id="rId32" Type="http://schemas.openxmlformats.org/officeDocument/2006/relationships/slide" Target="slides/slide22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3.xml"/><Relationship Id="rId34" Type="http://schemas.openxmlformats.org/officeDocument/2006/relationships/slide" Target="slides/slide24.xml"/><Relationship Id="rId35" Type="http://schemas.openxmlformats.org/officeDocument/2006/relationships/slide" Target="slides/slide25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1" Type="http://schemas.openxmlformats.org/officeDocument/2006/relationships/slide" Target="slides/slide1.xml"/><Relationship Id="rId12" Type="http://schemas.openxmlformats.org/officeDocument/2006/relationships/slide" Target="slides/slide2.xml"/><Relationship Id="rId13" Type="http://schemas.openxmlformats.org/officeDocument/2006/relationships/slide" Target="slides/slide3.xml"/><Relationship Id="rId14" Type="http://schemas.openxmlformats.org/officeDocument/2006/relationships/slide" Target="slides/slide4.xml"/><Relationship Id="rId15" Type="http://schemas.openxmlformats.org/officeDocument/2006/relationships/slide" Target="slides/slide5.xml"/><Relationship Id="rId16" Type="http://schemas.openxmlformats.org/officeDocument/2006/relationships/slide" Target="slides/slide6.xml"/><Relationship Id="rId17" Type="http://schemas.openxmlformats.org/officeDocument/2006/relationships/slide" Target="slides/slide7.xml"/><Relationship Id="rId18" Type="http://schemas.openxmlformats.org/officeDocument/2006/relationships/slide" Target="slides/slide8.xml"/><Relationship Id="rId19" Type="http://schemas.openxmlformats.org/officeDocument/2006/relationships/slide" Target="slides/slide9.xml"/><Relationship Id="rId37" Type="http://schemas.openxmlformats.org/officeDocument/2006/relationships/slide" Target="slides/slide27.xml"/><Relationship Id="rId38" Type="http://schemas.openxmlformats.org/officeDocument/2006/relationships/slide" Target="slides/slide28.xml"/><Relationship Id="rId39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2CD7E-4193-46CB-8698-CB3797083196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37BDE-1E16-4497-8123-4D9E05ECC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010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13.jpe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1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eg"/><Relationship Id="rId3" Type="http://schemas.openxmlformats.org/officeDocument/2006/relationships/image" Target="../media/image1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eg"/><Relationship Id="rId3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jpeg"/><Relationship Id="rId3" Type="http://schemas.openxmlformats.org/officeDocument/2006/relationships/image" Target="../media/image20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0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21.png"/><Relationship Id="rId5" Type="http://schemas.openxmlformats.org/officeDocument/2006/relationships/image" Target="../media/image22.jpe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jpeg"/><Relationship Id="rId3" Type="http://schemas.openxmlformats.org/officeDocument/2006/relationships/image" Target="../media/image20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0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jpeg"/><Relationship Id="rId3" Type="http://schemas.openxmlformats.org/officeDocument/2006/relationships/image" Target="../media/image20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9.jpeg"/><Relationship Id="rId3" Type="http://schemas.openxmlformats.org/officeDocument/2006/relationships/image" Target="../media/image2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23.tiff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6.jpe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24.jpeg"/><Relationship Id="rId3" Type="http://schemas.openxmlformats.org/officeDocument/2006/relationships/image" Target="../media/image25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tiff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jpe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9.png"/><Relationship Id="rId3" Type="http://schemas.openxmlformats.org/officeDocument/2006/relationships/image" Target="../media/image30.tif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32.jpeg"/><Relationship Id="rId6" Type="http://schemas.openxmlformats.org/officeDocument/2006/relationships/image" Target="../media/image23.tiff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3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9.png"/><Relationship Id="rId3" Type="http://schemas.openxmlformats.org/officeDocument/2006/relationships/image" Target="../media/image30.tiff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9.png"/><Relationship Id="rId3" Type="http://schemas.openxmlformats.org/officeDocument/2006/relationships/image" Target="../media/image30.tif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tiff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jpe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tiff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28.jpe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2.jpe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2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2.jpe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4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36.png"/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6.png"/><Relationship Id="rId3" Type="http://schemas.openxmlformats.org/officeDocument/2006/relationships/image" Target="../media/image34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4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6.png"/><Relationship Id="rId3" Type="http://schemas.openxmlformats.org/officeDocument/2006/relationships/image" Target="../media/image34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6.png"/><Relationship Id="rId3" Type="http://schemas.openxmlformats.org/officeDocument/2006/relationships/image" Target="../media/image34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8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37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8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0.jpeg"/><Relationship Id="rId3" Type="http://schemas.openxmlformats.org/officeDocument/2006/relationships/image" Target="../media/image41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1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2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1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1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41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4.jpeg"/><Relationship Id="rId3" Type="http://schemas.openxmlformats.org/officeDocument/2006/relationships/image" Target="../media/image45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4.jpeg"/><Relationship Id="rId3" Type="http://schemas.openxmlformats.org/officeDocument/2006/relationships/image" Target="../media/image45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6.png"/><Relationship Id="rId5" Type="http://schemas.openxmlformats.org/officeDocument/2006/relationships/image" Target="../media/image47.png"/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6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9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4.jpeg"/><Relationship Id="rId3" Type="http://schemas.openxmlformats.org/officeDocument/2006/relationships/image" Target="../media/image45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5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4.jpeg"/><Relationship Id="rId3" Type="http://schemas.openxmlformats.org/officeDocument/2006/relationships/image" Target="../media/image45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44.jpeg"/><Relationship Id="rId3" Type="http://schemas.openxmlformats.org/officeDocument/2006/relationships/image" Target="../media/image4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eg"/><Relationship Id="rId3" Type="http://schemas.openxmlformats.org/officeDocument/2006/relationships/image" Target="../media/image9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eg"/><Relationship Id="rId3" Type="http://schemas.openxmlformats.org/officeDocument/2006/relationships/image" Target="../media/image1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 userDrawn="1"/>
        </p:nvSpPr>
        <p:spPr>
          <a:xfrm>
            <a:off x="-4720" y="0"/>
            <a:ext cx="2084906" cy="5164039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46" y="0"/>
            <a:ext cx="2102132" cy="5143500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-21945" y="-1"/>
            <a:ext cx="2102132" cy="516403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88032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  <p:pic>
        <p:nvPicPr>
          <p:cNvPr id="13" name="Picture 2" descr="S:\F15015_Copernicus\3_Work\330_Work-in-process\Logos_icons\Accestodata_negatif-01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73" y="118278"/>
            <a:ext cx="541005" cy="54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038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-2"/>
            <a:ext cx="2106504" cy="5175269"/>
          </a:xfrm>
          <a:prstGeom prst="rect">
            <a:avLst/>
          </a:prstGeom>
        </p:spPr>
      </p:pic>
      <p:sp>
        <p:nvSpPr>
          <p:cNvPr id="18" name="Rectangle 17"/>
          <p:cNvSpPr/>
          <p:nvPr userDrawn="1"/>
        </p:nvSpPr>
        <p:spPr>
          <a:xfrm>
            <a:off x="-21945" y="-3"/>
            <a:ext cx="2102132" cy="516404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202" y="699542"/>
            <a:ext cx="7919262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rgbClr val="0B619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rgbClr val="0B6192"/>
                </a:solidFill>
              </a:rPr>
              <a:t>Monitoring</a:t>
            </a:r>
            <a:endParaRPr lang="en-US" sz="1000" b="1" dirty="0">
              <a:solidFill>
                <a:srgbClr val="0B6192"/>
              </a:solidFill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1582"/>
            <a:ext cx="7819096" cy="277539"/>
          </a:xfrm>
          <a:solidFill>
            <a:srgbClr val="0B6192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87949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B61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8" name="Subtitle 2"/>
          <p:cNvSpPr>
            <a:spLocks noGrp="1"/>
          </p:cNvSpPr>
          <p:nvPr>
            <p:ph type="subTitle" idx="13"/>
          </p:nvPr>
        </p:nvSpPr>
        <p:spPr>
          <a:xfrm>
            <a:off x="2555041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2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36512" y="1322672"/>
            <a:ext cx="2747277" cy="2882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242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9212" y="-20538"/>
            <a:ext cx="1877256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8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itle 1"/>
          <p:cNvSpPr txBox="1">
            <a:spLocks/>
          </p:cNvSpPr>
          <p:nvPr userDrawn="1"/>
        </p:nvSpPr>
        <p:spPr>
          <a:xfrm>
            <a:off x="2555041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478516" y="3723878"/>
            <a:ext cx="17172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chemeClr val="bg1"/>
                </a:solidFill>
              </a:rPr>
              <a:t>Marine </a:t>
            </a:r>
            <a:r>
              <a:rPr lang="es-ES" sz="1100" b="0" dirty="0" err="1">
                <a:solidFill>
                  <a:schemeClr val="bg1"/>
                </a:solidFill>
              </a:rPr>
              <a:t>Monitoring</a:t>
            </a:r>
            <a:endParaRPr lang="en-US" sz="11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12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-92546"/>
            <a:ext cx="2270024" cy="526781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30511" y="-92546"/>
            <a:ext cx="2298483" cy="5426174"/>
            <a:chOff x="-140429" y="-46112"/>
            <a:chExt cx="2298483" cy="5282158"/>
          </a:xfrm>
        </p:grpSpPr>
        <p:sp>
          <p:nvSpPr>
            <p:cNvPr id="19" name="Rectangle 18"/>
            <p:cNvSpPr/>
            <p:nvPr userDrawn="1"/>
          </p:nvSpPr>
          <p:spPr>
            <a:xfrm>
              <a:off x="-108520" y="969"/>
              <a:ext cx="2266574" cy="5235077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140429" y="-46112"/>
              <a:ext cx="2298483" cy="5189612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878904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5069904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31582"/>
            <a:ext cx="7819096" cy="277539"/>
          </a:xfrm>
          <a:solidFill>
            <a:srgbClr val="0B6192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chemeClr val="tx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chemeClr val="tx2"/>
                </a:solidFill>
              </a:rPr>
              <a:t>Monitoring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63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-92546"/>
            <a:ext cx="2270024" cy="5267814"/>
          </a:xfrm>
          <a:prstGeom prst="rect">
            <a:avLst/>
          </a:prstGeom>
        </p:spPr>
      </p:pic>
      <p:grpSp>
        <p:nvGrpSpPr>
          <p:cNvPr id="16" name="Group 15"/>
          <p:cNvGrpSpPr/>
          <p:nvPr userDrawn="1"/>
        </p:nvGrpSpPr>
        <p:grpSpPr>
          <a:xfrm>
            <a:off x="-30511" y="-92546"/>
            <a:ext cx="2298483" cy="5426174"/>
            <a:chOff x="-140429" y="-46112"/>
            <a:chExt cx="2298483" cy="5282158"/>
          </a:xfrm>
        </p:grpSpPr>
        <p:sp>
          <p:nvSpPr>
            <p:cNvPr id="19" name="Rectangle 18"/>
            <p:cNvSpPr/>
            <p:nvPr userDrawn="1"/>
          </p:nvSpPr>
          <p:spPr>
            <a:xfrm>
              <a:off x="-108520" y="969"/>
              <a:ext cx="2266574" cy="5235077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-140429" y="-46112"/>
              <a:ext cx="2298483" cy="5189612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8146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584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5972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5410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1582"/>
            <a:ext cx="7819096" cy="277539"/>
          </a:xfrm>
          <a:solidFill>
            <a:srgbClr val="0B6192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chemeClr val="tx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chemeClr val="tx2"/>
                </a:solidFill>
              </a:rPr>
              <a:t>Monitoring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87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-92546"/>
            <a:ext cx="2270024" cy="5267814"/>
          </a:xfrm>
          <a:prstGeom prst="rect">
            <a:avLst/>
          </a:prstGeom>
        </p:spPr>
      </p:pic>
      <p:grpSp>
        <p:nvGrpSpPr>
          <p:cNvPr id="14" name="Group 13"/>
          <p:cNvGrpSpPr/>
          <p:nvPr userDrawn="1"/>
        </p:nvGrpSpPr>
        <p:grpSpPr>
          <a:xfrm>
            <a:off x="-30511" y="-92546"/>
            <a:ext cx="2298483" cy="5426174"/>
            <a:chOff x="-140429" y="-46112"/>
            <a:chExt cx="2298483" cy="5282158"/>
          </a:xfrm>
        </p:grpSpPr>
        <p:sp>
          <p:nvSpPr>
            <p:cNvPr id="17" name="Rectangle 16"/>
            <p:cNvSpPr/>
            <p:nvPr userDrawn="1"/>
          </p:nvSpPr>
          <p:spPr>
            <a:xfrm>
              <a:off x="-108520" y="969"/>
              <a:ext cx="2266574" cy="5235077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-140429" y="-46112"/>
              <a:ext cx="2298483" cy="5189612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1582"/>
            <a:ext cx="7819096" cy="277539"/>
          </a:xfrm>
          <a:solidFill>
            <a:srgbClr val="0B6192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chemeClr val="tx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chemeClr val="tx2"/>
                </a:solidFill>
              </a:rPr>
              <a:t>Monitoring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354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-92546"/>
            <a:ext cx="2270024" cy="5267814"/>
          </a:xfrm>
          <a:prstGeom prst="rect">
            <a:avLst/>
          </a:prstGeom>
        </p:spPr>
      </p:pic>
      <p:grpSp>
        <p:nvGrpSpPr>
          <p:cNvPr id="18" name="Group 17"/>
          <p:cNvGrpSpPr/>
          <p:nvPr userDrawn="1"/>
        </p:nvGrpSpPr>
        <p:grpSpPr>
          <a:xfrm>
            <a:off x="-30511" y="-92546"/>
            <a:ext cx="2298483" cy="5426174"/>
            <a:chOff x="-140429" y="-46112"/>
            <a:chExt cx="2298483" cy="5282158"/>
          </a:xfrm>
        </p:grpSpPr>
        <p:sp>
          <p:nvSpPr>
            <p:cNvPr id="19" name="Rectangle 18"/>
            <p:cNvSpPr/>
            <p:nvPr userDrawn="1"/>
          </p:nvSpPr>
          <p:spPr>
            <a:xfrm>
              <a:off x="-108520" y="969"/>
              <a:ext cx="2266574" cy="5235077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140429" y="-46112"/>
              <a:ext cx="2298483" cy="5189612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chemeClr val="tx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chemeClr val="tx2"/>
                </a:solidFill>
              </a:rPr>
              <a:t>Monitoring</a:t>
            </a:r>
            <a:endParaRPr lang="en-US" sz="1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081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36512" y="0"/>
            <a:ext cx="2463612" cy="5183078"/>
            <a:chOff x="-4559112" y="-241167"/>
            <a:chExt cx="2463612" cy="5183078"/>
          </a:xfrm>
        </p:grpSpPr>
        <p:pic>
          <p:nvPicPr>
            <p:cNvPr id="19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33"/>
            <a:stretch/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/>
            <p:cNvSpPr/>
            <p:nvPr userDrawn="1"/>
          </p:nvSpPr>
          <p:spPr>
            <a:xfrm>
              <a:off x="-4559112" y="-241167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4533687" y="-212875"/>
              <a:ext cx="2438187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6" name="Straight Connector 15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55462"/>
            <a:ext cx="7819096" cy="265172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959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699542"/>
            <a:ext cx="7743826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55462"/>
            <a:ext cx="7819096" cy="265172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949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25474" y="-4537"/>
            <a:ext cx="9144000" cy="5143500"/>
          </a:xfrm>
          <a:prstGeom prst="rect">
            <a:avLst/>
          </a:prstGeom>
          <a:solidFill>
            <a:srgbClr val="B0BF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pPr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"/>
          <p:cNvSpPr txBox="1">
            <a:spLocks/>
          </p:cNvSpPr>
          <p:nvPr userDrawn="1"/>
        </p:nvSpPr>
        <p:spPr>
          <a:xfrm>
            <a:off x="2636031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3" name="Subtitle 2"/>
          <p:cNvSpPr>
            <a:spLocks noGrp="1"/>
          </p:cNvSpPr>
          <p:nvPr>
            <p:ph type="subTitle" idx="13"/>
          </p:nvPr>
        </p:nvSpPr>
        <p:spPr>
          <a:xfrm>
            <a:off x="2636031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170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9552" y="1470422"/>
            <a:ext cx="2409911" cy="2525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76"/>
          <a:stretch/>
        </p:blipFill>
        <p:spPr bwMode="auto">
          <a:xfrm>
            <a:off x="7260856" y="-4537"/>
            <a:ext cx="1883144" cy="51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242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8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 userDrawn="1"/>
        </p:nvSpPr>
        <p:spPr>
          <a:xfrm>
            <a:off x="582712" y="3363838"/>
            <a:ext cx="21890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Land</a:t>
            </a:r>
            <a:r>
              <a:rPr lang="es-ES" sz="1100" b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Monitoring</a:t>
            </a:r>
            <a:endParaRPr lang="en-US" sz="11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12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36512" y="0"/>
            <a:ext cx="2463612" cy="5183078"/>
            <a:chOff x="-4559112" y="-241167"/>
            <a:chExt cx="2463612" cy="5183078"/>
          </a:xfrm>
        </p:grpSpPr>
        <p:pic>
          <p:nvPicPr>
            <p:cNvPr id="24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33"/>
            <a:stretch/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ctangle 25"/>
            <p:cNvSpPr/>
            <p:nvPr userDrawn="1"/>
          </p:nvSpPr>
          <p:spPr>
            <a:xfrm>
              <a:off x="-4559112" y="-241167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-4533687" y="-212875"/>
              <a:ext cx="2438187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55462"/>
            <a:ext cx="7819096" cy="265172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8663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539" y="699542"/>
            <a:ext cx="7919262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88032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73879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54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9592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980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418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55462"/>
            <a:ext cx="7819096" cy="265172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687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-36512" y="0"/>
            <a:ext cx="2463612" cy="5183078"/>
            <a:chOff x="-4559112" y="-241167"/>
            <a:chExt cx="2463612" cy="5183078"/>
          </a:xfrm>
        </p:grpSpPr>
        <p:pic>
          <p:nvPicPr>
            <p:cNvPr id="15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33"/>
            <a:stretch/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Rectangle 18"/>
            <p:cNvSpPr/>
            <p:nvPr userDrawn="1"/>
          </p:nvSpPr>
          <p:spPr>
            <a:xfrm>
              <a:off x="-4559112" y="-241167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/>
            <p:cNvSpPr/>
            <p:nvPr userDrawn="1"/>
          </p:nvSpPr>
          <p:spPr>
            <a:xfrm>
              <a:off x="-4533687" y="-212875"/>
              <a:ext cx="2438187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55462"/>
            <a:ext cx="7819096" cy="265172"/>
          </a:xfrm>
          <a:solidFill>
            <a:srgbClr val="B0BF27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335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-36512" y="0"/>
            <a:ext cx="2463612" cy="5183078"/>
            <a:chOff x="-4559112" y="-241167"/>
            <a:chExt cx="2463612" cy="5183078"/>
          </a:xfrm>
        </p:grpSpPr>
        <p:pic>
          <p:nvPicPr>
            <p:cNvPr id="19" name="Picture 2" descr="S:\F15015_Copernicus\3_Work\330_Work-in-process\SC4_BackgroundMat\Visual_ID\Photos\Land_ThinkstockPhotos-544457560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233"/>
            <a:stretch/>
          </p:blipFill>
          <p:spPr bwMode="auto">
            <a:xfrm>
              <a:off x="-4533687" y="-212875"/>
              <a:ext cx="2438187" cy="5154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/>
            <p:cNvSpPr/>
            <p:nvPr userDrawn="1"/>
          </p:nvSpPr>
          <p:spPr>
            <a:xfrm>
              <a:off x="-4559112" y="-241167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4533687" y="-212875"/>
              <a:ext cx="2438187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1329" y="1062019"/>
            <a:ext cx="0" cy="3888432"/>
          </a:xfrm>
          <a:prstGeom prst="line">
            <a:avLst/>
          </a:prstGeom>
          <a:ln w="31750">
            <a:solidFill>
              <a:srgbClr val="B0BF27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-36512" y="614834"/>
            <a:ext cx="9792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B0BF27"/>
                </a:solidFill>
              </a:rPr>
              <a:t>Land</a:t>
            </a:r>
            <a:r>
              <a:rPr lang="es-ES" sz="1100" b="0" dirty="0">
                <a:solidFill>
                  <a:srgbClr val="B0BF27"/>
                </a:solidFill>
              </a:rPr>
              <a:t> </a:t>
            </a:r>
            <a:r>
              <a:rPr lang="es-ES" sz="1100" b="0" dirty="0" err="1">
                <a:solidFill>
                  <a:srgbClr val="B0BF27"/>
                </a:solidFill>
              </a:rPr>
              <a:t>Monitoring</a:t>
            </a:r>
            <a:endParaRPr lang="en-US" sz="1100" b="0" dirty="0">
              <a:solidFill>
                <a:srgbClr val="B0BF27"/>
              </a:solidFill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273" y="23354"/>
            <a:ext cx="816421" cy="66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7081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Designer\Desktop\PRESENTATION COPERNICUS\FOTO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678" y="-36863"/>
            <a:ext cx="2415629" cy="521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67494"/>
            <a:ext cx="7819096" cy="263921"/>
          </a:xfrm>
          <a:solidFill>
            <a:srgbClr val="FAA741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22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4" name="Straight Connector 23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50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50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316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699542"/>
            <a:ext cx="7743826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63921"/>
          </a:xfrm>
          <a:solidFill>
            <a:srgbClr val="FAA741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Straight Connector 13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75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75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281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AA7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pPr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2593876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3"/>
          </p:nvPr>
        </p:nvSpPr>
        <p:spPr>
          <a:xfrm>
            <a:off x="2593876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9036" y="1288306"/>
            <a:ext cx="2454145" cy="2611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758598" y="3390260"/>
            <a:ext cx="185502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Emergency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>
                <a:solidFill>
                  <a:schemeClr val="bg1"/>
                </a:solidFill>
              </a:rPr>
              <a:t>Management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Designer\Desktop\PRESENTATION COPERNICUS\foto3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164" y="0"/>
            <a:ext cx="2099054" cy="516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65933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esigner\Desktop\PRESENTATION COPERNICUS\FOTO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678" y="-36863"/>
            <a:ext cx="2415629" cy="521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2920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76056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63921"/>
          </a:xfrm>
          <a:solidFill>
            <a:srgbClr val="FAA741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50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50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52665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54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9592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980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418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63921"/>
          </a:xfrm>
          <a:solidFill>
            <a:srgbClr val="FAA741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7" name="Picture 3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Straight Connector 18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75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75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917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Designer\Desktop\PRESENTATION COPERNICUS\FOTO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678" y="-36863"/>
            <a:ext cx="2415629" cy="521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63921"/>
          </a:xfrm>
          <a:solidFill>
            <a:srgbClr val="FAA741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2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Straight Connector 22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50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50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2277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Designer\Desktop\PRESENTATION COPERNICUS\FOTO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1678" y="-36863"/>
            <a:ext cx="2415629" cy="521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22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22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16" name="Picture 3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9029" y="65605"/>
            <a:ext cx="803761" cy="622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Straight Connector 19"/>
          <p:cNvCxnSpPr/>
          <p:nvPr userDrawn="1"/>
        </p:nvCxnSpPr>
        <p:spPr>
          <a:xfrm>
            <a:off x="468615" y="1062019"/>
            <a:ext cx="0" cy="3888432"/>
          </a:xfrm>
          <a:prstGeom prst="line">
            <a:avLst/>
          </a:prstGeom>
          <a:ln w="31750">
            <a:solidFill>
              <a:srgbClr val="FAA741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-36512" y="630106"/>
            <a:ext cx="1022649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6">
                    <a:lumMod val="50000"/>
                  </a:schemeClr>
                </a:solidFill>
              </a:rPr>
              <a:t>Emergency</a:t>
            </a:r>
            <a:endParaRPr lang="es-ES" sz="1100" b="0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s-ES" sz="1100" b="0" dirty="0">
                <a:solidFill>
                  <a:schemeClr val="accent6">
                    <a:lumMod val="50000"/>
                  </a:schemeClr>
                </a:solidFill>
              </a:rPr>
              <a:t>Management</a:t>
            </a:r>
            <a:endParaRPr lang="en-US" sz="1100" b="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690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54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596" y="251"/>
            <a:ext cx="1916102" cy="5143500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7223596" y="0"/>
            <a:ext cx="1728192" cy="5143500"/>
          </a:xfrm>
          <a:prstGeom prst="rect">
            <a:avLst/>
          </a:prstGeom>
          <a:gradFill flip="none" rotWithShape="1">
            <a:gsLst>
              <a:gs pos="4000">
                <a:schemeClr val="accent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569823" y="2571750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2569823" y="317393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7" name="Picture 3" descr="S:\F15015_Copernicus\3_Work\330_Work-in-process\Logos_icons\User Uptake_blanc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6" y="902657"/>
            <a:ext cx="2821221" cy="2821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723496" y="3723878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chemeClr val="bg1"/>
                </a:solidFill>
              </a:rPr>
              <a:t>Data Access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8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242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8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11575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28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28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30" name="Rectangle 29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46286"/>
            <a:ext cx="7819096" cy="288032"/>
          </a:xfrm>
          <a:solidFill>
            <a:srgbClr val="5AC4DD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67777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11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" name="Group 11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14" name="Rectangle 13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8" name="Rectangle 17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699542"/>
            <a:ext cx="7743826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46286"/>
            <a:ext cx="7819096" cy="288032"/>
          </a:xfrm>
          <a:solidFill>
            <a:srgbClr val="5AC4DD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88086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2C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06278" y="0"/>
            <a:ext cx="184839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pPr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2602384" y="2515170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2602384" y="3363838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9218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528" y="1491630"/>
            <a:ext cx="2088232" cy="244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 userDrawn="1"/>
        </p:nvSpPr>
        <p:spPr>
          <a:xfrm>
            <a:off x="204713" y="3507854"/>
            <a:ext cx="2361726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Atmosphere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Monitoring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2771800" y="4811834"/>
            <a:ext cx="823500" cy="1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055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24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28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30" name="Rectangle 29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1" name="Rectangle 30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1022920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5076056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46286"/>
            <a:ext cx="7819096" cy="288032"/>
          </a:xfrm>
          <a:solidFill>
            <a:srgbClr val="5AC4DD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628219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17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" name="Group 17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19" name="Rectangle 18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1" name="Rectangle 20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54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9592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980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418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46286"/>
            <a:ext cx="7819096" cy="288032"/>
          </a:xfrm>
          <a:solidFill>
            <a:srgbClr val="5AC4DD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2353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30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" name="Group 30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32" name="Rectangle 31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Rectangle 32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46286"/>
            <a:ext cx="7819096" cy="288032"/>
          </a:xfrm>
          <a:solidFill>
            <a:srgbClr val="5AC4DD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33487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40429" y="-46112"/>
            <a:ext cx="2298483" cy="5282158"/>
            <a:chOff x="-140429" y="-46112"/>
            <a:chExt cx="2298483" cy="5282158"/>
          </a:xfrm>
        </p:grpSpPr>
        <p:pic>
          <p:nvPicPr>
            <p:cNvPr id="27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108520" y="-46112"/>
              <a:ext cx="2266574" cy="5189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" name="Group 27"/>
            <p:cNvGrpSpPr/>
            <p:nvPr userDrawn="1"/>
          </p:nvGrpSpPr>
          <p:grpSpPr>
            <a:xfrm>
              <a:off x="-140429" y="-46112"/>
              <a:ext cx="2298483" cy="5282158"/>
              <a:chOff x="-140429" y="-46112"/>
              <a:chExt cx="2298483" cy="5282158"/>
            </a:xfrm>
          </p:grpSpPr>
          <p:sp>
            <p:nvSpPr>
              <p:cNvPr id="29" name="Rectangle 28"/>
              <p:cNvSpPr/>
              <p:nvPr userDrawn="1"/>
            </p:nvSpPr>
            <p:spPr>
              <a:xfrm>
                <a:off x="-108520" y="969"/>
                <a:ext cx="2266574" cy="5235077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Rectangle 29"/>
              <p:cNvSpPr/>
              <p:nvPr userDrawn="1"/>
            </p:nvSpPr>
            <p:spPr>
              <a:xfrm>
                <a:off x="-140429" y="-46112"/>
                <a:ext cx="2298483" cy="5189612"/>
              </a:xfrm>
              <a:prstGeom prst="rect">
                <a:avLst/>
              </a:prstGeom>
              <a:solidFill>
                <a:schemeClr val="bg1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22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22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71540" y="1062019"/>
            <a:ext cx="0" cy="3888432"/>
          </a:xfrm>
          <a:prstGeom prst="line">
            <a:avLst/>
          </a:prstGeom>
          <a:ln w="31750">
            <a:solidFill>
              <a:srgbClr val="5AC4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35496" y="614834"/>
            <a:ext cx="950642" cy="43088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Atmosphere</a:t>
            </a:r>
            <a:endParaRPr lang="es-ES" sz="1100" b="0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es-ES" sz="1100" b="0" dirty="0" err="1">
                <a:solidFill>
                  <a:schemeClr val="accent5">
                    <a:lumMod val="75000"/>
                  </a:schemeClr>
                </a:solidFill>
              </a:rPr>
              <a:t>Monitoring</a:t>
            </a:r>
            <a:endParaRPr lang="en-US" sz="11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3253" y="42236"/>
            <a:ext cx="693115" cy="652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84821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 userDrawn="1"/>
        </p:nvGrpSpPr>
        <p:grpSpPr>
          <a:xfrm>
            <a:off x="0" y="-8194"/>
            <a:ext cx="2323579" cy="5195022"/>
            <a:chOff x="-2988840" y="-681190"/>
            <a:chExt cx="2323579" cy="5195022"/>
          </a:xfrm>
        </p:grpSpPr>
        <p:pic>
          <p:nvPicPr>
            <p:cNvPr id="34" name="Picture 2" descr="S:\F15015_Copernicus\3_Work\330_Work-in-process\SC4_BackgroundMat\Visual_ID\Photos\Climate_change_ThinkstockPhotos-147656737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9"/>
            <a:stretch/>
          </p:blipFill>
          <p:spPr bwMode="auto">
            <a:xfrm>
              <a:off x="-2988840" y="-668610"/>
              <a:ext cx="2323578" cy="5181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Rectangle 34"/>
            <p:cNvSpPr/>
            <p:nvPr userDrawn="1"/>
          </p:nvSpPr>
          <p:spPr>
            <a:xfrm>
              <a:off x="-2978397" y="-681190"/>
              <a:ext cx="2313136" cy="518479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4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/>
            <p:cNvSpPr/>
            <p:nvPr userDrawn="1"/>
          </p:nvSpPr>
          <p:spPr>
            <a:xfrm>
              <a:off x="-2988840" y="-667227"/>
              <a:ext cx="2323578" cy="518105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35007"/>
            <a:ext cx="7819096" cy="277539"/>
          </a:xfrm>
          <a:solidFill>
            <a:srgbClr val="9413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42" name="Straight Connector 41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44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9666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942975" y="699542"/>
            <a:ext cx="7743826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5007"/>
            <a:ext cx="7819096" cy="277539"/>
          </a:xfrm>
          <a:solidFill>
            <a:srgbClr val="9413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13" name="Straight Connector 12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542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2602384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3"/>
          </p:nvPr>
        </p:nvSpPr>
        <p:spPr>
          <a:xfrm>
            <a:off x="2602384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0242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52536" y="1200704"/>
            <a:ext cx="3240360" cy="27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/>
          <a:stretch/>
        </p:blipFill>
        <p:spPr bwMode="auto">
          <a:xfrm>
            <a:off x="7291387" y="-11268"/>
            <a:ext cx="1852613" cy="516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 userDrawn="1"/>
        </p:nvSpPr>
        <p:spPr>
          <a:xfrm>
            <a:off x="621854" y="3536429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Climate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Change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6">
            <a:biLevel thresh="25000"/>
          </a:blip>
          <a:stretch>
            <a:fillRect/>
          </a:stretch>
        </p:blipFill>
        <p:spPr>
          <a:xfrm>
            <a:off x="2771800" y="4811834"/>
            <a:ext cx="823500" cy="1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89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S:\F15015_Copernicus\3_Work\330_Work-in-process\SC4_BackgroundMat\Visual_ID\Photos\Po_River_Ital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-11410" y="-545"/>
            <a:ext cx="2077082" cy="5147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 userDrawn="1"/>
        </p:nvSpPr>
        <p:spPr>
          <a:xfrm>
            <a:off x="3103" y="-92545"/>
            <a:ext cx="2077083" cy="525658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/>
          <p:cNvSpPr/>
          <p:nvPr userDrawn="1"/>
        </p:nvSpPr>
        <p:spPr>
          <a:xfrm>
            <a:off x="-4720" y="0"/>
            <a:ext cx="2084906" cy="5164039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749424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67494"/>
            <a:ext cx="7819096" cy="288032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  <p:pic>
        <p:nvPicPr>
          <p:cNvPr id="13" name="Picture 2" descr="S:\F15015_Copernicus\3_Work\330_Work-in-process\Logos_icons\Accestodata_negatif-01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73" y="118278"/>
            <a:ext cx="541005" cy="54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3298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5007"/>
            <a:ext cx="7819096" cy="277539"/>
          </a:xfrm>
          <a:solidFill>
            <a:srgbClr val="9413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18" name="Straight Connector 17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258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54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9592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980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418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5007"/>
            <a:ext cx="7819096" cy="277539"/>
          </a:xfrm>
          <a:solidFill>
            <a:srgbClr val="9413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20" name="Straight Connector 19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22" name="Picture 2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7596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0" y="-8194"/>
            <a:ext cx="2323579" cy="5195022"/>
            <a:chOff x="-2988840" y="-681190"/>
            <a:chExt cx="2323579" cy="5195022"/>
          </a:xfrm>
        </p:grpSpPr>
        <p:pic>
          <p:nvPicPr>
            <p:cNvPr id="19" name="Picture 2" descr="S:\F15015_Copernicus\3_Work\330_Work-in-process\SC4_BackgroundMat\Visual_ID\Photos\Climate_change_ThinkstockPhotos-147656737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9"/>
            <a:stretch/>
          </p:blipFill>
          <p:spPr bwMode="auto">
            <a:xfrm>
              <a:off x="-2988840" y="-668610"/>
              <a:ext cx="2323578" cy="5181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Rectangle 19"/>
            <p:cNvSpPr/>
            <p:nvPr userDrawn="1"/>
          </p:nvSpPr>
          <p:spPr>
            <a:xfrm>
              <a:off x="-2978397" y="-681190"/>
              <a:ext cx="2313136" cy="518479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4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2988840" y="-667227"/>
              <a:ext cx="2323578" cy="518105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35007"/>
            <a:ext cx="7819096" cy="277539"/>
          </a:xfrm>
          <a:solidFill>
            <a:srgbClr val="9413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23" name="Group 22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24" name="Straight Connector 23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26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6053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0" y="-8194"/>
            <a:ext cx="2323579" cy="5195022"/>
            <a:chOff x="-2988840" y="-681190"/>
            <a:chExt cx="2323579" cy="5195022"/>
          </a:xfrm>
        </p:grpSpPr>
        <p:pic>
          <p:nvPicPr>
            <p:cNvPr id="21" name="Picture 2" descr="S:\F15015_Copernicus\3_Work\330_Work-in-process\SC4_BackgroundMat\Visual_ID\Photos\Climate_change_ThinkstockPhotos-147656737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-69"/>
            <a:stretch/>
          </p:blipFill>
          <p:spPr bwMode="auto">
            <a:xfrm>
              <a:off x="-2988840" y="-668610"/>
              <a:ext cx="2323578" cy="51810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ctangle 25"/>
            <p:cNvSpPr/>
            <p:nvPr userDrawn="1"/>
          </p:nvSpPr>
          <p:spPr>
            <a:xfrm>
              <a:off x="-2978397" y="-681190"/>
              <a:ext cx="2313136" cy="518479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4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-2988840" y="-667227"/>
              <a:ext cx="2323578" cy="518105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07504" y="20834"/>
            <a:ext cx="878633" cy="4929617"/>
            <a:chOff x="164975" y="20834"/>
            <a:chExt cx="878633" cy="4929617"/>
          </a:xfrm>
        </p:grpSpPr>
        <p:cxnSp>
          <p:nvCxnSpPr>
            <p:cNvPr id="23" name="Straight Connector 22"/>
            <p:cNvCxnSpPr/>
            <p:nvPr userDrawn="1"/>
          </p:nvCxnSpPr>
          <p:spPr>
            <a:xfrm>
              <a:off x="503610" y="1062019"/>
              <a:ext cx="0" cy="3888432"/>
            </a:xfrm>
            <a:prstGeom prst="line">
              <a:avLst/>
            </a:prstGeom>
            <a:ln w="31750">
              <a:solidFill>
                <a:srgbClr val="941333">
                  <a:alpha val="8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 userDrawn="1"/>
          </p:nvSpPr>
          <p:spPr>
            <a:xfrm>
              <a:off x="164975" y="614834"/>
              <a:ext cx="87863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100" b="0" dirty="0" err="1">
                  <a:solidFill>
                    <a:srgbClr val="941333"/>
                  </a:solidFill>
                </a:rPr>
                <a:t>Climate</a:t>
              </a:r>
              <a:endParaRPr lang="es-ES" sz="1100" b="0" dirty="0">
                <a:solidFill>
                  <a:srgbClr val="941333"/>
                </a:solidFill>
              </a:endParaRPr>
            </a:p>
            <a:p>
              <a:r>
                <a:rPr lang="es-ES" sz="1100" b="0" dirty="0" err="1">
                  <a:solidFill>
                    <a:srgbClr val="941333"/>
                  </a:solidFill>
                </a:rPr>
                <a:t>Change</a:t>
              </a:r>
              <a:endParaRPr lang="en-US" sz="1100" b="0" dirty="0">
                <a:solidFill>
                  <a:srgbClr val="941333"/>
                </a:solidFill>
              </a:endParaRPr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5246" y="20834"/>
              <a:ext cx="662953" cy="68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1960" y="4635019"/>
            <a:ext cx="968772" cy="43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0008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/>
          <a:stretch/>
        </p:blipFill>
        <p:spPr bwMode="auto">
          <a:xfrm>
            <a:off x="7291388" y="-11267"/>
            <a:ext cx="1852613" cy="516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332" y="1705702"/>
            <a:ext cx="4422530" cy="1617784"/>
          </a:xfrm>
        </p:spPr>
        <p:txBody>
          <a:bodyPr>
            <a:normAutofit/>
          </a:bodyPr>
          <a:lstStyle>
            <a:lvl1pPr>
              <a:defRPr sz="2798" spc="4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pPr/>
              <a:t>10/2/17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52536" y="1200704"/>
            <a:ext cx="3240360" cy="27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7" y="4650009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 userDrawn="1"/>
        </p:nvSpPr>
        <p:spPr>
          <a:xfrm>
            <a:off x="621855" y="3536429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Climate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Change</a:t>
            </a:r>
            <a:endParaRPr lang="en-US" sz="1100" b="0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831307" y="3376424"/>
            <a:ext cx="4413647" cy="413055"/>
          </a:xfrm>
        </p:spPr>
        <p:txBody>
          <a:bodyPr/>
          <a:lstStyle>
            <a:lvl1pPr>
              <a:buNone/>
              <a:defRPr spc="4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Authors</a:t>
            </a:r>
          </a:p>
        </p:txBody>
      </p:sp>
    </p:spTree>
    <p:extLst>
      <p:ext uri="{BB962C8B-B14F-4D97-AF65-F5344CB8AC3E}">
        <p14:creationId xmlns:p14="http://schemas.microsoft.com/office/powerpoint/2010/main" val="24462383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/>
          <a:stretch/>
        </p:blipFill>
        <p:spPr bwMode="auto">
          <a:xfrm>
            <a:off x="7291388" y="-11267"/>
            <a:ext cx="1852613" cy="516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332" y="1705702"/>
            <a:ext cx="4422530" cy="1617784"/>
          </a:xfrm>
        </p:spPr>
        <p:txBody>
          <a:bodyPr>
            <a:normAutofit/>
          </a:bodyPr>
          <a:lstStyle>
            <a:lvl1pPr>
              <a:defRPr sz="2798" spc="4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pPr/>
              <a:t>10/2/17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52536" y="1200704"/>
            <a:ext cx="3240360" cy="27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7" y="4650009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 userDrawn="1"/>
        </p:nvSpPr>
        <p:spPr>
          <a:xfrm>
            <a:off x="621855" y="3536429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Climate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Change</a:t>
            </a:r>
            <a:endParaRPr lang="en-US" sz="1100" b="0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831307" y="3376424"/>
            <a:ext cx="4413647" cy="413055"/>
          </a:xfrm>
        </p:spPr>
        <p:txBody>
          <a:bodyPr/>
          <a:lstStyle>
            <a:lvl1pPr>
              <a:buNone/>
              <a:defRPr spc="4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Authors</a:t>
            </a:r>
          </a:p>
        </p:txBody>
      </p:sp>
    </p:spTree>
    <p:extLst>
      <p:ext uri="{BB962C8B-B14F-4D97-AF65-F5344CB8AC3E}">
        <p14:creationId xmlns:p14="http://schemas.microsoft.com/office/powerpoint/2010/main" val="17777843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941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/>
          <a:stretch/>
        </p:blipFill>
        <p:spPr bwMode="auto">
          <a:xfrm>
            <a:off x="7291388" y="-11267"/>
            <a:ext cx="1852613" cy="516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332" y="1705702"/>
            <a:ext cx="4422530" cy="1617784"/>
          </a:xfrm>
        </p:spPr>
        <p:txBody>
          <a:bodyPr>
            <a:normAutofit/>
          </a:bodyPr>
          <a:lstStyle>
            <a:lvl1pPr>
              <a:defRPr sz="2798" spc="45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pPr/>
              <a:t>10/2/17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7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52536" y="1200704"/>
            <a:ext cx="3240360" cy="271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7" y="4650009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 userDrawn="1"/>
        </p:nvSpPr>
        <p:spPr>
          <a:xfrm>
            <a:off x="621855" y="3536429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Climate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Change</a:t>
            </a:r>
            <a:endParaRPr lang="en-US" sz="1100" b="0" dirty="0">
              <a:solidFill>
                <a:schemeClr val="bg1"/>
              </a:solidFill>
            </a:endParaRP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3" hasCustomPrompt="1"/>
          </p:nvPr>
        </p:nvSpPr>
        <p:spPr>
          <a:xfrm>
            <a:off x="2831307" y="3376424"/>
            <a:ext cx="4413647" cy="413055"/>
          </a:xfrm>
        </p:spPr>
        <p:txBody>
          <a:bodyPr/>
          <a:lstStyle>
            <a:lvl1pPr>
              <a:buNone/>
              <a:defRPr spc="45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Authors</a:t>
            </a:r>
          </a:p>
        </p:txBody>
      </p:sp>
    </p:spTree>
    <p:extLst>
      <p:ext uri="{BB962C8B-B14F-4D97-AF65-F5344CB8AC3E}">
        <p14:creationId xmlns:p14="http://schemas.microsoft.com/office/powerpoint/2010/main" val="77316760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-19239" y="-12685"/>
            <a:ext cx="2463883" cy="5176972"/>
            <a:chOff x="-2604708" y="-1040096"/>
            <a:chExt cx="2463883" cy="5176972"/>
          </a:xfrm>
        </p:grpSpPr>
        <p:pic>
          <p:nvPicPr>
            <p:cNvPr id="21" name="Picture 3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2604436" y="-1028650"/>
              <a:ext cx="2002973" cy="5138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 userDrawn="1"/>
          </p:nvSpPr>
          <p:spPr>
            <a:xfrm>
              <a:off x="-2604436" y="-1013193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3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-2604708" y="-1040096"/>
              <a:ext cx="2438852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578683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2C4442"/>
                </a:solidFill>
              </a:rPr>
              <a:t>Security</a:t>
            </a:r>
            <a:endParaRPr lang="en-US" sz="1100" b="0" dirty="0">
              <a:solidFill>
                <a:srgbClr val="2C4442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406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42975" y="699542"/>
            <a:ext cx="7743826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578683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578683"/>
                </a:solidFill>
              </a:rPr>
              <a:t>Security</a:t>
            </a:r>
            <a:endParaRPr lang="en-US" sz="1100" b="0" dirty="0">
              <a:solidFill>
                <a:srgbClr val="578683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678535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5786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pPr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itle 1"/>
          <p:cNvSpPr txBox="1">
            <a:spLocks/>
          </p:cNvSpPr>
          <p:nvPr userDrawn="1"/>
        </p:nvSpPr>
        <p:spPr>
          <a:xfrm>
            <a:off x="2602384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13314" name="Picture 2" descr="S:\F15015_Copernicus\3_Work\330_Work-in-process\SC4_BackgroundMat\PPT\item Copernicus\Icon-0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853" y="1937973"/>
            <a:ext cx="2061385" cy="176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 userDrawn="1"/>
        </p:nvSpPr>
        <p:spPr>
          <a:xfrm>
            <a:off x="1018177" y="3710205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chemeClr val="bg1"/>
                </a:solidFill>
              </a:rPr>
              <a:t>Security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6" t="16406" r="27978" b="9049"/>
          <a:stretch/>
        </p:blipFill>
        <p:spPr bwMode="auto">
          <a:xfrm>
            <a:off x="7195187" y="0"/>
            <a:ext cx="195141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ubtitle 2"/>
          <p:cNvSpPr>
            <a:spLocks noGrp="1"/>
          </p:cNvSpPr>
          <p:nvPr>
            <p:ph type="subTitle" idx="13"/>
          </p:nvPr>
        </p:nvSpPr>
        <p:spPr>
          <a:xfrm>
            <a:off x="2602384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376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103" y="-92545"/>
            <a:ext cx="2077083" cy="5256584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4720" y="0"/>
            <a:ext cx="2084906" cy="5164039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9432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-38100" y="12576"/>
            <a:ext cx="2482389" cy="5170484"/>
            <a:chOff x="9658589" y="-81666"/>
            <a:chExt cx="2482389" cy="5170484"/>
          </a:xfrm>
        </p:grpSpPr>
        <p:pic>
          <p:nvPicPr>
            <p:cNvPr id="16" name="Picture 3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56" t="16406" r="27978" b="9049"/>
            <a:stretch/>
          </p:blipFill>
          <p:spPr bwMode="auto">
            <a:xfrm>
              <a:off x="9677367" y="-81666"/>
              <a:ext cx="1951417" cy="516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21"/>
            <p:cNvSpPr/>
            <p:nvPr userDrawn="1"/>
          </p:nvSpPr>
          <p:spPr>
            <a:xfrm>
              <a:off x="9658589" y="-81389"/>
              <a:ext cx="2438852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9677367" y="-61251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3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1022920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5076056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578683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2C4442"/>
                </a:solidFill>
              </a:rPr>
              <a:t>Security</a:t>
            </a:r>
            <a:endParaRPr lang="en-US" sz="1100" b="0" dirty="0">
              <a:solidFill>
                <a:srgbClr val="2C44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5083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0154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9592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7980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7418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578683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578683"/>
                </a:solidFill>
              </a:rPr>
              <a:t>Security</a:t>
            </a:r>
            <a:endParaRPr lang="en-US" sz="1100" b="0" dirty="0">
              <a:solidFill>
                <a:srgbClr val="578683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20100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-38100" y="12576"/>
            <a:ext cx="2482389" cy="5170484"/>
            <a:chOff x="9658589" y="-81666"/>
            <a:chExt cx="2482389" cy="5170484"/>
          </a:xfrm>
        </p:grpSpPr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56" t="16406" r="27978" b="9049"/>
            <a:stretch/>
          </p:blipFill>
          <p:spPr bwMode="auto">
            <a:xfrm>
              <a:off x="9677367" y="-81666"/>
              <a:ext cx="1951417" cy="516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9"/>
            <p:cNvSpPr/>
            <p:nvPr userDrawn="1"/>
          </p:nvSpPr>
          <p:spPr>
            <a:xfrm>
              <a:off x="9658589" y="-81389"/>
              <a:ext cx="2438852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9677367" y="-61251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3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578683"/>
          </a:solidFill>
          <a:ln>
            <a:noFill/>
          </a:ln>
        </p:spPr>
        <p:txBody>
          <a:bodyPr>
            <a:noAutofit/>
          </a:bodyPr>
          <a:lstStyle>
            <a:lvl1pPr algn="l">
              <a:defRPr sz="1800" b="0" spc="7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2C4442"/>
                </a:solidFill>
              </a:rPr>
              <a:t>Security</a:t>
            </a:r>
            <a:endParaRPr lang="en-US" sz="1100" b="0" dirty="0">
              <a:solidFill>
                <a:srgbClr val="2C44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332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 userDrawn="1"/>
        </p:nvGrpSpPr>
        <p:grpSpPr>
          <a:xfrm>
            <a:off x="-38100" y="12576"/>
            <a:ext cx="2482389" cy="5170484"/>
            <a:chOff x="9658589" y="-81666"/>
            <a:chExt cx="2482389" cy="5170484"/>
          </a:xfrm>
        </p:grpSpPr>
        <p:pic>
          <p:nvPicPr>
            <p:cNvPr id="20" name="Picture 3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56" t="16406" r="27978" b="9049"/>
            <a:stretch/>
          </p:blipFill>
          <p:spPr bwMode="auto">
            <a:xfrm>
              <a:off x="9677367" y="-81666"/>
              <a:ext cx="1951417" cy="5162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0"/>
            <p:cNvSpPr/>
            <p:nvPr userDrawn="1"/>
          </p:nvSpPr>
          <p:spPr>
            <a:xfrm>
              <a:off x="9658589" y="-81389"/>
              <a:ext cx="2438852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9677367" y="-61251"/>
              <a:ext cx="2463611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63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22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22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71539" y="876444"/>
            <a:ext cx="0" cy="4074007"/>
          </a:xfrm>
          <a:prstGeom prst="line">
            <a:avLst/>
          </a:prstGeom>
          <a:ln w="31750">
            <a:solidFill>
              <a:srgbClr val="57868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7504" y="-33073"/>
            <a:ext cx="767245" cy="8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 userDrawn="1"/>
        </p:nvSpPr>
        <p:spPr>
          <a:xfrm>
            <a:off x="132904" y="640234"/>
            <a:ext cx="1022649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s-ES" sz="1100" b="0" dirty="0">
                <a:solidFill>
                  <a:srgbClr val="2C4442"/>
                </a:solidFill>
              </a:rPr>
              <a:t>Security</a:t>
            </a:r>
            <a:endParaRPr lang="en-US" sz="1100" b="0" dirty="0">
              <a:solidFill>
                <a:srgbClr val="2C44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6045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34552" y="-19050"/>
            <a:ext cx="2149624" cy="5212283"/>
            <a:chOff x="-5476811" y="-524594"/>
            <a:chExt cx="2149624" cy="5212283"/>
          </a:xfrm>
        </p:grpSpPr>
        <p:pic>
          <p:nvPicPr>
            <p:cNvPr id="1026" name="Picture 2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74" t="-337" r="22574" b="337"/>
            <a:stretch/>
          </p:blipFill>
          <p:spPr bwMode="auto">
            <a:xfrm>
              <a:off x="-5460787" y="-524594"/>
              <a:ext cx="2133600" cy="519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tangle 20"/>
            <p:cNvSpPr/>
            <p:nvPr userDrawn="1"/>
          </p:nvSpPr>
          <p:spPr>
            <a:xfrm>
              <a:off x="-5476811" y="-524594"/>
              <a:ext cx="2149624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-5462053" y="-505544"/>
              <a:ext cx="2134866" cy="5193233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9" name="Straight Connector 8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sp>
        <p:nvSpPr>
          <p:cNvPr id="17" name="Oval 16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2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2763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539" y="699542"/>
            <a:ext cx="7919262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9" name="Straight Connector 18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1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1949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54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627784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Title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2627784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11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600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31" y="965601"/>
            <a:ext cx="3528396" cy="249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683568" y="2598172"/>
            <a:ext cx="1623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Space</a:t>
            </a:r>
            <a:r>
              <a:rPr lang="es-ES" sz="1100" b="0" baseline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Component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52" t="462" r="31215" b="-462"/>
          <a:stretch/>
        </p:blipFill>
        <p:spPr bwMode="auto">
          <a:xfrm>
            <a:off x="7293990" y="0"/>
            <a:ext cx="1865239" cy="5162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12656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 userDrawn="1"/>
        </p:nvGrpSpPr>
        <p:grpSpPr>
          <a:xfrm>
            <a:off x="-34552" y="-19050"/>
            <a:ext cx="2149624" cy="5212283"/>
            <a:chOff x="-5476811" y="-524594"/>
            <a:chExt cx="2149624" cy="5212283"/>
          </a:xfrm>
        </p:grpSpPr>
        <p:pic>
          <p:nvPicPr>
            <p:cNvPr id="24" name="Picture 2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74" t="-337" r="22574" b="337"/>
            <a:stretch/>
          </p:blipFill>
          <p:spPr bwMode="auto">
            <a:xfrm>
              <a:off x="-5460787" y="-524594"/>
              <a:ext cx="2133600" cy="519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24"/>
            <p:cNvSpPr/>
            <p:nvPr userDrawn="1"/>
          </p:nvSpPr>
          <p:spPr>
            <a:xfrm>
              <a:off x="-5476811" y="-524594"/>
              <a:ext cx="2149624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-5462053" y="-505544"/>
              <a:ext cx="2134866" cy="5193233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9424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Oval 14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23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78275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2879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317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0705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143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Oval 15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4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1880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 userDrawn="1"/>
        </p:nvGrpSpPr>
        <p:grpSpPr>
          <a:xfrm>
            <a:off x="-34552" y="-19050"/>
            <a:ext cx="2149624" cy="5212283"/>
            <a:chOff x="-5476811" y="-524594"/>
            <a:chExt cx="2149624" cy="5212283"/>
          </a:xfrm>
        </p:grpSpPr>
        <p:pic>
          <p:nvPicPr>
            <p:cNvPr id="25" name="Picture 2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74" t="-337" r="22574" b="337"/>
            <a:stretch/>
          </p:blipFill>
          <p:spPr bwMode="auto">
            <a:xfrm>
              <a:off x="-5460787" y="-524594"/>
              <a:ext cx="2133600" cy="519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25"/>
            <p:cNvSpPr/>
            <p:nvPr userDrawn="1"/>
          </p:nvSpPr>
          <p:spPr>
            <a:xfrm>
              <a:off x="-5476811" y="-524594"/>
              <a:ext cx="2149624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/>
            <p:cNvSpPr/>
            <p:nvPr userDrawn="1"/>
          </p:nvSpPr>
          <p:spPr>
            <a:xfrm>
              <a:off x="-5462053" y="-505544"/>
              <a:ext cx="2134866" cy="5193233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Oval 14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21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560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2879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317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0705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143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88032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7492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 userDrawn="1"/>
        </p:nvGrpSpPr>
        <p:grpSpPr>
          <a:xfrm>
            <a:off x="-34552" y="-19050"/>
            <a:ext cx="2149624" cy="5212283"/>
            <a:chOff x="-5476811" y="-524594"/>
            <a:chExt cx="2149624" cy="5212283"/>
          </a:xfrm>
        </p:grpSpPr>
        <p:pic>
          <p:nvPicPr>
            <p:cNvPr id="25" name="Picture 2"/>
            <p:cNvPicPr>
              <a:picLocks noChangeAspect="1" noChangeArrowheads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74" t="-337" r="22574" b="337"/>
            <a:stretch/>
          </p:blipFill>
          <p:spPr bwMode="auto">
            <a:xfrm>
              <a:off x="-5460787" y="-524594"/>
              <a:ext cx="2133600" cy="5193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ectangle 27"/>
            <p:cNvSpPr/>
            <p:nvPr userDrawn="1"/>
          </p:nvSpPr>
          <p:spPr>
            <a:xfrm>
              <a:off x="-5476811" y="-524594"/>
              <a:ext cx="2149624" cy="5150069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78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-5462053" y="-505544"/>
              <a:ext cx="2134866" cy="5193233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Oval 18"/>
          <p:cNvSpPr/>
          <p:nvPr userDrawn="1"/>
        </p:nvSpPr>
        <p:spPr>
          <a:xfrm>
            <a:off x="168363" y="112960"/>
            <a:ext cx="531980" cy="5299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Straight Connector 25"/>
          <p:cNvCxnSpPr/>
          <p:nvPr userDrawn="1"/>
        </p:nvCxnSpPr>
        <p:spPr>
          <a:xfrm>
            <a:off x="460068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 userDrawn="1"/>
        </p:nvSpPr>
        <p:spPr>
          <a:xfrm>
            <a:off x="11291" y="622330"/>
            <a:ext cx="87863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Space</a:t>
            </a:r>
            <a:endParaRPr lang="es-ES" sz="1100" b="0" dirty="0">
              <a:solidFill>
                <a:srgbClr val="25408F"/>
              </a:solidFill>
            </a:endParaRPr>
          </a:p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Component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24" name="Picture 2" descr="S:\F15015_Copernicus\3_Work\330_Work-in-process\SC4_BackgroundMat\PPT\item Copernicus\Satellite\Satellite\satellite_Artboard 5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402"/>
            <a:ext cx="549227" cy="388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1819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428" y="0"/>
            <a:ext cx="2220615" cy="5178579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21945" y="-1"/>
            <a:ext cx="2102132" cy="517857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31624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35837" y="614834"/>
            <a:ext cx="609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User</a:t>
            </a:r>
            <a:r>
              <a:rPr lang="es-ES" sz="1100" b="0" dirty="0">
                <a:solidFill>
                  <a:srgbClr val="25408F"/>
                </a:solidFill>
              </a:rPr>
              <a:t> </a:t>
            </a:r>
            <a:r>
              <a:rPr lang="es-ES" sz="1100" b="0" dirty="0" err="1">
                <a:solidFill>
                  <a:srgbClr val="25408F"/>
                </a:solidFill>
              </a:rPr>
              <a:t>Uptake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2" name="Picture 2" descr="S:\F15015_Copernicus\3_Work\330_Work-in-process\Logos_icons\UserUptake_negatif-01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3" y="90699"/>
            <a:ext cx="557871" cy="55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9316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539" y="699542"/>
            <a:ext cx="7919262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31624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04" y="614834"/>
            <a:ext cx="609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User</a:t>
            </a:r>
            <a:r>
              <a:rPr lang="es-ES" sz="1100" b="0" dirty="0">
                <a:solidFill>
                  <a:srgbClr val="25408F"/>
                </a:solidFill>
              </a:rPr>
              <a:t> </a:t>
            </a:r>
            <a:r>
              <a:rPr lang="es-ES" sz="1100" b="0" dirty="0" err="1">
                <a:solidFill>
                  <a:srgbClr val="25408F"/>
                </a:solidFill>
              </a:rPr>
              <a:t>Uptake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8" name="Picture 2" descr="S:\F15015_Copernicus\3_Work\330_Work-in-process\Logos_icons\UserUptake_negatif-0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3" y="90699"/>
            <a:ext cx="557871" cy="55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0730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2540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316" y="-92546"/>
            <a:ext cx="2666236" cy="5258917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 userDrawn="1"/>
        </p:nvSpPr>
        <p:spPr>
          <a:xfrm>
            <a:off x="6802308" y="-2655"/>
            <a:ext cx="2810252" cy="5169026"/>
          </a:xfrm>
          <a:prstGeom prst="rect">
            <a:avLst/>
          </a:prstGeom>
          <a:gradFill flip="none" rotWithShape="1">
            <a:gsLst>
              <a:gs pos="4000">
                <a:schemeClr val="accent1"/>
              </a:gs>
              <a:gs pos="100000">
                <a:schemeClr val="accent1">
                  <a:tint val="23500"/>
                  <a:satMod val="16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569823" y="2578909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2567591" y="3139545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053" name="Picture 5" descr="S:\F15015_Copernicus\3_Work\330_Work-in-process\Logos_icons\UserUptake_blanc-01-0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2355"/>
            <a:ext cx="2990300" cy="299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 userDrawn="1"/>
        </p:nvSpPr>
        <p:spPr>
          <a:xfrm>
            <a:off x="556872" y="3363838"/>
            <a:ext cx="144016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chemeClr val="bg1"/>
                </a:solidFill>
              </a:rPr>
              <a:t>User</a:t>
            </a:r>
            <a:r>
              <a:rPr lang="es-ES" sz="1100" b="0" dirty="0">
                <a:solidFill>
                  <a:schemeClr val="bg1"/>
                </a:solidFill>
              </a:rPr>
              <a:t> </a:t>
            </a:r>
            <a:r>
              <a:rPr lang="es-ES" sz="1100" b="0" dirty="0" err="1">
                <a:solidFill>
                  <a:schemeClr val="bg1"/>
                </a:solidFill>
              </a:rPr>
              <a:t>Uptake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9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242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8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123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31624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7504" y="614834"/>
            <a:ext cx="609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User</a:t>
            </a:r>
            <a:r>
              <a:rPr lang="es-ES" sz="1100" b="0" dirty="0">
                <a:solidFill>
                  <a:srgbClr val="25408F"/>
                </a:solidFill>
              </a:rPr>
              <a:t> </a:t>
            </a:r>
            <a:r>
              <a:rPr lang="es-ES" sz="1100" b="0" dirty="0" err="1">
                <a:solidFill>
                  <a:srgbClr val="25408F"/>
                </a:solidFill>
              </a:rPr>
              <a:t>Uptake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2" name="Picture 2" descr="S:\F15015_Copernicus\3_Work\330_Work-in-process\Logos_icons\UserUptake_negatif-0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3" y="90699"/>
            <a:ext cx="557871" cy="55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01263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2879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317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0705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143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1624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07504" y="614834"/>
            <a:ext cx="609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User</a:t>
            </a:r>
            <a:r>
              <a:rPr lang="es-ES" sz="1100" b="0" dirty="0">
                <a:solidFill>
                  <a:srgbClr val="25408F"/>
                </a:solidFill>
              </a:rPr>
              <a:t> </a:t>
            </a:r>
            <a:r>
              <a:rPr lang="es-ES" sz="1100" b="0" dirty="0" err="1">
                <a:solidFill>
                  <a:srgbClr val="25408F"/>
                </a:solidFill>
              </a:rPr>
              <a:t>Uptake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7" name="Picture 2" descr="S:\F15015_Copernicus\3_Work\330_Work-in-process\Logos_icons\UserUptake_negatif-0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3" y="90699"/>
            <a:ext cx="557871" cy="55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00034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31624" y="1062019"/>
            <a:ext cx="0" cy="3888432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107504" y="614834"/>
            <a:ext cx="6096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 err="1">
                <a:solidFill>
                  <a:srgbClr val="25408F"/>
                </a:solidFill>
              </a:rPr>
              <a:t>User</a:t>
            </a:r>
            <a:r>
              <a:rPr lang="es-ES" sz="1100" b="0" dirty="0">
                <a:solidFill>
                  <a:srgbClr val="25408F"/>
                </a:solidFill>
              </a:rPr>
              <a:t> </a:t>
            </a:r>
            <a:r>
              <a:rPr lang="es-ES" sz="1100" b="0" dirty="0" err="1">
                <a:solidFill>
                  <a:srgbClr val="25408F"/>
                </a:solidFill>
              </a:rPr>
              <a:t>Uptake</a:t>
            </a:r>
            <a:endParaRPr lang="en-US" sz="1100" b="0" dirty="0">
              <a:solidFill>
                <a:srgbClr val="25408F"/>
              </a:solidFill>
            </a:endParaRPr>
          </a:p>
        </p:txBody>
      </p:sp>
      <p:pic>
        <p:nvPicPr>
          <p:cNvPr id="12" name="Picture 2" descr="S:\F15015_Copernicus\3_Work\330_Work-in-process\Logos_icons\UserUptake_negatif-0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3" y="90699"/>
            <a:ext cx="557871" cy="557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87443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-36512" y="-20538"/>
            <a:ext cx="2808312" cy="5175913"/>
            <a:chOff x="-3432453" y="-181390"/>
            <a:chExt cx="2622202" cy="5144541"/>
          </a:xfrm>
        </p:grpSpPr>
        <p:pic>
          <p:nvPicPr>
            <p:cNvPr id="26" name="Picture 2" descr="S:\F15015_Copernicus\3_Work\330_Work-in-process\SC4_BackgroundMat\Visual_ID\Photos\InSitu_centro nazionale ricerca itliano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3426451" y="-181390"/>
              <a:ext cx="2207251" cy="514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Rectangle 27"/>
            <p:cNvSpPr/>
            <p:nvPr userDrawn="1"/>
          </p:nvSpPr>
          <p:spPr>
            <a:xfrm>
              <a:off x="-3432453" y="-181390"/>
              <a:ext cx="2622202" cy="51318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/>
            <p:cNvSpPr/>
            <p:nvPr userDrawn="1"/>
          </p:nvSpPr>
          <p:spPr>
            <a:xfrm>
              <a:off x="-3425440" y="-168690"/>
              <a:ext cx="2603624" cy="51318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6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9" name="Straight Connector 8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B751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87047" y="699542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27" name="TextBox 26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18" name="Oval 17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6" name="Picture 2"/>
            <p:cNvPicPr>
              <a:picLocks noChangeAspect="1" noChangeArrowheads="1"/>
            </p:cNvPicPr>
            <p:nvPr userDrawn="1"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16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973414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 userDrawn="1"/>
        </p:nvGrpSpPr>
        <p:grpSpPr>
          <a:xfrm>
            <a:off x="-36512" y="-20538"/>
            <a:ext cx="2808312" cy="5175913"/>
            <a:chOff x="-3432453" y="-181390"/>
            <a:chExt cx="2622202" cy="5144541"/>
          </a:xfrm>
        </p:grpSpPr>
        <p:pic>
          <p:nvPicPr>
            <p:cNvPr id="28" name="Picture 2" descr="S:\F15015_Copernicus\3_Work\330_Work-in-process\SC4_BackgroundMat\Visual_ID\Photos\InSitu_centro nazionale ricerca itliano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3426451" y="-181390"/>
              <a:ext cx="2207251" cy="514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 userDrawn="1"/>
          </p:nvSpPr>
          <p:spPr>
            <a:xfrm>
              <a:off x="-3432453" y="-181390"/>
              <a:ext cx="2622202" cy="51318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/>
            <p:cNvSpPr/>
            <p:nvPr userDrawn="1"/>
          </p:nvSpPr>
          <p:spPr>
            <a:xfrm>
              <a:off x="-3425440" y="-168690"/>
              <a:ext cx="2603624" cy="51318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6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7539" y="699542"/>
            <a:ext cx="7919262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B751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20" name="Oval 19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314454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S:\F15015_Copernicus\3_Work\330_Work-in-process\SC4_BackgroundMat\Visual_ID\Photos\InSitu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58"/>
          <a:stretch/>
        </p:blipFill>
        <p:spPr bwMode="auto">
          <a:xfrm>
            <a:off x="7293990" y="-41746"/>
            <a:ext cx="1862585" cy="519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581176" y="2572001"/>
            <a:ext cx="4678288" cy="5606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spc="6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Title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3"/>
          </p:nvPr>
        </p:nvSpPr>
        <p:spPr>
          <a:xfrm>
            <a:off x="2581176" y="3147814"/>
            <a:ext cx="4680520" cy="115212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1130928" y="3462268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chemeClr val="bg1"/>
                </a:solidFill>
              </a:rPr>
              <a:t>In</a:t>
            </a:r>
            <a:r>
              <a:rPr lang="es-ES" sz="1100" b="0" baseline="0" dirty="0">
                <a:solidFill>
                  <a:schemeClr val="bg1"/>
                </a:solidFill>
              </a:rPr>
              <a:t> situ</a:t>
            </a:r>
            <a:endParaRPr lang="en-US" sz="1100" b="0" dirty="0">
              <a:solidFill>
                <a:schemeClr val="bg1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680600"/>
            <a:ext cx="769228" cy="280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 descr="S:\F15015_Copernicus\3_Work\330_Work-in-process\SC4_BackgroundMat\PPT\item Copernicus\logo-ce-horizontal-en-negatif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036" y="4650008"/>
            <a:ext cx="1145581" cy="30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 userDrawn="1"/>
        </p:nvGrpSpPr>
        <p:grpSpPr>
          <a:xfrm>
            <a:off x="603940" y="1541238"/>
            <a:ext cx="1728192" cy="1784190"/>
            <a:chOff x="-1692696" y="827409"/>
            <a:chExt cx="1728192" cy="1784190"/>
          </a:xfrm>
        </p:grpSpPr>
        <p:pic>
          <p:nvPicPr>
            <p:cNvPr id="2" name="Picture 2"/>
            <p:cNvPicPr>
              <a:picLocks noChangeAspect="1" noChangeArrowheads="1"/>
            </p:cNvPicPr>
            <p:nvPr userDrawn="1"/>
          </p:nvPicPr>
          <p:blipFill>
            <a:blip r:embed="rId5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Rectangle 2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197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-11410" y="-11063"/>
            <a:ext cx="2091596" cy="5160587"/>
            <a:chOff x="-2916832" y="-200722"/>
            <a:chExt cx="2091596" cy="5160587"/>
          </a:xfrm>
        </p:grpSpPr>
        <p:grpSp>
          <p:nvGrpSpPr>
            <p:cNvPr id="14" name="Group 13"/>
            <p:cNvGrpSpPr/>
            <p:nvPr userDrawn="1"/>
          </p:nvGrpSpPr>
          <p:grpSpPr>
            <a:xfrm>
              <a:off x="-2916832" y="-200722"/>
              <a:ext cx="2091596" cy="5157838"/>
              <a:chOff x="-3291385" y="112960"/>
              <a:chExt cx="2091596" cy="5157838"/>
            </a:xfrm>
          </p:grpSpPr>
          <p:pic>
            <p:nvPicPr>
              <p:cNvPr id="20" name="Picture 2" descr="S:\F15015_Copernicus\3_Work\330_Work-in-process\SC4_BackgroundMat\Visual_ID\Photos\Po_River_Italy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 rot="10800000">
                <a:off x="-3291385" y="123478"/>
                <a:ext cx="2077082" cy="5147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Rectangle 20"/>
              <p:cNvSpPr/>
              <p:nvPr userDrawn="1"/>
            </p:nvSpPr>
            <p:spPr>
              <a:xfrm>
                <a:off x="-3276872" y="112960"/>
                <a:ext cx="2077083" cy="515006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6" name="Rectangle 15"/>
            <p:cNvSpPr/>
            <p:nvPr userDrawn="1"/>
          </p:nvSpPr>
          <p:spPr>
            <a:xfrm>
              <a:off x="-2910142" y="-190204"/>
              <a:ext cx="2084906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67494"/>
            <a:ext cx="7819096" cy="288032"/>
          </a:xfrm>
          <a:solidFill>
            <a:srgbClr val="25408F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9" name="Picture 2" descr="S:\F15015_Copernicus\3_Work\330_Work-in-process\SC4_BackgroundMat\PPT\item Copernicus\Big data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478"/>
            <a:ext cx="817912" cy="57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Connector 21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4896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-36512" y="-20538"/>
            <a:ext cx="2808312" cy="5175913"/>
            <a:chOff x="-3432453" y="-181390"/>
            <a:chExt cx="2622202" cy="5144541"/>
          </a:xfrm>
        </p:grpSpPr>
        <p:pic>
          <p:nvPicPr>
            <p:cNvPr id="30" name="Picture 2" descr="S:\F15015_Copernicus\3_Work\330_Work-in-process\SC4_BackgroundMat\Visual_ID\Photos\InSitu_centro nazionale ricerca itliano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3426451" y="-181390"/>
              <a:ext cx="2207251" cy="514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Rectangle 30"/>
            <p:cNvSpPr/>
            <p:nvPr userDrawn="1"/>
          </p:nvSpPr>
          <p:spPr>
            <a:xfrm>
              <a:off x="-3432453" y="-181390"/>
              <a:ext cx="2622202" cy="51318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-3425440" y="-168690"/>
              <a:ext cx="2603624" cy="51318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6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872" y="699542"/>
            <a:ext cx="4038600" cy="38164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B751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Box 23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25" name="Oval 24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8" name="Picture 2"/>
            <p:cNvPicPr>
              <a:picLocks noChangeAspect="1" noChangeArrowheads="1"/>
            </p:cNvPicPr>
            <p:nvPr userDrawn="1"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189602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2879" y="627534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2317" y="1203598"/>
            <a:ext cx="4040188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0705" y="627534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50143" y="1203598"/>
            <a:ext cx="4041775" cy="339102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B751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6" name="Picture 2"/>
            <p:cNvPicPr>
              <a:picLocks noChangeAspect="1" noChangeArrowheads="1"/>
            </p:cNvPicPr>
            <p:nvPr userDrawn="1"/>
          </p:nvPicPr>
          <p:blipFill>
            <a:blip r:embed="rId2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17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72749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 userDrawn="1"/>
        </p:nvGrpSpPr>
        <p:grpSpPr>
          <a:xfrm>
            <a:off x="-36512" y="-20538"/>
            <a:ext cx="2808312" cy="5175913"/>
            <a:chOff x="-3432453" y="-181390"/>
            <a:chExt cx="2622202" cy="5144541"/>
          </a:xfrm>
        </p:grpSpPr>
        <p:pic>
          <p:nvPicPr>
            <p:cNvPr id="33" name="Picture 2" descr="S:\F15015_Copernicus\3_Work\330_Work-in-process\SC4_BackgroundMat\Visual_ID\Photos\InSitu_centro nazionale ricerca itliano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3426451" y="-181390"/>
              <a:ext cx="2207251" cy="514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Rectangle 33"/>
            <p:cNvSpPr/>
            <p:nvPr userDrawn="1"/>
          </p:nvSpPr>
          <p:spPr>
            <a:xfrm>
              <a:off x="-3432453" y="-181390"/>
              <a:ext cx="2622202" cy="51318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/>
            <p:cNvSpPr/>
            <p:nvPr userDrawn="1"/>
          </p:nvSpPr>
          <p:spPr>
            <a:xfrm>
              <a:off x="-3425440" y="-168690"/>
              <a:ext cx="2603624" cy="51318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6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1"/>
          <p:cNvSpPr>
            <a:spLocks noGrp="1"/>
          </p:cNvSpPr>
          <p:nvPr>
            <p:ph type="title" hasCustomPrompt="1"/>
          </p:nvPr>
        </p:nvSpPr>
        <p:spPr>
          <a:xfrm>
            <a:off x="867704" y="205979"/>
            <a:ext cx="7819096" cy="277539"/>
          </a:xfrm>
          <a:solidFill>
            <a:srgbClr val="B75133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" name="TextBox 22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5" name="Picture 2"/>
            <p:cNvPicPr>
              <a:picLocks noChangeAspect="1" noChangeArrowheads="1"/>
            </p:cNvPicPr>
            <p:nvPr userDrawn="1"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16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0436043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-36512" y="-20538"/>
            <a:ext cx="2808312" cy="5175913"/>
            <a:chOff x="-3432453" y="-181390"/>
            <a:chExt cx="2622202" cy="5144541"/>
          </a:xfrm>
        </p:grpSpPr>
        <p:pic>
          <p:nvPicPr>
            <p:cNvPr id="29" name="Picture 2" descr="S:\F15015_Copernicus\3_Work\330_Work-in-process\SC4_BackgroundMat\Visual_ID\Photos\InSitu_centro nazionale ricerca itliano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3426451" y="-181390"/>
              <a:ext cx="2207251" cy="514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Rectangle 29"/>
            <p:cNvSpPr/>
            <p:nvPr userDrawn="1"/>
          </p:nvSpPr>
          <p:spPr>
            <a:xfrm>
              <a:off x="-3432453" y="-181390"/>
              <a:ext cx="2622202" cy="5131841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-3425440" y="-168690"/>
              <a:ext cx="2603624" cy="5131841"/>
            </a:xfrm>
            <a:prstGeom prst="rect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  <a:alpha val="0"/>
                  </a:schemeClr>
                </a:gs>
                <a:gs pos="56000">
                  <a:schemeClr val="bg1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431624" y="915566"/>
            <a:ext cx="0" cy="4034885"/>
          </a:xfrm>
          <a:prstGeom prst="line">
            <a:avLst/>
          </a:prstGeom>
          <a:ln w="31750">
            <a:solidFill>
              <a:srgbClr val="B75133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 userDrawn="1"/>
        </p:nvSpPr>
        <p:spPr>
          <a:xfrm>
            <a:off x="145926" y="639599"/>
            <a:ext cx="6096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0" dirty="0">
                <a:solidFill>
                  <a:srgbClr val="B75133"/>
                </a:solidFill>
              </a:rPr>
              <a:t>In</a:t>
            </a:r>
            <a:r>
              <a:rPr lang="es-ES" sz="1100" b="0" baseline="0" dirty="0">
                <a:solidFill>
                  <a:srgbClr val="B75133"/>
                </a:solidFill>
              </a:rPr>
              <a:t> situ</a:t>
            </a:r>
            <a:endParaRPr lang="en-US" sz="1100" b="0" dirty="0">
              <a:solidFill>
                <a:srgbClr val="B75133"/>
              </a:solidFill>
            </a:endParaRPr>
          </a:p>
        </p:txBody>
      </p:sp>
      <p:sp>
        <p:nvSpPr>
          <p:cNvPr id="22" name="Oval 21"/>
          <p:cNvSpPr/>
          <p:nvPr userDrawn="1"/>
        </p:nvSpPr>
        <p:spPr>
          <a:xfrm>
            <a:off x="159492" y="99537"/>
            <a:ext cx="545454" cy="568038"/>
          </a:xfrm>
          <a:prstGeom prst="ellipse">
            <a:avLst/>
          </a:prstGeom>
          <a:solidFill>
            <a:srgbClr val="B751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08086" y="159012"/>
            <a:ext cx="436445" cy="450588"/>
            <a:chOff x="-1692696" y="827409"/>
            <a:chExt cx="1728192" cy="1784190"/>
          </a:xfrm>
        </p:grpSpPr>
        <p:pic>
          <p:nvPicPr>
            <p:cNvPr id="17" name="Picture 2"/>
            <p:cNvPicPr>
              <a:picLocks noChangeAspect="1" noChangeArrowheads="1"/>
            </p:cNvPicPr>
            <p:nvPr userDrawn="1"/>
          </p:nvPicPr>
          <p:blipFill>
            <a:blip r:embed="rId3" cstate="print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2696" y="827409"/>
              <a:ext cx="1728192" cy="1784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ectangle 18"/>
            <p:cNvSpPr/>
            <p:nvPr userDrawn="1"/>
          </p:nvSpPr>
          <p:spPr>
            <a:xfrm rot="10800000" flipV="1">
              <a:off x="-973932" y="12898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 userDrawn="1"/>
          </p:nvSpPr>
          <p:spPr>
            <a:xfrm rot="10800000" flipV="1">
              <a:off x="-973932" y="152479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 userDrawn="1"/>
          </p:nvSpPr>
          <p:spPr>
            <a:xfrm rot="10800000" flipV="1">
              <a:off x="-973932" y="1757437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 userDrawn="1"/>
          </p:nvSpPr>
          <p:spPr>
            <a:xfrm rot="10800000" flipV="1">
              <a:off x="-973932" y="1992511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/>
            <p:cNvSpPr/>
            <p:nvPr userDrawn="1"/>
          </p:nvSpPr>
          <p:spPr>
            <a:xfrm rot="10800000" flipV="1">
              <a:off x="-973932" y="2227585"/>
              <a:ext cx="121443" cy="48368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/>
            <p:cNvSpPr/>
            <p:nvPr userDrawn="1"/>
          </p:nvSpPr>
          <p:spPr>
            <a:xfrm rot="10800000" flipV="1">
              <a:off x="-917974" y="1412479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/>
            <p:cNvSpPr/>
            <p:nvPr userDrawn="1"/>
          </p:nvSpPr>
          <p:spPr>
            <a:xfrm rot="10800000" flipV="1">
              <a:off x="-917974" y="1635646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/>
            <p:cNvSpPr/>
            <p:nvPr userDrawn="1"/>
          </p:nvSpPr>
          <p:spPr>
            <a:xfrm rot="10800000" flipV="1">
              <a:off x="-917974" y="1878092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 userDrawn="1"/>
          </p:nvSpPr>
          <p:spPr>
            <a:xfrm rot="10800000" flipV="1">
              <a:off x="-917974" y="2103507"/>
              <a:ext cx="60721" cy="45719"/>
            </a:xfrm>
            <a:prstGeom prst="rect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 userDrawn="1"/>
          </p:nvSpPr>
          <p:spPr>
            <a:xfrm>
              <a:off x="-1049386" y="1244173"/>
              <a:ext cx="45719" cy="45719"/>
            </a:xfrm>
            <a:prstGeom prst="ellipse">
              <a:avLst/>
            </a:prstGeom>
            <a:solidFill>
              <a:srgbClr val="B75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78094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 userDrawn="1"/>
        </p:nvGrpSpPr>
        <p:grpSpPr>
          <a:xfrm>
            <a:off x="-11410" y="-11063"/>
            <a:ext cx="2091596" cy="5160587"/>
            <a:chOff x="-2916832" y="-200722"/>
            <a:chExt cx="2091596" cy="5160587"/>
          </a:xfrm>
        </p:grpSpPr>
        <p:grpSp>
          <p:nvGrpSpPr>
            <p:cNvPr id="20" name="Group 19"/>
            <p:cNvGrpSpPr/>
            <p:nvPr userDrawn="1"/>
          </p:nvGrpSpPr>
          <p:grpSpPr>
            <a:xfrm>
              <a:off x="-2916832" y="-200722"/>
              <a:ext cx="2091596" cy="5157838"/>
              <a:chOff x="-3291385" y="112960"/>
              <a:chExt cx="2091596" cy="5157838"/>
            </a:xfrm>
          </p:grpSpPr>
          <p:pic>
            <p:nvPicPr>
              <p:cNvPr id="22" name="Picture 2" descr="S:\F15015_Copernicus\3_Work\330_Work-in-process\SC4_BackgroundMat\Visual_ID\Photos\Po_River_Italy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 rot="10800000">
                <a:off x="-3291385" y="123478"/>
                <a:ext cx="2077082" cy="51473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Rectangle 24"/>
              <p:cNvSpPr/>
              <p:nvPr userDrawn="1"/>
            </p:nvSpPr>
            <p:spPr>
              <a:xfrm>
                <a:off x="-3276872" y="112960"/>
                <a:ext cx="2077083" cy="5150069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tint val="66000"/>
                      <a:satMod val="160000"/>
                      <a:alpha val="0"/>
                    </a:schemeClr>
                  </a:gs>
                  <a:gs pos="78000">
                    <a:schemeClr val="bg1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21" name="Rectangle 20"/>
            <p:cNvSpPr/>
            <p:nvPr userDrawn="1"/>
          </p:nvSpPr>
          <p:spPr>
            <a:xfrm>
              <a:off x="-2910142" y="-190204"/>
              <a:ext cx="2084906" cy="5150069"/>
            </a:xfrm>
            <a:prstGeom prst="rect">
              <a:avLst/>
            </a:prstGeom>
            <a:solidFill>
              <a:schemeClr val="bg1"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89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96754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8905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24" name="Picture 2" descr="S:\F15015_Copernicus\3_Work\330_Work-in-process\SC4_BackgroundMat\PPT\item Copernicus\Big data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478"/>
            <a:ext cx="817912" cy="578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Straight Connector 15"/>
          <p:cNvCxnSpPr/>
          <p:nvPr userDrawn="1"/>
        </p:nvCxnSpPr>
        <p:spPr>
          <a:xfrm>
            <a:off x="451076" y="1090171"/>
            <a:ext cx="0" cy="3860280"/>
          </a:xfrm>
          <a:prstGeom prst="line">
            <a:avLst/>
          </a:prstGeom>
          <a:ln w="31750">
            <a:solidFill>
              <a:srgbClr val="25408F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>
          <a:xfrm>
            <a:off x="97584" y="659284"/>
            <a:ext cx="67746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100" b="1" dirty="0">
                <a:solidFill>
                  <a:srgbClr val="25408F"/>
                </a:solidFill>
              </a:rPr>
              <a:t>Data Access</a:t>
            </a:r>
            <a:endParaRPr lang="en-US" sz="1100" b="1" dirty="0">
              <a:solidFill>
                <a:srgbClr val="25408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937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7" y="0"/>
            <a:ext cx="2106504" cy="5175268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-21945" y="-1"/>
            <a:ext cx="2102132" cy="5164039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0"/>
                </a:schemeClr>
              </a:gs>
              <a:gs pos="78000">
                <a:schemeClr val="bg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1331640" y="722087"/>
            <a:ext cx="7299753" cy="38230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431280" y="1045068"/>
            <a:ext cx="0" cy="3888432"/>
          </a:xfrm>
          <a:prstGeom prst="line">
            <a:avLst/>
          </a:prstGeom>
          <a:ln w="31750">
            <a:solidFill>
              <a:srgbClr val="0B6192">
                <a:alpha val="81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"/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496" y="11557"/>
            <a:ext cx="760200" cy="71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ate Placeholder 3"/>
          <p:cNvSpPr>
            <a:spLocks noGrp="1"/>
          </p:cNvSpPr>
          <p:nvPr userDrawn="1">
            <p:ph type="dt" sz="half" idx="10"/>
          </p:nvPr>
        </p:nvSpPr>
        <p:spPr>
          <a:xfrm>
            <a:off x="457200" y="4928764"/>
            <a:ext cx="2133600" cy="273844"/>
          </a:xfrm>
        </p:spPr>
        <p:txBody>
          <a:bodyPr/>
          <a:lstStyle/>
          <a:p>
            <a:fld id="{30E17047-C597-4B34-8FEE-7A0D1EA692A4}" type="datetimeFigureOut">
              <a:rPr lang="en-US" smtClean="0"/>
              <a:t>10/2/17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3124200" y="4928764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>
          <a:xfrm>
            <a:off x="6553200" y="4928764"/>
            <a:ext cx="2133600" cy="273844"/>
          </a:xfrm>
        </p:spPr>
        <p:txBody>
          <a:bodyPr/>
          <a:lstStyle/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TextBox 31"/>
          <p:cNvSpPr txBox="1"/>
          <p:nvPr userDrawn="1"/>
        </p:nvSpPr>
        <p:spPr>
          <a:xfrm>
            <a:off x="-63026" y="625720"/>
            <a:ext cx="962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000" b="1" dirty="0">
                <a:solidFill>
                  <a:schemeClr val="tx2"/>
                </a:solidFill>
              </a:rPr>
              <a:t>Marine </a:t>
            </a:r>
          </a:p>
          <a:p>
            <a:pPr algn="ctr"/>
            <a:r>
              <a:rPr lang="es-ES" sz="1000" b="1" dirty="0" err="1">
                <a:solidFill>
                  <a:schemeClr val="tx2"/>
                </a:solidFill>
              </a:rPr>
              <a:t>Monitoring</a:t>
            </a:r>
            <a:endParaRPr lang="en-US" sz="1000" b="1" dirty="0">
              <a:solidFill>
                <a:schemeClr val="tx2"/>
              </a:solidFill>
            </a:endParaRPr>
          </a:p>
        </p:txBody>
      </p:sp>
      <p:sp>
        <p:nvSpPr>
          <p:cNvPr id="33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67704" y="231582"/>
            <a:ext cx="7819096" cy="277539"/>
          </a:xfrm>
          <a:solidFill>
            <a:srgbClr val="0B6192"/>
          </a:solidFill>
        </p:spPr>
        <p:txBody>
          <a:bodyPr>
            <a:noAutofit/>
          </a:bodyPr>
          <a:lstStyle>
            <a:lvl1pPr algn="l">
              <a:defRPr sz="1800" b="0" spc="7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33959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theme" Target="../theme/theme10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theme" Target="../theme/theme2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theme" Target="../theme/theme3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theme" Target="../theme/theme4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theme" Target="../theme/theme5.xml"/><Relationship Id="rId9" Type="http://schemas.openxmlformats.org/officeDocument/2006/relationships/image" Target="../media/image1.png"/><Relationship Id="rId10" Type="http://schemas.openxmlformats.org/officeDocument/2006/relationships/image" Target="../media/image23.tiff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theme" Target="../theme/theme6.xml"/><Relationship Id="rId12" Type="http://schemas.openxmlformats.org/officeDocument/2006/relationships/image" Target="../media/image1.png"/><Relationship Id="rId13" Type="http://schemas.openxmlformats.org/officeDocument/2006/relationships/image" Target="../media/image23.tiff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4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3.xml"/><Relationship Id="rId8" Type="http://schemas.openxmlformats.org/officeDocument/2006/relationships/theme" Target="../theme/theme7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0.xml"/><Relationship Id="rId8" Type="http://schemas.openxmlformats.org/officeDocument/2006/relationships/theme" Target="../theme/theme8.xml"/><Relationship Id="rId9" Type="http://schemas.openxmlformats.org/officeDocument/2006/relationships/image" Target="../media/image1.png"/><Relationship Id="rId1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theme" Target="../theme/theme9.xml"/><Relationship Id="rId8" Type="http://schemas.openxmlformats.org/officeDocument/2006/relationships/image" Target="../media/image1.png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624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55" r:id="rId5"/>
    <p:sldLayoutId id="2147483727" r:id="rId6"/>
    <p:sldLayoutId id="2147483728" r:id="rId7"/>
    <p:sldLayoutId id="214748372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50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46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461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71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5940152" y="4610776"/>
            <a:ext cx="901141" cy="409245"/>
          </a:xfrm>
          <a:prstGeom prst="rect">
            <a:avLst/>
          </a:prstGeom>
          <a:solidFill>
            <a:srgbClr val="F8F8F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6004051" y="4746177"/>
            <a:ext cx="823500" cy="1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85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5940152" y="4610776"/>
            <a:ext cx="901141" cy="409245"/>
          </a:xfrm>
          <a:prstGeom prst="rect">
            <a:avLst/>
          </a:prstGeom>
          <a:solidFill>
            <a:srgbClr val="F8F8F9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6004051" y="4746177"/>
            <a:ext cx="823500" cy="1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68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56" r:id="rId8"/>
    <p:sldLayoutId id="2147483760" r:id="rId9"/>
    <p:sldLayoutId id="2147483761" r:id="rId10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302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4828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17047-C597-4B34-8FEE-7A0D1EA692A4}" type="datetimeFigureOut">
              <a:rPr lang="en-US" smtClean="0"/>
              <a:t>10/2/17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93317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93317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68E1A-8455-4611-8763-3FA1B747F6B6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247" y="4610263"/>
            <a:ext cx="2037896" cy="409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69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Relationship Id="rId2" Type="http://schemas.openxmlformats.org/officeDocument/2006/relationships/image" Target="../media/image4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hyperlink" Target="mailto:incoming_data@surfacetemperatures.org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55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60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hyperlink" Target="http://journals.ametsoc.org/doi/abs/10.1175/BAMS-D-16-0165.1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hyperlink" Target="http://journals.ametsoc.org/doi/abs/10.1175/BAMS-D-15-00251.1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Relationship Id="rId2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332" y="987574"/>
            <a:ext cx="4422530" cy="2335912"/>
          </a:xfrm>
        </p:spPr>
        <p:txBody>
          <a:bodyPr>
            <a:normAutofit/>
          </a:bodyPr>
          <a:lstStyle/>
          <a:p>
            <a:r>
              <a:rPr lang="en-GB"/>
              <a:t>Copernicus Climate Change Service </a:t>
            </a:r>
            <a:br>
              <a:rPr lang="en-GB"/>
            </a:br>
            <a:r>
              <a:rPr lang="en-GB"/>
              <a:t>Global Land and Marine Observations Database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Peter Thorne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830" y="4601717"/>
            <a:ext cx="986063" cy="47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729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171,214 apparent sub-daily records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103" y="1108774"/>
            <a:ext cx="5687568" cy="3005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5781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162,892 daily (many duplicates)</a:t>
            </a:r>
            <a:endParaRPr lang="en-US" dirty="0"/>
          </a:p>
        </p:txBody>
      </p:sp>
      <p:pic>
        <p:nvPicPr>
          <p:cNvPr id="4" name="Content Placeholder 3" descr="C:\Users\67135099\AppData\Local\Microsoft\Windows\Temporary Internet Files\Content.Word\daily_for documents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075" y="1216978"/>
            <a:ext cx="5731625" cy="27889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9716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84,668 monthly (many duplicates)</a:t>
            </a:r>
            <a:endParaRPr lang="en-US" dirty="0"/>
          </a:p>
        </p:txBody>
      </p:sp>
      <p:pic>
        <p:nvPicPr>
          <p:cNvPr id="4" name="Content Placeholder 3" descr="C:\Users\67135099\AppData\Local\Microsoft\Windows\Temporary Internet Files\Content.Word\Month for documents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075" y="1239838"/>
            <a:ext cx="5731625" cy="2743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900866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Detailed inventory information will go up on service website shortly (service website will be part of broader </a:t>
            </a:r>
            <a:r>
              <a:rPr lang="en-US" dirty="0" err="1" smtClean="0"/>
              <a:t>climate.copernicus.eu</a:t>
            </a:r>
            <a:r>
              <a:rPr lang="en-US" dirty="0" smtClean="0"/>
              <a:t> domain)</a:t>
            </a:r>
          </a:p>
          <a:p>
            <a:endParaRPr lang="en-US" dirty="0"/>
          </a:p>
          <a:p>
            <a:r>
              <a:rPr lang="en-US" dirty="0" smtClean="0"/>
              <a:t>We shall be building the data holdings throughout the contract</a:t>
            </a:r>
          </a:p>
          <a:p>
            <a:endParaRPr lang="en-US" dirty="0"/>
          </a:p>
          <a:p>
            <a:r>
              <a:rPr lang="en-US" dirty="0" smtClean="0"/>
              <a:t>If you have data or know of data you think we should consider send us an email </a:t>
            </a:r>
            <a:r>
              <a:rPr lang="mr-IN" dirty="0" smtClean="0"/>
              <a:t>…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incoming_data@surfacetemperatures.org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may not have all 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517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42975" y="987574"/>
            <a:ext cx="7743826" cy="3535041"/>
          </a:xfrm>
        </p:spPr>
        <p:txBody>
          <a:bodyPr/>
          <a:lstStyle/>
          <a:p>
            <a:r>
              <a:rPr lang="en-US" dirty="0" smtClean="0"/>
              <a:t>Discussions ongoing within C3S and with WMO on whether we can use OSCAR surface ids</a:t>
            </a:r>
          </a:p>
          <a:p>
            <a:endParaRPr lang="en-US" dirty="0"/>
          </a:p>
          <a:p>
            <a:r>
              <a:rPr lang="en-US" dirty="0" smtClean="0"/>
              <a:t>Nuanced issue (not time to cover in detail here, suffice to say its complicated)</a:t>
            </a:r>
          </a:p>
          <a:p>
            <a:endParaRPr lang="en-US" dirty="0"/>
          </a:p>
          <a:p>
            <a:r>
              <a:rPr lang="en-US" dirty="0" smtClean="0"/>
              <a:t>Need to enable discoverability via WMO channels if the data are to be useful and used globally.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67704" y="235007"/>
            <a:ext cx="7819096" cy="608551"/>
          </a:xfrm>
        </p:spPr>
        <p:txBody>
          <a:bodyPr/>
          <a:lstStyle/>
          <a:p>
            <a:r>
              <a:rPr lang="en-US" dirty="0" smtClean="0"/>
              <a:t>We have more than </a:t>
            </a:r>
            <a:r>
              <a:rPr lang="en-US" smtClean="0"/>
              <a:t>currently in OSCAR surface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97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 ICOADS only data that meet WMO Resolution 40 have been considered so marine data is free and unrestricted</a:t>
            </a:r>
          </a:p>
          <a:p>
            <a:pPr lvl="1"/>
            <a:r>
              <a:rPr lang="en-US" dirty="0"/>
              <a:t>ICOADS unaware of any restrictions on data sources used for production or provided to the </a:t>
            </a:r>
            <a:r>
              <a:rPr lang="en-US" dirty="0" smtClean="0"/>
              <a:t>public. Only restriction is users cannot sell ICOADS itself.</a:t>
            </a:r>
            <a:endParaRPr lang="en-US" dirty="0" smtClean="0"/>
          </a:p>
          <a:p>
            <a:pPr lvl="1"/>
            <a:r>
              <a:rPr lang="en-US" dirty="0"/>
              <a:t>Down the line new sources may have IPR issues, but not foreseen in current service contracted </a:t>
            </a:r>
            <a:r>
              <a:rPr lang="en-US" dirty="0" smtClean="0"/>
              <a:t>work</a:t>
            </a:r>
          </a:p>
          <a:p>
            <a:r>
              <a:rPr lang="en-US" dirty="0" smtClean="0"/>
              <a:t>For land data the IPR issues are more involved</a:t>
            </a:r>
          </a:p>
          <a:p>
            <a:pPr lvl="1"/>
            <a:r>
              <a:rPr lang="en-US" dirty="0" smtClean="0"/>
              <a:t>Some countries open policies </a:t>
            </a:r>
          </a:p>
          <a:p>
            <a:pPr lvl="1"/>
            <a:r>
              <a:rPr lang="en-US" dirty="0" smtClean="0"/>
              <a:t>Some countries Resolution 40</a:t>
            </a:r>
          </a:p>
          <a:p>
            <a:pPr lvl="1"/>
            <a:r>
              <a:rPr lang="en-US" dirty="0" smtClean="0"/>
              <a:t>Some countries restricted</a:t>
            </a:r>
          </a:p>
          <a:p>
            <a:pPr lvl="1"/>
            <a:r>
              <a:rPr lang="en-US" dirty="0" smtClean="0"/>
              <a:t>Some countries under bilateral agreements</a:t>
            </a:r>
          </a:p>
          <a:p>
            <a:pPr lvl="1"/>
            <a:r>
              <a:rPr lang="en-US" dirty="0" smtClean="0"/>
              <a:t>Many countries have mixed data policies across their networks</a:t>
            </a:r>
          </a:p>
          <a:p>
            <a:pPr lvl="1"/>
            <a:r>
              <a:rPr lang="en-US" dirty="0" smtClean="0"/>
              <a:t>Many observations taken by non-NMSs (not even clear what policy is)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policy landscape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83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shall document the IPR per source and associate with the source</a:t>
            </a:r>
          </a:p>
          <a:p>
            <a:pPr lvl="1"/>
            <a:r>
              <a:rPr lang="en-US" dirty="0" smtClean="0"/>
              <a:t>Source trace</a:t>
            </a:r>
          </a:p>
          <a:p>
            <a:pPr lvl="1"/>
            <a:r>
              <a:rPr lang="en-US" dirty="0" smtClean="0"/>
              <a:t>IPR trace</a:t>
            </a:r>
          </a:p>
          <a:p>
            <a:pPr lvl="1"/>
            <a:r>
              <a:rPr lang="en-US" dirty="0" smtClean="0"/>
              <a:t>Usage conditions</a:t>
            </a:r>
          </a:p>
          <a:p>
            <a:pPr lvl="1"/>
            <a:r>
              <a:rPr lang="en-US" dirty="0" smtClean="0"/>
              <a:t>Acknowledgements conditions</a:t>
            </a:r>
          </a:p>
          <a:p>
            <a:pPr lvl="1"/>
            <a:r>
              <a:rPr lang="en-US" dirty="0" smtClean="0"/>
              <a:t>Sufficient for service to respond with defensible trace should data service ever be queried</a:t>
            </a:r>
          </a:p>
          <a:p>
            <a:r>
              <a:rPr lang="en-US" dirty="0" smtClean="0"/>
              <a:t>IPR flags shall be used to ensure that only data with use condition commensurate with application are served via the CDS</a:t>
            </a:r>
          </a:p>
          <a:p>
            <a:r>
              <a:rPr lang="en-US" dirty="0" smtClean="0"/>
              <a:t>In the </a:t>
            </a:r>
            <a:r>
              <a:rPr lang="en-US" dirty="0" err="1" smtClean="0"/>
              <a:t>harmonisation</a:t>
            </a:r>
            <a:r>
              <a:rPr lang="en-US" dirty="0" smtClean="0"/>
              <a:t> priority will be given to sources with more open data policies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Documenting IPR per source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91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0899" y="700088"/>
            <a:ext cx="4167976" cy="38227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IPR table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983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Harmonisation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9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 continual development with three remaining lots under the same ITT</a:t>
            </a:r>
          </a:p>
          <a:p>
            <a:r>
              <a:rPr lang="en-US" dirty="0" smtClean="0"/>
              <a:t>Should contain all relevant data and metadata and be flexible and extendable</a:t>
            </a:r>
          </a:p>
          <a:p>
            <a:r>
              <a:rPr lang="en-US" dirty="0" smtClean="0"/>
              <a:t>Table driven EAV model being developed</a:t>
            </a:r>
          </a:p>
          <a:p>
            <a:r>
              <a:rPr lang="en-US" dirty="0" smtClean="0"/>
              <a:t>Consistent with ODB, BUFR, WMDS and ISO 19115 to extent possible</a:t>
            </a:r>
          </a:p>
          <a:p>
            <a:r>
              <a:rPr lang="en-US" dirty="0"/>
              <a:t>W</a:t>
            </a:r>
            <a:r>
              <a:rPr lang="en-US" dirty="0" smtClean="0"/>
              <a:t>e </a:t>
            </a:r>
            <a:r>
              <a:rPr lang="en-US" dirty="0" smtClean="0"/>
              <a:t>shall convert sources into </a:t>
            </a:r>
            <a:r>
              <a:rPr lang="en-US" dirty="0"/>
              <a:t>a</a:t>
            </a:r>
            <a:r>
              <a:rPr lang="en-US" dirty="0" smtClean="0"/>
              <a:t> format that is compliant with </a:t>
            </a:r>
            <a:r>
              <a:rPr lang="en-US" dirty="0" smtClean="0"/>
              <a:t>the </a:t>
            </a:r>
            <a:r>
              <a:rPr lang="en-US" dirty="0"/>
              <a:t>C</a:t>
            </a:r>
            <a:r>
              <a:rPr lang="en-US" dirty="0" smtClean="0"/>
              <a:t>DM</a:t>
            </a:r>
            <a:r>
              <a:rPr lang="en-US" dirty="0" smtClean="0"/>
              <a:t> </a:t>
            </a:r>
            <a:r>
              <a:rPr lang="en-US" dirty="0" smtClean="0"/>
              <a:t>and work with these converted sources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data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3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Provision of global land and marine surface meteorological holdings</a:t>
            </a:r>
          </a:p>
          <a:p>
            <a:endParaRPr lang="en-US" dirty="0" smtClean="0"/>
          </a:p>
          <a:p>
            <a:r>
              <a:rPr lang="en-US" dirty="0" smtClean="0"/>
              <a:t>Multiple meteorological parameters</a:t>
            </a:r>
          </a:p>
          <a:p>
            <a:endParaRPr lang="en-US" dirty="0" smtClean="0"/>
          </a:p>
          <a:p>
            <a:r>
              <a:rPr lang="en-US" dirty="0" smtClean="0"/>
              <a:t>Across timescales (sub-daily to monthly)</a:t>
            </a:r>
          </a:p>
          <a:p>
            <a:endParaRPr lang="en-US" dirty="0" smtClean="0"/>
          </a:p>
          <a:p>
            <a:r>
              <a:rPr lang="en-US" dirty="0" smtClean="0"/>
              <a:t>Data IPR clearly articulated and flagged</a:t>
            </a:r>
          </a:p>
          <a:p>
            <a:endParaRPr lang="en-US" dirty="0" smtClean="0"/>
          </a:p>
          <a:p>
            <a:r>
              <a:rPr lang="en-US" dirty="0" smtClean="0"/>
              <a:t>Provided under a common data model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remit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Sequential merge of data sources</a:t>
            </a:r>
          </a:p>
          <a:p>
            <a:pPr lvl="1"/>
            <a:r>
              <a:rPr lang="en-US" dirty="0" smtClean="0"/>
              <a:t>Location metadata similarity</a:t>
            </a:r>
          </a:p>
          <a:p>
            <a:pPr lvl="1"/>
            <a:r>
              <a:rPr lang="en-US" dirty="0" smtClean="0"/>
              <a:t>Data similarity</a:t>
            </a:r>
          </a:p>
          <a:p>
            <a:pPr lvl="1"/>
            <a:r>
              <a:rPr lang="en-US" dirty="0" smtClean="0"/>
              <a:t>Backfill ECVs and periods</a:t>
            </a:r>
          </a:p>
          <a:p>
            <a:pPr lvl="1"/>
            <a:r>
              <a:rPr lang="en-US" dirty="0" smtClean="0"/>
              <a:t>Cannot be completely automated</a:t>
            </a:r>
          </a:p>
          <a:p>
            <a:r>
              <a:rPr lang="en-US" dirty="0" smtClean="0"/>
              <a:t>Start from daily data </a:t>
            </a:r>
          </a:p>
          <a:p>
            <a:pPr lvl="1"/>
            <a:r>
              <a:rPr lang="en-US" dirty="0" smtClean="0"/>
              <a:t>build monthly averages from dailies by preference (assures consistency)</a:t>
            </a:r>
          </a:p>
          <a:p>
            <a:pPr lvl="1"/>
            <a:r>
              <a:rPr lang="en-US" dirty="0" smtClean="0"/>
              <a:t>Ensure sub-daily consistent</a:t>
            </a:r>
          </a:p>
          <a:p>
            <a:r>
              <a:rPr lang="en-US" dirty="0" smtClean="0"/>
              <a:t>Use of a consistent identifier </a:t>
            </a:r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</a:t>
            </a:r>
            <a:r>
              <a:rPr lang="en-US" dirty="0" err="1" smtClean="0"/>
              <a:t>harmonisation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22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merging sources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85" t="-1731" r="-1548" b="-1990"/>
          <a:stretch/>
        </p:blipFill>
        <p:spPr>
          <a:xfrm>
            <a:off x="2141037" y="700088"/>
            <a:ext cx="5347702" cy="382309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93865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Apply quality control checks (flag don’t delete)</a:t>
            </a:r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Assess homogeneity of records to extent </a:t>
            </a:r>
            <a:r>
              <a:rPr lang="en-US" dirty="0" smtClean="0"/>
              <a:t>possible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data </a:t>
            </a:r>
            <a:r>
              <a:rPr lang="en-US" dirty="0" err="1" smtClean="0"/>
              <a:t>harmonisation</a:t>
            </a:r>
            <a:endParaRPr lang="en-US" dirty="0"/>
          </a:p>
        </p:txBody>
      </p:sp>
      <p:pic>
        <p:nvPicPr>
          <p:cNvPr id="6" name="Picture 5" descr="fig02-CI00008587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" b="9875"/>
          <a:stretch/>
        </p:blipFill>
        <p:spPr bwMode="auto">
          <a:xfrm>
            <a:off x="590872" y="2060422"/>
            <a:ext cx="3942969" cy="22539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wpc="http://schemas.microsoft.com/office/word/2010/wordprocessingCanvas" xmlns:mo="http://schemas.microsoft.com/office/mac/office/2008/main" xmlns:mc="http://schemas.openxmlformats.org/markup-compatibility/2006" xmlns:mv="urn:schemas-microsoft-com:mac:vml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w16se="http://schemas.microsoft.com/office/word/2015/wordml/symex" xmlns:cx1="http://schemas.microsoft.com/office/drawing/2015/9/8/chartex" xmlns:cx="http://schemas.microsoft.com/office/drawing/2014/chartex" xmlns:lc="http://schemas.openxmlformats.org/drawingml/2006/lockedCanvas"/>
            </a:ext>
          </a:extLst>
        </p:spPr>
      </p:pic>
      <p:pic>
        <p:nvPicPr>
          <p:cNvPr id="11" name="Picture 10" descr="PHA_temperatures_average_distribution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4686241" y="2027054"/>
            <a:ext cx="2159794" cy="1632585"/>
          </a:xfrm>
          <a:prstGeom prst="rect">
            <a:avLst/>
          </a:prstGeom>
        </p:spPr>
      </p:pic>
      <p:pic>
        <p:nvPicPr>
          <p:cNvPr id="12" name="Picture 11" descr="PHA_temperatures_dtr_distribution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6660678" y="2883381"/>
            <a:ext cx="2159794" cy="163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1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Harmonisation</a:t>
            </a:r>
            <a:r>
              <a:rPr lang="en-US" dirty="0" smtClean="0"/>
              <a:t> work builds upon substantive recent work by NOC and MO</a:t>
            </a:r>
          </a:p>
          <a:p>
            <a:pPr lvl="1"/>
            <a:r>
              <a:rPr lang="en-US" dirty="0" smtClean="0"/>
              <a:t>Improved duplicate identification and flagging</a:t>
            </a:r>
          </a:p>
          <a:p>
            <a:pPr lvl="1"/>
            <a:r>
              <a:rPr lang="en-US" dirty="0" smtClean="0"/>
              <a:t>Improved handling of </a:t>
            </a:r>
            <a:r>
              <a:rPr lang="en-US" dirty="0" err="1" smtClean="0"/>
              <a:t>mis</a:t>
            </a:r>
            <a:r>
              <a:rPr lang="en-US" dirty="0" smtClean="0"/>
              <a:t>-positioned reports</a:t>
            </a:r>
          </a:p>
          <a:p>
            <a:pPr lvl="1"/>
            <a:r>
              <a:rPr lang="en-US" dirty="0" smtClean="0"/>
              <a:t>Improved tracking handling</a:t>
            </a:r>
          </a:p>
          <a:p>
            <a:pPr lvl="1"/>
            <a:r>
              <a:rPr lang="en-US" dirty="0" smtClean="0"/>
              <a:t>Better quality control / quality assurance</a:t>
            </a:r>
          </a:p>
          <a:p>
            <a:pPr lvl="1"/>
            <a:r>
              <a:rPr lang="en-US" dirty="0" smtClean="0"/>
              <a:t>Improved metadata</a:t>
            </a:r>
          </a:p>
          <a:p>
            <a:r>
              <a:rPr lang="en-US" dirty="0" smtClean="0"/>
              <a:t>Revisit and retrieve data to extent possible that was not considered in early releases and may add value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Marine </a:t>
            </a:r>
            <a:r>
              <a:rPr lang="en-US" dirty="0" err="1" smtClean="0"/>
              <a:t>harmonisation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9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Duplicate elimination / source merging</a:t>
            </a:r>
            <a:endParaRPr lang="en-US" dirty="0"/>
          </a:p>
        </p:txBody>
      </p:sp>
      <p:pic>
        <p:nvPicPr>
          <p:cNvPr id="4" name="Content Placeholder 3" descr="deck_match_diag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15" r="-9115"/>
          <a:stretch>
            <a:fillRect/>
          </a:stretch>
        </p:blipFill>
        <p:spPr>
          <a:xfrm>
            <a:off x="1657997" y="700088"/>
            <a:ext cx="6313781" cy="3823097"/>
          </a:xfrm>
        </p:spPr>
      </p:pic>
    </p:spTree>
    <p:extLst>
      <p:ext uri="{BB962C8B-B14F-4D97-AF65-F5344CB8AC3E}">
        <p14:creationId xmlns:p14="http://schemas.microsoft.com/office/powerpoint/2010/main" val="18356867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205979"/>
            <a:ext cx="6172200" cy="739381"/>
          </a:xfrm>
        </p:spPr>
        <p:txBody>
          <a:bodyPr>
            <a:normAutofit/>
          </a:bodyPr>
          <a:lstStyle/>
          <a:p>
            <a:r>
              <a:rPr lang="en-US" dirty="0" smtClean="0"/>
              <a:t>ICOADS Supplemental data</a:t>
            </a:r>
            <a:br>
              <a:rPr lang="en-US" dirty="0" smtClean="0"/>
            </a:br>
            <a:r>
              <a:rPr lang="en-US" dirty="0" smtClean="0"/>
              <a:t>SS Illinois, January 1880</a:t>
            </a:r>
            <a:endParaRPr lang="en-US" dirty="0"/>
          </a:p>
        </p:txBody>
      </p:sp>
      <p:pic>
        <p:nvPicPr>
          <p:cNvPr id="4" name="Picture 3" descr="supd_exampl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1063229"/>
            <a:ext cx="4724400" cy="304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81700" y="1333500"/>
            <a:ext cx="1676400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Red circles = original ICOADS locations</a:t>
            </a:r>
          </a:p>
          <a:p>
            <a:endParaRPr lang="en-US" sz="1350" dirty="0"/>
          </a:p>
          <a:p>
            <a:r>
              <a:rPr lang="en-US" sz="1350" dirty="0"/>
              <a:t>Green circles = locations interpolated between midday fixes using ICOADS supplemental data</a:t>
            </a:r>
          </a:p>
        </p:txBody>
      </p:sp>
    </p:spTree>
    <p:extLst>
      <p:ext uri="{BB962C8B-B14F-4D97-AF65-F5344CB8AC3E}">
        <p14:creationId xmlns:p14="http://schemas.microsoft.com/office/powerpoint/2010/main" val="163691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Improved tracking</a:t>
            </a:r>
            <a:endParaRPr lang="en-US" dirty="0"/>
          </a:p>
        </p:txBody>
      </p:sp>
      <p:pic>
        <p:nvPicPr>
          <p:cNvPr id="4" name="Content Placeholder 7" descr="exam7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405" r="-15405"/>
          <a:stretch>
            <a:fillRect/>
          </a:stretch>
        </p:blipFill>
        <p:spPr>
          <a:xfrm>
            <a:off x="1658011" y="700088"/>
            <a:ext cx="6313754" cy="3823097"/>
          </a:xfrm>
        </p:spPr>
      </p:pic>
    </p:spTree>
    <p:extLst>
      <p:ext uri="{BB962C8B-B14F-4D97-AF65-F5344CB8AC3E}">
        <p14:creationId xmlns:p14="http://schemas.microsoft.com/office/powerpoint/2010/main" val="2334875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delivery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Dissemination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03321"/>
            <a:ext cx="2606406" cy="413491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77252" y="703321"/>
            <a:ext cx="37551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shall be served via the C3S CDS to users</a:t>
            </a:r>
          </a:p>
          <a:p>
            <a:endParaRPr lang="en-US" dirty="0"/>
          </a:p>
          <a:p>
            <a:r>
              <a:rPr lang="en-US" dirty="0" smtClean="0"/>
              <a:t>User support shall be available</a:t>
            </a:r>
          </a:p>
          <a:p>
            <a:endParaRPr lang="en-US" dirty="0"/>
          </a:p>
          <a:p>
            <a:r>
              <a:rPr lang="en-US" dirty="0" smtClean="0"/>
              <a:t>Three supporting one-stop shop documents: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Technical service guide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Land user guide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Marine user guide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57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Datasets and products come and go</a:t>
            </a:r>
          </a:p>
          <a:p>
            <a:pPr lvl="1"/>
            <a:r>
              <a:rPr lang="en-US" dirty="0" smtClean="0"/>
              <a:t>New techniques</a:t>
            </a:r>
          </a:p>
          <a:p>
            <a:pPr lvl="1"/>
            <a:r>
              <a:rPr lang="en-US" dirty="0" smtClean="0"/>
              <a:t>New computational capabilities</a:t>
            </a:r>
          </a:p>
          <a:p>
            <a:pPr lvl="1"/>
            <a:r>
              <a:rPr lang="en-US" dirty="0" smtClean="0"/>
              <a:t>New insights</a:t>
            </a:r>
          </a:p>
          <a:p>
            <a:pPr marL="0" indent="0">
              <a:buNone/>
            </a:pPr>
            <a:r>
              <a:rPr lang="en-US" dirty="0" smtClean="0"/>
              <a:t>All mean that its all but guaranteed that todays state-of-the-art products shall be deprecated 30-50 years hence.</a:t>
            </a:r>
          </a:p>
          <a:p>
            <a:r>
              <a:rPr lang="en-US" dirty="0" smtClean="0"/>
              <a:t>Whereas the fundamental record is forever</a:t>
            </a:r>
          </a:p>
          <a:p>
            <a:pPr lvl="1"/>
            <a:r>
              <a:rPr lang="en-US" dirty="0" smtClean="0"/>
              <a:t>If we muck up stewardship of the fundamental record, it and the associated knowledge disappears</a:t>
            </a:r>
          </a:p>
          <a:p>
            <a:pPr lvl="1"/>
            <a:r>
              <a:rPr lang="en-US" dirty="0" smtClean="0"/>
              <a:t>Keep a deep audit trail, flag but don’t remove, do no harm!</a:t>
            </a:r>
          </a:p>
          <a:p>
            <a:pPr lvl="1"/>
            <a:r>
              <a:rPr lang="en-US" dirty="0" smtClean="0"/>
              <a:t>Tools for today, tomorrow and many tomorrows to come.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Finally: the point of all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653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Complement </a:t>
            </a:r>
            <a:r>
              <a:rPr lang="en-US" b="1" dirty="0"/>
              <a:t>rather than replace national / regional holdings, through provision collated in one place and one format, to </a:t>
            </a:r>
            <a:r>
              <a:rPr lang="en-US" b="1" dirty="0" err="1"/>
              <a:t>realise</a:t>
            </a:r>
            <a:r>
              <a:rPr lang="en-US" b="1" dirty="0"/>
              <a:t> the true global value of the historically collected meteorological data</a:t>
            </a:r>
          </a:p>
          <a:p>
            <a:endParaRPr lang="en-US" dirty="0" smtClean="0"/>
          </a:p>
          <a:p>
            <a:r>
              <a:rPr lang="en-US" dirty="0" smtClean="0"/>
              <a:t>Can more easily quantify </a:t>
            </a:r>
            <a:r>
              <a:rPr lang="en-US" dirty="0" err="1" smtClean="0"/>
              <a:t>indicies</a:t>
            </a:r>
            <a:r>
              <a:rPr lang="en-US" dirty="0" smtClean="0"/>
              <a:t> and indicators which require multiple ECVs or undertake analyses that require use of multiple variables</a:t>
            </a:r>
          </a:p>
          <a:p>
            <a:endParaRPr lang="en-US" dirty="0"/>
          </a:p>
          <a:p>
            <a:r>
              <a:rPr lang="en-US" dirty="0" smtClean="0"/>
              <a:t>Basis for Climate Service development and delivery via CDS</a:t>
            </a:r>
          </a:p>
          <a:p>
            <a:endParaRPr lang="en-US" dirty="0"/>
          </a:p>
          <a:p>
            <a:r>
              <a:rPr lang="en-US" dirty="0" smtClean="0"/>
              <a:t>Sustainable multi-point support for data stewardship of the fundamental climate data record (a European contribution to a global endeavor)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this?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31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Historical efforts have been highly fractured. In almost all cases one or more of the following apply:</a:t>
            </a:r>
          </a:p>
          <a:p>
            <a:pPr lvl="1"/>
            <a:r>
              <a:rPr lang="en-US" dirty="0" smtClean="0"/>
              <a:t>Timescale specific</a:t>
            </a:r>
          </a:p>
          <a:p>
            <a:pPr lvl="1"/>
            <a:r>
              <a:rPr lang="en-US" dirty="0" smtClean="0"/>
              <a:t>ECV specific</a:t>
            </a:r>
          </a:p>
          <a:p>
            <a:pPr lvl="1"/>
            <a:r>
              <a:rPr lang="en-US" dirty="0" smtClean="0"/>
              <a:t>Regionally or nationally specific</a:t>
            </a:r>
          </a:p>
          <a:p>
            <a:r>
              <a:rPr lang="en-US" dirty="0" smtClean="0"/>
              <a:t>Upshot is that there are grossly duplicative sets of holdings managed by multiple international parties using a range of data formats and metadata protocols</a:t>
            </a:r>
          </a:p>
          <a:p>
            <a:r>
              <a:rPr lang="en-US" dirty="0" smtClean="0"/>
              <a:t>Challenge is to create from these disparate sources a set of unified holdings that is coherent and consistent across both ECVs and timescales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journals.ametsoc.org/doi/abs/10.1175/BAMS-D-16-0165.1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Land meteorological holdings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70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ICOADS is the </a:t>
            </a:r>
            <a:r>
              <a:rPr lang="en-US" dirty="0" err="1" smtClean="0"/>
              <a:t>recognised</a:t>
            </a:r>
            <a:r>
              <a:rPr lang="en-US" dirty="0" smtClean="0"/>
              <a:t> repository for international surface marine observations</a:t>
            </a:r>
          </a:p>
          <a:p>
            <a:pPr lvl="1"/>
            <a:r>
              <a:rPr lang="en-US" dirty="0" smtClean="0"/>
              <a:t>Benefits from &gt;30 years of heritage</a:t>
            </a:r>
          </a:p>
          <a:p>
            <a:pPr lvl="1"/>
            <a:r>
              <a:rPr lang="en-US" dirty="0" smtClean="0"/>
              <a:t>Data from ships, buoys, fixed platforms etc.</a:t>
            </a:r>
          </a:p>
          <a:p>
            <a:pPr lvl="1"/>
            <a:r>
              <a:rPr lang="en-US" dirty="0" smtClean="0"/>
              <a:t>Numerous sources </a:t>
            </a:r>
          </a:p>
          <a:p>
            <a:pPr lvl="2"/>
            <a:r>
              <a:rPr lang="en-US" dirty="0" smtClean="0"/>
              <a:t>Duplication elimination is imperfect</a:t>
            </a:r>
          </a:p>
          <a:p>
            <a:pPr lvl="1"/>
            <a:r>
              <a:rPr lang="en-US" dirty="0" smtClean="0"/>
              <a:t>Issues over Quality Control</a:t>
            </a:r>
          </a:p>
          <a:p>
            <a:pPr lvl="2"/>
            <a:r>
              <a:rPr lang="en-US" dirty="0" smtClean="0"/>
              <a:t>Trimming limits</a:t>
            </a:r>
          </a:p>
          <a:p>
            <a:pPr lvl="2"/>
            <a:r>
              <a:rPr lang="en-US" dirty="0" smtClean="0"/>
              <a:t>Positional quality control</a:t>
            </a:r>
          </a:p>
          <a:p>
            <a:pPr lvl="1"/>
            <a:r>
              <a:rPr lang="en-US" dirty="0" smtClean="0"/>
              <a:t>Prone to single point of failure due to over-reliance upon single institution and funding stream</a:t>
            </a:r>
          </a:p>
          <a:p>
            <a:pPr marL="5715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journals.ametsoc.org/doi/abs/10.1175/BAMS-D-15-00251.1</a:t>
            </a:r>
            <a:endParaRPr lang="en-US" dirty="0" smtClean="0"/>
          </a:p>
          <a:p>
            <a:pPr marL="5715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Marine data holdings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82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Maynooth</a:t>
            </a:r>
            <a:r>
              <a:rPr lang="en-US" dirty="0" smtClean="0"/>
              <a:t> University</a:t>
            </a:r>
          </a:p>
          <a:p>
            <a:endParaRPr lang="en-US" dirty="0"/>
          </a:p>
          <a:p>
            <a:r>
              <a:rPr lang="en-US" dirty="0" smtClean="0"/>
              <a:t>UK Met Office</a:t>
            </a:r>
          </a:p>
          <a:p>
            <a:endParaRPr lang="en-US" dirty="0"/>
          </a:p>
          <a:p>
            <a:r>
              <a:rPr lang="en-US" dirty="0" smtClean="0"/>
              <a:t>National Oceanography Centre</a:t>
            </a:r>
          </a:p>
          <a:p>
            <a:endParaRPr lang="en-US" dirty="0"/>
          </a:p>
          <a:p>
            <a:r>
              <a:rPr lang="en-US" dirty="0" smtClean="0"/>
              <a:t>Science and Technology Facilities Council</a:t>
            </a:r>
          </a:p>
          <a:p>
            <a:endParaRPr lang="en-US" dirty="0"/>
          </a:p>
          <a:p>
            <a:r>
              <a:rPr lang="en-US" dirty="0" smtClean="0"/>
              <a:t>NOAA’s National Centers for Environmental Information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943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331640" y="1707654"/>
            <a:ext cx="4422775" cy="161925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Inventory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384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firstly to ascertain what data exists</a:t>
            </a:r>
          </a:p>
          <a:p>
            <a:r>
              <a:rPr lang="en-US" dirty="0" smtClean="0"/>
              <a:t>For ICOADS we have archived the sources and individual data decks that underlie</a:t>
            </a:r>
          </a:p>
          <a:p>
            <a:r>
              <a:rPr lang="en-US" dirty="0" smtClean="0"/>
              <a:t>For land we are sourcing from a range of international, regional and nationally available sources</a:t>
            </a:r>
          </a:p>
          <a:p>
            <a:pPr lvl="1"/>
            <a:r>
              <a:rPr lang="en-US" dirty="0" smtClean="0"/>
              <a:t>Underlying data sources at NOAA NCEI have been shared</a:t>
            </a:r>
          </a:p>
          <a:p>
            <a:pPr lvl="1"/>
            <a:r>
              <a:rPr lang="en-US" dirty="0" smtClean="0"/>
              <a:t>Several national repositories have been downloaded</a:t>
            </a:r>
          </a:p>
          <a:p>
            <a:pPr lvl="1"/>
            <a:r>
              <a:rPr lang="en-US" dirty="0" smtClean="0"/>
              <a:t>Several institutional repositories under consideration</a:t>
            </a:r>
          </a:p>
          <a:p>
            <a:pPr lvl="1"/>
            <a:r>
              <a:rPr lang="en-US" dirty="0" smtClean="0"/>
              <a:t>ECMWF MARS archive (basis for reanalysis</a:t>
            </a:r>
            <a:r>
              <a:rPr lang="en-US" dirty="0" smtClean="0"/>
              <a:t>)</a:t>
            </a:r>
          </a:p>
          <a:p>
            <a:r>
              <a:rPr lang="en-US" b="1" dirty="0" smtClean="0"/>
              <a:t>Only</a:t>
            </a:r>
            <a:r>
              <a:rPr lang="en-US" dirty="0" smtClean="0"/>
              <a:t> using publically facing sources.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out what data there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ICOADS source identifier </a:t>
            </a:r>
            <a:r>
              <a:rPr lang="en-US" smtClean="0"/>
              <a:t>and deck level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502" y="700088"/>
            <a:ext cx="2604770" cy="38227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1115616" y="700088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Number per 1x1 degree over POR (log scale)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43808" y="1275606"/>
            <a:ext cx="792088" cy="2160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67704" y="1995686"/>
            <a:ext cx="233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Number by </a:t>
            </a:r>
            <a:r>
              <a:rPr lang="en-US" smtClean="0"/>
              <a:t>source type over time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83768" y="2427734"/>
            <a:ext cx="1028734" cy="360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115616" y="3003798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Number by variable over time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3059832" y="3326964"/>
            <a:ext cx="576064" cy="3231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372200" y="700088"/>
            <a:ext cx="2314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Similar maps for rejects files</a:t>
            </a:r>
          </a:p>
          <a:p>
            <a:endParaRPr lang="en-US" dirty="0"/>
          </a:p>
          <a:p>
            <a:r>
              <a:rPr lang="en-US" dirty="0" smtClean="0"/>
              <a:t>c.300 unique source ids / deck ids inventoried in this manner</a:t>
            </a:r>
          </a:p>
          <a:p>
            <a:endParaRPr lang="en-US" dirty="0"/>
          </a:p>
          <a:p>
            <a:r>
              <a:rPr lang="en-US" dirty="0" smtClean="0"/>
              <a:t>Shall be made available online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082998"/>
      </p:ext>
    </p:extLst>
  </p:cSld>
  <p:clrMapOvr>
    <a:masterClrMapping/>
  </p:clrMapOvr>
</p:sld>
</file>

<file path=ppt/theme/theme1.xml><?xml version="1.0" encoding="utf-8"?>
<a:theme xmlns:a="http://schemas.openxmlformats.org/drawingml/2006/main" name="Data Access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32A857"/>
      </a:accent5>
      <a:accent6>
        <a:srgbClr val="F25B3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In situ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32A857"/>
      </a:accent5>
      <a:accent6>
        <a:srgbClr val="F25B3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arin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n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mergency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Atmosphere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limate Chang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Security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Space component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32A857"/>
      </a:accent5>
      <a:accent6>
        <a:srgbClr val="F25B3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User Uptake">
  <a:themeElements>
    <a:clrScheme name="Copernicu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5408F"/>
      </a:accent1>
      <a:accent2>
        <a:srgbClr val="FFC800"/>
      </a:accent2>
      <a:accent3>
        <a:srgbClr val="69AADC"/>
      </a:accent3>
      <a:accent4>
        <a:srgbClr val="8064A2"/>
      </a:accent4>
      <a:accent5>
        <a:srgbClr val="32A857"/>
      </a:accent5>
      <a:accent6>
        <a:srgbClr val="F25B32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5205</TotalTime>
  <Words>1065</Words>
  <Application>Microsoft Macintosh PowerPoint</Application>
  <PresentationFormat>On-screen Show (16:9)</PresentationFormat>
  <Paragraphs>161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29</vt:i4>
      </vt:variant>
    </vt:vector>
  </HeadingPairs>
  <TitlesOfParts>
    <vt:vector size="42" baseType="lpstr">
      <vt:lpstr>Calibri</vt:lpstr>
      <vt:lpstr>Mangal</vt:lpstr>
      <vt:lpstr>Arial</vt:lpstr>
      <vt:lpstr>Data Access</vt:lpstr>
      <vt:lpstr>Marine</vt:lpstr>
      <vt:lpstr>Land</vt:lpstr>
      <vt:lpstr>Emergency</vt:lpstr>
      <vt:lpstr>Atmosphere</vt:lpstr>
      <vt:lpstr>Climate Change</vt:lpstr>
      <vt:lpstr>Security</vt:lpstr>
      <vt:lpstr>Space component</vt:lpstr>
      <vt:lpstr>User Uptake</vt:lpstr>
      <vt:lpstr>In situ</vt:lpstr>
      <vt:lpstr>Copernicus Climate Change Service  Global Land and Marine Observations Database </vt:lpstr>
      <vt:lpstr>Service remit</vt:lpstr>
      <vt:lpstr>Why do this?</vt:lpstr>
      <vt:lpstr>Land meteorological holdings</vt:lpstr>
      <vt:lpstr>Marine data holdings</vt:lpstr>
      <vt:lpstr>The team</vt:lpstr>
      <vt:lpstr>Inventory</vt:lpstr>
      <vt:lpstr>Work out what data there is</vt:lpstr>
      <vt:lpstr>ICOADS source identifier and deck level</vt:lpstr>
      <vt:lpstr>171,214 apparent sub-daily records</vt:lpstr>
      <vt:lpstr>162,892 daily (many duplicates)</vt:lpstr>
      <vt:lpstr>84,668 monthly (many duplicates)</vt:lpstr>
      <vt:lpstr>We may not have all sources</vt:lpstr>
      <vt:lpstr>We have more than currently in OSCAR surface</vt:lpstr>
      <vt:lpstr>Data policy landscape</vt:lpstr>
      <vt:lpstr>Documenting IPR per source</vt:lpstr>
      <vt:lpstr>Example IPR table</vt:lpstr>
      <vt:lpstr>Harmonisation</vt:lpstr>
      <vt:lpstr>Common data model</vt:lpstr>
      <vt:lpstr>Land harmonisation</vt:lpstr>
      <vt:lpstr>Example of merging sources</vt:lpstr>
      <vt:lpstr>Land data harmonisation</vt:lpstr>
      <vt:lpstr>Marine harmonisation</vt:lpstr>
      <vt:lpstr>Duplicate elimination / source merging</vt:lpstr>
      <vt:lpstr>ICOADS Supplemental data SS Illinois, January 1880</vt:lpstr>
      <vt:lpstr>Improved tracking</vt:lpstr>
      <vt:lpstr>Data delivery</vt:lpstr>
      <vt:lpstr>Dissemination</vt:lpstr>
      <vt:lpstr>Finally: the point of all this?</vt:lpstr>
    </vt:vector>
  </TitlesOfParts>
  <Company>GCG</Company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Borras, Telm</dc:creator>
  <cp:lastModifiedBy>Peter Thorne</cp:lastModifiedBy>
  <cp:revision>363</cp:revision>
  <dcterms:created xsi:type="dcterms:W3CDTF">2016-08-05T07:21:09Z</dcterms:created>
  <dcterms:modified xsi:type="dcterms:W3CDTF">2017-10-03T06:44:01Z</dcterms:modified>
</cp:coreProperties>
</file>