
<file path=[Content_Types].xml><?xml version="1.0" encoding="utf-8"?>
<Types xmlns="http://schemas.openxmlformats.org/package/2006/content-types">
  <Default Extension="rels" ContentType="application/vnd.openxmlformats-package.relationships+xml"/>
  <Override PartName="/ppt/slideLayouts/slideLayout1.xml" ContentType="application/vnd.openxmlformats-officedocument.presentationml.slideLayout+xml"/>
  <Default Extension="png" ContentType="image/png"/>
  <Override PartName="/ppt/slides/slide11.xml" ContentType="application/vnd.openxmlformats-officedocument.presentationml.slide+xml"/>
  <Default Extension="xml" ContentType="application/xml"/>
  <Override PartName="/ppt/slides/slide9.xml" ContentType="application/vnd.openxmlformats-officedocument.presentationml.slide+xml"/>
  <Default Extension="jpeg" ContentType="image/jpeg"/>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slides/slide18.xml" ContentType="application/vnd.openxmlformats-officedocument.presentationml.slide+xml"/>
  <Override PartName="/ppt/slideLayouts/slideLayout6.xml" ContentType="application/vnd.openxmlformats-officedocument.presentationml.slideLayout+xml"/>
  <Override PartName="/ppt/slides/slide5.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docProps/core.xml" ContentType="application/vnd.openxmlformats-package.core-properties+xml"/>
  <Override PartName="/ppt/slides/slide14.xml" ContentType="application/vnd.openxmlformats-officedocument.presentationml.slide+xml"/>
  <Override PartName="/docProps/app.xml" ContentType="application/vnd.openxmlformats-officedocument.extended-properties+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Default Extension="tiff" ContentType="image/tiff"/>
  <Override PartName="/ppt/slides/slide10.xml" ContentType="application/vnd.openxmlformats-officedocument.presentationml.slide+xml"/>
  <Override PartName="/ppt/viewProps.xml" ContentType="application/vnd.openxmlformats-officedocument.presentationml.viewProps+xml"/>
  <Override PartName="/ppt/slides/slide8.xml" ContentType="application/vnd.openxmlformats-officedocument.presentationml.slide+xml"/>
  <Override PartName="/ppt/presentation.xml" ContentType="application/vnd.openxmlformats-officedocument.presentationml.presentation.main+xml"/>
  <Override PartName="/ppt/slides/slide19.xml" ContentType="application/vnd.openxmlformats-officedocument.presentationml.slide+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s/slide6.xml" ContentType="application/vnd.openxmlformats-officedocument.presentationml.slide+xml"/>
  <Override PartName="/ppt/slides/slide17.xml" ContentType="application/vnd.openxmlformats-officedocument.presentationml.slide+xml"/>
  <Default Extension="pdf" ContentType="application/pdf"/>
  <Override PartName="/ppt/notesMasters/notesMaster1.xml" ContentType="application/vnd.openxmlformats-officedocument.presentationml.notesMaster+xml"/>
  <Default Extension="gif" ContentType="image/gif"/>
  <Override PartName="/ppt/slideLayouts/slideLayout5.xml" ContentType="application/vnd.openxmlformats-officedocument.presentationml.slideLayout+xml"/>
  <Override PartName="/ppt/slides/slide4.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s/slide20.xml" ContentType="application/vnd.openxmlformats-officedocument.presentationml.slid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Override PartName="/ppt/slides/slide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notesMasterIdLst>
    <p:notesMasterId r:id="rId23"/>
  </p:notesMasterIdLst>
  <p:sldIdLst>
    <p:sldId id="256" r:id="rId2"/>
    <p:sldId id="293" r:id="rId3"/>
    <p:sldId id="260" r:id="rId4"/>
    <p:sldId id="266" r:id="rId5"/>
    <p:sldId id="288" r:id="rId6"/>
    <p:sldId id="290" r:id="rId7"/>
    <p:sldId id="289" r:id="rId8"/>
    <p:sldId id="269" r:id="rId9"/>
    <p:sldId id="267" r:id="rId10"/>
    <p:sldId id="268" r:id="rId11"/>
    <p:sldId id="276" r:id="rId12"/>
    <p:sldId id="265" r:id="rId13"/>
    <p:sldId id="291" r:id="rId14"/>
    <p:sldId id="284" r:id="rId15"/>
    <p:sldId id="287" r:id="rId16"/>
    <p:sldId id="274" r:id="rId17"/>
    <p:sldId id="285" r:id="rId18"/>
    <p:sldId id="286" r:id="rId19"/>
    <p:sldId id="263" r:id="rId20"/>
    <p:sldId id="292" r:id="rId21"/>
    <p:sldId id="258" r:id="rId2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a:srgbClr val="FF0000"/>
        </p14:laserClr>
      </p:ext>
      <p:ext uri="{2FDB2607-1784-4EEB-B798-7EB5836EED8A}">
        <p14:showMediaCtrls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
      </p:ext>
    </p:extLst>
  </p:showPr>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94660"/>
  </p:normalViewPr>
  <p:slideViewPr>
    <p:cSldViewPr snapToGrid="0" snapToObjects="1">
      <p:cViewPr>
        <p:scale>
          <a:sx n="119" d="100"/>
          <a:sy n="119" d="100"/>
        </p:scale>
        <p:origin x="-768" y="-88"/>
      </p:cViewPr>
      <p:guideLst>
        <p:guide orient="horz" pos="2160"/>
        <p:guide pos="2880"/>
      </p:guideLst>
    </p:cSldViewPr>
  </p:slideViewPr>
  <p:notesTextViewPr>
    <p:cViewPr>
      <p:scale>
        <a:sx n="100" d="100"/>
        <a:sy n="100" d="100"/>
      </p:scale>
      <p:origin x="0" y="0"/>
    </p:cViewPr>
  </p:notesTextViewPr>
  <p:sorterViewPr>
    <p:cViewPr>
      <p:scale>
        <a:sx n="400" d="100"/>
        <a:sy n="400" d="100"/>
      </p:scale>
      <p:origin x="0" y="0"/>
    </p:cViewPr>
  </p:sorterViewPr>
  <p:gridSpacing cx="73736200" cy="7373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9A64BE-CACF-4CEE-A925-28596A754FAC}" type="datetimeFigureOut">
              <a:rPr lang="en-GB" smtClean="0"/>
              <a:pPr/>
              <a:t>9/29/17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116527-64FD-4ADC-8819-9BFA1E8A93FB}" type="slidenum">
              <a:rPr lang="en-GB" smtClean="0"/>
              <a:pPr/>
              <a:t>‹#›</a:t>
            </a:fld>
            <a:endParaRPr lang="en-GB"/>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303523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Shape 211"/>
        <p:cNvGrpSpPr/>
        <p:nvPr/>
      </p:nvGrpSpPr>
      <p:grpSpPr>
        <a:xfrm>
          <a:off x="0" y="0"/>
          <a:ext cx="0" cy="0"/>
          <a:chOff x="0" y="0"/>
          <a:chExt cx="0" cy="0"/>
        </a:xfrm>
      </p:grpSpPr>
      <p:sp>
        <p:nvSpPr>
          <p:cNvPr id="212" name="Shape 2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3" name="Shape 213"/>
          <p:cNvSpPr txBox="1">
            <a:spLocks noGrp="1"/>
          </p:cNvSpPr>
          <p:nvPr>
            <p:ph type="body" idx="1"/>
          </p:nvPr>
        </p:nvSpPr>
        <p:spPr>
          <a:xfrm>
            <a:off x="685800" y="4343400"/>
            <a:ext cx="5486399" cy="4114800"/>
          </a:xfrm>
          <a:prstGeom prst="rect">
            <a:avLst/>
          </a:prstGeom>
        </p:spPr>
        <p:txBody>
          <a:bodyPr lIns="91425" tIns="91425" rIns="91425" bIns="91425" anchor="ctr" anchorCtr="0">
            <a:no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pic>
        <p:nvPicPr>
          <p:cNvPr id="5" name="Picture 4" descr="wmo2016_powerpoint_standard_v2-1.jpg"/>
          <p:cNvPicPr>
            <a:picLocks noChangeAspect="1"/>
          </p:cNvPicPr>
          <p:nvPr userDrawn="1"/>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064608"/>
      </p:ext>
    </p:extLst>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pic>
        <p:nvPicPr>
          <p:cNvPr id="7" name="Picture 6" descr="wmo2016_powerpoint_standard_v2-2.jpg"/>
          <p:cNvPicPr>
            <a:picLocks noChangeAspect="1"/>
          </p:cNvPicPr>
          <p:nvPr userDrawn="1"/>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5151694"/>
            <a:ext cx="1988820" cy="171450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00931380"/>
      </p:ext>
    </p:extLst>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33901817"/>
      </p:ext>
    </p:extLst>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7663353"/>
      </p:ext>
    </p:extLst>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8"/>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3645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23727109"/>
      </p:ext>
    </p:extLst>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18312955"/>
      </p:ext>
    </p:extLst>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305509602"/>
      </p:ext>
    </p:extLst>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9259AF2F-52C6-9B46-B8B2-0579234AE62E}" type="slidenum">
              <a:rPr lang="en-US" smtClean="0"/>
              <a:pPr/>
              <a:t>‹#›</a:t>
            </a:fld>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8348434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 Id="rId11"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pic>
        <p:nvPicPr>
          <p:cNvPr id="7" name="Picture 6" descr="wmo2016_powerpoint_standard_v2-2.jpg"/>
          <p:cNvPicPr>
            <a:picLocks noChangeAspect="1"/>
          </p:cNvPicPr>
          <p:nvPr/>
        </p:nvPicPr>
        <p:blipFill>
          <a:blip r:embed="rId11">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5151694"/>
            <a:ext cx="1988820" cy="17145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59AF2F-52C6-9B46-B8B2-0579234AE62E}"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053617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1.pdf"/><Relationship Id="rId3"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gi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 Id="rId3" Type="http://schemas.openxmlformats.org/officeDocument/2006/relationships/image" Target="../media/image8.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eg"/><Relationship Id="rId3" Type="http://schemas.openxmlformats.org/officeDocument/2006/relationships/image" Target="../media/image2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tiff"/><Relationship Id="rId3" Type="http://schemas.openxmlformats.org/officeDocument/2006/relationships/image" Target="../media/image12.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3.jpeg"/><Relationship Id="rId3"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5.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hyperlink" Target="https://nsidc.org/confluence/display/DSVG/Data+Set+Versioning+Guideline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Title 1"/>
          <p:cNvSpPr txBox="1">
            <a:spLocks/>
          </p:cNvSpPr>
          <p:nvPr/>
        </p:nvSpPr>
        <p:spPr>
          <a:xfrm>
            <a:off x="457200" y="1494060"/>
            <a:ext cx="8229600" cy="2774681"/>
          </a:xfrm>
          <a:prstGeom prst="rect">
            <a:avLst/>
          </a:prstGeom>
        </p:spPr>
        <p:txBody>
          <a:bodyPr vert="horz" lIns="91440" tIns="45720" rIns="91440" bIns="45720" rtlCol="0" anchor="ctr">
            <a:normAutofit fontScale="47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6000" dirty="0" smtClean="0"/>
              <a:t>Guidance for managing international </a:t>
            </a:r>
          </a:p>
          <a:p>
            <a:r>
              <a:rPr lang="en-US" sz="6000" dirty="0" err="1" smtClean="0"/>
              <a:t>cryospheric</a:t>
            </a:r>
            <a:r>
              <a:rPr lang="en-US" sz="6000" dirty="0" smtClean="0"/>
              <a:t> information </a:t>
            </a:r>
          </a:p>
          <a:p>
            <a:endParaRPr lang="en-US" sz="5760" dirty="0" smtClean="0"/>
          </a:p>
          <a:p>
            <a:r>
              <a:rPr lang="en-US" sz="5053" i="1" dirty="0" smtClean="0">
                <a:solidFill>
                  <a:srgbClr val="000090"/>
                </a:solidFill>
              </a:rPr>
              <a:t>David </a:t>
            </a:r>
            <a:r>
              <a:rPr lang="en-US" sz="5053" i="1" dirty="0" smtClean="0">
                <a:solidFill>
                  <a:srgbClr val="000090"/>
                </a:solidFill>
              </a:rPr>
              <a:t>Gallaher</a:t>
            </a:r>
          </a:p>
          <a:p>
            <a:r>
              <a:rPr lang="en-US" sz="5053" i="1" dirty="0" smtClean="0">
                <a:solidFill>
                  <a:srgbClr val="000090"/>
                </a:solidFill>
              </a:rPr>
              <a:t>NASA Snow &amp; Ice DAAC</a:t>
            </a:r>
          </a:p>
          <a:p>
            <a:r>
              <a:rPr lang="en-US" sz="5053" i="1" dirty="0" smtClean="0">
                <a:solidFill>
                  <a:srgbClr val="000090"/>
                </a:solidFill>
              </a:rPr>
              <a:t>National Snow and Ice Data  Center (NSIDC)</a:t>
            </a:r>
          </a:p>
          <a:p>
            <a:r>
              <a:rPr lang="en-US" sz="5053" i="1" dirty="0" smtClean="0">
                <a:solidFill>
                  <a:srgbClr val="000090"/>
                </a:solidFill>
              </a:rPr>
              <a:t>University </a:t>
            </a:r>
            <a:r>
              <a:rPr lang="en-US" sz="5053" i="1" dirty="0" smtClean="0">
                <a:solidFill>
                  <a:srgbClr val="000090"/>
                </a:solidFill>
              </a:rPr>
              <a:t>of Colorado Boulder</a:t>
            </a:r>
          </a:p>
          <a:p>
            <a:r>
              <a:rPr lang="en-US" sz="3000" dirty="0" smtClean="0">
                <a:solidFill>
                  <a:srgbClr val="000090"/>
                </a:solidFill>
              </a:rPr>
              <a:t>Agenda item: </a:t>
            </a:r>
            <a:r>
              <a:rPr lang="en-US" sz="3000" dirty="0" smtClean="0">
                <a:solidFill>
                  <a:srgbClr val="000090"/>
                </a:solidFill>
              </a:rPr>
              <a:t>5.9</a:t>
            </a:r>
            <a:endParaRPr lang="en-US" sz="3000" dirty="0">
              <a:solidFill>
                <a:srgbClr val="000090"/>
              </a:solidFill>
            </a:endParaRPr>
          </a:p>
        </p:txBody>
      </p:sp>
      <p:sp>
        <p:nvSpPr>
          <p:cNvPr id="2" name="Slide Number Placeholder 1"/>
          <p:cNvSpPr>
            <a:spLocks noGrp="1"/>
          </p:cNvSpPr>
          <p:nvPr>
            <p:ph type="sldNum" sz="quarter" idx="12"/>
          </p:nvPr>
        </p:nvSpPr>
        <p:spPr/>
        <p:txBody>
          <a:bodyPr/>
          <a:lstStyle/>
          <a:p>
            <a:fld id="{9259AF2F-52C6-9B46-B8B2-0579234AE62E}" type="slidenum">
              <a:rPr lang="en-US" smtClean="0"/>
              <a:pPr/>
              <a:t>1</a:t>
            </a:fld>
            <a:endParaRPr lang="en-US"/>
          </a:p>
        </p:txBody>
      </p:sp>
      <p:pic>
        <p:nvPicPr>
          <p:cNvPr id="5" name="Picture 16" descr="nasalogo.jpg"/>
          <p:cNvPicPr>
            <a:picLocks noChangeAspect="1"/>
          </p:cNvPicPr>
          <p:nvPr/>
        </p:nvPicPr>
        <p:blipFill>
          <a:blip r:embed="rId2"/>
          <a:srcRect/>
          <a:stretch>
            <a:fillRect/>
          </a:stretch>
        </p:blipFill>
        <p:spPr bwMode="auto">
          <a:xfrm>
            <a:off x="5467491" y="5075218"/>
            <a:ext cx="831555" cy="720187"/>
          </a:xfrm>
          <a:prstGeom prst="rect">
            <a:avLst/>
          </a:prstGeom>
          <a:noFill/>
          <a:ln w="9525">
            <a:noFill/>
            <a:miter lim="800000"/>
            <a:headEnd/>
            <a:tailEnd/>
          </a:ln>
        </p:spPr>
      </p:pic>
      <p:pic>
        <p:nvPicPr>
          <p:cNvPr id="7" name="Picture 11"/>
          <p:cNvPicPr>
            <a:picLocks noChangeAspect="1" noChangeArrowheads="1"/>
          </p:cNvPicPr>
          <p:nvPr/>
        </p:nvPicPr>
        <p:blipFill>
          <a:blip r:embed="rId3"/>
          <a:srcRect/>
          <a:stretch>
            <a:fillRect/>
          </a:stretch>
        </p:blipFill>
        <p:spPr bwMode="auto">
          <a:xfrm>
            <a:off x="7708106" y="5075218"/>
            <a:ext cx="720187" cy="720187"/>
          </a:xfrm>
          <a:prstGeom prst="rect">
            <a:avLst/>
          </a:prstGeom>
          <a:noFill/>
          <a:ln w="9525">
            <a:noFill/>
            <a:miter lim="800000"/>
            <a:headEnd/>
            <a:tailEnd/>
          </a:ln>
        </p:spPr>
      </p:pic>
      <p:pic>
        <p:nvPicPr>
          <p:cNvPr id="8" name="Picture 9" descr="cires_new_logo"/>
          <p:cNvPicPr>
            <a:picLocks noChangeAspect="1" noChangeArrowheads="1"/>
          </p:cNvPicPr>
          <p:nvPr/>
        </p:nvPicPr>
        <p:blipFill>
          <a:blip r:embed="rId4"/>
          <a:srcRect/>
          <a:stretch>
            <a:fillRect/>
          </a:stretch>
        </p:blipFill>
        <p:spPr bwMode="auto">
          <a:xfrm>
            <a:off x="6299046" y="5075218"/>
            <a:ext cx="1409060" cy="720187"/>
          </a:xfrm>
          <a:prstGeom prst="rect">
            <a:avLst/>
          </a:prstGeom>
          <a:noFill/>
          <a:ln w="9525">
            <a:noFill/>
            <a:miter lim="800000"/>
            <a:headEnd/>
            <a:tailEnd/>
          </a:ln>
        </p:spPr>
      </p:pic>
      <p:pic>
        <p:nvPicPr>
          <p:cNvPr id="9" name="Picture 4"/>
          <p:cNvPicPr>
            <a:picLocks noChangeAspect="1" noChangeArrowheads="1"/>
          </p:cNvPicPr>
          <p:nvPr/>
        </p:nvPicPr>
        <p:blipFill>
          <a:blip r:embed="rId5"/>
          <a:srcRect/>
          <a:stretch>
            <a:fillRect/>
          </a:stretch>
        </p:blipFill>
        <p:spPr bwMode="auto">
          <a:xfrm>
            <a:off x="2916229" y="4268741"/>
            <a:ext cx="3382817" cy="656624"/>
          </a:xfrm>
          <a:prstGeom prst="rect">
            <a:avLst/>
          </a:prstGeom>
          <a:noFill/>
          <a:ln w="9525">
            <a:noFill/>
            <a:miter lim="800000"/>
            <a:headEnd/>
            <a:tailEnd/>
          </a:ln>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892606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10</a:t>
            </a:fld>
            <a:endParaRPr lang="en-US" dirty="0"/>
          </a:p>
        </p:txBody>
      </p:sp>
      <p:sp>
        <p:nvSpPr>
          <p:cNvPr id="6" name="TextBox 5"/>
          <p:cNvSpPr txBox="1"/>
          <p:nvPr/>
        </p:nvSpPr>
        <p:spPr>
          <a:xfrm>
            <a:off x="1056616" y="1344654"/>
            <a:ext cx="7630184" cy="4308872"/>
          </a:xfrm>
          <a:prstGeom prst="rect">
            <a:avLst/>
          </a:prstGeom>
          <a:noFill/>
        </p:spPr>
        <p:txBody>
          <a:bodyPr wrap="square" rtlCol="0">
            <a:spAutoFit/>
          </a:bodyPr>
          <a:lstStyle/>
          <a:p>
            <a:r>
              <a:rPr lang="en-US" dirty="0" smtClean="0"/>
              <a:t>In general, NSIDC adheres to the ESIP guidelines for Data Set Citations.</a:t>
            </a:r>
          </a:p>
          <a:p>
            <a:endParaRPr lang="en-US" sz="1000" dirty="0" smtClean="0"/>
          </a:p>
          <a:p>
            <a:r>
              <a:rPr lang="en-US" dirty="0" smtClean="0"/>
              <a:t>For</a:t>
            </a:r>
            <a:r>
              <a:rPr lang="en-US" dirty="0" smtClean="0"/>
              <a:t> example</a:t>
            </a:r>
            <a:r>
              <a:rPr lang="en-US" dirty="0" smtClean="0"/>
              <a:t>: merely referencing and acknowledging “Sentinel” is insufficient; acknowledging ESA but not also Copernicus is also insufficient.  </a:t>
            </a:r>
          </a:p>
          <a:p>
            <a:r>
              <a:rPr lang="en-US" dirty="0" smtClean="0"/>
              <a:t>The Sentinel data usage document provides the following acknowledgement formats:</a:t>
            </a:r>
          </a:p>
          <a:p>
            <a:endParaRPr lang="en-US" sz="1000" dirty="0" smtClean="0"/>
          </a:p>
          <a:p>
            <a:r>
              <a:rPr lang="en-US" dirty="0" smtClean="0"/>
              <a:t>When presenting/distributing un-modified data:</a:t>
            </a:r>
          </a:p>
          <a:p>
            <a:r>
              <a:rPr lang="en-US" dirty="0" smtClean="0"/>
              <a:t>"Copernicus Sentinel data [Year]' for Sentinel data, processed by ESA"</a:t>
            </a:r>
          </a:p>
          <a:p>
            <a:endParaRPr lang="en-US" sz="1000" dirty="0" smtClean="0"/>
          </a:p>
          <a:p>
            <a:r>
              <a:rPr lang="en-US" dirty="0" smtClean="0"/>
              <a:t>When presenting/distributing data that have been adapted or modified:</a:t>
            </a:r>
          </a:p>
          <a:p>
            <a:r>
              <a:rPr lang="en-US" dirty="0" smtClean="0"/>
              <a:t>Contains modified Copernicus Sentinel data [Year]  for  Sentinel  data,  processed by [processing agency/PI]</a:t>
            </a:r>
          </a:p>
          <a:p>
            <a:endParaRPr lang="en-US" sz="1000" dirty="0" smtClean="0"/>
          </a:p>
          <a:p>
            <a:r>
              <a:rPr lang="en-US" dirty="0" smtClean="0"/>
              <a:t>Ex. Contains modified Copernicus Sentinel and </a:t>
            </a:r>
            <a:r>
              <a:rPr lang="en-US" dirty="0" err="1" smtClean="0"/>
              <a:t>LandSat</a:t>
            </a:r>
            <a:r>
              <a:rPr lang="en-US" dirty="0" smtClean="0"/>
              <a:t> </a:t>
            </a:r>
            <a:r>
              <a:rPr lang="en-US" dirty="0" smtClean="0"/>
              <a:t>data (2015–16), processed and</a:t>
            </a:r>
            <a:r>
              <a:rPr lang="en-US" dirty="0" smtClean="0"/>
              <a:t> analyzed </a:t>
            </a:r>
            <a:r>
              <a:rPr lang="en-US" dirty="0" smtClean="0"/>
              <a:t>by Humboldt University Berlin/P. Griffiths (ESA Living Planet Research Fellow).</a:t>
            </a:r>
          </a:p>
        </p:txBody>
      </p:sp>
      <p:sp>
        <p:nvSpPr>
          <p:cNvPr id="10" name="TextBox 9"/>
          <p:cNvSpPr txBox="1"/>
          <p:nvPr/>
        </p:nvSpPr>
        <p:spPr>
          <a:xfrm>
            <a:off x="1056616" y="235484"/>
            <a:ext cx="7630184" cy="830997"/>
          </a:xfrm>
          <a:prstGeom prst="rect">
            <a:avLst/>
          </a:prstGeom>
          <a:noFill/>
        </p:spPr>
        <p:txBody>
          <a:bodyPr wrap="square" rtlCol="0">
            <a:spAutoFit/>
          </a:bodyPr>
          <a:lstStyle/>
          <a:p>
            <a:r>
              <a:rPr lang="en-US" sz="4800" b="1" dirty="0" smtClean="0"/>
              <a:t>Data Set Citation Guidelines </a:t>
            </a: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Shape 208"/>
        <p:cNvGrpSpPr/>
        <p:nvPr/>
      </p:nvGrpSpPr>
      <p:grpSpPr>
        <a:xfrm>
          <a:off x="0" y="0"/>
          <a:ext cx="0" cy="0"/>
          <a:chOff x="0" y="0"/>
          <a:chExt cx="0" cy="0"/>
        </a:xfrm>
      </p:grpSpPr>
      <p:sp>
        <p:nvSpPr>
          <p:cNvPr id="4" name="Rectangle 5"/>
          <p:cNvSpPr>
            <a:spLocks noChangeArrowheads="1"/>
          </p:cNvSpPr>
          <p:nvPr/>
        </p:nvSpPr>
        <p:spPr bwMode="auto">
          <a:xfrm>
            <a:off x="0" y="1905000"/>
            <a:ext cx="9144000" cy="3687636"/>
          </a:xfrm>
          <a:prstGeom prst="rect">
            <a:avLst/>
          </a:prstGeom>
          <a:noFill/>
          <a:ln>
            <a:noFill/>
          </a:ln>
          <a:extLs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wrap="none" anchor="ctr"/>
          <a:lstStyle/>
          <a:p>
            <a:pPr algn="ctr" eaLnBrk="0" hangingPunct="0"/>
            <a:endParaRPr lang="en-US" dirty="0"/>
          </a:p>
        </p:txBody>
      </p:sp>
      <p:sp>
        <p:nvSpPr>
          <p:cNvPr id="209" name="Shape 209"/>
          <p:cNvSpPr txBox="1">
            <a:spLocks noGrp="1"/>
          </p:cNvSpPr>
          <p:nvPr>
            <p:ph type="title"/>
          </p:nvPr>
        </p:nvSpPr>
        <p:spPr>
          <a:prstGeom prst="rect">
            <a:avLst/>
          </a:prstGeom>
        </p:spPr>
        <p:txBody>
          <a:bodyPr lIns="91425" tIns="91425" rIns="91425" bIns="91425" anchor="ctr" anchorCtr="0">
            <a:noAutofit/>
          </a:bodyPr>
          <a:lstStyle/>
          <a:p>
            <a:pPr algn="l">
              <a:buNone/>
            </a:pPr>
            <a:r>
              <a:rPr lang="en-US" b="1" dirty="0" smtClean="0"/>
              <a:t>Issues and risks: ethical</a:t>
            </a:r>
            <a:endParaRPr lang="en-US" b="1" dirty="0"/>
          </a:p>
        </p:txBody>
      </p:sp>
      <p:sp>
        <p:nvSpPr>
          <p:cNvPr id="5" name="Content Placeholder 4"/>
          <p:cNvSpPr>
            <a:spLocks noGrp="1"/>
          </p:cNvSpPr>
          <p:nvPr>
            <p:ph idx="1"/>
          </p:nvPr>
        </p:nvSpPr>
        <p:spPr>
          <a:xfrm>
            <a:off x="457200" y="1561391"/>
            <a:ext cx="8229600" cy="2895600"/>
          </a:xfrm>
        </p:spPr>
        <p:txBody>
          <a:bodyPr>
            <a:normAutofit fontScale="62500" lnSpcReduction="20000"/>
          </a:bodyPr>
          <a:lstStyle/>
          <a:p>
            <a:r>
              <a:rPr lang="en-US" sz="3840" dirty="0" smtClean="0"/>
              <a:t>Arctic peoples indigenous knowledge of climate issues</a:t>
            </a:r>
          </a:p>
          <a:p>
            <a:r>
              <a:rPr lang="en-US" sz="3840" dirty="0" smtClean="0"/>
              <a:t>Can use of documented Indigenous knowledge cause harm?</a:t>
            </a:r>
          </a:p>
          <a:p>
            <a:r>
              <a:rPr lang="en-US" sz="3840" dirty="0" smtClean="0"/>
              <a:t>Establishing free, prior and informed consent</a:t>
            </a:r>
          </a:p>
          <a:p>
            <a:r>
              <a:rPr lang="en-US" sz="3840" dirty="0" smtClean="0"/>
              <a:t>Ownership, control, access and possession</a:t>
            </a:r>
          </a:p>
          <a:p>
            <a:r>
              <a:rPr lang="en-US" sz="3840" dirty="0"/>
              <a:t>K</a:t>
            </a:r>
            <a:r>
              <a:rPr lang="en-US" sz="3840" dirty="0" smtClean="0"/>
              <a:t>nowledge appropriation</a:t>
            </a:r>
          </a:p>
          <a:p>
            <a:r>
              <a:rPr lang="en-US" sz="3840" dirty="0" smtClean="0"/>
              <a:t>Loss of cultural significance through transformation</a:t>
            </a:r>
          </a:p>
          <a:p>
            <a:r>
              <a:rPr lang="en-US" sz="3840" dirty="0" smtClean="0"/>
              <a:t>Need prior informed consent</a:t>
            </a:r>
          </a:p>
          <a:p>
            <a:pPr marL="0" indent="0">
              <a:buNone/>
            </a:pPr>
            <a:r>
              <a:rPr lang="en-US" dirty="0"/>
              <a:t> </a:t>
            </a:r>
            <a:endParaRPr lang="en-US" dirty="0" smtClean="0"/>
          </a:p>
        </p:txBody>
      </p:sp>
      <p:pic>
        <p:nvPicPr>
          <p:cNvPr id="2" name="Picture 1"/>
          <p:cNvPicPr>
            <a:picLocks noChangeAspect="1"/>
          </p:cNvPicPr>
          <p:nvPr/>
        </p:nvPicPr>
        <p:blipFill>
          <a:blip r:embed="rId3"/>
          <a:stretch>
            <a:fillRect/>
          </a:stretch>
        </p:blipFill>
        <p:spPr>
          <a:xfrm>
            <a:off x="5240391" y="4037333"/>
            <a:ext cx="3446410" cy="2690948"/>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7137565"/>
      </p:ext>
    </p:extLst>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lstStyle/>
          <a:p>
            <a:pPr algn="l"/>
            <a:r>
              <a:rPr lang="en-US" b="1" dirty="0" smtClean="0"/>
              <a:t>Legal Access Issues</a:t>
            </a:r>
            <a:endParaRPr lang="en-US" b="1" dirty="0"/>
          </a:p>
        </p:txBody>
      </p:sp>
      <p:sp>
        <p:nvSpPr>
          <p:cNvPr id="7" name="Slide Number Placeholder 6"/>
          <p:cNvSpPr>
            <a:spLocks noGrp="1"/>
          </p:cNvSpPr>
          <p:nvPr>
            <p:ph type="sldNum" sz="quarter" idx="12"/>
          </p:nvPr>
        </p:nvSpPr>
        <p:spPr/>
        <p:txBody>
          <a:bodyPr/>
          <a:lstStyle/>
          <a:p>
            <a:fld id="{9259AF2F-52C6-9B46-B8B2-0579234AE62E}" type="slidenum">
              <a:rPr lang="en-US" smtClean="0"/>
              <a:pPr/>
              <a:t>12</a:t>
            </a:fld>
            <a:endParaRPr lang="en-US"/>
          </a:p>
        </p:txBody>
      </p:sp>
      <p:pic>
        <p:nvPicPr>
          <p:cNvPr id="8" name="Picture 7" descr="USAID-Melchior-locator-map.png"/>
          <p:cNvPicPr>
            <a:picLocks noChangeAspect="1"/>
          </p:cNvPicPr>
          <p:nvPr/>
        </p:nvPicPr>
        <p:blipFill>
          <a:blip r:embed="rId2"/>
          <a:stretch>
            <a:fillRect/>
          </a:stretch>
        </p:blipFill>
        <p:spPr>
          <a:xfrm>
            <a:off x="2476112" y="3599720"/>
            <a:ext cx="4216596" cy="3258279"/>
          </a:xfrm>
          <a:prstGeom prst="rect">
            <a:avLst/>
          </a:prstGeom>
        </p:spPr>
      </p:pic>
      <p:sp>
        <p:nvSpPr>
          <p:cNvPr id="4" name="Content Placeholder 3"/>
          <p:cNvSpPr>
            <a:spLocks noGrp="1"/>
          </p:cNvSpPr>
          <p:nvPr>
            <p:ph sz="half" idx="2"/>
          </p:nvPr>
        </p:nvSpPr>
        <p:spPr>
          <a:xfrm>
            <a:off x="457200" y="1143000"/>
            <a:ext cx="7622179" cy="3951288"/>
          </a:xfrm>
        </p:spPr>
        <p:txBody>
          <a:bodyPr>
            <a:normAutofit/>
          </a:bodyPr>
          <a:lstStyle/>
          <a:p>
            <a:r>
              <a:rPr lang="en-US" sz="2000" dirty="0" smtClean="0"/>
              <a:t>NSIDC DAAC distributes data from </a:t>
            </a:r>
            <a:r>
              <a:rPr lang="en-US" sz="2000" dirty="0" err="1" smtClean="0"/>
              <a:t>JAXA’s</a:t>
            </a:r>
            <a:r>
              <a:rPr lang="en-US" sz="2000" dirty="0" smtClean="0"/>
              <a:t> AMSR (2003) on ADEOS-II. When the agreement to distribute AMSR data was established, it required a users acceptance agreement. This was removed in 2014 and made the data open.</a:t>
            </a:r>
          </a:p>
          <a:p>
            <a:r>
              <a:rPr lang="en-US" sz="2000" dirty="0" smtClean="0"/>
              <a:t> The Contribution to High Asia Runoff from Ice and Snow, or CHARIS, project is systematically assessing the role that glaciers and seasonal snow play in the freshwater resources of High Asia. Water runoff data is considered highly </a:t>
            </a:r>
            <a:r>
              <a:rPr lang="en-US" sz="2000" dirty="0" smtClean="0"/>
              <a:t>confidential to some governments.</a:t>
            </a:r>
            <a:endParaRPr lang="en-US" sz="2000" dirty="0" smtClean="0"/>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0"/>
            <a:ext cx="8229600" cy="1143000"/>
          </a:xfrm>
        </p:spPr>
        <p:txBody>
          <a:bodyPr>
            <a:normAutofit fontScale="90000"/>
          </a:bodyPr>
          <a:lstStyle/>
          <a:p>
            <a:pPr algn="l"/>
            <a:r>
              <a:rPr lang="en-US" b="1" dirty="0" smtClean="0"/>
              <a:t>Examples of NSIDC </a:t>
            </a:r>
            <a:r>
              <a:rPr lang="en-US" b="1" dirty="0" err="1" smtClean="0"/>
              <a:t>Cryospheric</a:t>
            </a:r>
            <a:r>
              <a:rPr lang="en-US" b="1" dirty="0" smtClean="0"/>
              <a:t> </a:t>
            </a:r>
            <a:br>
              <a:rPr lang="en-US" b="1" dirty="0" smtClean="0"/>
            </a:br>
            <a:r>
              <a:rPr lang="en-US" b="1" dirty="0" smtClean="0"/>
              <a:t>climate-related data sources</a:t>
            </a:r>
            <a:endParaRPr lang="en-US" b="1" dirty="0"/>
          </a:p>
        </p:txBody>
      </p:sp>
      <p:sp>
        <p:nvSpPr>
          <p:cNvPr id="7" name="Slide Number Placeholder 6"/>
          <p:cNvSpPr>
            <a:spLocks noGrp="1"/>
          </p:cNvSpPr>
          <p:nvPr>
            <p:ph type="sldNum" sz="quarter" idx="12"/>
          </p:nvPr>
        </p:nvSpPr>
        <p:spPr/>
        <p:txBody>
          <a:bodyPr/>
          <a:lstStyle/>
          <a:p>
            <a:fld id="{9259AF2F-52C6-9B46-B8B2-0579234AE62E}" type="slidenum">
              <a:rPr lang="en-US" smtClean="0"/>
              <a:pPr/>
              <a:t>13</a:t>
            </a:fld>
            <a:endParaRPr lang="en-US"/>
          </a:p>
        </p:txBody>
      </p:sp>
      <p:sp>
        <p:nvSpPr>
          <p:cNvPr id="4" name="Content Placeholder 3"/>
          <p:cNvSpPr>
            <a:spLocks noGrp="1"/>
          </p:cNvSpPr>
          <p:nvPr>
            <p:ph sz="half" idx="2"/>
          </p:nvPr>
        </p:nvSpPr>
        <p:spPr>
          <a:xfrm>
            <a:off x="457200" y="1333982"/>
            <a:ext cx="7622179" cy="3951288"/>
          </a:xfrm>
        </p:spPr>
        <p:txBody>
          <a:bodyPr>
            <a:normAutofit/>
          </a:bodyPr>
          <a:lstStyle/>
          <a:p>
            <a:r>
              <a:rPr lang="en-US" dirty="0" smtClean="0"/>
              <a:t>Passive microwave 1979-present (NOAA, DMSP)</a:t>
            </a:r>
          </a:p>
          <a:p>
            <a:r>
              <a:rPr lang="en-US" dirty="0" smtClean="0"/>
              <a:t>Sea Ice Extent 1979-Present</a:t>
            </a:r>
          </a:p>
          <a:p>
            <a:r>
              <a:rPr lang="en-US" dirty="0" smtClean="0"/>
              <a:t>MODIS 2001 to present (NASA Terra)</a:t>
            </a:r>
          </a:p>
          <a:p>
            <a:r>
              <a:rPr lang="en-US" dirty="0" err="1" smtClean="0"/>
              <a:t>IceSat</a:t>
            </a:r>
            <a:r>
              <a:rPr lang="en-US" dirty="0" smtClean="0"/>
              <a:t> II (NASA)</a:t>
            </a:r>
          </a:p>
          <a:p>
            <a:endParaRPr lang="en-US" dirty="0" smtClean="0"/>
          </a:p>
          <a:p>
            <a:pPr>
              <a:buNone/>
            </a:pPr>
            <a:endParaRPr lang="en-US" dirty="0"/>
          </a:p>
        </p:txBody>
      </p:sp>
      <p:pic>
        <p:nvPicPr>
          <p:cNvPr id="6" name="Picture 5" descr="IMG_4376.jpg"/>
          <p:cNvPicPr>
            <a:picLocks noChangeAspect="1"/>
          </p:cNvPicPr>
          <p:nvPr/>
        </p:nvPicPr>
        <p:blipFill>
          <a:blip r:embed="rId2"/>
          <a:stretch>
            <a:fillRect/>
          </a:stretch>
        </p:blipFill>
        <p:spPr>
          <a:xfrm>
            <a:off x="3169849" y="3047057"/>
            <a:ext cx="4315142" cy="3309293"/>
          </a:xfrm>
          <a:prstGeom prst="rect">
            <a:avLst/>
          </a:prstGeom>
        </p:spPr>
      </p:pic>
      <p:sp>
        <p:nvSpPr>
          <p:cNvPr id="8" name="TextBox 7"/>
          <p:cNvSpPr txBox="1"/>
          <p:nvPr/>
        </p:nvSpPr>
        <p:spPr>
          <a:xfrm>
            <a:off x="3351288" y="6352143"/>
            <a:ext cx="3948970" cy="369332"/>
          </a:xfrm>
          <a:prstGeom prst="rect">
            <a:avLst/>
          </a:prstGeom>
          <a:noFill/>
        </p:spPr>
        <p:txBody>
          <a:bodyPr wrap="square" rtlCol="0">
            <a:spAutoFit/>
          </a:bodyPr>
          <a:lstStyle/>
          <a:p>
            <a:r>
              <a:rPr lang="en-US" dirty="0" smtClean="0"/>
              <a:t>Antarctic unexpected open water</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Monthly Sea Ice extent 1979 to present</a:t>
            </a:r>
            <a:endParaRPr lang="en-US" b="1" dirty="0"/>
          </a:p>
        </p:txBody>
      </p:sp>
      <p:sp>
        <p:nvSpPr>
          <p:cNvPr id="4" name="Slide Number Placeholder 3"/>
          <p:cNvSpPr>
            <a:spLocks noGrp="1"/>
          </p:cNvSpPr>
          <p:nvPr>
            <p:ph type="sldNum" sz="quarter" idx="12"/>
          </p:nvPr>
        </p:nvSpPr>
        <p:spPr/>
        <p:txBody>
          <a:bodyPr/>
          <a:lstStyle/>
          <a:p>
            <a:fld id="{9259AF2F-52C6-9B46-B8B2-0579234AE62E}" type="slidenum">
              <a:rPr lang="en-US" smtClean="0"/>
              <a:pPr/>
              <a:t>14</a:t>
            </a:fld>
            <a:endParaRPr lang="en-US"/>
          </a:p>
        </p:txBody>
      </p:sp>
      <p:sp>
        <p:nvSpPr>
          <p:cNvPr id="5" name="TextBox 4"/>
          <p:cNvSpPr txBox="1"/>
          <p:nvPr/>
        </p:nvSpPr>
        <p:spPr>
          <a:xfrm>
            <a:off x="4525306" y="1814215"/>
            <a:ext cx="4002335" cy="3785652"/>
          </a:xfrm>
          <a:prstGeom prst="rect">
            <a:avLst/>
          </a:prstGeom>
          <a:noFill/>
        </p:spPr>
        <p:txBody>
          <a:bodyPr wrap="square" rtlCol="0">
            <a:spAutoFit/>
          </a:bodyPr>
          <a:lstStyle/>
          <a:p>
            <a:r>
              <a:rPr lang="en-US" sz="2000" dirty="0" smtClean="0"/>
              <a:t>The monthly Sea Ice Index provides a quick look at Arctic-wide changes in sea ice. It is a source for consistently processed ice extent and concentration images and data values since 1979. Monthly images show sea ice extent with an outline of the 30-year (1981-2010) median extent for that month (magenta line). Other monthly images show sea ice concentration and anomalies and trends in concentration.</a:t>
            </a:r>
            <a:endParaRPr lang="en-US" sz="2000" dirty="0"/>
          </a:p>
        </p:txBody>
      </p:sp>
      <p:pic>
        <p:nvPicPr>
          <p:cNvPr id="6" name="Picture 5" descr="n_extn.png"/>
          <p:cNvPicPr>
            <a:picLocks noChangeAspect="1"/>
          </p:cNvPicPr>
          <p:nvPr/>
        </p:nvPicPr>
        <p:blipFill>
          <a:blip r:embed="rId2"/>
          <a:stretch>
            <a:fillRect/>
          </a:stretch>
        </p:blipFill>
        <p:spPr>
          <a:xfrm>
            <a:off x="572293" y="1675480"/>
            <a:ext cx="3664845" cy="4362911"/>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Sea Ice Concentrations from Nimbus-7 SMMR and DMSP SSM/I-SSMIS Passive Microwave Data</a:t>
            </a:r>
            <a:endParaRPr lang="en-US" b="1" dirty="0"/>
          </a:p>
        </p:txBody>
      </p:sp>
      <p:sp>
        <p:nvSpPr>
          <p:cNvPr id="4" name="Slide Number Placeholder 3"/>
          <p:cNvSpPr>
            <a:spLocks noGrp="1"/>
          </p:cNvSpPr>
          <p:nvPr>
            <p:ph type="sldNum" sz="quarter" idx="12"/>
          </p:nvPr>
        </p:nvSpPr>
        <p:spPr/>
        <p:txBody>
          <a:bodyPr/>
          <a:lstStyle/>
          <a:p>
            <a:fld id="{9259AF2F-52C6-9B46-B8B2-0579234AE62E}" type="slidenum">
              <a:rPr lang="en-US" smtClean="0"/>
              <a:pPr/>
              <a:t>15</a:t>
            </a:fld>
            <a:endParaRPr lang="en-US"/>
          </a:p>
        </p:txBody>
      </p:sp>
      <p:sp>
        <p:nvSpPr>
          <p:cNvPr id="5" name="TextBox 4"/>
          <p:cNvSpPr txBox="1"/>
          <p:nvPr/>
        </p:nvSpPr>
        <p:spPr>
          <a:xfrm>
            <a:off x="4962895" y="2294449"/>
            <a:ext cx="3723905" cy="3170099"/>
          </a:xfrm>
          <a:prstGeom prst="rect">
            <a:avLst/>
          </a:prstGeom>
          <a:noFill/>
        </p:spPr>
        <p:txBody>
          <a:bodyPr wrap="square" rtlCol="0">
            <a:spAutoFit/>
          </a:bodyPr>
          <a:lstStyle/>
          <a:p>
            <a:r>
              <a:rPr lang="en-US" sz="2000" dirty="0" smtClean="0"/>
              <a:t>This data set is generated from brightness temperature data and is designed to provide a consistent time series of sea ice concentrations spanning the coverage of several passive microwave instruments. The data are provided in the polar stereographic projection at a grid cell size of 25 </a:t>
            </a:r>
            <a:r>
              <a:rPr lang="en-US" sz="2000" dirty="0" err="1" smtClean="0"/>
              <a:t>x</a:t>
            </a:r>
            <a:r>
              <a:rPr lang="en-US" sz="2000" dirty="0" smtClean="0"/>
              <a:t> 25 km.</a:t>
            </a:r>
            <a:endParaRPr lang="en-US" sz="2000" dirty="0"/>
          </a:p>
        </p:txBody>
      </p:sp>
      <p:pic>
        <p:nvPicPr>
          <p:cNvPr id="7" name="Picture 6" descr="nsidc0081-ssmi-nrt-seaice.png"/>
          <p:cNvPicPr>
            <a:picLocks noChangeAspect="1"/>
          </p:cNvPicPr>
          <p:nvPr/>
        </p:nvPicPr>
        <p:blipFill>
          <a:blip r:embed="rId2"/>
          <a:stretch>
            <a:fillRect/>
          </a:stretch>
        </p:blipFill>
        <p:spPr>
          <a:xfrm>
            <a:off x="767206" y="1853643"/>
            <a:ext cx="3782274" cy="4502707"/>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9259AF2F-52C6-9B46-B8B2-0579234AE62E}" type="slidenum">
              <a:rPr lang="en-US" smtClean="0"/>
              <a:pPr/>
              <a:t>16</a:t>
            </a:fld>
            <a:endParaRPr lang="en-US"/>
          </a:p>
        </p:txBody>
      </p:sp>
      <p:pic>
        <p:nvPicPr>
          <p:cNvPr id="4" name="Picture 3" descr="Microwave Radiometer Coverage rev1.pdf"/>
          <p:cNvPicPr>
            <a:picLocks noChangeAspect="1"/>
          </p:cNvPicPr>
          <p:nvPr/>
        </p:nvPicPr>
        <mc:AlternateContent>
          <mc:Choice xmlns:ma="http://schemas.microsoft.com/office/mac/drawingml/2008/main" Requires="ma">
            <p:blipFill>
              <a:blip r:embed="rId2"/>
              <a:stretch>
                <a:fillRect/>
              </a:stretch>
            </p:blipFill>
          </mc:Choice>
          <mc:Fallback>
            <p:blipFill>
              <a:blip r:embed="rId3"/>
              <a:stretch>
                <a:fillRect/>
              </a:stretch>
            </p:blipFill>
          </mc:Fallback>
        </mc:AlternateContent>
        <p:spPr>
          <a:xfrm>
            <a:off x="0" y="0"/>
            <a:ext cx="9144000" cy="685800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8229600" cy="1143000"/>
          </a:xfrm>
        </p:spPr>
        <p:txBody>
          <a:bodyPr>
            <a:normAutofit fontScale="90000"/>
          </a:bodyPr>
          <a:lstStyle/>
          <a:p>
            <a:pPr algn="l"/>
            <a:r>
              <a:rPr lang="en-US" b="1" dirty="0" smtClean="0"/>
              <a:t>MODIS/Terra Snow Cover Daily L3 Global 500m Grid, Version 6</a:t>
            </a:r>
            <a:endParaRPr lang="en-US" b="1" dirty="0"/>
          </a:p>
        </p:txBody>
      </p:sp>
      <p:sp>
        <p:nvSpPr>
          <p:cNvPr id="4" name="Slide Number Placeholder 3"/>
          <p:cNvSpPr>
            <a:spLocks noGrp="1"/>
          </p:cNvSpPr>
          <p:nvPr>
            <p:ph type="sldNum" sz="quarter" idx="12"/>
          </p:nvPr>
        </p:nvSpPr>
        <p:spPr/>
        <p:txBody>
          <a:bodyPr/>
          <a:lstStyle/>
          <a:p>
            <a:fld id="{9259AF2F-52C6-9B46-B8B2-0579234AE62E}" type="slidenum">
              <a:rPr lang="en-US" smtClean="0"/>
              <a:pPr/>
              <a:t>17</a:t>
            </a:fld>
            <a:endParaRPr lang="en-US"/>
          </a:p>
        </p:txBody>
      </p:sp>
      <p:sp>
        <p:nvSpPr>
          <p:cNvPr id="5" name="TextBox 4"/>
          <p:cNvSpPr txBox="1"/>
          <p:nvPr/>
        </p:nvSpPr>
        <p:spPr>
          <a:xfrm>
            <a:off x="958948" y="1417638"/>
            <a:ext cx="7568693" cy="1477328"/>
          </a:xfrm>
          <a:prstGeom prst="rect">
            <a:avLst/>
          </a:prstGeom>
          <a:noFill/>
        </p:spPr>
        <p:txBody>
          <a:bodyPr wrap="square" rtlCol="0">
            <a:spAutoFit/>
          </a:bodyPr>
          <a:lstStyle/>
          <a:p>
            <a:r>
              <a:rPr lang="en-US" dirty="0" smtClean="0"/>
              <a:t>This data set contains daily, gridded snow cover and albedo derived from radiance data acquired by the Moderate Resolution Imaging </a:t>
            </a:r>
            <a:r>
              <a:rPr lang="en-US" dirty="0" err="1" smtClean="0"/>
              <a:t>Spectroradiometer</a:t>
            </a:r>
            <a:r>
              <a:rPr lang="en-US" dirty="0" smtClean="0"/>
              <a:t> (MODIS) on board the Terra satellite. Snow cover is identified using the Normalized Difference Snow Index (NDSI) and a series of screens designed to alleviate errors and flag uncertain snow cover detections.</a:t>
            </a:r>
            <a:endParaRPr lang="en-US" dirty="0"/>
          </a:p>
        </p:txBody>
      </p:sp>
      <p:pic>
        <p:nvPicPr>
          <p:cNvPr id="7" name="Picture 6" descr="modis snow.sample.gif"/>
          <p:cNvPicPr>
            <a:picLocks noChangeAspect="1"/>
          </p:cNvPicPr>
          <p:nvPr/>
        </p:nvPicPr>
        <p:blipFill>
          <a:blip r:embed="rId2"/>
          <a:stretch>
            <a:fillRect/>
          </a:stretch>
        </p:blipFill>
        <p:spPr>
          <a:xfrm>
            <a:off x="958948" y="2810378"/>
            <a:ext cx="7280524" cy="2732834"/>
          </a:xfrm>
          <a:prstGeom prst="rect">
            <a:avLst/>
          </a:prstGeom>
        </p:spPr>
      </p:pic>
      <p:sp>
        <p:nvSpPr>
          <p:cNvPr id="8" name="TextBox 7"/>
          <p:cNvSpPr txBox="1"/>
          <p:nvPr/>
        </p:nvSpPr>
        <p:spPr>
          <a:xfrm>
            <a:off x="958948" y="5543212"/>
            <a:ext cx="7364296" cy="646331"/>
          </a:xfrm>
          <a:prstGeom prst="rect">
            <a:avLst/>
          </a:prstGeom>
          <a:noFill/>
        </p:spPr>
        <p:txBody>
          <a:bodyPr wrap="square" rtlCol="0">
            <a:spAutoFit/>
          </a:bodyPr>
          <a:lstStyle/>
          <a:p>
            <a:r>
              <a:rPr lang="en-US" dirty="0" smtClean="0"/>
              <a:t>The Rutgers Northern Hemisphere Snow and Ice Climate Data Records may be a better choice </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274638"/>
            <a:ext cx="8229600" cy="1143000"/>
          </a:xfrm>
        </p:spPr>
        <p:txBody>
          <a:bodyPr>
            <a:normAutofit/>
          </a:bodyPr>
          <a:lstStyle/>
          <a:p>
            <a:r>
              <a:rPr lang="en-US" b="1" dirty="0" err="1" smtClean="0"/>
              <a:t>IceSat</a:t>
            </a:r>
            <a:r>
              <a:rPr lang="en-US" b="1" dirty="0" smtClean="0"/>
              <a:t> II</a:t>
            </a:r>
            <a:endParaRPr lang="en-US" b="1" dirty="0"/>
          </a:p>
        </p:txBody>
      </p:sp>
      <p:sp>
        <p:nvSpPr>
          <p:cNvPr id="4" name="Slide Number Placeholder 3"/>
          <p:cNvSpPr>
            <a:spLocks noGrp="1"/>
          </p:cNvSpPr>
          <p:nvPr>
            <p:ph type="sldNum" sz="quarter" idx="12"/>
          </p:nvPr>
        </p:nvSpPr>
        <p:spPr/>
        <p:txBody>
          <a:bodyPr/>
          <a:lstStyle/>
          <a:p>
            <a:fld id="{9259AF2F-52C6-9B46-B8B2-0579234AE62E}" type="slidenum">
              <a:rPr lang="en-US" smtClean="0"/>
              <a:pPr/>
              <a:t>18</a:t>
            </a:fld>
            <a:endParaRPr lang="en-US"/>
          </a:p>
        </p:txBody>
      </p:sp>
      <p:sp>
        <p:nvSpPr>
          <p:cNvPr id="5" name="TextBox 4"/>
          <p:cNvSpPr txBox="1"/>
          <p:nvPr/>
        </p:nvSpPr>
        <p:spPr>
          <a:xfrm>
            <a:off x="4856166" y="1814215"/>
            <a:ext cx="3671475" cy="3170099"/>
          </a:xfrm>
          <a:prstGeom prst="rect">
            <a:avLst/>
          </a:prstGeom>
          <a:noFill/>
        </p:spPr>
        <p:txBody>
          <a:bodyPr wrap="square" rtlCol="0">
            <a:spAutoFit/>
          </a:bodyPr>
          <a:lstStyle/>
          <a:p>
            <a:r>
              <a:rPr lang="en-US" sz="2000" dirty="0" smtClean="0"/>
              <a:t>The ICESat-2 mission will deploy</a:t>
            </a:r>
            <a:r>
              <a:rPr lang="en-US" sz="2000" dirty="0" smtClean="0"/>
              <a:t> LIDAR sensors </a:t>
            </a:r>
            <a:r>
              <a:rPr lang="en-US" sz="2000" dirty="0" smtClean="0"/>
              <a:t>to collect altimetry data of the Earth's surface in 2018. ICESat-2 will continue the important observations of ice-sheet elevation change, sea-ice freeboard, and vegetation canopy height begun by </a:t>
            </a:r>
            <a:r>
              <a:rPr lang="en-US" sz="2000" dirty="0" err="1" smtClean="0"/>
              <a:t>ICESat</a:t>
            </a:r>
            <a:r>
              <a:rPr lang="en-US" sz="2000" dirty="0" smtClean="0"/>
              <a:t> in 2003 and continued by </a:t>
            </a:r>
            <a:r>
              <a:rPr lang="en-US" sz="2000" dirty="0" err="1" smtClean="0"/>
              <a:t>Icebridge</a:t>
            </a:r>
            <a:r>
              <a:rPr lang="en-US" sz="2000" dirty="0" smtClean="0"/>
              <a:t> to the present.</a:t>
            </a:r>
            <a:endParaRPr lang="en-US" sz="2000" dirty="0"/>
          </a:p>
        </p:txBody>
      </p:sp>
      <p:pic>
        <p:nvPicPr>
          <p:cNvPr id="7" name="Picture 6" descr="icesat 2.jpg"/>
          <p:cNvPicPr>
            <a:picLocks noChangeAspect="1"/>
          </p:cNvPicPr>
          <p:nvPr/>
        </p:nvPicPr>
        <p:blipFill>
          <a:blip r:embed="rId2"/>
          <a:stretch>
            <a:fillRect/>
          </a:stretch>
        </p:blipFill>
        <p:spPr>
          <a:xfrm>
            <a:off x="1008279" y="949794"/>
            <a:ext cx="3010372" cy="4034519"/>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b="1" dirty="0" smtClean="0"/>
              <a:t>Other Global </a:t>
            </a:r>
            <a:r>
              <a:rPr lang="en-US" b="1" dirty="0" err="1" smtClean="0"/>
              <a:t>Cryospheric</a:t>
            </a:r>
            <a:r>
              <a:rPr lang="en-US" b="1" dirty="0" smtClean="0"/>
              <a:t> Data sets</a:t>
            </a:r>
            <a:endParaRPr lang="en-US" b="1" dirty="0"/>
          </a:p>
        </p:txBody>
      </p:sp>
      <p:sp>
        <p:nvSpPr>
          <p:cNvPr id="3" name="Slide Number Placeholder 2"/>
          <p:cNvSpPr>
            <a:spLocks noGrp="1"/>
          </p:cNvSpPr>
          <p:nvPr>
            <p:ph type="sldNum" sz="quarter" idx="12"/>
          </p:nvPr>
        </p:nvSpPr>
        <p:spPr/>
        <p:txBody>
          <a:bodyPr/>
          <a:lstStyle/>
          <a:p>
            <a:fld id="{9259AF2F-52C6-9B46-B8B2-0579234AE62E}" type="slidenum">
              <a:rPr lang="en-US" smtClean="0"/>
              <a:pPr/>
              <a:t>19</a:t>
            </a:fld>
            <a:endParaRPr lang="en-US"/>
          </a:p>
        </p:txBody>
      </p:sp>
      <p:sp>
        <p:nvSpPr>
          <p:cNvPr id="4" name="TextBox 3"/>
          <p:cNvSpPr txBox="1"/>
          <p:nvPr/>
        </p:nvSpPr>
        <p:spPr>
          <a:xfrm>
            <a:off x="457200" y="1417638"/>
            <a:ext cx="7892094" cy="4893647"/>
          </a:xfrm>
          <a:prstGeom prst="rect">
            <a:avLst/>
          </a:prstGeom>
          <a:noFill/>
        </p:spPr>
        <p:txBody>
          <a:bodyPr wrap="square" rtlCol="0">
            <a:spAutoFit/>
          </a:bodyPr>
          <a:lstStyle/>
          <a:p>
            <a:r>
              <a:rPr lang="en-US" sz="2400" dirty="0" smtClean="0"/>
              <a:t>Military – Space Based Infrared</a:t>
            </a:r>
            <a:endParaRPr lang="en-US" sz="2400" dirty="0" smtClean="0"/>
          </a:p>
          <a:p>
            <a:pPr marL="288925" indent="-288925"/>
            <a:r>
              <a:rPr lang="en-US" sz="2400" dirty="0" smtClean="0"/>
              <a:t>C</a:t>
            </a:r>
            <a:r>
              <a:rPr lang="en-US" sz="2400" dirty="0" smtClean="0"/>
              <a:t>ommercial satellite constellations </a:t>
            </a:r>
            <a:r>
              <a:rPr lang="en-US" sz="2400" dirty="0" smtClean="0"/>
              <a:t>(Planet,</a:t>
            </a:r>
            <a:r>
              <a:rPr lang="en-US" sz="2400" dirty="0" smtClean="0"/>
              <a:t> </a:t>
            </a:r>
            <a:r>
              <a:rPr lang="en-US" sz="2400" dirty="0" err="1" smtClean="0"/>
              <a:t>Capella</a:t>
            </a:r>
            <a:r>
              <a:rPr lang="en-US" sz="2400" dirty="0" smtClean="0"/>
              <a:t> Space,   Hera, </a:t>
            </a:r>
            <a:r>
              <a:rPr lang="en-US" sz="2400" dirty="0" err="1" smtClean="0"/>
              <a:t>Astro</a:t>
            </a:r>
            <a:r>
              <a:rPr lang="en-US" sz="2400" dirty="0" smtClean="0"/>
              <a:t> </a:t>
            </a:r>
            <a:r>
              <a:rPr lang="en-US" sz="2400" dirty="0" smtClean="0"/>
              <a:t>Digital, OMS </a:t>
            </a:r>
            <a:r>
              <a:rPr lang="en-US" sz="2400" dirty="0" smtClean="0"/>
              <a:t>etc)</a:t>
            </a:r>
            <a:endParaRPr lang="en-US" sz="2400" dirty="0" smtClean="0"/>
          </a:p>
          <a:p>
            <a:r>
              <a:rPr lang="en-US" sz="2400" dirty="0" smtClean="0"/>
              <a:t>Data rescue datasets</a:t>
            </a:r>
          </a:p>
          <a:p>
            <a:r>
              <a:rPr lang="en-US" sz="2400" dirty="0" smtClean="0"/>
              <a:t>Canadian</a:t>
            </a:r>
            <a:r>
              <a:rPr lang="en-US" sz="2400" dirty="0" smtClean="0"/>
              <a:t> ice charts</a:t>
            </a:r>
            <a:endParaRPr lang="en-US" sz="2400" dirty="0" smtClean="0"/>
          </a:p>
          <a:p>
            <a:r>
              <a:rPr lang="en-US" sz="2400" dirty="0" smtClean="0"/>
              <a:t>AVHRR</a:t>
            </a:r>
          </a:p>
          <a:p>
            <a:r>
              <a:rPr lang="en-US" sz="2400" dirty="0" smtClean="0"/>
              <a:t>MODIS</a:t>
            </a:r>
          </a:p>
          <a:p>
            <a:r>
              <a:rPr lang="en-US" sz="2400" dirty="0" err="1" smtClean="0"/>
              <a:t>CryoSAT</a:t>
            </a:r>
            <a:endParaRPr lang="en-US" sz="2400" dirty="0" smtClean="0"/>
          </a:p>
          <a:p>
            <a:r>
              <a:rPr lang="en-US" sz="2400" dirty="0" err="1" smtClean="0"/>
              <a:t>RadarSAT</a:t>
            </a:r>
            <a:endParaRPr lang="en-US" sz="2400" dirty="0" smtClean="0"/>
          </a:p>
          <a:p>
            <a:r>
              <a:rPr lang="en-US" sz="2400" dirty="0" smtClean="0"/>
              <a:t>Sentinel</a:t>
            </a:r>
          </a:p>
          <a:p>
            <a:r>
              <a:rPr lang="en-US" sz="2400" dirty="0" err="1" smtClean="0"/>
              <a:t>LandSat</a:t>
            </a:r>
            <a:endParaRPr lang="en-US" sz="2400" dirty="0" smtClean="0"/>
          </a:p>
          <a:p>
            <a:r>
              <a:rPr lang="en-US" sz="2400" dirty="0" smtClean="0"/>
              <a:t>Glacial Photos</a:t>
            </a:r>
          </a:p>
          <a:p>
            <a:r>
              <a:rPr lang="en-US" sz="2400" i="1" dirty="0" smtClean="0"/>
              <a:t>And many others….</a:t>
            </a:r>
            <a:endParaRPr lang="en-US" sz="2400" i="1" dirty="0"/>
          </a:p>
        </p:txBody>
      </p:sp>
      <p:pic>
        <p:nvPicPr>
          <p:cNvPr id="5" name="Picture 4"/>
          <p:cNvPicPr>
            <a:picLocks noChangeAspect="1"/>
          </p:cNvPicPr>
          <p:nvPr/>
        </p:nvPicPr>
        <p:blipFill>
          <a:blip r:embed="rId2"/>
          <a:stretch>
            <a:fillRect/>
          </a:stretch>
        </p:blipFill>
        <p:spPr>
          <a:xfrm>
            <a:off x="4432671" y="2305120"/>
            <a:ext cx="3916623" cy="4051230"/>
          </a:xfrm>
          <a:prstGeom prst="rect">
            <a:avLst/>
          </a:prstGeom>
        </p:spPr>
      </p:pic>
      <p:sp>
        <p:nvSpPr>
          <p:cNvPr id="6" name="TextBox 5"/>
          <p:cNvSpPr txBox="1"/>
          <p:nvPr/>
        </p:nvSpPr>
        <p:spPr>
          <a:xfrm>
            <a:off x="4291014" y="6382921"/>
            <a:ext cx="4524372" cy="338554"/>
          </a:xfrm>
          <a:prstGeom prst="rect">
            <a:avLst/>
          </a:prstGeom>
          <a:noFill/>
        </p:spPr>
        <p:txBody>
          <a:bodyPr wrap="square" rtlCol="0">
            <a:spAutoFit/>
          </a:bodyPr>
          <a:lstStyle/>
          <a:p>
            <a:r>
              <a:rPr lang="en-US" sz="1600" dirty="0" smtClean="0">
                <a:latin typeface="Arial"/>
                <a:cs typeface="Arial"/>
              </a:rPr>
              <a:t>Antarctic ice extent October </a:t>
            </a:r>
            <a:r>
              <a:rPr lang="en-US" sz="1600" dirty="0" smtClean="0">
                <a:latin typeface="Arial"/>
                <a:cs typeface="Arial"/>
              </a:rPr>
              <a:t>1970 Nimbus</a:t>
            </a:r>
            <a:r>
              <a:rPr lang="en-US" sz="1600" dirty="0" smtClean="0">
                <a:latin typeface="Arial"/>
                <a:cs typeface="Arial"/>
              </a:rPr>
              <a:t> IV</a:t>
            </a:r>
            <a:endParaRPr lang="en-US" sz="16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25686"/>
          </a:xfrm>
        </p:spPr>
        <p:txBody>
          <a:bodyPr>
            <a:normAutofit/>
          </a:bodyPr>
          <a:lstStyle/>
          <a:p>
            <a:r>
              <a:rPr lang="en-US" sz="4000" b="1" dirty="0" smtClean="0"/>
              <a:t>Sea Ice Extent</a:t>
            </a:r>
            <a:endParaRPr lang="en-US" sz="4000" b="1" dirty="0"/>
          </a:p>
        </p:txBody>
      </p:sp>
      <p:sp>
        <p:nvSpPr>
          <p:cNvPr id="4" name="Slide Number Placeholder 3"/>
          <p:cNvSpPr>
            <a:spLocks noGrp="1"/>
          </p:cNvSpPr>
          <p:nvPr>
            <p:ph type="sldNum" sz="quarter" idx="12"/>
          </p:nvPr>
        </p:nvSpPr>
        <p:spPr/>
        <p:txBody>
          <a:bodyPr/>
          <a:lstStyle/>
          <a:p>
            <a:fld id="{9259AF2F-52C6-9B46-B8B2-0579234AE62E}" type="slidenum">
              <a:rPr lang="en-US" smtClean="0"/>
              <a:pPr/>
              <a:t>2</a:t>
            </a:fld>
            <a:endParaRPr lang="en-US"/>
          </a:p>
        </p:txBody>
      </p:sp>
      <p:pic>
        <p:nvPicPr>
          <p:cNvPr id="6" name="Picture 5" descr="antarctic extent.tiff"/>
          <p:cNvPicPr>
            <a:picLocks noChangeAspect="1"/>
          </p:cNvPicPr>
          <p:nvPr/>
        </p:nvPicPr>
        <p:blipFill>
          <a:blip r:embed="rId2"/>
          <a:stretch>
            <a:fillRect/>
          </a:stretch>
        </p:blipFill>
        <p:spPr>
          <a:xfrm>
            <a:off x="4310359" y="960466"/>
            <a:ext cx="4833641" cy="4960619"/>
          </a:xfrm>
          <a:prstGeom prst="rect">
            <a:avLst/>
          </a:prstGeom>
        </p:spPr>
      </p:pic>
      <p:pic>
        <p:nvPicPr>
          <p:cNvPr id="9" name="Picture 8" descr="arctic extent.tiff"/>
          <p:cNvPicPr>
            <a:picLocks noChangeAspect="1"/>
          </p:cNvPicPr>
          <p:nvPr/>
        </p:nvPicPr>
        <p:blipFill>
          <a:blip r:embed="rId3"/>
          <a:stretch>
            <a:fillRect/>
          </a:stretch>
        </p:blipFill>
        <p:spPr>
          <a:xfrm>
            <a:off x="153954" y="1259278"/>
            <a:ext cx="4531445" cy="466180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4000" b="1" dirty="0" smtClean="0"/>
              <a:t>Summary</a:t>
            </a:r>
            <a:r>
              <a:rPr lang="en-US" b="1" dirty="0" smtClean="0"/>
              <a:t> &amp; Issues</a:t>
            </a:r>
            <a:endParaRPr lang="en-US" b="1" dirty="0"/>
          </a:p>
        </p:txBody>
      </p:sp>
      <p:sp>
        <p:nvSpPr>
          <p:cNvPr id="3" name="Slide Number Placeholder 2"/>
          <p:cNvSpPr>
            <a:spLocks noGrp="1"/>
          </p:cNvSpPr>
          <p:nvPr>
            <p:ph type="sldNum" sz="quarter" idx="12"/>
          </p:nvPr>
        </p:nvSpPr>
        <p:spPr/>
        <p:txBody>
          <a:bodyPr/>
          <a:lstStyle/>
          <a:p>
            <a:fld id="{9259AF2F-52C6-9B46-B8B2-0579234AE62E}" type="slidenum">
              <a:rPr lang="en-US" smtClean="0"/>
              <a:pPr/>
              <a:t>20</a:t>
            </a:fld>
            <a:endParaRPr lang="en-US"/>
          </a:p>
        </p:txBody>
      </p:sp>
      <p:sp>
        <p:nvSpPr>
          <p:cNvPr id="4" name="TextBox 3"/>
          <p:cNvSpPr txBox="1"/>
          <p:nvPr/>
        </p:nvSpPr>
        <p:spPr>
          <a:xfrm>
            <a:off x="457200" y="1280622"/>
            <a:ext cx="8686800" cy="5262979"/>
          </a:xfrm>
          <a:prstGeom prst="rect">
            <a:avLst/>
          </a:prstGeom>
          <a:noFill/>
        </p:spPr>
        <p:txBody>
          <a:bodyPr wrap="square" rtlCol="0">
            <a:spAutoFit/>
          </a:bodyPr>
          <a:lstStyle/>
          <a:p>
            <a:r>
              <a:rPr lang="en-US" sz="2000" b="1" dirty="0" smtClean="0"/>
              <a:t>Data Rescue</a:t>
            </a:r>
            <a:r>
              <a:rPr lang="en-US" sz="2000" dirty="0" smtClean="0"/>
              <a:t>: You can’t tell where you are if you don’t know been. </a:t>
            </a:r>
          </a:p>
          <a:p>
            <a:r>
              <a:rPr lang="en-US" sz="2000" dirty="0" smtClean="0"/>
              <a:t>      Example: Global VIS/IR Nimbus 1964-1979   ESSA (NOAA) 1966-1978</a:t>
            </a:r>
          </a:p>
          <a:p>
            <a:r>
              <a:rPr lang="en-US" sz="2000" dirty="0" smtClean="0"/>
              <a:t>      </a:t>
            </a:r>
            <a:r>
              <a:rPr lang="en-US" sz="2000" i="1" dirty="0" smtClean="0"/>
              <a:t>Problem</a:t>
            </a:r>
            <a:r>
              <a:rPr lang="en-US" sz="2000" dirty="0" smtClean="0"/>
              <a:t>: Little funding for data rescue efforts, needs priority.</a:t>
            </a:r>
          </a:p>
          <a:p>
            <a:endParaRPr lang="en-US" sz="2000" dirty="0" smtClean="0"/>
          </a:p>
          <a:p>
            <a:r>
              <a:rPr lang="en-US" sz="2000" b="1" dirty="0" smtClean="0"/>
              <a:t>Shift to the Cloud</a:t>
            </a:r>
            <a:r>
              <a:rPr lang="en-US" sz="2000" dirty="0" smtClean="0"/>
              <a:t>: Primary key to future data integration, access and analysis. </a:t>
            </a:r>
          </a:p>
          <a:p>
            <a:r>
              <a:rPr lang="en-US" sz="2000" dirty="0" smtClean="0"/>
              <a:t>      Not a Hybrid Cloud except as backup of the data.</a:t>
            </a:r>
          </a:p>
          <a:p>
            <a:r>
              <a:rPr lang="en-US" sz="2000" dirty="0" smtClean="0"/>
              <a:t>      </a:t>
            </a:r>
            <a:r>
              <a:rPr lang="en-US" sz="2000" i="1" dirty="0" smtClean="0"/>
              <a:t>Problem</a:t>
            </a:r>
            <a:r>
              <a:rPr lang="en-US" sz="2000" dirty="0" smtClean="0"/>
              <a:t>: Negotiation with cloud providers for fixed cost data downloads.</a:t>
            </a:r>
          </a:p>
          <a:p>
            <a:endParaRPr lang="en-US" sz="2000" dirty="0" smtClean="0"/>
          </a:p>
          <a:p>
            <a:r>
              <a:rPr lang="en-US" sz="2000" b="1" dirty="0" err="1" smtClean="0"/>
              <a:t>GeoTiff</a:t>
            </a:r>
            <a:r>
              <a:rPr lang="en-US" sz="2000" dirty="0" smtClean="0"/>
              <a:t>: The lowest common denominator for gridded data exchange.  </a:t>
            </a:r>
          </a:p>
          <a:p>
            <a:r>
              <a:rPr lang="en-US" sz="2000" dirty="0" smtClean="0"/>
              <a:t>      Highest societal benefit &amp; </a:t>
            </a:r>
            <a:r>
              <a:rPr lang="en-US" sz="2000" dirty="0" smtClean="0"/>
              <a:t>u</a:t>
            </a:r>
            <a:r>
              <a:rPr lang="en-US" sz="2000" dirty="0" smtClean="0"/>
              <a:t>ser demand. </a:t>
            </a:r>
            <a:r>
              <a:rPr lang="en-US" sz="2000" dirty="0" err="1" smtClean="0"/>
              <a:t>NetCDF</a:t>
            </a:r>
            <a:r>
              <a:rPr lang="en-US" sz="2000" dirty="0" smtClean="0"/>
              <a:t> is too loose a standard. </a:t>
            </a:r>
            <a:endParaRPr lang="en-US" sz="2000" dirty="0" smtClean="0"/>
          </a:p>
          <a:p>
            <a:r>
              <a:rPr lang="en-US" sz="2000" dirty="0" smtClean="0"/>
              <a:t>      </a:t>
            </a:r>
            <a:r>
              <a:rPr lang="en-US" sz="2000" i="1" dirty="0" smtClean="0"/>
              <a:t>Problem</a:t>
            </a:r>
            <a:r>
              <a:rPr lang="en-US" sz="2000" dirty="0" smtClean="0"/>
              <a:t>: Datasets stored by frequency will result in increased data volume.</a:t>
            </a:r>
          </a:p>
          <a:p>
            <a:pPr marL="341313" indent="-287338"/>
            <a:endParaRPr lang="en-US" sz="2000" dirty="0" smtClean="0"/>
          </a:p>
          <a:p>
            <a:pPr marL="341313" indent="-341313"/>
            <a:r>
              <a:rPr lang="en-US" sz="2000" b="1" dirty="0" smtClean="0"/>
              <a:t>Commercial Remote Sensing Satellites: </a:t>
            </a:r>
            <a:r>
              <a:rPr lang="en-US" sz="2000" dirty="0" smtClean="0"/>
              <a:t>Within 3 years, the vast majority of </a:t>
            </a:r>
          </a:p>
          <a:p>
            <a:pPr marL="341313" indent="53975"/>
            <a:r>
              <a:rPr lang="en-US" sz="2000" dirty="0" smtClean="0"/>
              <a:t>Earth observing satellites will be private. Vis/IR/Radar/passive microwave.</a:t>
            </a:r>
          </a:p>
          <a:p>
            <a:pPr marL="341313" indent="-287338"/>
            <a:r>
              <a:rPr lang="en-US" sz="2000" dirty="0" smtClean="0"/>
              <a:t>      </a:t>
            </a:r>
            <a:r>
              <a:rPr lang="en-US" sz="2000" i="1" dirty="0" smtClean="0"/>
              <a:t>Problem</a:t>
            </a:r>
            <a:r>
              <a:rPr lang="en-US" sz="2000" dirty="0" smtClean="0"/>
              <a:t>: Disruptive, lower costs but not free. Commercial value drops in time.</a:t>
            </a:r>
          </a:p>
          <a:p>
            <a:endParaRPr lang="en-US" dirty="0" smtClean="0"/>
          </a:p>
          <a:p>
            <a:r>
              <a:rPr lang="en-US" dirty="0" smtClean="0"/>
              <a:t> </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Picture 4" descr="wmo2016_powerpoint_standard_v2.jpg"/>
          <p:cNvPicPr>
            <a:picLocks noChangeAspect="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0"/>
            <a:ext cx="9144000" cy="6858000"/>
          </a:xfrm>
          <a:prstGeom prst="rect">
            <a:avLst/>
          </a:prstGeom>
        </p:spPr>
      </p:pic>
      <p:pic>
        <p:nvPicPr>
          <p:cNvPr id="6" name="Picture 5" descr="IMG_4157.jpg"/>
          <p:cNvPicPr>
            <a:picLocks noChangeAspect="1"/>
          </p:cNvPicPr>
          <p:nvPr/>
        </p:nvPicPr>
        <p:blipFill>
          <a:blip r:embed="rId3"/>
          <a:stretch>
            <a:fillRect/>
          </a:stretch>
        </p:blipFill>
        <p:spPr>
          <a:xfrm>
            <a:off x="882197" y="320156"/>
            <a:ext cx="7804603" cy="3885761"/>
          </a:xfrm>
          <a:prstGeom prst="rect">
            <a:avLst/>
          </a:prstGeom>
        </p:spPr>
      </p:pic>
      <p:sp>
        <p:nvSpPr>
          <p:cNvPr id="2" name="Slide Number Placeholder 1"/>
          <p:cNvSpPr>
            <a:spLocks noGrp="1"/>
          </p:cNvSpPr>
          <p:nvPr>
            <p:ph type="sldNum" sz="quarter" idx="12"/>
          </p:nvPr>
        </p:nvSpPr>
        <p:spPr/>
        <p:txBody>
          <a:bodyPr/>
          <a:lstStyle/>
          <a:p>
            <a:fld id="{9259AF2F-52C6-9B46-B8B2-0579234AE62E}" type="slidenum">
              <a:rPr lang="en-US" smtClean="0"/>
              <a:pPr/>
              <a:t>21</a:t>
            </a:fld>
            <a:endParaRPr lang="en-US"/>
          </a:p>
        </p:txBody>
      </p:sp>
      <p:sp>
        <p:nvSpPr>
          <p:cNvPr id="7" name="Title 1"/>
          <p:cNvSpPr txBox="1">
            <a:spLocks/>
          </p:cNvSpPr>
          <p:nvPr/>
        </p:nvSpPr>
        <p:spPr>
          <a:xfrm>
            <a:off x="457200" y="2002370"/>
            <a:ext cx="8229600" cy="184081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rgbClr val="000090"/>
                </a:solidFill>
              </a:rPr>
              <a:t>Thank you</a:t>
            </a:r>
          </a:p>
          <a:p>
            <a:r>
              <a:rPr lang="en-US" sz="4800" dirty="0" smtClean="0">
                <a:solidFill>
                  <a:srgbClr val="000090"/>
                </a:solidFill>
              </a:rPr>
              <a:t>Merci</a:t>
            </a:r>
            <a:endParaRPr lang="en-US" sz="4800" dirty="0">
              <a:solidFill>
                <a:srgbClr val="000090"/>
              </a:solidFill>
            </a:endParaRPr>
          </a:p>
        </p:txBody>
      </p:sp>
      <p:sp>
        <p:nvSpPr>
          <p:cNvPr id="8" name="TextBox 7"/>
          <p:cNvSpPr txBox="1"/>
          <p:nvPr/>
        </p:nvSpPr>
        <p:spPr>
          <a:xfrm>
            <a:off x="2251979" y="4205917"/>
            <a:ext cx="5613942" cy="369332"/>
          </a:xfrm>
          <a:prstGeom prst="rect">
            <a:avLst/>
          </a:prstGeom>
          <a:noFill/>
        </p:spPr>
        <p:txBody>
          <a:bodyPr wrap="square" rtlCol="0">
            <a:spAutoFit/>
          </a:bodyPr>
          <a:lstStyle/>
          <a:p>
            <a:r>
              <a:rPr lang="en-US" dirty="0" smtClean="0"/>
              <a:t>Antarctic Peninsula NASA Operation </a:t>
            </a:r>
            <a:r>
              <a:rPr lang="en-US" dirty="0" err="1" smtClean="0"/>
              <a:t>IceBridge</a:t>
            </a:r>
            <a:r>
              <a:rPr lang="en-US" dirty="0" smtClean="0"/>
              <a:t> 2016</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0228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3</a:t>
            </a:fld>
            <a:endParaRPr lang="en-US" dirty="0"/>
          </a:p>
        </p:txBody>
      </p:sp>
      <p:sp>
        <p:nvSpPr>
          <p:cNvPr id="6" name="TextBox 5"/>
          <p:cNvSpPr txBox="1"/>
          <p:nvPr/>
        </p:nvSpPr>
        <p:spPr>
          <a:xfrm>
            <a:off x="522971" y="1916112"/>
            <a:ext cx="7630184" cy="4154983"/>
          </a:xfrm>
          <a:prstGeom prst="rect">
            <a:avLst/>
          </a:prstGeom>
          <a:noFill/>
        </p:spPr>
        <p:txBody>
          <a:bodyPr wrap="square" rtlCol="0">
            <a:spAutoFit/>
          </a:bodyPr>
          <a:lstStyle/>
          <a:p>
            <a:r>
              <a:rPr lang="en-US" sz="2400" dirty="0" smtClean="0"/>
              <a:t>Standards</a:t>
            </a:r>
            <a:r>
              <a:rPr lang="en-US" sz="2400" dirty="0" smtClean="0"/>
              <a:t>/Formats</a:t>
            </a:r>
          </a:p>
          <a:p>
            <a:r>
              <a:rPr lang="en-US" sz="2400" dirty="0" smtClean="0"/>
              <a:t>Data Quality</a:t>
            </a:r>
          </a:p>
          <a:p>
            <a:r>
              <a:rPr lang="en-US" sz="2400" dirty="0" smtClean="0"/>
              <a:t>Data Accession/De-accession</a:t>
            </a:r>
          </a:p>
          <a:p>
            <a:r>
              <a:rPr lang="en-US" sz="2400" dirty="0" smtClean="0"/>
              <a:t>Branding </a:t>
            </a:r>
          </a:p>
          <a:p>
            <a:r>
              <a:rPr lang="en-US" sz="2400" dirty="0" smtClean="0"/>
              <a:t>Data Set Versioning Guidelines</a:t>
            </a:r>
          </a:p>
          <a:p>
            <a:r>
              <a:rPr lang="en-US" sz="2400" dirty="0" smtClean="0"/>
              <a:t>Data Set DOI Guidelines </a:t>
            </a:r>
          </a:p>
          <a:p>
            <a:r>
              <a:rPr lang="en-US" sz="2400" dirty="0" smtClean="0"/>
              <a:t>Data Set Citation Guidelines </a:t>
            </a:r>
          </a:p>
          <a:p>
            <a:r>
              <a:rPr lang="en-US" sz="2400" dirty="0" smtClean="0"/>
              <a:t>Issues &amp; Limitations</a:t>
            </a:r>
          </a:p>
          <a:p>
            <a:r>
              <a:rPr lang="en-US" sz="2400" dirty="0" smtClean="0"/>
              <a:t>Legal Concerns</a:t>
            </a:r>
          </a:p>
          <a:p>
            <a:r>
              <a:rPr lang="en-US" sz="2400" dirty="0" smtClean="0"/>
              <a:t>Example </a:t>
            </a:r>
            <a:r>
              <a:rPr lang="en-US" sz="2400" dirty="0" err="1" smtClean="0"/>
              <a:t>Cryospheric</a:t>
            </a:r>
            <a:r>
              <a:rPr lang="en-US" sz="2400" dirty="0" smtClean="0"/>
              <a:t> </a:t>
            </a:r>
            <a:r>
              <a:rPr lang="en-US" sz="2400" dirty="0" smtClean="0"/>
              <a:t>data</a:t>
            </a:r>
          </a:p>
          <a:p>
            <a:r>
              <a:rPr lang="en-US" sz="2400" dirty="0" smtClean="0"/>
              <a:t>Summary &amp; Issues</a:t>
            </a:r>
            <a:endParaRPr lang="en-US" sz="2400" dirty="0"/>
          </a:p>
        </p:txBody>
      </p:sp>
      <p:sp>
        <p:nvSpPr>
          <p:cNvPr id="10" name="TextBox 9"/>
          <p:cNvSpPr txBox="1"/>
          <p:nvPr/>
        </p:nvSpPr>
        <p:spPr>
          <a:xfrm>
            <a:off x="522971" y="469562"/>
            <a:ext cx="7630184" cy="1446550"/>
          </a:xfrm>
          <a:prstGeom prst="rect">
            <a:avLst/>
          </a:prstGeom>
          <a:noFill/>
        </p:spPr>
        <p:txBody>
          <a:bodyPr wrap="square" rtlCol="0">
            <a:spAutoFit/>
          </a:bodyPr>
          <a:lstStyle/>
          <a:p>
            <a:r>
              <a:rPr lang="en-US" sz="4400" b="1" dirty="0" err="1" smtClean="0"/>
              <a:t>Cryosphere</a:t>
            </a:r>
            <a:r>
              <a:rPr lang="en-US" sz="4400" b="1" dirty="0" smtClean="0"/>
              <a:t> Data </a:t>
            </a:r>
            <a:r>
              <a:rPr lang="en-US" sz="4400" b="1" dirty="0" smtClean="0"/>
              <a:t>Management Guidelines/List of </a:t>
            </a:r>
            <a:r>
              <a:rPr lang="en-US" sz="4400" b="1" dirty="0" smtClean="0"/>
              <a:t>Practices </a:t>
            </a:r>
            <a:endParaRPr lang="en-US" sz="4400" b="1" dirty="0" smtClean="0"/>
          </a:p>
        </p:txBody>
      </p:sp>
      <p:pic>
        <p:nvPicPr>
          <p:cNvPr id="11" name="Content Placeholder 4" descr="greenland 2017 nasa.jpg"/>
          <p:cNvPicPr>
            <a:picLocks noChangeAspect="1"/>
          </p:cNvPicPr>
          <p:nvPr/>
        </p:nvPicPr>
        <p:blipFill>
          <a:blip r:embed="rId2"/>
          <a:srcRect l="-18187" r="-18187"/>
          <a:stretch>
            <a:fillRect/>
          </a:stretch>
        </p:blipFill>
        <p:spPr>
          <a:xfrm>
            <a:off x="3752033" y="2337136"/>
            <a:ext cx="6007904" cy="3304116"/>
          </a:xfrm>
          <a:prstGeom prst="rect">
            <a:avLst/>
          </a:prstGeom>
        </p:spPr>
      </p:pic>
      <p:sp>
        <p:nvSpPr>
          <p:cNvPr id="7" name="TextBox 6"/>
          <p:cNvSpPr txBox="1"/>
          <p:nvPr/>
        </p:nvSpPr>
        <p:spPr>
          <a:xfrm>
            <a:off x="4674727" y="5641252"/>
            <a:ext cx="4247810" cy="369332"/>
          </a:xfrm>
          <a:prstGeom prst="rect">
            <a:avLst/>
          </a:prstGeom>
          <a:noFill/>
        </p:spPr>
        <p:txBody>
          <a:bodyPr wrap="square" rtlCol="0">
            <a:spAutoFit/>
          </a:bodyPr>
          <a:lstStyle/>
          <a:p>
            <a:r>
              <a:rPr lang="en-US" dirty="0" smtClean="0"/>
              <a:t>Greenland glacier calving</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4</a:t>
            </a:fld>
            <a:endParaRPr lang="en-US" dirty="0"/>
          </a:p>
        </p:txBody>
      </p:sp>
      <p:sp>
        <p:nvSpPr>
          <p:cNvPr id="6" name="TextBox 5"/>
          <p:cNvSpPr txBox="1"/>
          <p:nvPr/>
        </p:nvSpPr>
        <p:spPr>
          <a:xfrm>
            <a:off x="1056616" y="1259279"/>
            <a:ext cx="7630184" cy="4247317"/>
          </a:xfrm>
          <a:prstGeom prst="rect">
            <a:avLst/>
          </a:prstGeom>
          <a:noFill/>
        </p:spPr>
        <p:txBody>
          <a:bodyPr wrap="square" rtlCol="0">
            <a:spAutoFit/>
          </a:bodyPr>
          <a:lstStyle/>
          <a:p>
            <a:r>
              <a:rPr lang="en-US" sz="2400" dirty="0" smtClean="0"/>
              <a:t>Encoding:</a:t>
            </a:r>
            <a:endParaRPr lang="en-US" sz="2400" dirty="0" smtClean="0"/>
          </a:p>
          <a:p>
            <a:r>
              <a:rPr lang="en-US" sz="2400" dirty="0" err="1" smtClean="0"/>
              <a:t>GeoTIFF</a:t>
            </a:r>
            <a:r>
              <a:rPr lang="en-US" sz="2400" dirty="0" smtClean="0"/>
              <a:t>, HDF</a:t>
            </a:r>
            <a:r>
              <a:rPr lang="en-US" sz="2400" dirty="0" smtClean="0"/>
              <a:t>, </a:t>
            </a:r>
            <a:r>
              <a:rPr lang="en-US" sz="2400" dirty="0" err="1" smtClean="0"/>
              <a:t>NetCDF</a:t>
            </a:r>
            <a:r>
              <a:rPr lang="en-US" sz="2400" dirty="0" smtClean="0"/>
              <a:t>, </a:t>
            </a:r>
            <a:r>
              <a:rPr lang="en-US" sz="2400" dirty="0" smtClean="0"/>
              <a:t>Binary, </a:t>
            </a:r>
            <a:endParaRPr lang="en-US" sz="2400" dirty="0" smtClean="0"/>
          </a:p>
          <a:p>
            <a:r>
              <a:rPr lang="en-US" sz="2400" dirty="0" smtClean="0"/>
              <a:t>shape, KML</a:t>
            </a:r>
          </a:p>
          <a:p>
            <a:r>
              <a:rPr lang="en-US" sz="1000" dirty="0" smtClean="0"/>
              <a:t> </a:t>
            </a:r>
          </a:p>
          <a:p>
            <a:r>
              <a:rPr lang="en-US" sz="2400" dirty="0" smtClean="0"/>
              <a:t>Access Protocols:</a:t>
            </a:r>
          </a:p>
          <a:p>
            <a:r>
              <a:rPr lang="en-US" sz="2400" dirty="0" err="1" smtClean="0"/>
              <a:t>OPeNDAP</a:t>
            </a:r>
            <a:r>
              <a:rPr lang="en-US" sz="2400" dirty="0" smtClean="0"/>
              <a:t>, FTP, HTTP, HTTPS, </a:t>
            </a:r>
          </a:p>
          <a:p>
            <a:r>
              <a:rPr lang="en-US" sz="2400" dirty="0" smtClean="0"/>
              <a:t>OGC web services (W*S)</a:t>
            </a:r>
          </a:p>
          <a:p>
            <a:endParaRPr lang="en-US" sz="1000" dirty="0" smtClean="0"/>
          </a:p>
          <a:p>
            <a:r>
              <a:rPr lang="en-US" sz="2400" dirty="0" smtClean="0"/>
              <a:t>Metadata:</a:t>
            </a:r>
          </a:p>
          <a:p>
            <a:r>
              <a:rPr lang="en-US" sz="2400" dirty="0" smtClean="0"/>
              <a:t>ISO 9115</a:t>
            </a:r>
          </a:p>
          <a:p>
            <a:endParaRPr lang="en-US" sz="1000" dirty="0" smtClean="0"/>
          </a:p>
          <a:p>
            <a:r>
              <a:rPr lang="en-US" sz="2400" dirty="0" smtClean="0"/>
              <a:t>Catalog Services:</a:t>
            </a:r>
          </a:p>
          <a:p>
            <a:r>
              <a:rPr lang="en-US" sz="2400" dirty="0" err="1" smtClean="0"/>
              <a:t>OpenSearch</a:t>
            </a:r>
            <a:r>
              <a:rPr lang="en-US" sz="2400" dirty="0" smtClean="0"/>
              <a:t>, OAI-PMH</a:t>
            </a:r>
          </a:p>
        </p:txBody>
      </p:sp>
      <p:sp>
        <p:nvSpPr>
          <p:cNvPr id="10" name="TextBox 9"/>
          <p:cNvSpPr txBox="1"/>
          <p:nvPr/>
        </p:nvSpPr>
        <p:spPr>
          <a:xfrm>
            <a:off x="1056616" y="489838"/>
            <a:ext cx="7630184" cy="769441"/>
          </a:xfrm>
          <a:prstGeom prst="rect">
            <a:avLst/>
          </a:prstGeom>
          <a:noFill/>
        </p:spPr>
        <p:txBody>
          <a:bodyPr wrap="square" rtlCol="0">
            <a:spAutoFit/>
          </a:bodyPr>
          <a:lstStyle/>
          <a:p>
            <a:r>
              <a:rPr lang="en-US" sz="4400" b="1" dirty="0" smtClean="0"/>
              <a:t>Standards/Formats</a:t>
            </a:r>
            <a:endParaRPr lang="en-US" sz="4400" b="1" dirty="0"/>
          </a:p>
        </p:txBody>
      </p:sp>
      <p:pic>
        <p:nvPicPr>
          <p:cNvPr id="5" name="Picture 4" descr="IMG_4020.jpg"/>
          <p:cNvPicPr>
            <a:picLocks noChangeAspect="1"/>
          </p:cNvPicPr>
          <p:nvPr/>
        </p:nvPicPr>
        <p:blipFill>
          <a:blip r:embed="rId2"/>
          <a:stretch>
            <a:fillRect/>
          </a:stretch>
        </p:blipFill>
        <p:spPr>
          <a:xfrm>
            <a:off x="5304428" y="1420424"/>
            <a:ext cx="3579004" cy="4772005"/>
          </a:xfrm>
          <a:prstGeom prst="rect">
            <a:avLst/>
          </a:prstGeom>
        </p:spPr>
      </p:pic>
      <p:sp>
        <p:nvSpPr>
          <p:cNvPr id="7" name="TextBox 6"/>
          <p:cNvSpPr txBox="1"/>
          <p:nvPr/>
        </p:nvSpPr>
        <p:spPr>
          <a:xfrm>
            <a:off x="5304428" y="6192429"/>
            <a:ext cx="3408239" cy="369332"/>
          </a:xfrm>
          <a:prstGeom prst="rect">
            <a:avLst/>
          </a:prstGeom>
          <a:noFill/>
        </p:spPr>
        <p:txBody>
          <a:bodyPr wrap="square" rtlCol="0">
            <a:spAutoFit/>
          </a:bodyPr>
          <a:lstStyle/>
          <a:p>
            <a:r>
              <a:rPr lang="en-US" dirty="0" smtClean="0"/>
              <a:t>Antarctic Ice Sheets</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5</a:t>
            </a:fld>
            <a:endParaRPr lang="en-US" dirty="0"/>
          </a:p>
        </p:txBody>
      </p:sp>
      <p:sp>
        <p:nvSpPr>
          <p:cNvPr id="6" name="TextBox 5"/>
          <p:cNvSpPr txBox="1"/>
          <p:nvPr/>
        </p:nvSpPr>
        <p:spPr>
          <a:xfrm>
            <a:off x="1056616" y="1259279"/>
            <a:ext cx="7630184" cy="6586418"/>
          </a:xfrm>
          <a:prstGeom prst="rect">
            <a:avLst/>
          </a:prstGeom>
          <a:noFill/>
        </p:spPr>
        <p:txBody>
          <a:bodyPr wrap="square" rtlCol="0">
            <a:spAutoFit/>
          </a:bodyPr>
          <a:lstStyle/>
          <a:p>
            <a:r>
              <a:rPr lang="en-US" sz="2400" dirty="0" smtClean="0"/>
              <a:t>QA4EO:</a:t>
            </a:r>
          </a:p>
          <a:p>
            <a:r>
              <a:rPr lang="en-US" sz="2400" dirty="0" smtClean="0"/>
              <a:t>Quality indicators, Traceability, Reference Standard, Uncertainty</a:t>
            </a:r>
          </a:p>
          <a:p>
            <a:endParaRPr lang="en-US" sz="1000" dirty="0" smtClean="0"/>
          </a:p>
          <a:p>
            <a:r>
              <a:rPr lang="en-US" sz="2400" dirty="0" smtClean="0"/>
              <a:t>Other quality measures in use include:</a:t>
            </a:r>
          </a:p>
          <a:p>
            <a:r>
              <a:rPr lang="en-US" sz="2400" dirty="0" smtClean="0"/>
              <a:t>Error bars , Signal to noise, Documentation, Data Audits (how often is a parameter populated?)</a:t>
            </a:r>
          </a:p>
          <a:p>
            <a:endParaRPr lang="en-US" sz="1000" dirty="0" smtClean="0"/>
          </a:p>
          <a:p>
            <a:r>
              <a:rPr lang="en-US" sz="2400" dirty="0" smtClean="0"/>
              <a:t>Condensate Processing:</a:t>
            </a:r>
          </a:p>
          <a:p>
            <a:r>
              <a:rPr lang="en-US" sz="2400" dirty="0" smtClean="0"/>
              <a:t> The search for anomalies in a dataset (either as real events or artifacts)</a:t>
            </a:r>
          </a:p>
          <a:p>
            <a:endParaRPr lang="en-US" sz="1000" dirty="0" smtClean="0"/>
          </a:p>
          <a:p>
            <a:r>
              <a:rPr lang="en-US" sz="2400" dirty="0" smtClean="0"/>
              <a:t>Levels of Service Minimum: </a:t>
            </a:r>
          </a:p>
          <a:p>
            <a:r>
              <a:rPr lang="en-US" sz="2400" dirty="0" smtClean="0"/>
              <a:t>Provides checksum, Data integrity monitoring, On-site backups, Inventory metadata</a:t>
            </a:r>
          </a:p>
          <a:p>
            <a:endParaRPr lang="en-US" sz="2400" dirty="0" smtClean="0"/>
          </a:p>
          <a:p>
            <a:endParaRPr lang="en-US" sz="2000" dirty="0" smtClean="0"/>
          </a:p>
          <a:p>
            <a:endParaRPr lang="en-US" sz="2000" dirty="0" smtClean="0"/>
          </a:p>
          <a:p>
            <a:endParaRPr lang="en-US" sz="2000" dirty="0" smtClean="0"/>
          </a:p>
          <a:p>
            <a:endParaRPr lang="en-US" sz="2000" dirty="0" smtClean="0"/>
          </a:p>
        </p:txBody>
      </p:sp>
      <p:sp>
        <p:nvSpPr>
          <p:cNvPr id="10" name="TextBox 9"/>
          <p:cNvSpPr txBox="1"/>
          <p:nvPr/>
        </p:nvSpPr>
        <p:spPr>
          <a:xfrm>
            <a:off x="1056616" y="489838"/>
            <a:ext cx="7630184" cy="769441"/>
          </a:xfrm>
          <a:prstGeom prst="rect">
            <a:avLst/>
          </a:prstGeom>
          <a:noFill/>
        </p:spPr>
        <p:txBody>
          <a:bodyPr wrap="square" rtlCol="0">
            <a:spAutoFit/>
          </a:bodyPr>
          <a:lstStyle/>
          <a:p>
            <a:r>
              <a:rPr lang="en-US" sz="4400" b="1" dirty="0" smtClean="0"/>
              <a:t>Data Quality</a:t>
            </a:r>
            <a:endParaRPr lang="en-US" sz="44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6</a:t>
            </a:fld>
            <a:endParaRPr lang="en-US" dirty="0"/>
          </a:p>
        </p:txBody>
      </p:sp>
      <p:sp>
        <p:nvSpPr>
          <p:cNvPr id="10" name="TextBox 9"/>
          <p:cNvSpPr txBox="1"/>
          <p:nvPr/>
        </p:nvSpPr>
        <p:spPr>
          <a:xfrm>
            <a:off x="1056616" y="489838"/>
            <a:ext cx="7630184" cy="769441"/>
          </a:xfrm>
          <a:prstGeom prst="rect">
            <a:avLst/>
          </a:prstGeom>
          <a:noFill/>
        </p:spPr>
        <p:txBody>
          <a:bodyPr wrap="square" rtlCol="0">
            <a:spAutoFit/>
          </a:bodyPr>
          <a:lstStyle/>
          <a:p>
            <a:r>
              <a:rPr lang="en-US" sz="4400" b="1" dirty="0" smtClean="0"/>
              <a:t>Data Accession/De-accession</a:t>
            </a:r>
            <a:endParaRPr lang="en-US" sz="4400" b="1" dirty="0"/>
          </a:p>
        </p:txBody>
      </p:sp>
      <p:pic>
        <p:nvPicPr>
          <p:cNvPr id="5" name="Picture 4" descr="access.tiff"/>
          <p:cNvPicPr>
            <a:picLocks noChangeAspect="1"/>
          </p:cNvPicPr>
          <p:nvPr/>
        </p:nvPicPr>
        <p:blipFill>
          <a:blip r:embed="rId2"/>
          <a:stretch>
            <a:fillRect/>
          </a:stretch>
        </p:blipFill>
        <p:spPr>
          <a:xfrm>
            <a:off x="181438" y="1698728"/>
            <a:ext cx="4351872" cy="4106759"/>
          </a:xfrm>
          <a:prstGeom prst="rect">
            <a:avLst/>
          </a:prstGeom>
        </p:spPr>
      </p:pic>
      <p:pic>
        <p:nvPicPr>
          <p:cNvPr id="7" name="Picture 6" descr="deaccess.tiff"/>
          <p:cNvPicPr>
            <a:picLocks noChangeAspect="1"/>
          </p:cNvPicPr>
          <p:nvPr/>
        </p:nvPicPr>
        <p:blipFill>
          <a:blip r:embed="rId3"/>
          <a:stretch>
            <a:fillRect/>
          </a:stretch>
        </p:blipFill>
        <p:spPr>
          <a:xfrm>
            <a:off x="4674726" y="1736000"/>
            <a:ext cx="4469273" cy="4069487"/>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7</a:t>
            </a:fld>
            <a:endParaRPr lang="en-US" dirty="0"/>
          </a:p>
        </p:txBody>
      </p:sp>
      <p:sp>
        <p:nvSpPr>
          <p:cNvPr id="6" name="TextBox 5"/>
          <p:cNvSpPr txBox="1"/>
          <p:nvPr/>
        </p:nvSpPr>
        <p:spPr>
          <a:xfrm>
            <a:off x="1056616" y="1174971"/>
            <a:ext cx="7630184" cy="2400657"/>
          </a:xfrm>
          <a:prstGeom prst="rect">
            <a:avLst/>
          </a:prstGeom>
          <a:noFill/>
        </p:spPr>
        <p:txBody>
          <a:bodyPr wrap="square" rtlCol="0">
            <a:spAutoFit/>
          </a:bodyPr>
          <a:lstStyle/>
          <a:p>
            <a:pPr>
              <a:spcBef>
                <a:spcPts val="600"/>
              </a:spcBef>
            </a:pPr>
            <a:r>
              <a:rPr lang="en-US" sz="2000" dirty="0" smtClean="0"/>
              <a:t>What is branding?</a:t>
            </a:r>
          </a:p>
          <a:p>
            <a:r>
              <a:rPr lang="en-US" sz="2000" dirty="0" smtClean="0"/>
              <a:t>A brand encompasses the uniqueness and </a:t>
            </a:r>
          </a:p>
          <a:p>
            <a:r>
              <a:rPr lang="en-US" sz="2000" dirty="0" smtClean="0"/>
              <a:t>value of a product or organization.</a:t>
            </a:r>
          </a:p>
          <a:p>
            <a:pPr>
              <a:spcBef>
                <a:spcPts val="600"/>
              </a:spcBef>
            </a:pPr>
            <a:r>
              <a:rPr lang="en-US" sz="2000" dirty="0" smtClean="0"/>
              <a:t>When an organization has a successful brand, people attach all of the brand attributes to everything the organization does or produces.</a:t>
            </a:r>
          </a:p>
          <a:p>
            <a:pPr>
              <a:spcBef>
                <a:spcPts val="600"/>
              </a:spcBef>
            </a:pPr>
            <a:r>
              <a:rPr lang="en-US" sz="2000" dirty="0" smtClean="0"/>
              <a:t>A brand does not describe a product line. It tells people what kinds of things they can expect.</a:t>
            </a:r>
          </a:p>
        </p:txBody>
      </p:sp>
      <p:sp>
        <p:nvSpPr>
          <p:cNvPr id="10" name="TextBox 9"/>
          <p:cNvSpPr txBox="1"/>
          <p:nvPr/>
        </p:nvSpPr>
        <p:spPr>
          <a:xfrm>
            <a:off x="1056616" y="405530"/>
            <a:ext cx="7630184" cy="769441"/>
          </a:xfrm>
          <a:prstGeom prst="rect">
            <a:avLst/>
          </a:prstGeom>
          <a:noFill/>
        </p:spPr>
        <p:txBody>
          <a:bodyPr wrap="square" rtlCol="0">
            <a:spAutoFit/>
          </a:bodyPr>
          <a:lstStyle/>
          <a:p>
            <a:r>
              <a:rPr lang="en-US" sz="4400" b="1" dirty="0" smtClean="0"/>
              <a:t>Data Branding</a:t>
            </a:r>
            <a:endParaRPr lang="en-US" sz="4400" b="1" dirty="0"/>
          </a:p>
        </p:txBody>
      </p:sp>
      <p:pic>
        <p:nvPicPr>
          <p:cNvPr id="5" name="Picture 4" descr="IMG_4281.jpg"/>
          <p:cNvPicPr>
            <a:picLocks noChangeAspect="1"/>
          </p:cNvPicPr>
          <p:nvPr/>
        </p:nvPicPr>
        <p:blipFill>
          <a:blip r:embed="rId2"/>
          <a:stretch>
            <a:fillRect/>
          </a:stretch>
        </p:blipFill>
        <p:spPr>
          <a:xfrm>
            <a:off x="4343867" y="3318205"/>
            <a:ext cx="4096202" cy="3072151"/>
          </a:xfrm>
          <a:prstGeom prst="rect">
            <a:avLst/>
          </a:prstGeom>
        </p:spPr>
      </p:pic>
      <p:sp>
        <p:nvSpPr>
          <p:cNvPr id="7" name="TextBox 6"/>
          <p:cNvSpPr txBox="1"/>
          <p:nvPr/>
        </p:nvSpPr>
        <p:spPr>
          <a:xfrm>
            <a:off x="1056616" y="3652572"/>
            <a:ext cx="3287251" cy="2554545"/>
          </a:xfrm>
          <a:prstGeom prst="rect">
            <a:avLst/>
          </a:prstGeom>
          <a:noFill/>
        </p:spPr>
        <p:txBody>
          <a:bodyPr wrap="square" rtlCol="0">
            <a:spAutoFit/>
          </a:bodyPr>
          <a:lstStyle/>
          <a:p>
            <a:pPr>
              <a:spcBef>
                <a:spcPts val="600"/>
              </a:spcBef>
            </a:pPr>
            <a:r>
              <a:rPr lang="en-US" sz="2000" dirty="0" smtClean="0"/>
              <a:t>A brand is not a logo. However, logos, graphic elements, colors, and so forth create a strong visual association that connects people immediately with brand attributes</a:t>
            </a:r>
            <a:r>
              <a:rPr lang="en-US" sz="2000" dirty="0" smtClean="0"/>
              <a:t>. </a:t>
            </a:r>
            <a:r>
              <a:rPr lang="en-US" sz="2000" dirty="0" smtClean="0"/>
              <a:t>Makes it easier to find data.</a:t>
            </a:r>
            <a:endParaRPr lang="en-US" sz="2000" dirty="0"/>
          </a:p>
        </p:txBody>
      </p:sp>
      <p:pic>
        <p:nvPicPr>
          <p:cNvPr id="8" name="Picture 7" descr="brand.jpg"/>
          <p:cNvPicPr>
            <a:picLocks noChangeAspect="1"/>
          </p:cNvPicPr>
          <p:nvPr/>
        </p:nvPicPr>
        <p:blipFill>
          <a:blip r:embed="rId3"/>
          <a:stretch>
            <a:fillRect/>
          </a:stretch>
        </p:blipFill>
        <p:spPr>
          <a:xfrm>
            <a:off x="5684269" y="237796"/>
            <a:ext cx="2755800" cy="1874349"/>
          </a:xfrm>
          <a:prstGeom prst="rect">
            <a:avLst/>
          </a:prstGeom>
        </p:spPr>
      </p:pic>
      <p:sp>
        <p:nvSpPr>
          <p:cNvPr id="9" name="TextBox 8"/>
          <p:cNvSpPr txBox="1"/>
          <p:nvPr/>
        </p:nvSpPr>
        <p:spPr>
          <a:xfrm>
            <a:off x="4482615" y="6390356"/>
            <a:ext cx="3957454" cy="369332"/>
          </a:xfrm>
          <a:prstGeom prst="rect">
            <a:avLst/>
          </a:prstGeom>
          <a:noFill/>
        </p:spPr>
        <p:txBody>
          <a:bodyPr wrap="square" rtlCol="0">
            <a:spAutoFit/>
          </a:bodyPr>
          <a:lstStyle/>
          <a:p>
            <a:r>
              <a:rPr lang="en-US" dirty="0" smtClean="0"/>
              <a:t>Antarctic Sea Ice NASA </a:t>
            </a:r>
            <a:r>
              <a:rPr lang="en-US" dirty="0" err="1" smtClean="0"/>
              <a:t>IceBridge</a:t>
            </a:r>
            <a:r>
              <a:rPr lang="en-US" dirty="0" smtClean="0"/>
              <a:t> 2016</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8</a:t>
            </a:fld>
            <a:endParaRPr lang="en-US" dirty="0"/>
          </a:p>
        </p:txBody>
      </p:sp>
      <p:sp>
        <p:nvSpPr>
          <p:cNvPr id="10" name="TextBox 9"/>
          <p:cNvSpPr txBox="1"/>
          <p:nvPr/>
        </p:nvSpPr>
        <p:spPr>
          <a:xfrm>
            <a:off x="1056616" y="468370"/>
            <a:ext cx="7630184" cy="769441"/>
          </a:xfrm>
          <a:prstGeom prst="rect">
            <a:avLst/>
          </a:prstGeom>
          <a:noFill/>
        </p:spPr>
        <p:txBody>
          <a:bodyPr wrap="square" rtlCol="0">
            <a:spAutoFit/>
          </a:bodyPr>
          <a:lstStyle/>
          <a:p>
            <a:r>
              <a:rPr lang="en-US" sz="4400" b="1" dirty="0" smtClean="0"/>
              <a:t>Data Set Versioning Guidelines</a:t>
            </a:r>
            <a:endParaRPr lang="en-US" sz="4400" b="1" dirty="0"/>
          </a:p>
        </p:txBody>
      </p:sp>
      <p:pic>
        <p:nvPicPr>
          <p:cNvPr id="5" name="Picture 4" descr="versioning.tiff"/>
          <p:cNvPicPr>
            <a:picLocks noChangeAspect="1"/>
          </p:cNvPicPr>
          <p:nvPr/>
        </p:nvPicPr>
        <p:blipFill>
          <a:blip r:embed="rId2"/>
          <a:stretch>
            <a:fillRect/>
          </a:stretch>
        </p:blipFill>
        <p:spPr>
          <a:xfrm>
            <a:off x="657761" y="1237811"/>
            <a:ext cx="7799216" cy="5118539"/>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9259AF2F-52C6-9B46-B8B2-0579234AE62E}" type="slidenum">
              <a:rPr lang="en-US" smtClean="0"/>
              <a:pPr/>
              <a:t>9</a:t>
            </a:fld>
            <a:endParaRPr lang="en-US" dirty="0"/>
          </a:p>
        </p:txBody>
      </p:sp>
      <p:sp>
        <p:nvSpPr>
          <p:cNvPr id="6" name="TextBox 5"/>
          <p:cNvSpPr txBox="1"/>
          <p:nvPr/>
        </p:nvSpPr>
        <p:spPr>
          <a:xfrm>
            <a:off x="1056616" y="1420424"/>
            <a:ext cx="7630184" cy="4524316"/>
          </a:xfrm>
          <a:prstGeom prst="rect">
            <a:avLst/>
          </a:prstGeom>
          <a:noFill/>
        </p:spPr>
        <p:txBody>
          <a:bodyPr wrap="square" rtlCol="0">
            <a:spAutoFit/>
          </a:bodyPr>
          <a:lstStyle/>
          <a:p>
            <a:endParaRPr lang="en-US" b="1" dirty="0" smtClean="0"/>
          </a:p>
          <a:p>
            <a:r>
              <a:rPr lang="en-US" b="1" dirty="0" smtClean="0"/>
              <a:t>What is a Digital Object Identifier (DOI)</a:t>
            </a:r>
          </a:p>
          <a:p>
            <a:r>
              <a:rPr lang="en-US" dirty="0" smtClean="0"/>
              <a:t>Per Wikipedia, "A digital object identifier (DOI) is a character string (a "digital identifier") used to uniquely identify an object such as an electronic document. Metadata about the object is stored in association with the DOI name and this metadata may include a location, such as a URL, where the object can be found. The DOI for a document is permanent</a:t>
            </a:r>
          </a:p>
          <a:p>
            <a:r>
              <a:rPr lang="en-US" b="1" dirty="0" smtClean="0"/>
              <a:t>When to Assign a DOI</a:t>
            </a:r>
          </a:p>
          <a:p>
            <a:r>
              <a:rPr lang="en-US" dirty="0" smtClean="0"/>
              <a:t>To a data set when it is </a:t>
            </a:r>
            <a:r>
              <a:rPr lang="en-US" b="1" dirty="0" smtClean="0"/>
              <a:t>first published or released</a:t>
            </a:r>
            <a:r>
              <a:rPr lang="en-US" dirty="0" smtClean="0"/>
              <a:t>. This would include limited or embargoed releases.</a:t>
            </a:r>
          </a:p>
          <a:p>
            <a:r>
              <a:rPr lang="en-US" dirty="0" smtClean="0"/>
              <a:t>To </a:t>
            </a:r>
            <a:r>
              <a:rPr lang="en-US" b="1" dirty="0" smtClean="0"/>
              <a:t>each new major version</a:t>
            </a:r>
            <a:r>
              <a:rPr lang="en-US" dirty="0" smtClean="0"/>
              <a:t>. A new major version also results in a </a:t>
            </a:r>
            <a:r>
              <a:rPr lang="en-US" dirty="0" smtClean="0"/>
              <a:t>new</a:t>
            </a:r>
            <a:r>
              <a:rPr lang="en-US" dirty="0" smtClean="0"/>
              <a:t> </a:t>
            </a:r>
            <a:r>
              <a:rPr lang="en-US" dirty="0" smtClean="0"/>
              <a:t>metadata </a:t>
            </a:r>
            <a:r>
              <a:rPr lang="en-US" dirty="0" smtClean="0"/>
              <a:t>record.  See </a:t>
            </a:r>
            <a:r>
              <a:rPr lang="en-US" dirty="0" smtClean="0">
                <a:hlinkClick r:id="rId2"/>
              </a:rPr>
              <a:t>Data Set Versioning Guidelines</a:t>
            </a:r>
            <a:r>
              <a:rPr lang="en-US" dirty="0" smtClean="0"/>
              <a:t> for more information on data set version.</a:t>
            </a:r>
          </a:p>
          <a:p>
            <a:pPr lvl="1"/>
            <a:r>
              <a:rPr lang="en-US" dirty="0" smtClean="0"/>
              <a:t>The DOI and metadata record for past versions should be maintained and point to the corresponding data set landing page.</a:t>
            </a:r>
          </a:p>
          <a:p>
            <a:r>
              <a:rPr lang="en-US" dirty="0" smtClean="0"/>
              <a:t> .</a:t>
            </a:r>
            <a:endParaRPr lang="en-US" dirty="0"/>
          </a:p>
        </p:txBody>
      </p:sp>
      <p:sp>
        <p:nvSpPr>
          <p:cNvPr id="10" name="TextBox 9"/>
          <p:cNvSpPr txBox="1"/>
          <p:nvPr/>
        </p:nvSpPr>
        <p:spPr>
          <a:xfrm>
            <a:off x="1056616" y="650983"/>
            <a:ext cx="8410238" cy="769441"/>
          </a:xfrm>
          <a:prstGeom prst="rect">
            <a:avLst/>
          </a:prstGeom>
          <a:noFill/>
        </p:spPr>
        <p:txBody>
          <a:bodyPr wrap="square" rtlCol="0">
            <a:spAutoFit/>
          </a:bodyPr>
          <a:lstStyle/>
          <a:p>
            <a:r>
              <a:rPr lang="en-US" sz="4400" b="1" dirty="0" smtClean="0"/>
              <a:t>Data Set DOI Guidelines</a:t>
            </a:r>
            <a:endParaRPr lang="en-US" sz="4400" b="1"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82390693"/>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14091</TotalTime>
  <Words>1384</Words>
  <Application>Microsoft Macintosh PowerPoint</Application>
  <PresentationFormat>On-screen Show (4:3)</PresentationFormat>
  <Paragraphs>166</Paragraphs>
  <Slides>21</Slides>
  <Notes>1</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blank</vt:lpstr>
      <vt:lpstr>Slide 1</vt:lpstr>
      <vt:lpstr>Sea Ice Extent</vt:lpstr>
      <vt:lpstr>Slide 3</vt:lpstr>
      <vt:lpstr>Slide 4</vt:lpstr>
      <vt:lpstr>Slide 5</vt:lpstr>
      <vt:lpstr>Slide 6</vt:lpstr>
      <vt:lpstr>Slide 7</vt:lpstr>
      <vt:lpstr>Slide 8</vt:lpstr>
      <vt:lpstr>Slide 9</vt:lpstr>
      <vt:lpstr>Slide 10</vt:lpstr>
      <vt:lpstr>Issues and risks: ethical</vt:lpstr>
      <vt:lpstr>Legal Access Issues</vt:lpstr>
      <vt:lpstr>Examples of NSIDC Cryospheric  climate-related data sources</vt:lpstr>
      <vt:lpstr>Monthly Sea Ice extent 1979 to present</vt:lpstr>
      <vt:lpstr>Sea Ice Concentrations from Nimbus-7 SMMR and DMSP SSM/I-SSMIS Passive Microwave Data</vt:lpstr>
      <vt:lpstr>Slide 16</vt:lpstr>
      <vt:lpstr>MODIS/Terra Snow Cover Daily L3 Global 500m Grid, Version 6</vt:lpstr>
      <vt:lpstr>IceSat II</vt:lpstr>
      <vt:lpstr>Other Global Cryospheric Data sets</vt:lpstr>
      <vt:lpstr>Summary &amp; Issues</vt:lpstr>
      <vt:lpstr>Slide 21</vt:lpstr>
    </vt:vector>
  </TitlesOfParts>
  <Company>World Meteorological Organization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Foreman</dc:creator>
  <cp:lastModifiedBy>David Gallaher</cp:lastModifiedBy>
  <cp:revision>23</cp:revision>
  <dcterms:created xsi:type="dcterms:W3CDTF">2017-09-29T21:46:03Z</dcterms:created>
  <dcterms:modified xsi:type="dcterms:W3CDTF">2017-10-02T14:15:45Z</dcterms:modified>
</cp:coreProperties>
</file>