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75" r:id="rId3"/>
    <p:sldId id="267" r:id="rId4"/>
    <p:sldId id="277" r:id="rId5"/>
    <p:sldId id="268" r:id="rId6"/>
    <p:sldId id="276" r:id="rId7"/>
    <p:sldId id="278" r:id="rId8"/>
    <p:sldId id="279" r:id="rId9"/>
    <p:sldId id="281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80" r:id="rId19"/>
    <p:sldId id="258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8" d="100"/>
          <a:sy n="68" d="100"/>
        </p:scale>
        <p:origin x="122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9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A64BE-CACF-4CEE-A925-28596A754FAC}" type="datetimeFigureOut">
              <a:rPr lang="en-GB" smtClean="0"/>
              <a:t>01/10/2017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16527-64FD-4ADC-8819-9BFA1E8A93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35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1600" dirty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478"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5958" indent="-286908" defTabSz="924478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7628" indent="-229526" defTabSz="924478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6680" indent="-229526" defTabSz="924478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65733" indent="-229526" defTabSz="924478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24787" indent="-229526" defTabSz="9244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83838" indent="-229526" defTabSz="9244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42887" indent="-229526" defTabSz="9244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901940" indent="-229526" defTabSz="92447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21C071-EBD5-485C-90D2-F0107C42ED4A}" type="slidenum">
              <a:rPr lang="en-US" sz="1200">
                <a:latin typeface="Times New Roman" pitchFamily="18" charset="0"/>
              </a:rPr>
              <a:pPr eaLnBrk="1" hangingPunct="1"/>
              <a:t>4</a:t>
            </a:fld>
            <a:endParaRPr lang="en-US" sz="12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957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98F2A-5949-434C-B30D-8006CFB5616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147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5325"/>
            <a:ext cx="4651375" cy="34893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35BF5-6F3D-4E87-81F1-61F23F7023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9351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16527-64FD-4ADC-8819-9BFA1E8A93FB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945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-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jpeg"/><Relationship Id="rId18" Type="http://schemas.openxmlformats.org/officeDocument/2006/relationships/image" Target="../media/image20.jpe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jpeg"/><Relationship Id="rId20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jpe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a.gov/nextgen/programs/" TargetMode="External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7600" dirty="0" smtClean="0">
                <a:solidFill>
                  <a:srgbClr val="000090"/>
                </a:solidFill>
              </a:rPr>
              <a:t>Federal Aviation Administration</a:t>
            </a:r>
          </a:p>
          <a:p>
            <a:r>
              <a:rPr lang="en-US" sz="17600" dirty="0" smtClean="0">
                <a:solidFill>
                  <a:srgbClr val="000090"/>
                </a:solidFill>
              </a:rPr>
              <a:t>Weather Information Management</a:t>
            </a:r>
          </a:p>
          <a:p>
            <a:endParaRPr lang="en-US" sz="4800" i="1" dirty="0" smtClean="0">
              <a:solidFill>
                <a:srgbClr val="000090"/>
              </a:solidFill>
            </a:endParaRPr>
          </a:p>
          <a:p>
            <a:r>
              <a:rPr lang="en-US" sz="14400" i="1" dirty="0" smtClean="0">
                <a:solidFill>
                  <a:srgbClr val="000090"/>
                </a:solidFill>
              </a:rPr>
              <a:t>Alfred Moosakhanian</a:t>
            </a:r>
          </a:p>
          <a:p>
            <a:endParaRPr lang="en-US" sz="4800" dirty="0" smtClean="0">
              <a:solidFill>
                <a:srgbClr val="000090"/>
              </a:solidFill>
            </a:endParaRPr>
          </a:p>
          <a:p>
            <a:r>
              <a:rPr lang="en-US" sz="9600" dirty="0" smtClean="0">
                <a:solidFill>
                  <a:srgbClr val="000090"/>
                </a:solidFill>
              </a:rPr>
              <a:t>Item 5.6</a:t>
            </a:r>
            <a:endParaRPr lang="en-US" sz="9600" dirty="0" smtClean="0">
              <a:solidFill>
                <a:srgbClr val="000090"/>
              </a:solidFill>
            </a:endParaRPr>
          </a:p>
          <a:p>
            <a:endParaRPr lang="en-US" sz="3000" dirty="0">
              <a:solidFill>
                <a:srgbClr val="00009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WCS 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/>
              <a:t>GetCapabilities</a:t>
            </a:r>
            <a:endParaRPr lang="en-US" dirty="0"/>
          </a:p>
          <a:p>
            <a:pPr lvl="1"/>
            <a:r>
              <a:rPr lang="en-US" dirty="0"/>
              <a:t>Returns the server’s coverages (datasets offered) and acceptable request parameter values</a:t>
            </a:r>
          </a:p>
          <a:p>
            <a:r>
              <a:rPr lang="en-US" dirty="0" err="1"/>
              <a:t>GetCoverage</a:t>
            </a:r>
            <a:endParaRPr lang="en-US" dirty="0"/>
          </a:p>
          <a:p>
            <a:pPr lvl="1"/>
            <a:r>
              <a:rPr lang="en-US" dirty="0"/>
              <a:t>Returns a gridded data in </a:t>
            </a:r>
            <a:r>
              <a:rPr lang="en-US" dirty="0" err="1"/>
              <a:t>NetCDF</a:t>
            </a:r>
            <a:r>
              <a:rPr lang="en-US" dirty="0"/>
              <a:t> format based on user specified filtering parameters that can include temporal and spatial constraints</a:t>
            </a:r>
          </a:p>
          <a:p>
            <a:r>
              <a:rPr lang="en-US" dirty="0" err="1"/>
              <a:t>DescribeCoverage</a:t>
            </a:r>
            <a:endParaRPr lang="en-US" dirty="0"/>
          </a:p>
          <a:p>
            <a:pPr lvl="1"/>
            <a:r>
              <a:rPr lang="en-US" dirty="0"/>
              <a:t> Returns a full description of the requested coverages in the form of an XML document.</a:t>
            </a:r>
          </a:p>
          <a:p>
            <a:r>
              <a:rPr lang="en-US" dirty="0" err="1"/>
              <a:t>GetMetadata</a:t>
            </a:r>
            <a:endParaRPr lang="en-US" dirty="0"/>
          </a:p>
          <a:p>
            <a:pPr lvl="1"/>
            <a:r>
              <a:rPr lang="en-US" dirty="0"/>
              <a:t>Returns metadata for a particular gridded product</a:t>
            </a:r>
          </a:p>
          <a:p>
            <a:r>
              <a:rPr lang="en-US" dirty="0"/>
              <a:t>Subscribe</a:t>
            </a:r>
          </a:p>
          <a:p>
            <a:r>
              <a:rPr lang="en-US" dirty="0"/>
              <a:t>Renew</a:t>
            </a:r>
          </a:p>
          <a:p>
            <a:r>
              <a:rPr lang="en-US" dirty="0"/>
              <a:t>Unsubscribe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988" y="5093246"/>
            <a:ext cx="2220913" cy="1447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827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harrisgeospatial.com/docs/html/images/vecto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038" y="2590800"/>
            <a:ext cx="3236073" cy="2501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WFS 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954088"/>
            <a:ext cx="6896100" cy="5370512"/>
          </a:xfrm>
        </p:spPr>
        <p:txBody>
          <a:bodyPr>
            <a:normAutofit fontScale="55000" lnSpcReduction="20000"/>
          </a:bodyPr>
          <a:lstStyle/>
          <a:p>
            <a:r>
              <a:rPr lang="en-US" dirty="0" err="1"/>
              <a:t>GetCapabilities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Returns service metadata, including supported operations, functions, and available datasets</a:t>
            </a:r>
          </a:p>
          <a:p>
            <a:r>
              <a:rPr lang="en-US" dirty="0" err="1"/>
              <a:t>DescribeFeatureType</a:t>
            </a:r>
            <a:endParaRPr lang="en-US" dirty="0"/>
          </a:p>
          <a:p>
            <a:pPr lvl="1"/>
            <a:r>
              <a:rPr lang="en-US" dirty="0"/>
              <a:t>Returns an XML Schema for a specified feature type advertised as supported by the service</a:t>
            </a:r>
          </a:p>
          <a:p>
            <a:r>
              <a:rPr lang="en-US" dirty="0" err="1"/>
              <a:t>GetFeature</a:t>
            </a:r>
            <a:endParaRPr lang="en-US" dirty="0"/>
          </a:p>
          <a:p>
            <a:pPr lvl="1"/>
            <a:r>
              <a:rPr lang="en-US" dirty="0"/>
              <a:t>Returns feature (point/vector) data using filtering criteria such as data type, spatial extent, and temporal extent.</a:t>
            </a:r>
          </a:p>
          <a:p>
            <a:r>
              <a:rPr lang="en-US" dirty="0" err="1"/>
              <a:t>GetMetadata</a:t>
            </a:r>
            <a:endParaRPr lang="en-US" dirty="0"/>
          </a:p>
          <a:p>
            <a:pPr lvl="1"/>
            <a:r>
              <a:rPr lang="en-US" dirty="0"/>
              <a:t>Returns metadata for a particular feature</a:t>
            </a:r>
          </a:p>
          <a:p>
            <a:r>
              <a:rPr lang="en-US" dirty="0" err="1"/>
              <a:t>ListStoredQueries</a:t>
            </a:r>
            <a:endParaRPr lang="en-US" dirty="0"/>
          </a:p>
          <a:p>
            <a:pPr lvl="1"/>
            <a:r>
              <a:rPr lang="en-US" dirty="0"/>
              <a:t>Returns a list of the queries stored on the server.</a:t>
            </a:r>
          </a:p>
          <a:p>
            <a:r>
              <a:rPr lang="en-US" dirty="0" err="1"/>
              <a:t>DescribeStoredQueries</a:t>
            </a:r>
            <a:endParaRPr lang="en-US" dirty="0"/>
          </a:p>
          <a:p>
            <a:pPr lvl="1"/>
            <a:r>
              <a:rPr lang="en-US" dirty="0"/>
              <a:t>Returns one or more descriptions of stored queries.</a:t>
            </a:r>
          </a:p>
          <a:p>
            <a:r>
              <a:rPr lang="en-US" dirty="0"/>
              <a:t>Transaction</a:t>
            </a:r>
          </a:p>
          <a:p>
            <a:pPr lvl="1"/>
            <a:r>
              <a:rPr lang="en-US" dirty="0"/>
              <a:t>Allows certain clients to insert feature data into  the database supporting  the WFS service</a:t>
            </a:r>
          </a:p>
          <a:p>
            <a:r>
              <a:rPr lang="en-US" dirty="0"/>
              <a:t>Subscribe</a:t>
            </a:r>
          </a:p>
          <a:p>
            <a:r>
              <a:rPr lang="en-US" dirty="0"/>
              <a:t>Renew</a:t>
            </a:r>
          </a:p>
          <a:p>
            <a:r>
              <a:rPr lang="en-US" dirty="0"/>
              <a:t>Unsubscribe</a:t>
            </a:r>
          </a:p>
        </p:txBody>
      </p:sp>
    </p:spTree>
    <p:extLst>
      <p:ext uri="{BB962C8B-B14F-4D97-AF65-F5344CB8AC3E}">
        <p14:creationId xmlns:p14="http://schemas.microsoft.com/office/powerpoint/2010/main" val="393786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WMS Operations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1" y="1216300"/>
            <a:ext cx="5981700" cy="4391025"/>
          </a:xfrm>
        </p:spPr>
        <p:txBody>
          <a:bodyPr>
            <a:normAutofit fontScale="85000" lnSpcReduction="20000"/>
          </a:bodyPr>
          <a:lstStyle/>
          <a:p>
            <a:r>
              <a:rPr lang="en-US" sz="2000" dirty="0" err="1"/>
              <a:t>GetCapabilities</a:t>
            </a:r>
            <a:endParaRPr lang="en-US" sz="2000" dirty="0"/>
          </a:p>
          <a:p>
            <a:pPr lvl="1"/>
            <a:r>
              <a:rPr lang="en-US" sz="1800" dirty="0"/>
              <a:t>Returns service metadata, including supported operations, functions, and available datasets</a:t>
            </a:r>
          </a:p>
          <a:p>
            <a:r>
              <a:rPr lang="en-US" sz="2000" dirty="0" err="1"/>
              <a:t>GetMap</a:t>
            </a:r>
            <a:endParaRPr lang="en-US" sz="2000" dirty="0"/>
          </a:p>
          <a:p>
            <a:pPr lvl="1"/>
            <a:r>
              <a:rPr lang="en-US" sz="1800" dirty="0"/>
              <a:t>Returns a map image based on user specified parameters</a:t>
            </a:r>
          </a:p>
          <a:p>
            <a:r>
              <a:rPr lang="en-US" sz="2000" dirty="0" err="1"/>
              <a:t>GetFeatureInfo</a:t>
            </a:r>
            <a:endParaRPr lang="en-US" sz="2000" dirty="0"/>
          </a:p>
          <a:p>
            <a:pPr lvl="1"/>
            <a:r>
              <a:rPr lang="en-US" sz="1800" dirty="0"/>
              <a:t>Returns information about a feature at a particular map location</a:t>
            </a:r>
          </a:p>
          <a:p>
            <a:r>
              <a:rPr lang="en-US" sz="2000" dirty="0" err="1"/>
              <a:t>GetLegendGraphic</a:t>
            </a:r>
            <a:endParaRPr lang="en-US" sz="2000" dirty="0"/>
          </a:p>
          <a:p>
            <a:pPr lvl="1"/>
            <a:r>
              <a:rPr lang="en-US" sz="1800" dirty="0"/>
              <a:t>Returns a legend graphic based on the user’s specified parameters</a:t>
            </a:r>
          </a:p>
          <a:p>
            <a:r>
              <a:rPr lang="en-US" sz="2000" dirty="0" err="1"/>
              <a:t>GetMetadata</a:t>
            </a:r>
            <a:endParaRPr lang="en-US" sz="2000" dirty="0"/>
          </a:p>
          <a:p>
            <a:pPr lvl="1"/>
            <a:r>
              <a:rPr lang="en-US" sz="1800" dirty="0"/>
              <a:t>Returns metadata for a particular named image layer</a:t>
            </a:r>
          </a:p>
          <a:p>
            <a:r>
              <a:rPr lang="en-US" sz="2200" dirty="0" err="1"/>
              <a:t>DescribeLayer</a:t>
            </a:r>
            <a:endParaRPr lang="en-US" sz="2200" dirty="0"/>
          </a:p>
          <a:p>
            <a:pPr lvl="1"/>
            <a:r>
              <a:rPr lang="en-US" sz="1800" dirty="0"/>
              <a:t>Returns feature or coverage information about a map layer</a:t>
            </a:r>
          </a:p>
          <a:p>
            <a:r>
              <a:rPr lang="en-US" sz="2000" dirty="0"/>
              <a:t>Subscribe</a:t>
            </a:r>
          </a:p>
          <a:p>
            <a:r>
              <a:rPr lang="en-US" sz="2000" dirty="0"/>
              <a:t>Renew</a:t>
            </a:r>
          </a:p>
          <a:p>
            <a:r>
              <a:rPr lang="en-US" sz="2000" dirty="0"/>
              <a:t>Unsubscribe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267478" y="2250722"/>
            <a:ext cx="2633635" cy="2322180"/>
            <a:chOff x="2728149" y="1236361"/>
            <a:chExt cx="3687702" cy="438527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8150" y="1254177"/>
              <a:ext cx="3687701" cy="436746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149" y="1236361"/>
              <a:ext cx="1630018" cy="277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4"/>
            <p:cNvSpPr txBox="1"/>
            <p:nvPr/>
          </p:nvSpPr>
          <p:spPr>
            <a:xfrm>
              <a:off x="3080269" y="1271805"/>
              <a:ext cx="3105269" cy="716564"/>
            </a:xfrm>
            <a:prstGeom prst="rect">
              <a:avLst/>
            </a:prstGeom>
            <a:solidFill>
              <a:srgbClr val="7F7F7F">
                <a:alpha val="72941"/>
              </a:srgbClr>
            </a:solidFill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b="1" i="1" dirty="0">
                  <a:solidFill>
                    <a:schemeClr val="bg1"/>
                  </a:solidFill>
                </a:rPr>
                <a:t>Radar + OPC + Satellite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527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WCS Static Persistent Query Subscription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645" y="1905000"/>
            <a:ext cx="7512101" cy="152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4202723" y="2813559"/>
            <a:ext cx="6741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JMS</a:t>
            </a:r>
          </a:p>
        </p:txBody>
      </p:sp>
      <p:sp>
        <p:nvSpPr>
          <p:cNvPr id="12" name="Content Placeholder 6"/>
          <p:cNvSpPr txBox="1">
            <a:spLocks/>
          </p:cNvSpPr>
          <p:nvPr/>
        </p:nvSpPr>
        <p:spPr bwMode="auto">
          <a:xfrm>
            <a:off x="271728" y="3810000"/>
            <a:ext cx="863758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0" kern="0" dirty="0"/>
              <a:t>A WCS consumer registers off-line with CSS-</a:t>
            </a:r>
            <a:r>
              <a:rPr lang="en-US" sz="2000" b="0" kern="0" dirty="0" err="1"/>
              <a:t>Wx</a:t>
            </a:r>
            <a:r>
              <a:rPr lang="en-US" sz="2000" b="0" kern="0" dirty="0"/>
              <a:t> to receive to receive raster data in </a:t>
            </a:r>
            <a:r>
              <a:rPr lang="en-US" sz="2000" b="0" kern="0" dirty="0" err="1"/>
              <a:t>NetCDF</a:t>
            </a:r>
            <a:r>
              <a:rPr lang="en-US" sz="2000" b="0" kern="0" dirty="0"/>
              <a:t> format.  </a:t>
            </a:r>
          </a:p>
          <a:p>
            <a:r>
              <a:rPr lang="en-US" sz="2000" b="0" kern="0" dirty="0"/>
              <a:t>The CSS-</a:t>
            </a:r>
            <a:r>
              <a:rPr lang="en-US" sz="2000" b="0" kern="0" dirty="0" err="1"/>
              <a:t>Wx</a:t>
            </a:r>
            <a:r>
              <a:rPr lang="en-US" sz="2000" b="0" kern="0" dirty="0"/>
              <a:t> WCS provider sends JMS messages over to NEMS whenever the dataset changes.</a:t>
            </a:r>
          </a:p>
          <a:p>
            <a:r>
              <a:rPr lang="en-US" sz="2000" b="0" kern="0" dirty="0"/>
              <a:t>The WCS consumer connects to a JMS destination on NEMS to retrieve the data.</a:t>
            </a:r>
            <a:endParaRPr lang="en-US" b="0" kern="0" dirty="0"/>
          </a:p>
          <a:p>
            <a:endParaRPr lang="en-US" kern="0" dirty="0"/>
          </a:p>
        </p:txBody>
      </p:sp>
      <p:pic>
        <p:nvPicPr>
          <p:cNvPr id="13" name="Picture 12" descr="File:User-expert.svg - Wikimedia Common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3746" y="788323"/>
            <a:ext cx="645567" cy="103028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225396" y="951001"/>
            <a:ext cx="205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Offline Configuration</a:t>
            </a:r>
          </a:p>
          <a:p>
            <a:r>
              <a:rPr lang="en-US" sz="1600" dirty="0"/>
              <a:t>of Coverage Request</a:t>
            </a:r>
          </a:p>
        </p:txBody>
      </p:sp>
      <p:sp>
        <p:nvSpPr>
          <p:cNvPr id="15" name="Right Arrow 14"/>
          <p:cNvSpPr/>
          <p:nvPr/>
        </p:nvSpPr>
        <p:spPr bwMode="auto">
          <a:xfrm rot="7595595">
            <a:off x="7577946" y="1656644"/>
            <a:ext cx="914400" cy="381000"/>
          </a:xfrm>
          <a:prstGeom prst="rightArrow">
            <a:avLst/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561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WCS On-Demand Persistent Query Subscription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295400"/>
            <a:ext cx="5943600" cy="217995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4038600" y="1295400"/>
            <a:ext cx="1066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Web Service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05300" y="2966466"/>
            <a:ext cx="533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JMS</a:t>
            </a:r>
          </a:p>
        </p:txBody>
      </p:sp>
      <p:sp>
        <p:nvSpPr>
          <p:cNvPr id="11" name="Content Placeholder 6"/>
          <p:cNvSpPr txBox="1">
            <a:spLocks/>
          </p:cNvSpPr>
          <p:nvPr/>
        </p:nvSpPr>
        <p:spPr bwMode="auto">
          <a:xfrm>
            <a:off x="244478" y="3581400"/>
            <a:ext cx="8637585" cy="2126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400" b="0" kern="0" dirty="0"/>
              <a:t>A WCS Consumer issues a Subscribe Web Service request.  </a:t>
            </a:r>
          </a:p>
          <a:p>
            <a:r>
              <a:rPr lang="en-US" sz="1400" b="0" kern="0" dirty="0"/>
              <a:t>In the Subscribe request, the consumer includes a </a:t>
            </a:r>
            <a:r>
              <a:rPr lang="en-US" sz="1400" b="0" kern="0" dirty="0" err="1"/>
              <a:t>GetCoverage</a:t>
            </a:r>
            <a:r>
              <a:rPr lang="en-US" sz="1400" b="0" kern="0" dirty="0"/>
              <a:t> element as described in the Request/Response scenario.  </a:t>
            </a:r>
          </a:p>
          <a:p>
            <a:r>
              <a:rPr lang="en-US" sz="1400" b="0" kern="0" dirty="0"/>
              <a:t>The provider sends a response containing a subscription reference, the termination time, and an endpoint reference where the consumer can receive pub/sub messages.  </a:t>
            </a:r>
          </a:p>
          <a:p>
            <a:r>
              <a:rPr lang="en-US" sz="1400" b="0" kern="0" dirty="0"/>
              <a:t>The CSS-</a:t>
            </a:r>
            <a:r>
              <a:rPr lang="en-US" sz="1400" b="0" kern="0" dirty="0" err="1"/>
              <a:t>Wx</a:t>
            </a:r>
            <a:r>
              <a:rPr lang="en-US" sz="1400" b="0" kern="0" dirty="0"/>
              <a:t> WCS provider then sends JMS Messages with the raster data in the payload whenever the dataset changes.  </a:t>
            </a:r>
          </a:p>
          <a:p>
            <a:r>
              <a:rPr lang="en-US" sz="1400" b="0" kern="0" dirty="0"/>
              <a:t>The WCS consumer will continue to receive these messages until the subscription duration expires.  The consumer may continue the subscription by sending a Renew request containing the subscription reference or may terminate the subscription with an Unsubscribe request. </a:t>
            </a:r>
            <a:endParaRPr lang="en-US" sz="2000" b="0" kern="0" dirty="0"/>
          </a:p>
        </p:txBody>
      </p:sp>
    </p:spTree>
    <p:extLst>
      <p:ext uri="{BB962C8B-B14F-4D97-AF65-F5344CB8AC3E}">
        <p14:creationId xmlns:p14="http://schemas.microsoft.com/office/powerpoint/2010/main" val="360970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WCS Static Notification Subscription</a:t>
            </a:r>
          </a:p>
        </p:txBody>
      </p:sp>
      <p:pic>
        <p:nvPicPr>
          <p:cNvPr id="8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676" y="1371600"/>
            <a:ext cx="6696324" cy="24384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/>
          <p:cNvSpPr txBox="1"/>
          <p:nvPr/>
        </p:nvSpPr>
        <p:spPr>
          <a:xfrm>
            <a:off x="3573259" y="1555364"/>
            <a:ext cx="533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JMS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57438" y="2849872"/>
            <a:ext cx="1066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/>
              <a:t>Web Service</a:t>
            </a:r>
          </a:p>
        </p:txBody>
      </p:sp>
      <p:pic>
        <p:nvPicPr>
          <p:cNvPr id="17" name="Picture 16" descr="File:User-expert.svg - Wikimedia Common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641" y="1568085"/>
            <a:ext cx="645567" cy="103028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7239000" y="110999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Offline Configuration</a:t>
            </a:r>
          </a:p>
          <a:p>
            <a:r>
              <a:rPr lang="en-US" sz="1400" dirty="0"/>
              <a:t>of Coverage Request</a:t>
            </a:r>
          </a:p>
        </p:txBody>
      </p:sp>
      <p:sp>
        <p:nvSpPr>
          <p:cNvPr id="19" name="Right Arrow 18"/>
          <p:cNvSpPr/>
          <p:nvPr/>
        </p:nvSpPr>
        <p:spPr bwMode="auto">
          <a:xfrm rot="10800000">
            <a:off x="6810375" y="1720623"/>
            <a:ext cx="914400" cy="381000"/>
          </a:xfrm>
          <a:prstGeom prst="rightArrow">
            <a:avLst/>
          </a:prstGeom>
          <a:ln/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" name="Content Placeholder 6"/>
          <p:cNvSpPr txBox="1">
            <a:spLocks/>
          </p:cNvSpPr>
          <p:nvPr/>
        </p:nvSpPr>
        <p:spPr bwMode="auto">
          <a:xfrm>
            <a:off x="271479" y="3886200"/>
            <a:ext cx="863758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0" kern="0" dirty="0"/>
              <a:t>A WCS consumer registers off-line to receive Notification messages, that is, to receive notification that gridded (raster) data is available.</a:t>
            </a:r>
          </a:p>
          <a:p>
            <a:r>
              <a:rPr lang="en-US" sz="2000" b="0" kern="0" dirty="0"/>
              <a:t>The CSS-</a:t>
            </a:r>
            <a:r>
              <a:rPr lang="en-US" sz="2000" b="0" kern="0" dirty="0" err="1"/>
              <a:t>Wx</a:t>
            </a:r>
            <a:r>
              <a:rPr lang="en-US" sz="2000" b="0" kern="0" dirty="0"/>
              <a:t> WCS provider sends a JMS Notification message informing the WCS consumer the dataset has been updated.  </a:t>
            </a:r>
          </a:p>
          <a:p>
            <a:r>
              <a:rPr lang="en-US" sz="2000" b="0" kern="0" dirty="0"/>
              <a:t>The Consumer may then retrieve the product using a </a:t>
            </a:r>
            <a:r>
              <a:rPr lang="en-US" sz="2000" b="0" kern="0" dirty="0" err="1"/>
              <a:t>GetCoverage</a:t>
            </a:r>
            <a:r>
              <a:rPr lang="en-US" sz="2000" b="0" kern="0" dirty="0"/>
              <a:t> operation as described in the Request/Response Exchange Scenario. </a:t>
            </a:r>
            <a:endParaRPr lang="en-US" b="0" kern="0" dirty="0"/>
          </a:p>
        </p:txBody>
      </p:sp>
    </p:spTree>
    <p:extLst>
      <p:ext uri="{BB962C8B-B14F-4D97-AF65-F5344CB8AC3E}">
        <p14:creationId xmlns:p14="http://schemas.microsoft.com/office/powerpoint/2010/main" val="332716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WCS On-Demand Notification Subscription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85800" y="1143000"/>
            <a:ext cx="7619999" cy="2514600"/>
            <a:chOff x="1680877" y="1191767"/>
            <a:chExt cx="5943600" cy="2283588"/>
          </a:xfrm>
        </p:grpSpPr>
        <p:pic>
          <p:nvPicPr>
            <p:cNvPr id="7" name="Picture 6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877" y="1295400"/>
              <a:ext cx="5943600" cy="21799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4398169" y="2202756"/>
              <a:ext cx="5334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JMS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119277" y="1191767"/>
              <a:ext cx="1066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Web Service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131469" y="2952135"/>
              <a:ext cx="1066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/>
                <a:t>Web Service</a:t>
              </a:r>
            </a:p>
          </p:txBody>
        </p:sp>
      </p:grpSp>
      <p:sp>
        <p:nvSpPr>
          <p:cNvPr id="17" name="Content Placeholder 6"/>
          <p:cNvSpPr txBox="1">
            <a:spLocks/>
          </p:cNvSpPr>
          <p:nvPr/>
        </p:nvSpPr>
        <p:spPr bwMode="auto">
          <a:xfrm>
            <a:off x="263528" y="3657600"/>
            <a:ext cx="8637585" cy="2364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b="0" kern="0" dirty="0"/>
              <a:t>A WCS Consumer issues a Subscribe Web Service request.  </a:t>
            </a:r>
          </a:p>
          <a:p>
            <a:r>
              <a:rPr lang="en-US" sz="2000" b="0" kern="0" dirty="0"/>
              <a:t>In the Subscribe request, the consumer includes a </a:t>
            </a:r>
            <a:r>
              <a:rPr lang="en-US" sz="2000" b="0" kern="0" dirty="0" err="1"/>
              <a:t>GetCoverage</a:t>
            </a:r>
            <a:r>
              <a:rPr lang="en-US" sz="2000" b="0" kern="0" dirty="0"/>
              <a:t> element as described in the Request/Response scenario.  </a:t>
            </a:r>
          </a:p>
          <a:p>
            <a:r>
              <a:rPr lang="en-US" sz="2000" b="0" kern="0" dirty="0"/>
              <a:t>The provider sends a response containing a subscription reference, the termination time, and an endpoint reference where the consumer can receive pub/sub messages.  </a:t>
            </a:r>
          </a:p>
          <a:p>
            <a:r>
              <a:rPr lang="en-US" sz="2000" b="0" kern="0" dirty="0"/>
              <a:t>The CSS-</a:t>
            </a:r>
            <a:r>
              <a:rPr lang="en-US" sz="2000" b="0" kern="0" dirty="0" err="1"/>
              <a:t>Wx</a:t>
            </a:r>
            <a:r>
              <a:rPr lang="en-US" sz="2000" b="0" kern="0" dirty="0"/>
              <a:t> WCS provider sends a JMS Notification message informing the WCS consumer the dataset has been updated. </a:t>
            </a:r>
          </a:p>
          <a:p>
            <a:r>
              <a:rPr lang="en-US" sz="2000" b="0" kern="0" dirty="0"/>
              <a:t>The Consumer may then retrieve the product using a </a:t>
            </a:r>
            <a:r>
              <a:rPr lang="en-US" sz="2000" b="0" kern="0" dirty="0" err="1"/>
              <a:t>GetCoverage</a:t>
            </a:r>
            <a:r>
              <a:rPr lang="en-US" sz="2000" b="0" kern="0" dirty="0"/>
              <a:t> operation as described in the Request/Response Exchange Scenario. </a:t>
            </a:r>
          </a:p>
          <a:p>
            <a:r>
              <a:rPr lang="en-US" sz="2000" b="0" kern="0" dirty="0"/>
              <a:t>The WCS consumer will continue to receive these messages until the subscription duration expires.  The consumer may continue the subscription by sending a Renew request containing the subscription reference or may terminate the subscription with an Unsubscribe request. </a:t>
            </a:r>
            <a:endParaRPr lang="en-US" b="0" kern="0" dirty="0"/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33597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WFS and WMS Subscriptions</a:t>
            </a:r>
            <a:endParaRPr lang="en-US" sz="3600" dirty="0"/>
          </a:p>
        </p:txBody>
      </p:sp>
      <p:sp>
        <p:nvSpPr>
          <p:cNvPr id="17" name="Content Placeholder 6"/>
          <p:cNvSpPr txBox="1">
            <a:spLocks/>
          </p:cNvSpPr>
          <p:nvPr/>
        </p:nvSpPr>
        <p:spPr bwMode="auto">
          <a:xfrm>
            <a:off x="263528" y="1417638"/>
            <a:ext cx="8637585" cy="4604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b="0" kern="0" dirty="0" smtClean="0"/>
              <a:t>The same four patterns of subscription are also provided for WFS and WMS.</a:t>
            </a:r>
          </a:p>
          <a:p>
            <a:endParaRPr lang="en-US" sz="2000" kern="0" dirty="0"/>
          </a:p>
          <a:p>
            <a:pPr lvl="1"/>
            <a:r>
              <a:rPr lang="en-US" kern="0" dirty="0" smtClean="0"/>
              <a:t>WFS and WMS Static Persistent Query Subscriptions</a:t>
            </a:r>
          </a:p>
          <a:p>
            <a:pPr lvl="1"/>
            <a:r>
              <a:rPr lang="en-US" kern="0" dirty="0" smtClean="0"/>
              <a:t>WFS and WMS On-Demand Persistent Query Subscriptions</a:t>
            </a:r>
          </a:p>
          <a:p>
            <a:pPr lvl="1"/>
            <a:r>
              <a:rPr lang="en-US" kern="0" dirty="0" smtClean="0"/>
              <a:t>WFS and WMS Static Notification Subscriptions</a:t>
            </a:r>
          </a:p>
          <a:p>
            <a:pPr lvl="1"/>
            <a:r>
              <a:rPr lang="en-US" kern="0" dirty="0" smtClean="0"/>
              <a:t>WFS and WMS On-Demand Notification Subscriptions.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86284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CONCLUSION</a:t>
            </a:r>
            <a:endParaRPr lang="en-US" sz="3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18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947057" y="1183600"/>
            <a:ext cx="724988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dirty="0" smtClean="0"/>
              <a:t>We have touched at a high level the information management approach of our FAA weather program, CSS-Wx.  Our team has been actively involved not only in the CSS-Wx implementation program but in development of aviation standards.</a:t>
            </a:r>
          </a:p>
          <a:p>
            <a:endParaRPr lang="en-US" altLang="en-US" dirty="0"/>
          </a:p>
          <a:p>
            <a:pPr lvl="1"/>
            <a:r>
              <a:rPr lang="en-US" altLang="en-US" dirty="0" smtClean="0"/>
              <a:t>We have supported early collaboration with </a:t>
            </a:r>
            <a:r>
              <a:rPr lang="en-US" altLang="en-US" dirty="0" err="1" smtClean="0"/>
              <a:t>Eurocontrol</a:t>
            </a:r>
            <a:r>
              <a:rPr lang="en-US" altLang="en-US" dirty="0" smtClean="0"/>
              <a:t> and others on developing weather exchange models.</a:t>
            </a:r>
          </a:p>
          <a:p>
            <a:pPr lvl="1"/>
            <a:r>
              <a:rPr lang="en-US" altLang="en-US" dirty="0" smtClean="0"/>
              <a:t>We supported WMO and ICAO efforts specifically in developing the IWXXM standards.</a:t>
            </a:r>
          </a:p>
          <a:p>
            <a:pPr lvl="1"/>
            <a:r>
              <a:rPr lang="en-US" altLang="en-US" dirty="0" smtClean="0"/>
              <a:t>We currently support the ICAO Met Panel and Comm Panel for information management standards and practices development.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 smtClean="0"/>
          </a:p>
          <a:p>
            <a:r>
              <a:rPr lang="en-US" altLang="en-US" dirty="0" smtClean="0"/>
              <a:t>We would appreciate the opportunity to participate in the important work of the WMO Task Team on Information Management (TT-IM).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1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smtClean="0">
                <a:solidFill>
                  <a:srgbClr val="000090"/>
                </a:solidFill>
              </a:rPr>
              <a:t>Thank you</a:t>
            </a:r>
          </a:p>
          <a:p>
            <a:r>
              <a:rPr lang="en-US" sz="4800" dirty="0" smtClean="0">
                <a:solidFill>
                  <a:srgbClr val="000090"/>
                </a:solidFill>
              </a:rPr>
              <a:t>Merci</a:t>
            </a:r>
            <a:endParaRPr lang="en-US" sz="4800" dirty="0">
              <a:solidFill>
                <a:srgbClr val="00009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FAA Weather Information Management</a:t>
            </a:r>
            <a:endParaRPr lang="en-US" sz="3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947057" y="1183600"/>
            <a:ext cx="724988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dirty="0" smtClean="0"/>
              <a:t>The Federal Aviation Administration (FAA) information management utilizes System-Wide </a:t>
            </a:r>
            <a:r>
              <a:rPr lang="en-US" altLang="en-US" dirty="0"/>
              <a:t>Information Management, or </a:t>
            </a:r>
            <a:r>
              <a:rPr lang="en-US" altLang="en-US" dirty="0" smtClean="0"/>
              <a:t>SWIM. </a:t>
            </a:r>
          </a:p>
          <a:p>
            <a:endParaRPr lang="en-US" altLang="en-US" dirty="0"/>
          </a:p>
          <a:p>
            <a:r>
              <a:rPr lang="en-US" altLang="en-US" dirty="0" smtClean="0"/>
              <a:t>This presentation will be a high-level introduction to the following areas:   </a:t>
            </a:r>
          </a:p>
          <a:p>
            <a:endParaRPr lang="en-US" alt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en-US" dirty="0" smtClean="0"/>
              <a:t>SWIM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en-US" dirty="0" smtClean="0"/>
              <a:t>The CSS-Wx Program and its use of SWIM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en-US" dirty="0" smtClean="0"/>
              <a:t>Data Exchange mechanisms used by CSS-Wx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en-US" dirty="0"/>
          </a:p>
          <a:p>
            <a:r>
              <a:rPr lang="en-US" altLang="en-US" dirty="0" smtClean="0"/>
              <a:t>This presentation concludes with an expression of our desire to participate in the  WMO TT_IM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48262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>SWIM Conceptual Overview</a:t>
            </a:r>
            <a:endParaRPr lang="en-US" dirty="0"/>
          </a:p>
        </p:txBody>
      </p:sp>
      <p:pic>
        <p:nvPicPr>
          <p:cNvPr id="5" name="Picture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"/>
          <a:stretch/>
        </p:blipFill>
        <p:spPr bwMode="auto">
          <a:xfrm>
            <a:off x="1302327" y="1542473"/>
            <a:ext cx="6594764" cy="42302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930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340833" y="324421"/>
            <a:ext cx="7924831" cy="6096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FAA NextGen Weather Systems Scope</a:t>
            </a:r>
            <a:endParaRPr lang="en-US" sz="3200" dirty="0" smtClean="0">
              <a:solidFill>
                <a:srgbClr val="222268"/>
              </a:solidFill>
            </a:endParaRPr>
          </a:p>
        </p:txBody>
      </p:sp>
      <p:grpSp>
        <p:nvGrpSpPr>
          <p:cNvPr id="11267" name="Group 25"/>
          <p:cNvGrpSpPr>
            <a:grpSpLocks/>
          </p:cNvGrpSpPr>
          <p:nvPr/>
        </p:nvGrpSpPr>
        <p:grpSpPr bwMode="auto">
          <a:xfrm>
            <a:off x="340833" y="3296089"/>
            <a:ext cx="8447087" cy="2604976"/>
            <a:chOff x="330200" y="939934"/>
            <a:chExt cx="8447088" cy="1920876"/>
          </a:xfrm>
        </p:grpSpPr>
        <p:sp>
          <p:nvSpPr>
            <p:cNvPr id="20" name="Rectangle 19"/>
            <p:cNvSpPr/>
            <p:nvPr/>
          </p:nvSpPr>
          <p:spPr bwMode="auto">
            <a:xfrm>
              <a:off x="2024062" y="939934"/>
              <a:ext cx="6753226" cy="1904733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9342" tIns="69342" rIns="92456" bIns="104013" spcCol="1270" anchor="ctr" anchorCtr="0"/>
            <a:lstStyle/>
            <a:p>
              <a:pPr marL="285750" indent="-285750">
                <a:spcBef>
                  <a:spcPts val="300"/>
                </a:spcBef>
                <a:buFont typeface="Arial" pitchFamily="34" charset="0"/>
                <a:buChar char="•"/>
                <a:defRPr/>
              </a:pPr>
              <a:r>
                <a:rPr lang="en-US" sz="1400" dirty="0" smtClean="0"/>
                <a:t>Produces </a:t>
              </a:r>
              <a:r>
                <a:rPr lang="en-US" sz="1400" dirty="0"/>
                <a:t>advanced aviation specific weather products</a:t>
              </a:r>
            </a:p>
            <a:p>
              <a:pPr marL="568325" lvl="1" indent="-225425">
                <a:lnSpc>
                  <a:spcPct val="80000"/>
                </a:lnSpc>
                <a:spcBef>
                  <a:spcPts val="300"/>
                </a:spcBef>
                <a:buFontTx/>
                <a:buChar char="-"/>
                <a:defRPr/>
              </a:pPr>
              <a:r>
                <a:rPr lang="en-US" sz="1400" dirty="0" smtClean="0"/>
                <a:t>0 </a:t>
              </a:r>
              <a:r>
                <a:rPr lang="en-US" sz="1400" dirty="0"/>
                <a:t>to 8 hour aviation weather products</a:t>
              </a:r>
            </a:p>
            <a:p>
              <a:pPr marL="568325" lvl="1" indent="-225425">
                <a:lnSpc>
                  <a:spcPct val="80000"/>
                </a:lnSpc>
                <a:spcBef>
                  <a:spcPts val="300"/>
                </a:spcBef>
                <a:buFontTx/>
                <a:buChar char="-"/>
                <a:defRPr/>
              </a:pPr>
              <a:r>
                <a:rPr lang="en-US" sz="1400" dirty="0"/>
                <a:t>Real-time weather radar information (e.g., ERAM)</a:t>
              </a:r>
            </a:p>
            <a:p>
              <a:pPr marL="568325" lvl="1" indent="-225425">
                <a:lnSpc>
                  <a:spcPct val="80000"/>
                </a:lnSpc>
                <a:spcBef>
                  <a:spcPts val="300"/>
                </a:spcBef>
                <a:buFontTx/>
                <a:buChar char="-"/>
                <a:defRPr/>
              </a:pPr>
              <a:r>
                <a:rPr lang="en-US" sz="1400" dirty="0"/>
                <a:t>Convective Weather Avoidance Fields</a:t>
              </a:r>
            </a:p>
            <a:p>
              <a:pPr marL="568325" lvl="1" indent="-225425">
                <a:lnSpc>
                  <a:spcPct val="80000"/>
                </a:lnSpc>
                <a:spcBef>
                  <a:spcPts val="300"/>
                </a:spcBef>
                <a:buFontTx/>
                <a:buChar char="-"/>
                <a:defRPr/>
              </a:pPr>
              <a:r>
                <a:rPr lang="en-US" sz="1400" dirty="0"/>
                <a:t>Wind Shear alerts</a:t>
              </a:r>
            </a:p>
            <a:p>
              <a:pPr marL="285750" indent="-285750">
                <a:spcBef>
                  <a:spcPts val="300"/>
                </a:spcBef>
                <a:buFont typeface="Arial" pitchFamily="34" charset="0"/>
                <a:buChar char="•"/>
                <a:defRPr/>
              </a:pPr>
              <a:r>
                <a:rPr lang="en-US" sz="1400" dirty="0" smtClean="0"/>
                <a:t>Translates </a:t>
              </a:r>
              <a:r>
                <a:rPr lang="en-US" sz="1400" dirty="0"/>
                <a:t>weather information into weather avoidance areas for integration into decision support tools (e.g., TFMS, TBFM)</a:t>
              </a:r>
              <a:r>
                <a:rPr lang="en-US" sz="1400" dirty="0">
                  <a:solidFill>
                    <a:schemeClr val="tx1"/>
                  </a:solidFill>
                </a:rPr>
                <a:t> </a:t>
              </a:r>
              <a:endParaRPr lang="en-US" sz="1400" dirty="0" smtClean="0">
                <a:solidFill>
                  <a:schemeClr val="tx1"/>
                </a:solidFill>
              </a:endParaRPr>
            </a:p>
            <a:p>
              <a:pPr marL="285750" indent="-285750">
                <a:spcBef>
                  <a:spcPts val="300"/>
                </a:spcBef>
                <a:buFont typeface="Arial" pitchFamily="34" charset="0"/>
                <a:buChar char="•"/>
                <a:defRPr/>
              </a:pPr>
              <a:r>
                <a:rPr lang="en-US" sz="1400" dirty="0" smtClean="0">
                  <a:solidFill>
                    <a:schemeClr val="tx1"/>
                  </a:solidFill>
                </a:rPr>
                <a:t>Provides Aviation Weather Display (AWD) of NextGen weather information for ATC users</a:t>
              </a:r>
              <a:endParaRPr lang="en-US" sz="1400" dirty="0"/>
            </a:p>
            <a:p>
              <a:pPr marL="285750" indent="-285750">
                <a:spcBef>
                  <a:spcPts val="300"/>
                </a:spcBef>
                <a:buFont typeface="Arial" pitchFamily="34" charset="0"/>
                <a:buChar char="•"/>
                <a:defRPr/>
              </a:pPr>
              <a:r>
                <a:rPr lang="en-US" sz="1400" dirty="0"/>
                <a:t>Enables decommissioning of legacy weather processor systems (e.g., WARP, ITWS, CIWS</a:t>
              </a:r>
              <a:r>
                <a:rPr lang="en-US" sz="1400" dirty="0" smtClean="0"/>
                <a:t>)</a:t>
              </a:r>
              <a:endParaRPr lang="en-US" sz="1400" dirty="0"/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330200" y="939934"/>
              <a:ext cx="1693862" cy="1920876"/>
            </a:xfrm>
            <a:prstGeom prst="rect">
              <a:avLst/>
            </a:prstGeom>
            <a:solidFill>
              <a:schemeClr val="accent2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2456" tIns="52832" rIns="92456" bIns="52832" spcCol="1270" anchor="ctr"/>
            <a:lstStyle/>
            <a:p>
              <a:pPr algn="ctr" defTabSz="577850">
                <a:lnSpc>
                  <a:spcPct val="90000"/>
                </a:lnSpc>
                <a:spcAft>
                  <a:spcPct val="35000"/>
                </a:spcAft>
                <a:buNone/>
                <a:defRPr/>
              </a:pPr>
              <a:r>
                <a:rPr lang="en-US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NextGen Weather Processor (NWP)</a:t>
              </a:r>
            </a:p>
          </p:txBody>
        </p:sp>
      </p:grpSp>
      <p:grpSp>
        <p:nvGrpSpPr>
          <p:cNvPr id="11268" name="Group 24"/>
          <p:cNvGrpSpPr>
            <a:grpSpLocks/>
          </p:cNvGrpSpPr>
          <p:nvPr/>
        </p:nvGrpSpPr>
        <p:grpSpPr bwMode="auto">
          <a:xfrm>
            <a:off x="330200" y="1266281"/>
            <a:ext cx="8455025" cy="1930399"/>
            <a:chOff x="322263" y="3068638"/>
            <a:chExt cx="8455025" cy="1327150"/>
          </a:xfrm>
        </p:grpSpPr>
        <p:sp>
          <p:nvSpPr>
            <p:cNvPr id="15" name="Rectangle 14"/>
            <p:cNvSpPr/>
            <p:nvPr/>
          </p:nvSpPr>
          <p:spPr bwMode="auto">
            <a:xfrm>
              <a:off x="2151063" y="3090888"/>
              <a:ext cx="6626225" cy="1282650"/>
            </a:xfrm>
            <a:prstGeom prst="rect">
              <a:avLst/>
            </a:prstGeom>
          </p:spPr>
          <p:style>
            <a:ln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ectangle 15"/>
            <p:cNvSpPr/>
            <p:nvPr/>
          </p:nvSpPr>
          <p:spPr bwMode="auto">
            <a:xfrm>
              <a:off x="2016125" y="3068638"/>
              <a:ext cx="6761163" cy="1304900"/>
            </a:xfrm>
            <a:prstGeom prst="rect">
              <a:avLst/>
            </a:prstGeom>
            <a:solidFill>
              <a:schemeClr val="accent5">
                <a:lumMod val="90000"/>
              </a:schemeClr>
            </a:solidFill>
          </p:spPr>
          <p:style>
            <a:ln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9342" tIns="69342" rIns="92456" bIns="104013" spcCol="1270" anchor="ctr" anchorCtr="0"/>
            <a:lstStyle/>
            <a:p>
              <a:pPr marL="285750" lvl="1" indent="-285750">
                <a:buFont typeface="Arial" pitchFamily="34" charset="0"/>
                <a:buChar char="•"/>
                <a:defRPr/>
              </a:pPr>
              <a:r>
                <a:rPr lang="en-US" sz="1400" dirty="0"/>
                <a:t>Provides a single source for FAA weather information and establishes enterprise level common support services using SWIM</a:t>
              </a:r>
            </a:p>
            <a:p>
              <a:pPr marL="285750" lvl="1" indent="-285750">
                <a:buFont typeface="Arial" pitchFamily="34" charset="0"/>
                <a:buChar char="•"/>
                <a:defRPr/>
              </a:pPr>
              <a:r>
                <a:rPr lang="en-US" sz="1400" dirty="0"/>
                <a:t>Focuses on weather information management, publishing to support users, and providing new interface standards and formats </a:t>
              </a:r>
            </a:p>
            <a:p>
              <a:pPr marL="568325" lvl="1" indent="-225425">
                <a:lnSpc>
                  <a:spcPct val="80000"/>
                </a:lnSpc>
                <a:spcBef>
                  <a:spcPts val="300"/>
                </a:spcBef>
                <a:buFontTx/>
                <a:buChar char="-"/>
                <a:defRPr/>
              </a:pPr>
              <a:r>
                <a:rPr lang="en-US" sz="1400" dirty="0"/>
                <a:t>Consistent with global standards (e.g., WXXM) </a:t>
              </a:r>
            </a:p>
            <a:p>
              <a:pPr marL="568325" lvl="1" indent="-225425">
                <a:lnSpc>
                  <a:spcPct val="80000"/>
                </a:lnSpc>
                <a:spcBef>
                  <a:spcPts val="300"/>
                </a:spcBef>
                <a:buFontTx/>
                <a:buChar char="-"/>
                <a:defRPr/>
              </a:pPr>
              <a:r>
                <a:rPr lang="en-US" sz="1400" dirty="0"/>
                <a:t>Provides geospatial data access services (WFS, WCS, WMS, WMTS)</a:t>
              </a:r>
            </a:p>
            <a:p>
              <a:pPr marL="285750" lvl="1" indent="-285750">
                <a:buFont typeface="Arial" pitchFamily="34" charset="0"/>
                <a:buChar char="•"/>
                <a:defRPr/>
              </a:pPr>
              <a:r>
                <a:rPr lang="en-US" sz="1400" dirty="0"/>
                <a:t>Enables decommissioning of legacy weather dissemination systems (e.g., WARP WINS, FBWTG, CDDS</a:t>
              </a:r>
              <a:r>
                <a:rPr lang="en-US" sz="1400" dirty="0" smtClean="0"/>
                <a:t>)</a:t>
              </a:r>
              <a:endParaRPr lang="en-US" sz="1400" dirty="0"/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322263" y="3068638"/>
              <a:ext cx="1693862" cy="1327150"/>
            </a:xfrm>
            <a:prstGeom prst="rect">
              <a:avLst/>
            </a:prstGeom>
            <a:solidFill>
              <a:srgbClr val="0070C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92456" tIns="52832" rIns="92456" bIns="52832" spcCol="1270" anchor="ctr"/>
            <a:lstStyle/>
            <a:p>
              <a:pPr algn="ctr" defTabSz="577850">
                <a:lnSpc>
                  <a:spcPct val="90000"/>
                </a:lnSpc>
                <a:spcAft>
                  <a:spcPct val="35000"/>
                </a:spcAft>
                <a:buNone/>
                <a:defRPr/>
              </a:pPr>
              <a:r>
                <a:rPr lang="en-US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Common Support Services – Weather (CSS-</a:t>
              </a:r>
              <a:r>
                <a:rPr lang="en-US" sz="1600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Wx</a:t>
              </a:r>
              <a:r>
                <a:rPr lang="en-US" sz="1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)</a:t>
              </a:r>
            </a:p>
          </p:txBody>
        </p:sp>
      </p:grpSp>
      <p:sp>
        <p:nvSpPr>
          <p:cNvPr id="14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636504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78D3ABA1-EA94-43C0-B992-7CBCC31144F1}" type="slidenum">
              <a:rPr lang="en-US" sz="12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4</a:t>
            </a:fld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72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9"/>
          <a:stretch/>
        </p:blipFill>
        <p:spPr>
          <a:xfrm>
            <a:off x="78157" y="1339345"/>
            <a:ext cx="8832574" cy="456192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44500" y="442047"/>
            <a:ext cx="8305137" cy="609600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solidFill>
                  <a:srgbClr val="17375E"/>
                </a:solidFill>
                <a:cs typeface="Arial" charset="0"/>
              </a:rPr>
              <a:t>NextGen </a:t>
            </a:r>
            <a:r>
              <a:rPr lang="en-US" sz="3600" dirty="0" err="1" smtClean="0">
                <a:solidFill>
                  <a:srgbClr val="17375E"/>
                </a:solidFill>
                <a:cs typeface="Arial" charset="0"/>
              </a:rPr>
              <a:t>Wx</a:t>
            </a:r>
            <a:r>
              <a:rPr lang="en-US" sz="3600" dirty="0" smtClean="0">
                <a:solidFill>
                  <a:srgbClr val="17375E"/>
                </a:solidFill>
                <a:cs typeface="Arial" charset="0"/>
              </a:rPr>
              <a:t> Providers/Consumers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2511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419" y="188942"/>
            <a:ext cx="8599545" cy="631720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r>
              <a:rPr lang="en-US" sz="3200" dirty="0" smtClean="0">
                <a:cs typeface="Arial" charset="0"/>
              </a:rPr>
              <a:t>FAA NextGen </a:t>
            </a:r>
            <a:r>
              <a:rPr lang="en-US" sz="3200" dirty="0" err="1" smtClean="0">
                <a:cs typeface="Arial" charset="0"/>
              </a:rPr>
              <a:t>Wx</a:t>
            </a:r>
            <a:r>
              <a:rPr lang="en-US" sz="3200" dirty="0" smtClean="0">
                <a:cs typeface="Arial" charset="0"/>
              </a:rPr>
              <a:t> Systems Architecture</a:t>
            </a:r>
            <a:endParaRPr lang="en-US" sz="3200" dirty="0">
              <a:cs typeface="Arial" charset="0"/>
            </a:endParaRPr>
          </a:p>
        </p:txBody>
      </p:sp>
      <p:sp>
        <p:nvSpPr>
          <p:cNvPr id="99" name="Rounded Rectangle 98"/>
          <p:cNvSpPr/>
          <p:nvPr/>
        </p:nvSpPr>
        <p:spPr bwMode="auto">
          <a:xfrm>
            <a:off x="2337269" y="3398467"/>
            <a:ext cx="5607040" cy="1087141"/>
          </a:xfrm>
          <a:prstGeom prst="roundRect">
            <a:avLst>
              <a:gd name="adj" fmla="val 8732"/>
            </a:avLst>
          </a:prstGeom>
          <a:solidFill>
            <a:srgbClr val="92D050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Common Support Services – </a:t>
            </a:r>
          </a:p>
          <a:p>
            <a:pPr algn="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Weather (CSS-</a:t>
            </a:r>
            <a:r>
              <a:rPr lang="en-US" sz="1800" b="1" dirty="0" err="1">
                <a:latin typeface="Arial" pitchFamily="34" charset="0"/>
                <a:cs typeface="Arial" pitchFamily="34" charset="0"/>
              </a:rPr>
              <a:t>Wx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  <p:cxnSp>
        <p:nvCxnSpPr>
          <p:cNvPr id="167" name="Straight Connector 166"/>
          <p:cNvCxnSpPr/>
          <p:nvPr/>
        </p:nvCxnSpPr>
        <p:spPr>
          <a:xfrm flipV="1">
            <a:off x="6293735" y="4542668"/>
            <a:ext cx="1005" cy="172648"/>
          </a:xfrm>
          <a:prstGeom prst="line">
            <a:avLst/>
          </a:prstGeom>
          <a:ln w="127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79"/>
          <p:cNvCxnSpPr/>
          <p:nvPr/>
        </p:nvCxnSpPr>
        <p:spPr>
          <a:xfrm flipV="1">
            <a:off x="4345622" y="4557363"/>
            <a:ext cx="0" cy="407462"/>
          </a:xfrm>
          <a:prstGeom prst="line">
            <a:avLst/>
          </a:prstGeom>
          <a:ln w="1270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/>
          <p:nvPr/>
        </p:nvCxnSpPr>
        <p:spPr>
          <a:xfrm flipV="1">
            <a:off x="2681823" y="4547329"/>
            <a:ext cx="5486" cy="772616"/>
          </a:xfrm>
          <a:prstGeom prst="line">
            <a:avLst/>
          </a:prstGeom>
          <a:ln w="12700">
            <a:solidFill>
              <a:schemeClr val="accent3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" name="Picture 173" descr="USA Physical Ma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3266" y="4842295"/>
            <a:ext cx="8599950" cy="1226063"/>
          </a:xfrm>
          <a:prstGeom prst="rect">
            <a:avLst/>
          </a:prstGeom>
        </p:spPr>
      </p:pic>
      <p:sp>
        <p:nvSpPr>
          <p:cNvPr id="143" name="TextBox 142"/>
          <p:cNvSpPr txBox="1"/>
          <p:nvPr/>
        </p:nvSpPr>
        <p:spPr>
          <a:xfrm>
            <a:off x="4418971" y="5788793"/>
            <a:ext cx="7924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NEXRAD</a:t>
            </a:r>
          </a:p>
        </p:txBody>
      </p:sp>
      <p:sp>
        <p:nvSpPr>
          <p:cNvPr id="145" name="TextBox 144"/>
          <p:cNvSpPr txBox="1"/>
          <p:nvPr/>
        </p:nvSpPr>
        <p:spPr>
          <a:xfrm>
            <a:off x="7233233" y="5488429"/>
            <a:ext cx="8788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Lightning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Networks</a:t>
            </a:r>
          </a:p>
        </p:txBody>
      </p:sp>
      <p:sp>
        <p:nvSpPr>
          <p:cNvPr id="146" name="TextBox 145"/>
          <p:cNvSpPr txBox="1"/>
          <p:nvPr/>
        </p:nvSpPr>
        <p:spPr>
          <a:xfrm>
            <a:off x="2923058" y="5579253"/>
            <a:ext cx="10215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Surface Obs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Networks</a:t>
            </a:r>
          </a:p>
        </p:txBody>
      </p:sp>
      <p:sp>
        <p:nvSpPr>
          <p:cNvPr id="147" name="TextBox 146"/>
          <p:cNvSpPr txBox="1"/>
          <p:nvPr/>
        </p:nvSpPr>
        <p:spPr>
          <a:xfrm>
            <a:off x="2384867" y="5486985"/>
            <a:ext cx="649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sz="1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LLWAS/TDWR</a:t>
            </a:r>
            <a:endParaRPr lang="en-US" sz="1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5179178" y="5617601"/>
            <a:ext cx="98940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NOAA Data</a:t>
            </a:r>
          </a:p>
        </p:txBody>
      </p:sp>
      <p:cxnSp>
        <p:nvCxnSpPr>
          <p:cNvPr id="160" name="Straight Connector 159"/>
          <p:cNvCxnSpPr/>
          <p:nvPr/>
        </p:nvCxnSpPr>
        <p:spPr>
          <a:xfrm flipV="1">
            <a:off x="5307893" y="4774300"/>
            <a:ext cx="632314" cy="189400"/>
          </a:xfrm>
          <a:prstGeom prst="line">
            <a:avLst/>
          </a:prstGeom>
          <a:ln w="9525">
            <a:solidFill>
              <a:srgbClr val="4FA3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/>
          <p:cNvCxnSpPr/>
          <p:nvPr/>
        </p:nvCxnSpPr>
        <p:spPr>
          <a:xfrm flipH="1" flipV="1">
            <a:off x="6046377" y="4783589"/>
            <a:ext cx="941341" cy="274971"/>
          </a:xfrm>
          <a:prstGeom prst="line">
            <a:avLst/>
          </a:prstGeom>
          <a:ln w="9525">
            <a:solidFill>
              <a:srgbClr val="4FA3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Documents and Settings\79062\Desktop\GOES Satellit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156860">
            <a:off x="5910421" y="4557502"/>
            <a:ext cx="659595" cy="507728"/>
          </a:xfrm>
          <a:prstGeom prst="rect">
            <a:avLst/>
          </a:prstGeom>
          <a:noFill/>
        </p:spPr>
      </p:pic>
      <p:sp>
        <p:nvSpPr>
          <p:cNvPr id="168" name="TextBox 167"/>
          <p:cNvSpPr txBox="1"/>
          <p:nvPr/>
        </p:nvSpPr>
        <p:spPr>
          <a:xfrm>
            <a:off x="6110761" y="4988903"/>
            <a:ext cx="809436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Satellite</a:t>
            </a:r>
          </a:p>
        </p:txBody>
      </p:sp>
      <p:pic>
        <p:nvPicPr>
          <p:cNvPr id="179" name="Picture 178" descr="Untitled-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80415" y="4733516"/>
            <a:ext cx="375766" cy="423526"/>
          </a:xfrm>
          <a:prstGeom prst="rect">
            <a:avLst/>
          </a:prstGeom>
        </p:spPr>
      </p:pic>
      <p:cxnSp>
        <p:nvCxnSpPr>
          <p:cNvPr id="182" name="Straight Connector 181"/>
          <p:cNvCxnSpPr/>
          <p:nvPr/>
        </p:nvCxnSpPr>
        <p:spPr>
          <a:xfrm flipV="1">
            <a:off x="1777590" y="3428391"/>
            <a:ext cx="0" cy="1639047"/>
          </a:xfrm>
          <a:prstGeom prst="line">
            <a:avLst/>
          </a:prstGeom>
          <a:ln w="12700">
            <a:solidFill>
              <a:srgbClr val="00206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TextBox 153"/>
          <p:cNvSpPr txBox="1"/>
          <p:nvPr/>
        </p:nvSpPr>
        <p:spPr>
          <a:xfrm>
            <a:off x="3564874" y="4542310"/>
            <a:ext cx="943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Canadian</a:t>
            </a:r>
            <a:b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1000" b="1" dirty="0" err="1">
                <a:latin typeface="Calibri" panose="020F0502020204030204" pitchFamily="34" charset="0"/>
                <a:cs typeface="Calibri" panose="020F0502020204030204" pitchFamily="34" charset="0"/>
              </a:rPr>
              <a:t>Wx</a:t>
            </a: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 Radars</a:t>
            </a:r>
          </a:p>
        </p:txBody>
      </p:sp>
      <p:pic>
        <p:nvPicPr>
          <p:cNvPr id="149" name="Picture 148" descr="tdwr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12965" y="4741560"/>
            <a:ext cx="358331" cy="762000"/>
          </a:xfrm>
          <a:prstGeom prst="rect">
            <a:avLst/>
          </a:prstGeom>
        </p:spPr>
      </p:pic>
      <p:cxnSp>
        <p:nvCxnSpPr>
          <p:cNvPr id="184" name="Straight Connector 183"/>
          <p:cNvCxnSpPr/>
          <p:nvPr/>
        </p:nvCxnSpPr>
        <p:spPr>
          <a:xfrm flipH="1" flipV="1">
            <a:off x="4738063" y="4555960"/>
            <a:ext cx="1" cy="840545"/>
          </a:xfrm>
          <a:prstGeom prst="line">
            <a:avLst/>
          </a:prstGeom>
          <a:ln w="127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/>
          <p:nvPr/>
        </p:nvCxnSpPr>
        <p:spPr>
          <a:xfrm flipV="1">
            <a:off x="7629230" y="4566087"/>
            <a:ext cx="0" cy="758097"/>
          </a:xfrm>
          <a:prstGeom prst="line">
            <a:avLst/>
          </a:prstGeom>
          <a:ln w="1270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/>
          <p:cNvCxnSpPr/>
          <p:nvPr/>
        </p:nvCxnSpPr>
        <p:spPr>
          <a:xfrm flipV="1">
            <a:off x="3483083" y="4579677"/>
            <a:ext cx="0" cy="891672"/>
          </a:xfrm>
          <a:prstGeom prst="line">
            <a:avLst/>
          </a:prstGeom>
          <a:ln w="12700">
            <a:solidFill>
              <a:schemeClr val="accent3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 flipV="1">
            <a:off x="5595872" y="4573022"/>
            <a:ext cx="0" cy="891672"/>
          </a:xfrm>
          <a:prstGeom prst="line">
            <a:avLst/>
          </a:prstGeom>
          <a:ln w="12700">
            <a:solidFill>
              <a:schemeClr val="tx2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5" name="Picture 8" descr="C:\Users\fraserac\Pictures\systems_power_stgweb_170x1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21702" y="5138032"/>
            <a:ext cx="686738" cy="450995"/>
          </a:xfrm>
          <a:prstGeom prst="rect">
            <a:avLst/>
          </a:prstGeom>
          <a:noFill/>
        </p:spPr>
      </p:pic>
      <p:sp>
        <p:nvSpPr>
          <p:cNvPr id="153" name="TextBox 152"/>
          <p:cNvSpPr txBox="1"/>
          <p:nvPr/>
        </p:nvSpPr>
        <p:spPr>
          <a:xfrm>
            <a:off x="4901881" y="4839335"/>
            <a:ext cx="7240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MDCRS</a:t>
            </a:r>
          </a:p>
        </p:txBody>
      </p:sp>
      <p:pic>
        <p:nvPicPr>
          <p:cNvPr id="1029" name="Picture 5" descr="C:\Documents and Settings\79062\Desktop\Airbus 31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59485" y="4584630"/>
            <a:ext cx="703791" cy="284692"/>
          </a:xfrm>
          <a:prstGeom prst="rect">
            <a:avLst/>
          </a:prstGeom>
          <a:noFill/>
        </p:spPr>
      </p:pic>
      <p:pic>
        <p:nvPicPr>
          <p:cNvPr id="140" name="Picture 2" descr="C:\Users\fraserac\Pictures\faa_asr-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3081" y="4828824"/>
            <a:ext cx="740897" cy="611012"/>
          </a:xfrm>
          <a:prstGeom prst="rect">
            <a:avLst/>
          </a:prstGeom>
          <a:noFill/>
        </p:spPr>
      </p:pic>
      <p:sp>
        <p:nvSpPr>
          <p:cNvPr id="144" name="TextBox 143"/>
          <p:cNvSpPr txBox="1"/>
          <p:nvPr/>
        </p:nvSpPr>
        <p:spPr>
          <a:xfrm>
            <a:off x="1533882" y="5413030"/>
            <a:ext cx="4949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ASR</a:t>
            </a:r>
          </a:p>
        </p:txBody>
      </p:sp>
      <p:pic>
        <p:nvPicPr>
          <p:cNvPr id="142" name="Picture 5" descr="C:\Users\fraserac\Pictures\LS8000_210x170_top.jpg"/>
          <p:cNvPicPr>
            <a:picLocks noChangeAspect="1" noChangeArrowheads="1"/>
          </p:cNvPicPr>
          <p:nvPr/>
        </p:nvPicPr>
        <p:blipFill>
          <a:blip r:embed="rId10" cstate="print"/>
          <a:srcRect l="27237" r="2234"/>
          <a:stretch>
            <a:fillRect/>
          </a:stretch>
        </p:blipFill>
        <p:spPr bwMode="auto">
          <a:xfrm>
            <a:off x="7407754" y="4892391"/>
            <a:ext cx="483746" cy="590360"/>
          </a:xfrm>
          <a:prstGeom prst="rect">
            <a:avLst/>
          </a:prstGeom>
          <a:noFill/>
        </p:spPr>
      </p:pic>
      <p:cxnSp>
        <p:nvCxnSpPr>
          <p:cNvPr id="98" name="Straight Connector 97"/>
          <p:cNvCxnSpPr/>
          <p:nvPr/>
        </p:nvCxnSpPr>
        <p:spPr>
          <a:xfrm flipV="1">
            <a:off x="794568" y="1919184"/>
            <a:ext cx="0" cy="426052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flipV="1">
            <a:off x="3664439" y="1897369"/>
            <a:ext cx="0" cy="412151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 flipV="1">
            <a:off x="1470578" y="1919182"/>
            <a:ext cx="0" cy="426054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ectangle 150"/>
          <p:cNvSpPr/>
          <p:nvPr/>
        </p:nvSpPr>
        <p:spPr bwMode="auto">
          <a:xfrm>
            <a:off x="1113572" y="1762409"/>
            <a:ext cx="760584" cy="154005"/>
          </a:xfrm>
          <a:prstGeom prst="rect">
            <a:avLst/>
          </a:prstGeom>
          <a:solidFill>
            <a:schemeClr val="tx1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>
              <a:spcBef>
                <a:spcPts val="0"/>
              </a:spcBef>
              <a:buNone/>
            </a:pPr>
            <a:r>
              <a:rPr lang="en-US" sz="9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NAS Web Users</a:t>
            </a:r>
          </a:p>
        </p:txBody>
      </p:sp>
      <p:pic>
        <p:nvPicPr>
          <p:cNvPr id="148" name="Picture 147" descr="NEXRAD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15669" y="5040462"/>
            <a:ext cx="478219" cy="762707"/>
          </a:xfrm>
          <a:prstGeom prst="rect">
            <a:avLst/>
          </a:prstGeom>
        </p:spPr>
      </p:pic>
      <p:pic>
        <p:nvPicPr>
          <p:cNvPr id="141" name="Picture 4" descr="C:\Users\fraserac\Pictures\awos.bmp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43059" y="4817255"/>
            <a:ext cx="556738" cy="790575"/>
          </a:xfrm>
          <a:prstGeom prst="rect">
            <a:avLst/>
          </a:prstGeom>
          <a:noFill/>
        </p:spPr>
      </p:pic>
      <p:sp>
        <p:nvSpPr>
          <p:cNvPr id="114" name="Rounded Rectangle 113"/>
          <p:cNvSpPr/>
          <p:nvPr/>
        </p:nvSpPr>
        <p:spPr bwMode="auto">
          <a:xfrm>
            <a:off x="428625" y="2332764"/>
            <a:ext cx="5280283" cy="1087141"/>
          </a:xfrm>
          <a:prstGeom prst="roundRect">
            <a:avLst>
              <a:gd name="adj" fmla="val 8732"/>
            </a:avLst>
          </a:prstGeom>
          <a:solidFill>
            <a:srgbClr val="93BDFB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NextGen 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Weather </a:t>
            </a:r>
            <a:endParaRPr lang="en-US" sz="1800" b="1" dirty="0">
              <a:latin typeface="Arial" pitchFamily="34" charset="0"/>
              <a:cs typeface="Arial" pitchFamily="34" charset="0"/>
            </a:endParaRPr>
          </a:p>
          <a:p>
            <a:pPr algn="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800" b="1" dirty="0">
                <a:latin typeface="Arial" pitchFamily="34" charset="0"/>
                <a:cs typeface="Arial" pitchFamily="34" charset="0"/>
              </a:rPr>
              <a:t>Processor 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1800" b="1" dirty="0">
                <a:latin typeface="Arial" pitchFamily="34" charset="0"/>
                <a:cs typeface="Arial" pitchFamily="34" charset="0"/>
              </a:rPr>
              <a:t>NWP)</a:t>
            </a:r>
          </a:p>
        </p:txBody>
      </p:sp>
      <p:pic>
        <p:nvPicPr>
          <p:cNvPr id="158" name="Picture 4" descr="C:\Users\doyleth\AppData\Local\Temp\notes711897\~b767103.TMP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107" y="3056396"/>
            <a:ext cx="297553" cy="23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2" name="TextBox 161"/>
          <p:cNvSpPr txBox="1"/>
          <p:nvPr/>
        </p:nvSpPr>
        <p:spPr>
          <a:xfrm>
            <a:off x="2466565" y="2487808"/>
            <a:ext cx="101312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sz="1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Central &amp; Terminal Processors</a:t>
            </a:r>
            <a:endParaRPr lang="en-US" sz="1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9" name="Rectangle 168"/>
          <p:cNvSpPr/>
          <p:nvPr/>
        </p:nvSpPr>
        <p:spPr bwMode="auto">
          <a:xfrm>
            <a:off x="369852" y="1762409"/>
            <a:ext cx="717101" cy="154005"/>
          </a:xfrm>
          <a:prstGeom prst="rect">
            <a:avLst/>
          </a:prstGeom>
          <a:solidFill>
            <a:schemeClr val="tx1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>
              <a:spcBef>
                <a:spcPts val="0"/>
              </a:spcBef>
              <a:buNone/>
            </a:pPr>
            <a:r>
              <a:rPr lang="en-US" sz="9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Stakeholders</a:t>
            </a:r>
          </a:p>
        </p:txBody>
      </p:sp>
      <p:sp>
        <p:nvSpPr>
          <p:cNvPr id="170" name="Rectangle 169"/>
          <p:cNvSpPr/>
          <p:nvPr/>
        </p:nvSpPr>
        <p:spPr bwMode="auto">
          <a:xfrm>
            <a:off x="585268" y="2052766"/>
            <a:ext cx="469882" cy="154005"/>
          </a:xfrm>
          <a:prstGeom prst="rect">
            <a:avLst/>
          </a:prstGeom>
          <a:solidFill>
            <a:srgbClr val="52326A"/>
          </a:solidFill>
          <a:ln w="12700" algn="ctr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sz="1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NESG</a:t>
            </a:r>
          </a:p>
        </p:txBody>
      </p:sp>
      <p:cxnSp>
        <p:nvCxnSpPr>
          <p:cNvPr id="172" name="Straight Connector 171"/>
          <p:cNvCxnSpPr/>
          <p:nvPr/>
        </p:nvCxnSpPr>
        <p:spPr>
          <a:xfrm flipV="1">
            <a:off x="7481123" y="1986090"/>
            <a:ext cx="0" cy="137160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/>
          <p:nvPr/>
        </p:nvCxnSpPr>
        <p:spPr>
          <a:xfrm flipV="1">
            <a:off x="6808139" y="1986090"/>
            <a:ext cx="0" cy="137160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Rectangle 177"/>
          <p:cNvSpPr/>
          <p:nvPr/>
        </p:nvSpPr>
        <p:spPr bwMode="auto">
          <a:xfrm>
            <a:off x="7274536" y="2168647"/>
            <a:ext cx="469882" cy="154005"/>
          </a:xfrm>
          <a:prstGeom prst="rect">
            <a:avLst/>
          </a:prstGeom>
          <a:solidFill>
            <a:srgbClr val="52326A"/>
          </a:solidFill>
          <a:ln w="12700" algn="ctr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sz="1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NESG</a:t>
            </a:r>
          </a:p>
        </p:txBody>
      </p:sp>
      <p:pic>
        <p:nvPicPr>
          <p:cNvPr id="203" name="Picture 4" descr="C:\Users\doyleth\AppData\Local\Temp\notes711897\~b767103.TMP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480" y="2914573"/>
            <a:ext cx="297553" cy="23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" name="Picture 4" descr="C:\Users\doyleth\AppData\Local\Temp\notes711897\~b767103.TMP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820" y="2805920"/>
            <a:ext cx="297553" cy="23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" name="Rectangle 92"/>
          <p:cNvSpPr/>
          <p:nvPr/>
        </p:nvSpPr>
        <p:spPr bwMode="auto">
          <a:xfrm>
            <a:off x="5644933" y="1630626"/>
            <a:ext cx="810648" cy="298314"/>
          </a:xfrm>
          <a:prstGeom prst="rect">
            <a:avLst/>
          </a:prstGeom>
          <a:solidFill>
            <a:schemeClr val="tx1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>
              <a:spcBef>
                <a:spcPts val="0"/>
              </a:spcBef>
              <a:buNone/>
            </a:pPr>
            <a:r>
              <a:rPr lang="en-US" sz="9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Legacy Weather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9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Consumers</a:t>
            </a:r>
            <a:endParaRPr lang="en-US" sz="9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94" name="Straight Connector 93"/>
          <p:cNvCxnSpPr/>
          <p:nvPr/>
        </p:nvCxnSpPr>
        <p:spPr>
          <a:xfrm flipV="1">
            <a:off x="6059504" y="1986090"/>
            <a:ext cx="0" cy="137160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ectangle 96"/>
          <p:cNvSpPr/>
          <p:nvPr/>
        </p:nvSpPr>
        <p:spPr bwMode="auto">
          <a:xfrm>
            <a:off x="6465138" y="2468192"/>
            <a:ext cx="1545388" cy="732651"/>
          </a:xfrm>
          <a:prstGeom prst="rect">
            <a:avLst/>
          </a:prstGeom>
          <a:solidFill>
            <a:srgbClr val="FF9900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System Wide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Information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Management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200" b="1" dirty="0" smtClean="0">
                <a:latin typeface="Arial" pitchFamily="34" charset="0"/>
                <a:cs typeface="Arial" pitchFamily="34" charset="0"/>
              </a:rPr>
              <a:t>(SWIM)</a:t>
            </a:r>
            <a:endParaRPr lang="en-US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3142913" y="4815389"/>
            <a:ext cx="560287" cy="243167"/>
          </a:xfrm>
          <a:prstGeom prst="rect">
            <a:avLst/>
          </a:prstGeom>
          <a:solidFill>
            <a:srgbClr val="52326A"/>
          </a:solidFill>
          <a:ln w="12700" algn="ctr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9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WMSCR/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9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ADAS</a:t>
            </a:r>
            <a:endParaRPr lang="en-US" sz="9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0" name="Picture 99" descr="C:\Users\doyleth\AppData\Local\Temp\notes711897\~b768009.TMP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464" y="3646770"/>
            <a:ext cx="848326" cy="699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TextBox 102"/>
          <p:cNvSpPr txBox="1"/>
          <p:nvPr/>
        </p:nvSpPr>
        <p:spPr>
          <a:xfrm>
            <a:off x="3558224" y="3870117"/>
            <a:ext cx="69749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CONUS+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Domain</a:t>
            </a:r>
          </a:p>
        </p:txBody>
      </p:sp>
      <p:pic>
        <p:nvPicPr>
          <p:cNvPr id="107" name="Picture 4" descr="C:\Users\doyleth\AppData\Local\Temp\notes711897\~b767103.TMP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914" y="3772849"/>
            <a:ext cx="297553" cy="23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doyleth\AppData\Local\Temp\notes711897\~b767103.TMP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582" y="3606374"/>
            <a:ext cx="297553" cy="23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" name="TextBox 108"/>
          <p:cNvSpPr txBox="1"/>
          <p:nvPr/>
        </p:nvSpPr>
        <p:spPr>
          <a:xfrm>
            <a:off x="2913206" y="3892120"/>
            <a:ext cx="69749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ARTCC &amp; Terminal Domains</a:t>
            </a:r>
          </a:p>
        </p:txBody>
      </p:sp>
      <p:pic>
        <p:nvPicPr>
          <p:cNvPr id="110" name="Picture 4" descr="C:\Users\doyleth\AppData\Local\Temp\notes711897\~b767103.TMP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477" y="4071891"/>
            <a:ext cx="297553" cy="23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doyleth\AppData\Local\Temp\notes711897\~b767103.TMP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272" y="3586254"/>
            <a:ext cx="297553" cy="23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55" y="1098086"/>
            <a:ext cx="1165818" cy="64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3" name="Rectangle 122"/>
          <p:cNvSpPr/>
          <p:nvPr/>
        </p:nvSpPr>
        <p:spPr bwMode="auto">
          <a:xfrm>
            <a:off x="6488256" y="1640151"/>
            <a:ext cx="859995" cy="298314"/>
          </a:xfrm>
          <a:prstGeom prst="rect">
            <a:avLst/>
          </a:prstGeom>
          <a:solidFill>
            <a:schemeClr val="tx1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>
              <a:spcBef>
                <a:spcPts val="0"/>
              </a:spcBef>
              <a:buNone/>
            </a:pPr>
            <a:r>
              <a:rPr lang="en-US" sz="9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Modern Weather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9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Consumers</a:t>
            </a:r>
          </a:p>
        </p:txBody>
      </p:sp>
      <p:sp>
        <p:nvSpPr>
          <p:cNvPr id="124" name="Rectangle 123"/>
          <p:cNvSpPr/>
          <p:nvPr/>
        </p:nvSpPr>
        <p:spPr bwMode="auto">
          <a:xfrm>
            <a:off x="7371700" y="1640151"/>
            <a:ext cx="859995" cy="298314"/>
          </a:xfrm>
          <a:prstGeom prst="rect">
            <a:avLst/>
          </a:prstGeom>
          <a:solidFill>
            <a:schemeClr val="tx1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>
              <a:spcBef>
                <a:spcPts val="0"/>
              </a:spcBef>
              <a:buNone/>
            </a:pPr>
            <a:r>
              <a:rPr lang="en-US" sz="9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External Weather</a:t>
            </a:r>
            <a:br>
              <a:rPr lang="en-US" sz="9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9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Consumers</a:t>
            </a:r>
          </a:p>
        </p:txBody>
      </p:sp>
      <p:sp>
        <p:nvSpPr>
          <p:cNvPr id="125" name="Rectangle 124"/>
          <p:cNvSpPr/>
          <p:nvPr/>
        </p:nvSpPr>
        <p:spPr bwMode="auto">
          <a:xfrm>
            <a:off x="5809516" y="2997310"/>
            <a:ext cx="574615" cy="277120"/>
          </a:xfrm>
          <a:prstGeom prst="rect">
            <a:avLst/>
          </a:prstGeom>
          <a:solidFill>
            <a:srgbClr val="92D050"/>
          </a:solidFill>
          <a:ln w="12700" algn="ctr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Service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000" b="1" dirty="0">
                <a:latin typeface="Calibri" panose="020F0502020204030204" pitchFamily="34" charset="0"/>
                <a:cs typeface="Calibri" panose="020F0502020204030204" pitchFamily="34" charset="0"/>
              </a:rPr>
              <a:t>Adaptors</a:t>
            </a:r>
          </a:p>
        </p:txBody>
      </p:sp>
      <p:pic>
        <p:nvPicPr>
          <p:cNvPr id="126" name="Picture 4" descr="WARP3"/>
          <p:cNvPicPr>
            <a:picLocks noChangeAspect="1" noChangeArrowheads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18494" b="23127"/>
          <a:stretch/>
        </p:blipFill>
        <p:spPr bwMode="auto">
          <a:xfrm>
            <a:off x="5714173" y="1022314"/>
            <a:ext cx="729371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2" descr="R:\Talks\LL_Talks_for_Visitors\MIT Advisory Board\2015_05_29\RAPT\RAPT-POT4\Screenshot-2.pn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7" t="17607"/>
          <a:stretch/>
        </p:blipFill>
        <p:spPr bwMode="auto">
          <a:xfrm>
            <a:off x="6507175" y="1035100"/>
            <a:ext cx="746866" cy="548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3" name="Picture 2" descr="W:\Planning\2015\forFAA\2015_11_17_FPAW_Fall_Forum\noaa_logo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567" y="1081006"/>
            <a:ext cx="460797" cy="48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04" y="2445897"/>
            <a:ext cx="1329554" cy="777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" name="Picture 187" descr="C:\Users\doyleth\AppData\Local\Temp\notes711897\~b768009.TMP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008" y="2803423"/>
            <a:ext cx="55412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25213" y="1050396"/>
            <a:ext cx="2768298" cy="84696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 bwMode="auto">
          <a:xfrm>
            <a:off x="2036550" y="1571871"/>
            <a:ext cx="859995" cy="154005"/>
          </a:xfrm>
          <a:prstGeom prst="rect">
            <a:avLst/>
          </a:prstGeom>
          <a:solidFill>
            <a:schemeClr val="tx1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>
              <a:buNone/>
            </a:pPr>
            <a:r>
              <a:rPr lang="en-US" sz="900" b="1" dirty="0" smtClean="0">
                <a:solidFill>
                  <a:schemeClr val="bg1"/>
                </a:solidFill>
              </a:rPr>
              <a:t>ARTCCs</a:t>
            </a:r>
            <a:endParaRPr lang="en-US" sz="900" b="1" dirty="0"/>
          </a:p>
        </p:txBody>
      </p:sp>
      <p:sp>
        <p:nvSpPr>
          <p:cNvPr id="37" name="Rectangle 36"/>
          <p:cNvSpPr/>
          <p:nvPr/>
        </p:nvSpPr>
        <p:spPr bwMode="auto">
          <a:xfrm>
            <a:off x="2122358" y="1400654"/>
            <a:ext cx="859995" cy="154005"/>
          </a:xfrm>
          <a:prstGeom prst="rect">
            <a:avLst/>
          </a:prstGeom>
          <a:solidFill>
            <a:schemeClr val="tx1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>
              <a:buNone/>
            </a:pPr>
            <a:r>
              <a:rPr lang="en-US" sz="900" b="1" dirty="0" smtClean="0">
                <a:solidFill>
                  <a:schemeClr val="bg1"/>
                </a:solidFill>
              </a:rPr>
              <a:t>CERAPs</a:t>
            </a: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185" name="Rectangle 184"/>
          <p:cNvSpPr/>
          <p:nvPr/>
        </p:nvSpPr>
        <p:spPr bwMode="auto">
          <a:xfrm>
            <a:off x="1966461" y="1743359"/>
            <a:ext cx="859995" cy="154005"/>
          </a:xfrm>
          <a:prstGeom prst="rect">
            <a:avLst/>
          </a:prstGeom>
          <a:solidFill>
            <a:schemeClr val="tx1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>
              <a:buNone/>
            </a:pPr>
            <a:r>
              <a:rPr lang="en-US" sz="900" b="1" dirty="0">
                <a:solidFill>
                  <a:schemeClr val="bg1"/>
                </a:solidFill>
              </a:rPr>
              <a:t>ATCSCC</a:t>
            </a:r>
            <a:endParaRPr lang="en-US" sz="900" b="1" dirty="0"/>
          </a:p>
        </p:txBody>
      </p:sp>
      <p:sp>
        <p:nvSpPr>
          <p:cNvPr id="190" name="Rectangle 189"/>
          <p:cNvSpPr/>
          <p:nvPr/>
        </p:nvSpPr>
        <p:spPr bwMode="auto">
          <a:xfrm>
            <a:off x="2206557" y="1227628"/>
            <a:ext cx="859995" cy="154005"/>
          </a:xfrm>
          <a:prstGeom prst="rect">
            <a:avLst/>
          </a:prstGeom>
          <a:solidFill>
            <a:schemeClr val="tx1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>
              <a:buNone/>
            </a:pPr>
            <a:r>
              <a:rPr lang="en-US" sz="900" b="1" dirty="0" smtClean="0">
                <a:solidFill>
                  <a:schemeClr val="bg1"/>
                </a:solidFill>
              </a:rPr>
              <a:t>TRACONs</a:t>
            </a:r>
            <a:endParaRPr lang="en-US" sz="900" b="1" dirty="0">
              <a:solidFill>
                <a:schemeClr val="bg1"/>
              </a:solidFill>
            </a:endParaRPr>
          </a:p>
        </p:txBody>
      </p:sp>
      <p:sp>
        <p:nvSpPr>
          <p:cNvPr id="196" name="Rectangle 195"/>
          <p:cNvSpPr/>
          <p:nvPr/>
        </p:nvSpPr>
        <p:spPr bwMode="auto">
          <a:xfrm>
            <a:off x="2279662" y="1050396"/>
            <a:ext cx="859995" cy="154005"/>
          </a:xfrm>
          <a:prstGeom prst="rect">
            <a:avLst/>
          </a:prstGeom>
          <a:solidFill>
            <a:schemeClr val="tx1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>
              <a:buNone/>
            </a:pPr>
            <a:r>
              <a:rPr lang="en-US" sz="900" b="1" dirty="0" smtClean="0">
                <a:solidFill>
                  <a:schemeClr val="bg1"/>
                </a:solidFill>
              </a:rPr>
              <a:t>ATCTs</a:t>
            </a:r>
            <a:endParaRPr lang="en-US" sz="900" b="1" dirty="0">
              <a:solidFill>
                <a:schemeClr val="bg1"/>
              </a:solidFill>
            </a:endParaRPr>
          </a:p>
        </p:txBody>
      </p:sp>
      <p:pic>
        <p:nvPicPr>
          <p:cNvPr id="122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048" y="1152787"/>
            <a:ext cx="634818" cy="64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7" name="Rectangle 186"/>
          <p:cNvSpPr/>
          <p:nvPr/>
        </p:nvSpPr>
        <p:spPr bwMode="auto">
          <a:xfrm>
            <a:off x="3708912" y="1239906"/>
            <a:ext cx="1792832" cy="433135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wrap="square" rtlCol="0" anchor="ctr"/>
          <a:lstStyle/>
          <a:p>
            <a:pPr algn="ctr">
              <a:lnSpc>
                <a:spcPct val="90000"/>
              </a:lnSpc>
              <a:buNone/>
            </a:pPr>
            <a:r>
              <a:rPr lang="en-US" sz="900" i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AWD replaces legacy displays: WARP BT, CIWS SD, ITWS SD, ITWS Web, CIWS Web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96957" y="1052714"/>
            <a:ext cx="92965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9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Flight Services, Providers, Airlines</a:t>
            </a:r>
            <a:endParaRPr lang="en-US" sz="9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1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636504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78D3ABA1-EA94-43C0-B992-7CBCC31144F1}" type="slidenum">
              <a:rPr lang="en-US" sz="12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6</a:t>
            </a:fld>
            <a:endParaRPr lang="en-U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95"/>
          <p:cNvSpPr/>
          <p:nvPr/>
        </p:nvSpPr>
        <p:spPr bwMode="auto">
          <a:xfrm>
            <a:off x="8231694" y="2528866"/>
            <a:ext cx="805980" cy="671977"/>
          </a:xfrm>
          <a:prstGeom prst="rect">
            <a:avLst/>
          </a:prstGeom>
          <a:solidFill>
            <a:srgbClr val="003300"/>
          </a:solidFill>
          <a:ln w="12700" algn="ctr">
            <a:noFill/>
            <a:miter lim="800000"/>
            <a:headEnd/>
            <a:tailEnd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0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Aeronautical</a:t>
            </a:r>
            <a:endParaRPr lang="en-US" sz="1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0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Information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0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Management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0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Modernization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10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(AIMM)</a:t>
            </a:r>
            <a:endParaRPr lang="en-US" sz="1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02" name="Straight Connector 101"/>
          <p:cNvCxnSpPr/>
          <p:nvPr/>
        </p:nvCxnSpPr>
        <p:spPr>
          <a:xfrm flipH="1">
            <a:off x="8001002" y="2826832"/>
            <a:ext cx="234408" cy="0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H="1" flipV="1">
            <a:off x="7105653" y="3193902"/>
            <a:ext cx="3715" cy="257486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3072680" y="1206362"/>
            <a:ext cx="697496" cy="3739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Aviation </a:t>
            </a:r>
          </a:p>
          <a:p>
            <a:pPr algn="ctr">
              <a:lnSpc>
                <a:spcPct val="90000"/>
              </a:lnSpc>
              <a:spcBef>
                <a:spcPts val="0"/>
              </a:spcBef>
              <a:buNone/>
            </a:pPr>
            <a:r>
              <a:rPr lang="en-US" sz="9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Wx</a:t>
            </a:r>
            <a:r>
              <a:rPr lang="en-US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Display (AWD)</a:t>
            </a:r>
            <a:endParaRPr 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81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  <p:bldP spid="151" grpId="0" animBg="1"/>
      <p:bldP spid="114" grpId="0" animBg="1"/>
      <p:bldP spid="162" grpId="0"/>
      <p:bldP spid="169" grpId="0" animBg="1"/>
      <p:bldP spid="170" grpId="0" animBg="1"/>
      <p:bldP spid="178" grpId="0" animBg="1"/>
      <p:bldP spid="93" grpId="0" animBg="1"/>
      <p:bldP spid="97" grpId="0" animBg="1"/>
      <p:bldP spid="103" grpId="0"/>
      <p:bldP spid="109" grpId="0"/>
      <p:bldP spid="123" grpId="0" animBg="1"/>
      <p:bldP spid="124" grpId="0" animBg="1"/>
      <p:bldP spid="125" grpId="0" animBg="1"/>
      <p:bldP spid="4" grpId="0" animBg="1"/>
      <p:bldP spid="34" grpId="0" animBg="1"/>
      <p:bldP spid="37" grpId="0" animBg="1"/>
      <p:bldP spid="185" grpId="0" animBg="1"/>
      <p:bldP spid="190" grpId="0" animBg="1"/>
      <p:bldP spid="196" grpId="0" animBg="1"/>
      <p:bldP spid="187" grpId="0"/>
      <p:bldP spid="5" grpId="0"/>
      <p:bldP spid="96" grpId="0" animBg="1"/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3785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Resources</a:t>
            </a:r>
            <a:endParaRPr lang="en-US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4800">
            <a:off x="405868" y="2397119"/>
            <a:ext cx="2321415" cy="30041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24800">
            <a:off x="942518" y="1160748"/>
            <a:ext cx="2321415" cy="30041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18082">
            <a:off x="3000004" y="2794992"/>
            <a:ext cx="2319989" cy="30023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18082">
            <a:off x="3535395" y="1432279"/>
            <a:ext cx="2276060" cy="29454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524" y="2504405"/>
            <a:ext cx="2743893" cy="35509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244" y="1152339"/>
            <a:ext cx="2655077" cy="343598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964296" y="6180731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u="sng" dirty="0">
                <a:hlinkClick r:id="rId8"/>
              </a:rPr>
              <a:t>https://www.faa.gov/nextgen/programs/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6804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Css</a:t>
            </a:r>
            <a:r>
              <a:rPr lang="en-US" sz="3600" dirty="0" smtClean="0"/>
              <a:t>-Wx Data Exchange</a:t>
            </a:r>
            <a:endParaRPr lang="en-US" sz="3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8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947057" y="1183600"/>
            <a:ext cx="724988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dirty="0" smtClean="0"/>
              <a:t>Section 2.3 of the “Guide on WWW Data Management” (WMO-No-788) deals with Data Exchange.  It describes the limitations of the store-and-forward methodology and describes the need to support ad hoc request accommodated by request/reply mechanisms.</a:t>
            </a:r>
          </a:p>
          <a:p>
            <a:endParaRPr lang="en-US" altLang="en-US" dirty="0"/>
          </a:p>
          <a:p>
            <a:r>
              <a:rPr lang="en-US" altLang="en-US" dirty="0" smtClean="0"/>
              <a:t>This next section of the presentation describes:</a:t>
            </a:r>
          </a:p>
          <a:p>
            <a:endParaRPr lang="en-US" altLang="en-US" dirty="0"/>
          </a:p>
          <a:p>
            <a:pPr marL="342900" indent="-342900">
              <a:buFont typeface="+mj-lt"/>
              <a:buAutoNum type="arabicPeriod"/>
            </a:pPr>
            <a:r>
              <a:rPr lang="en-US" altLang="en-US" dirty="0" smtClean="0"/>
              <a:t> How CSS-Wx implements request/reply web services using Open Geospatial Consortium defined web services,</a:t>
            </a:r>
          </a:p>
          <a:p>
            <a:pPr marL="342900" indent="-342900">
              <a:buFont typeface="+mj-lt"/>
              <a:buAutoNum type="arabicPeriod"/>
            </a:pPr>
            <a:endParaRPr lang="en-US" altLang="en-US" dirty="0"/>
          </a:p>
          <a:p>
            <a:pPr marL="342900" indent="-342900">
              <a:buFont typeface="+mj-lt"/>
              <a:buAutoNum type="arabicPeriod"/>
            </a:pPr>
            <a:r>
              <a:rPr lang="en-US" altLang="en-US" dirty="0" smtClean="0"/>
              <a:t>How the OGC services are extended to use publication/subscribe (pub/sub) services.</a:t>
            </a:r>
          </a:p>
          <a:p>
            <a:endParaRPr lang="en-US" altLang="en-US" dirty="0"/>
          </a:p>
          <a:p>
            <a:endParaRPr lang="en-US" alt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484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CSS-Wx Data Access Web Services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1" y="1216300"/>
            <a:ext cx="5991952" cy="439102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1800" dirty="0"/>
              <a:t>Provides weather data through Web Services</a:t>
            </a:r>
          </a:p>
          <a:p>
            <a:pPr lvl="1"/>
            <a:r>
              <a:rPr lang="en-US" sz="1600" dirty="0"/>
              <a:t>WCS, WFS, WMS, WMTS</a:t>
            </a:r>
          </a:p>
          <a:p>
            <a:r>
              <a:rPr lang="en-US" sz="1800" dirty="0"/>
              <a:t>Adheres to international standards for handling and representing geospatial data</a:t>
            </a:r>
          </a:p>
          <a:p>
            <a:r>
              <a:rPr lang="en-US" sz="1800" dirty="0"/>
              <a:t>Supports Subscription services and Request/Response message exchange patterns for routinely delivered products via the Web Services</a:t>
            </a:r>
          </a:p>
          <a:p>
            <a:r>
              <a:rPr lang="en-US" sz="1800" dirty="0"/>
              <a:t>Web Service Capabilities</a:t>
            </a:r>
          </a:p>
          <a:p>
            <a:pPr lvl="1"/>
            <a:r>
              <a:rPr lang="en-US" sz="1600" dirty="0"/>
              <a:t>Conversions</a:t>
            </a:r>
          </a:p>
          <a:p>
            <a:pPr lvl="1"/>
            <a:r>
              <a:rPr lang="en-US" sz="1600" dirty="0"/>
              <a:t>Filtering</a:t>
            </a:r>
          </a:p>
          <a:p>
            <a:pPr lvl="1"/>
            <a:r>
              <a:rPr lang="en-US" sz="1600" dirty="0"/>
              <a:t>Decimation</a:t>
            </a:r>
          </a:p>
          <a:p>
            <a:pPr lvl="1"/>
            <a:r>
              <a:rPr lang="en-US" sz="1600" dirty="0"/>
              <a:t>Quantization</a:t>
            </a:r>
          </a:p>
          <a:p>
            <a:pPr lvl="1"/>
            <a:r>
              <a:rPr lang="en-US" sz="1600" dirty="0"/>
              <a:t>Re-projections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51646" y="3942006"/>
            <a:ext cx="2031200" cy="1107996"/>
          </a:xfrm>
          <a:prstGeom prst="rect">
            <a:avLst/>
          </a:prstGeom>
          <a:solidFill>
            <a:srgbClr val="000099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buNone/>
            </a:pPr>
            <a:r>
              <a:rPr lang="en-US" sz="1200" b="1" dirty="0">
                <a:solidFill>
                  <a:schemeClr val="bg1"/>
                </a:solidFill>
              </a:rPr>
              <a:t>Web Map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1200" b="1" dirty="0">
                <a:solidFill>
                  <a:schemeClr val="bg1"/>
                </a:solidFill>
              </a:rPr>
              <a:t>Service</a:t>
            </a:r>
          </a:p>
          <a:p>
            <a:pPr algn="ctr">
              <a:spcBef>
                <a:spcPts val="0"/>
              </a:spcBef>
              <a:buNone/>
            </a:pPr>
            <a:endParaRPr lang="en-US" sz="1400" b="1" dirty="0">
              <a:solidFill>
                <a:schemeClr val="bg1"/>
              </a:solidFill>
            </a:endParaRPr>
          </a:p>
          <a:p>
            <a:pPr algn="ctr"/>
            <a:endParaRPr lang="en-US" sz="1400" b="1" dirty="0">
              <a:solidFill>
                <a:schemeClr val="bg1"/>
              </a:solidFill>
            </a:endParaRPr>
          </a:p>
          <a:p>
            <a:pPr algn="ctr"/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6457922" y="4258204"/>
            <a:ext cx="1960139" cy="82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050" kern="0" dirty="0">
                <a:solidFill>
                  <a:schemeClr val="bg1"/>
                </a:solidFill>
              </a:rPr>
              <a:t>- Renders  data as image or sets of tiled images for display</a:t>
            </a:r>
          </a:p>
          <a:p>
            <a:pPr marL="0" indent="0">
              <a:buNone/>
            </a:pPr>
            <a:r>
              <a:rPr lang="en-US" sz="1050" kern="0" dirty="0">
                <a:solidFill>
                  <a:schemeClr val="bg1"/>
                </a:solidFill>
              </a:rPr>
              <a:t>- JPEG, PNG, GIF, Tiff format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51646" y="2722806"/>
            <a:ext cx="2031202" cy="1107996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buNone/>
            </a:pPr>
            <a:r>
              <a:rPr lang="en-US" sz="1200" b="1" dirty="0">
                <a:solidFill>
                  <a:schemeClr val="bg1"/>
                </a:solidFill>
              </a:rPr>
              <a:t>Web Feature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1200" b="1" dirty="0">
                <a:solidFill>
                  <a:schemeClr val="bg1"/>
                </a:solidFill>
              </a:rPr>
              <a:t>Service</a:t>
            </a:r>
          </a:p>
          <a:p>
            <a:pPr algn="ctr">
              <a:spcBef>
                <a:spcPts val="0"/>
              </a:spcBef>
              <a:buNone/>
            </a:pPr>
            <a:endParaRPr lang="en-US" sz="1400" b="1" dirty="0">
              <a:solidFill>
                <a:schemeClr val="bg1"/>
              </a:solidFill>
            </a:endParaRPr>
          </a:p>
          <a:p>
            <a:pPr algn="ctr"/>
            <a:endParaRPr lang="en-US" sz="1400" b="1" dirty="0">
              <a:solidFill>
                <a:schemeClr val="bg1"/>
              </a:solidFill>
            </a:endParaRPr>
          </a:p>
          <a:p>
            <a:pPr algn="ctr"/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6466721" y="3064103"/>
            <a:ext cx="1957114" cy="828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050" kern="0" dirty="0">
                <a:solidFill>
                  <a:schemeClr val="bg1"/>
                </a:solidFill>
              </a:rPr>
              <a:t>-   Filters and transforms non-gridded data sets</a:t>
            </a:r>
          </a:p>
          <a:p>
            <a:pPr marL="0" indent="0">
              <a:buNone/>
            </a:pPr>
            <a:r>
              <a:rPr lang="en-US" sz="1050" kern="0" dirty="0">
                <a:solidFill>
                  <a:schemeClr val="bg1"/>
                </a:solidFill>
              </a:rPr>
              <a:t>- WXXM 2.0 XML format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51646" y="1509882"/>
            <a:ext cx="2031202" cy="1107996"/>
          </a:xfrm>
          <a:prstGeom prst="rect">
            <a:avLst/>
          </a:prstGeom>
          <a:solidFill>
            <a:srgbClr val="00990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>
              <a:buNone/>
            </a:pPr>
            <a:r>
              <a:rPr lang="en-US" sz="1200" b="1" dirty="0">
                <a:solidFill>
                  <a:schemeClr val="bg1"/>
                </a:solidFill>
              </a:rPr>
              <a:t>Web Coverage</a:t>
            </a:r>
          </a:p>
          <a:p>
            <a:pPr algn="ctr">
              <a:spcBef>
                <a:spcPts val="0"/>
              </a:spcBef>
              <a:buNone/>
            </a:pPr>
            <a:r>
              <a:rPr lang="en-US" sz="1200" b="1" dirty="0">
                <a:solidFill>
                  <a:schemeClr val="bg1"/>
                </a:solidFill>
              </a:rPr>
              <a:t>Service</a:t>
            </a:r>
          </a:p>
          <a:p>
            <a:pPr algn="ctr">
              <a:spcBef>
                <a:spcPts val="0"/>
              </a:spcBef>
              <a:buNone/>
            </a:pPr>
            <a:endParaRPr lang="en-US" sz="1400" b="1" dirty="0">
              <a:solidFill>
                <a:schemeClr val="bg1"/>
              </a:solidFill>
            </a:endParaRPr>
          </a:p>
          <a:p>
            <a:pPr algn="ctr"/>
            <a:endParaRPr lang="en-US" sz="1400" b="1" dirty="0">
              <a:solidFill>
                <a:schemeClr val="bg1"/>
              </a:solidFill>
            </a:endParaRPr>
          </a:p>
          <a:p>
            <a:pPr algn="ctr"/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6487252" y="1852870"/>
            <a:ext cx="1959555" cy="828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aseline="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800" baseline="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050" kern="0" dirty="0">
                <a:solidFill>
                  <a:schemeClr val="bg1"/>
                </a:solidFill>
              </a:rPr>
              <a:t>- Filters and transforms large gridded dataset</a:t>
            </a:r>
          </a:p>
          <a:p>
            <a:pPr marL="0" indent="0">
              <a:buNone/>
            </a:pPr>
            <a:r>
              <a:rPr lang="en-US" sz="1050" kern="0" dirty="0">
                <a:solidFill>
                  <a:schemeClr val="bg1"/>
                </a:solidFill>
              </a:rPr>
              <a:t>- </a:t>
            </a:r>
            <a:r>
              <a:rPr lang="en-US" sz="1050" kern="0" dirty="0" err="1">
                <a:solidFill>
                  <a:schemeClr val="bg1"/>
                </a:solidFill>
              </a:rPr>
              <a:t>NetCDF</a:t>
            </a:r>
            <a:r>
              <a:rPr lang="en-US" sz="1050" kern="0" dirty="0">
                <a:solidFill>
                  <a:schemeClr val="bg1"/>
                </a:solidFill>
              </a:rPr>
              <a:t> format</a:t>
            </a:r>
          </a:p>
        </p:txBody>
      </p:sp>
    </p:spTree>
    <p:extLst>
      <p:ext uri="{BB962C8B-B14F-4D97-AF65-F5344CB8AC3E}">
        <p14:creationId xmlns:p14="http://schemas.microsoft.com/office/powerpoint/2010/main" val="381770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176</TotalTime>
  <Words>1359</Words>
  <Application>Microsoft Office PowerPoint</Application>
  <PresentationFormat>On-screen Show (4:3)</PresentationFormat>
  <Paragraphs>233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blank</vt:lpstr>
      <vt:lpstr>PowerPoint Presentation</vt:lpstr>
      <vt:lpstr>FAA Weather Information Management</vt:lpstr>
      <vt:lpstr>SWIM Conceptual Overview</vt:lpstr>
      <vt:lpstr>FAA NextGen Weather Systems Scope</vt:lpstr>
      <vt:lpstr>NextGen Wx Providers/Consumers</vt:lpstr>
      <vt:lpstr>FAA NextGen Wx Systems Architecture</vt:lpstr>
      <vt:lpstr>Resources</vt:lpstr>
      <vt:lpstr>Css-Wx Data Exchange</vt:lpstr>
      <vt:lpstr>CSS-Wx Data Access Web Services</vt:lpstr>
      <vt:lpstr>WCS Operations</vt:lpstr>
      <vt:lpstr>WFS Operations</vt:lpstr>
      <vt:lpstr>WMS Operations</vt:lpstr>
      <vt:lpstr>WCS Static Persistent Query Subscription</vt:lpstr>
      <vt:lpstr>WCS On-Demand Persistent Query Subscription</vt:lpstr>
      <vt:lpstr>WCS Static Notification Subscription</vt:lpstr>
      <vt:lpstr>WCS On-Demand Notification Subscription</vt:lpstr>
      <vt:lpstr>WFS and WMS Subscriptions</vt:lpstr>
      <vt:lpstr>CONCLUSION</vt:lpstr>
      <vt:lpstr>PowerPoint Presentation</vt:lpstr>
    </vt:vector>
  </TitlesOfParts>
  <Company>World Meteorological Organization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Foreman</dc:creator>
  <cp:lastModifiedBy>Alfred Moosakhanian</cp:lastModifiedBy>
  <cp:revision>19</cp:revision>
  <dcterms:created xsi:type="dcterms:W3CDTF">2017-08-23T09:47:05Z</dcterms:created>
  <dcterms:modified xsi:type="dcterms:W3CDTF">2017-10-01T13:33:33Z</dcterms:modified>
</cp:coreProperties>
</file>