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sldIdLst>
    <p:sldId id="256" r:id="rId2"/>
    <p:sldId id="273" r:id="rId3"/>
    <p:sldId id="275" r:id="rId4"/>
    <p:sldId id="278" r:id="rId5"/>
    <p:sldId id="282" r:id="rId6"/>
    <p:sldId id="276" r:id="rId7"/>
    <p:sldId id="277" r:id="rId8"/>
    <p:sldId id="268" r:id="rId9"/>
    <p:sldId id="269" r:id="rId10"/>
    <p:sldId id="281" r:id="rId11"/>
    <p:sldId id="284" r:id="rId12"/>
    <p:sldId id="274" r:id="rId13"/>
    <p:sldId id="279" r:id="rId14"/>
    <p:sldId id="270" r:id="rId15"/>
    <p:sldId id="285" r:id="rId16"/>
    <p:sldId id="258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9" d="100"/>
          <a:sy n="69" d="100"/>
        </p:scale>
        <p:origin x="111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9A64BE-CACF-4CEE-A925-28596A754FAC}" type="datetimeFigureOut">
              <a:rPr lang="en-GB" smtClean="0"/>
              <a:t>02/10/2017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116527-64FD-4ADC-8819-9BFA1E8A93F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0352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mo2016_powerpoint_standard_v2-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46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wmo2016_powerpoint_standard_v2-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51694"/>
            <a:ext cx="198882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931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901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3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4548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727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12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5096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484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mo2016_powerpoint_standard_v2-2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51694"/>
            <a:ext cx="1988820" cy="1714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59AF2F-52C6-9B46-B8B2-0579234AE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617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emf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457200" y="1620982"/>
            <a:ext cx="8478982" cy="25630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700" dirty="0">
                <a:solidFill>
                  <a:srgbClr val="000090"/>
                </a:solidFill>
              </a:rPr>
              <a:t>Requirements for Managing Information for Hydrology</a:t>
            </a:r>
          </a:p>
          <a:p>
            <a:endParaRPr lang="en-US" sz="4800" i="1" dirty="0">
              <a:solidFill>
                <a:srgbClr val="000090"/>
              </a:solidFill>
            </a:endParaRPr>
          </a:p>
          <a:p>
            <a:r>
              <a:rPr lang="en-US" sz="5000" i="1" dirty="0">
                <a:solidFill>
                  <a:srgbClr val="000090"/>
                </a:solidFill>
              </a:rPr>
              <a:t>Tom Kanyike</a:t>
            </a:r>
          </a:p>
          <a:p>
            <a:r>
              <a:rPr lang="en-US" sz="3600" i="1" dirty="0">
                <a:solidFill>
                  <a:srgbClr val="000090"/>
                </a:solidFill>
              </a:rPr>
              <a:t>Uganda</a:t>
            </a:r>
          </a:p>
          <a:p>
            <a:endParaRPr lang="en-US" sz="3600" i="1" dirty="0">
              <a:solidFill>
                <a:srgbClr val="000090"/>
              </a:solidFill>
            </a:endParaRPr>
          </a:p>
          <a:p>
            <a:r>
              <a:rPr lang="en-US" sz="3600" dirty="0">
                <a:solidFill>
                  <a:srgbClr val="000090"/>
                </a:solidFill>
              </a:rPr>
              <a:t>Item 2.7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2606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A25FF4-19B1-424C-8B7E-800DD7A12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8365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Data Management</a:t>
            </a:r>
            <a:endParaRPr lang="en-GB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6668BF-E319-4464-8520-5B11FBF9B9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58288"/>
            <a:ext cx="3726873" cy="506787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en-US" b="1" u="sng" dirty="0"/>
          </a:p>
          <a:p>
            <a:pPr marL="0" indent="0">
              <a:buNone/>
            </a:pPr>
            <a:r>
              <a:rPr lang="en-US" b="1" u="sng" dirty="0"/>
              <a:t>Points to Consider</a:t>
            </a:r>
          </a:p>
          <a:p>
            <a:r>
              <a:rPr lang="en-US" dirty="0"/>
              <a:t>Data center</a:t>
            </a:r>
          </a:p>
          <a:p>
            <a:pPr lvl="1"/>
            <a:r>
              <a:rPr lang="en-US" dirty="0"/>
              <a:t>Operational costs</a:t>
            </a:r>
          </a:p>
          <a:p>
            <a:pPr lvl="1"/>
            <a:r>
              <a:rPr lang="en-US" dirty="0"/>
              <a:t>Product support</a:t>
            </a:r>
          </a:p>
          <a:p>
            <a:r>
              <a:rPr lang="en-US" dirty="0"/>
              <a:t>Automated data collection &amp; dissemination</a:t>
            </a:r>
          </a:p>
          <a:p>
            <a:r>
              <a:rPr lang="en-US" dirty="0"/>
              <a:t>Security</a:t>
            </a:r>
          </a:p>
          <a:p>
            <a:r>
              <a:rPr lang="en-US" dirty="0"/>
              <a:t>Accessibility</a:t>
            </a:r>
          </a:p>
          <a:p>
            <a:r>
              <a:rPr lang="en-US" dirty="0"/>
              <a:t>Web accessible</a:t>
            </a:r>
          </a:p>
          <a:p>
            <a:pPr>
              <a:spcBef>
                <a:spcPts val="0"/>
              </a:spcBef>
            </a:pPr>
            <a:endParaRPr lang="en-US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099118-1698-4833-B7F8-BCC1990A4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10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F1F4866-A658-467C-9906-7F7F2B621F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7896" y="2061399"/>
            <a:ext cx="4418251" cy="329184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DA2A0F4-E540-4C55-AED2-B02A5DC7FBD3}"/>
              </a:ext>
            </a:extLst>
          </p:cNvPr>
          <p:cNvSpPr/>
          <p:nvPr/>
        </p:nvSpPr>
        <p:spPr>
          <a:xfrm>
            <a:off x="4498047" y="5596569"/>
            <a:ext cx="387477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i="1" dirty="0"/>
              <a:t>Guide to Hydrological practices, WMO, 5</a:t>
            </a:r>
            <a:r>
              <a:rPr lang="en-US" sz="1100" i="1" baseline="30000" dirty="0"/>
              <a:t>th</a:t>
            </a:r>
            <a:r>
              <a:rPr lang="en-US" sz="1100" i="1" dirty="0"/>
              <a:t> edition, WMO-No.168</a:t>
            </a:r>
            <a:endParaRPr lang="en-GB" sz="1100" i="1" dirty="0"/>
          </a:p>
        </p:txBody>
      </p:sp>
    </p:spTree>
    <p:extLst>
      <p:ext uri="{BB962C8B-B14F-4D97-AF65-F5344CB8AC3E}">
        <p14:creationId xmlns:p14="http://schemas.microsoft.com/office/powerpoint/2010/main" val="746992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A25FF4-19B1-424C-8B7E-800DD7A12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75289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Perspectives from Uganda</a:t>
            </a:r>
            <a:endParaRPr lang="en-GB" b="1" dirty="0">
              <a:solidFill>
                <a:srgbClr val="0070C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099118-1698-4833-B7F8-BCC1990A4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11</a:t>
            </a:fld>
            <a:endParaRPr lang="en-US"/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634F2CCB-3A67-4352-9BC3-64136D6EFA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07652" y="1267688"/>
            <a:ext cx="7620131" cy="50292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0E62B07-D1E7-4C06-9CCB-49DBDAA5AA33}"/>
              </a:ext>
            </a:extLst>
          </p:cNvPr>
          <p:cNvSpPr/>
          <p:nvPr/>
        </p:nvSpPr>
        <p:spPr>
          <a:xfrm>
            <a:off x="1620787" y="6195814"/>
            <a:ext cx="752321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i="1" dirty="0"/>
              <a:t>Detailed assessment of requirements for water resources information system, Ministry of Water and Environment, Uganda, 2016 </a:t>
            </a:r>
            <a:endParaRPr lang="en-GB" sz="1100" i="1" dirty="0"/>
          </a:p>
        </p:txBody>
      </p:sp>
    </p:spTree>
    <p:extLst>
      <p:ext uri="{BB962C8B-B14F-4D97-AF65-F5344CB8AC3E}">
        <p14:creationId xmlns:p14="http://schemas.microsoft.com/office/powerpoint/2010/main" val="2695651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A25FF4-19B1-424C-8B7E-800DD7A12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75289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Perspectives from Uganda…</a:t>
            </a:r>
            <a:endParaRPr lang="en-GB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6668BF-E319-4464-8520-5B11FBF9B9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74618"/>
            <a:ext cx="8229600" cy="4851545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Long-term objective of linking with WMO Information System</a:t>
            </a:r>
          </a:p>
          <a:p>
            <a:r>
              <a:rPr lang="en-US" dirty="0"/>
              <a:t>Hydrological Information System designed as part of the Water Resources Information System</a:t>
            </a:r>
          </a:p>
          <a:p>
            <a:r>
              <a:rPr lang="en-US" dirty="0"/>
              <a:t>Stakeholder consultation to;</a:t>
            </a:r>
          </a:p>
          <a:p>
            <a:pPr lvl="1"/>
            <a:r>
              <a:rPr lang="en-US" dirty="0"/>
              <a:t>Establish the existing human capacity &amp; needs;</a:t>
            </a:r>
          </a:p>
          <a:p>
            <a:pPr lvl="1"/>
            <a:r>
              <a:rPr lang="en-US" dirty="0"/>
              <a:t>Determine institutional arrangements &amp; linkages;</a:t>
            </a:r>
          </a:p>
          <a:p>
            <a:pPr lvl="1"/>
            <a:r>
              <a:rPr lang="en-US" dirty="0"/>
              <a:t>Understand distribution &amp; operation of the existing network;</a:t>
            </a:r>
          </a:p>
          <a:p>
            <a:pPr lvl="1"/>
            <a:r>
              <a:rPr lang="en-US" dirty="0"/>
              <a:t>Technologies used (Equipment's &amp; IT infrastructure)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099118-1698-4833-B7F8-BCC1990A4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0898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A25FF4-19B1-424C-8B7E-800DD7A12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6088"/>
            <a:ext cx="8229600" cy="875289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Perspectives from Uganda…</a:t>
            </a:r>
            <a:endParaRPr lang="en-GB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6668BF-E319-4464-8520-5B11FBF9B9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74618"/>
            <a:ext cx="8229600" cy="4851545"/>
          </a:xfrm>
        </p:spPr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099118-1698-4833-B7F8-BCC1990A4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13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4DBC176-8EA8-46A9-B551-B0D582CCED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4438" y="1987239"/>
            <a:ext cx="2443090" cy="18288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51FB0E1-D9C7-444F-9D31-8833BD4116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144" y="1987239"/>
            <a:ext cx="2828839" cy="18288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C013FD9-F8D8-454D-8EA2-984DA039EE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6754" y="2054141"/>
            <a:ext cx="2638787" cy="18288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5BA531E-9178-46C0-AEE4-206EC43BC8BF}"/>
              </a:ext>
            </a:extLst>
          </p:cNvPr>
          <p:cNvSpPr txBox="1"/>
          <p:nvPr/>
        </p:nvSpPr>
        <p:spPr>
          <a:xfrm>
            <a:off x="415631" y="3740724"/>
            <a:ext cx="2244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Manual Staff</a:t>
            </a:r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E0D0160-35F8-4BCF-9A20-72D48ECFCFE9}"/>
              </a:ext>
            </a:extLst>
          </p:cNvPr>
          <p:cNvSpPr txBox="1"/>
          <p:nvPr/>
        </p:nvSpPr>
        <p:spPr>
          <a:xfrm>
            <a:off x="3428997" y="3759130"/>
            <a:ext cx="22444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Manual Staff, Chart &amp; Telemetry</a:t>
            </a:r>
            <a:endParaRPr lang="en-GB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CFE48B9-A644-4E5C-BDC3-CF73E664FE02}"/>
              </a:ext>
            </a:extLst>
          </p:cNvPr>
          <p:cNvSpPr txBox="1"/>
          <p:nvPr/>
        </p:nvSpPr>
        <p:spPr>
          <a:xfrm>
            <a:off x="6066754" y="3850676"/>
            <a:ext cx="2244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Strip-Chart Recorder</a:t>
            </a:r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ECFC4E3-CDF6-4B1E-B696-0EB325EC2A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7816" y="4369346"/>
            <a:ext cx="2476930" cy="18288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3782D3A-0113-4621-BC44-1E2B9DAA80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11387" y="4396248"/>
            <a:ext cx="2446850" cy="18288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730F387-CC83-4AD1-9EC2-7B7CA7B2DA1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98447" y="4396248"/>
            <a:ext cx="2450467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540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A25FF4-19B1-424C-8B7E-800DD7A12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75289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Conclusion &amp; Recommendations</a:t>
            </a:r>
            <a:endParaRPr lang="en-GB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6668BF-E319-4464-8520-5B11FBF9B9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49928"/>
            <a:ext cx="8229600" cy="4976236"/>
          </a:xfrm>
        </p:spPr>
        <p:txBody>
          <a:bodyPr>
            <a:normAutofit fontScale="92500"/>
          </a:bodyPr>
          <a:lstStyle/>
          <a:p>
            <a:r>
              <a:rPr lang="en-US" dirty="0"/>
              <a:t>Need to set-up Hydrology Information Systems;</a:t>
            </a:r>
          </a:p>
          <a:p>
            <a:pPr lvl="1"/>
            <a:r>
              <a:rPr lang="en-US" dirty="0"/>
              <a:t>Well-designed operational &amp; maintained network,</a:t>
            </a:r>
          </a:p>
          <a:p>
            <a:pPr lvl="1"/>
            <a:r>
              <a:rPr lang="en-US" dirty="0"/>
              <a:t>Selection of appropriate &amp; compatible technology,</a:t>
            </a:r>
          </a:p>
          <a:p>
            <a:pPr lvl="1"/>
            <a:r>
              <a:rPr lang="en-US" dirty="0"/>
              <a:t>Maintain a system for Data management,</a:t>
            </a:r>
          </a:p>
          <a:p>
            <a:pPr lvl="1"/>
            <a:r>
              <a:rPr lang="en-US" dirty="0"/>
              <a:t>Quality management,</a:t>
            </a:r>
          </a:p>
          <a:p>
            <a:pPr lvl="1"/>
            <a:r>
              <a:rPr lang="en-US" dirty="0"/>
              <a:t>Put in place a training program for continuity</a:t>
            </a:r>
          </a:p>
          <a:p>
            <a:r>
              <a:rPr lang="en-US" dirty="0"/>
              <a:t>Important to link NMHs HIS with WMO IS</a:t>
            </a:r>
          </a:p>
          <a:p>
            <a:r>
              <a:rPr lang="en-US" dirty="0"/>
              <a:t>Must develop Hydrology Information Tools…</a:t>
            </a:r>
            <a:r>
              <a:rPr lang="en-US" i="1" dirty="0"/>
              <a:t>e.g. double mass curves for data consistency</a:t>
            </a:r>
            <a:r>
              <a:rPr lang="en-US" dirty="0"/>
              <a:t>,</a:t>
            </a:r>
          </a:p>
          <a:p>
            <a:endParaRPr lang="en-US" dirty="0"/>
          </a:p>
          <a:p>
            <a:endParaRPr lang="en-US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099118-1698-4833-B7F8-BCC1990A4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5133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A25FF4-19B1-424C-8B7E-800DD7A12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75289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Conclusion &amp; Recommendations…</a:t>
            </a:r>
            <a:endParaRPr lang="en-GB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6668BF-E319-4464-8520-5B11FBF9B9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49928"/>
            <a:ext cx="8229600" cy="4976236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To address the issue of hydrological data being focused on river basins and local catchment areas rather than on a global dimension, there is need to support collaboration;</a:t>
            </a:r>
            <a:endParaRPr lang="en-GB" sz="2400" dirty="0"/>
          </a:p>
          <a:p>
            <a:pPr lvl="1"/>
            <a:r>
              <a:rPr lang="en-US" dirty="0"/>
              <a:t>Establish linkages from catchment to national level</a:t>
            </a:r>
            <a:endParaRPr lang="en-GB" sz="2000" dirty="0"/>
          </a:p>
          <a:p>
            <a:pPr lvl="1"/>
            <a:r>
              <a:rPr lang="en-US" dirty="0"/>
              <a:t>Take advantage of existing linkages between national level and transboundary regional levels</a:t>
            </a:r>
            <a:endParaRPr lang="en-GB" sz="2000" dirty="0"/>
          </a:p>
          <a:p>
            <a:pPr lvl="1"/>
            <a:r>
              <a:rPr lang="en-US" dirty="0"/>
              <a:t>Scale up the transboundary regional levels to global </a:t>
            </a:r>
            <a:endParaRPr lang="en-GB" sz="2000" dirty="0"/>
          </a:p>
          <a:p>
            <a:endParaRPr lang="en-US" dirty="0"/>
          </a:p>
          <a:p>
            <a:endParaRPr lang="en-US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099118-1698-4833-B7F8-BCC1990A4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1255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mo2016_powerpoint_standard_v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57200" y="2002370"/>
            <a:ext cx="8229600" cy="18408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>
                <a:solidFill>
                  <a:srgbClr val="000090"/>
                </a:solidFill>
              </a:rPr>
              <a:t>Thank you</a:t>
            </a:r>
          </a:p>
          <a:p>
            <a:r>
              <a:rPr lang="en-US" sz="4800" dirty="0">
                <a:solidFill>
                  <a:srgbClr val="000090"/>
                </a:solidFill>
              </a:rPr>
              <a:t>Merci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284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A25FF4-19B1-424C-8B7E-800DD7A12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63798"/>
            <a:ext cx="8229600" cy="687842"/>
          </a:xfrm>
        </p:spPr>
        <p:txBody>
          <a:bodyPr>
            <a:noAutofit/>
          </a:bodyPr>
          <a:lstStyle/>
          <a:p>
            <a:r>
              <a:rPr lang="en-US" sz="3600" b="1" dirty="0">
                <a:solidFill>
                  <a:srgbClr val="0070C0"/>
                </a:solidFill>
              </a:rPr>
              <a:t>Discussion Outline</a:t>
            </a:r>
            <a:endParaRPr lang="en-GB" sz="3600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6668BF-E319-4464-8520-5B11FBF9B9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22218"/>
            <a:ext cx="8229600" cy="5003945"/>
          </a:xfrm>
        </p:spPr>
        <p:txBody>
          <a:bodyPr>
            <a:normAutofit lnSpcReduction="10000"/>
          </a:bodyPr>
          <a:lstStyle/>
          <a:p>
            <a:r>
              <a:rPr lang="en-US" dirty="0"/>
              <a:t>Hydrological Data &amp; Information;</a:t>
            </a:r>
          </a:p>
          <a:p>
            <a:r>
              <a:rPr lang="en-US" dirty="0"/>
              <a:t>Uses of Hydrological Information;</a:t>
            </a:r>
          </a:p>
          <a:p>
            <a:r>
              <a:rPr lang="en-US" dirty="0"/>
              <a:t>Examples of Hydrological Information;</a:t>
            </a:r>
          </a:p>
          <a:p>
            <a:r>
              <a:rPr lang="en-US" dirty="0"/>
              <a:t>Key elements of HIS;</a:t>
            </a:r>
          </a:p>
          <a:p>
            <a:r>
              <a:rPr lang="en-US" dirty="0"/>
              <a:t>Types of Requirements;</a:t>
            </a:r>
          </a:p>
          <a:p>
            <a:r>
              <a:rPr lang="en-US" dirty="0"/>
              <a:t>Perspectives from Uganda;</a:t>
            </a:r>
          </a:p>
          <a:p>
            <a:r>
              <a:rPr lang="en-US" dirty="0"/>
              <a:t>Conclusion &amp; Recommendations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 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099118-1698-4833-B7F8-BCC1990A4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40195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A25FF4-19B1-424C-8B7E-800DD7A12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63798"/>
            <a:ext cx="8229600" cy="68784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70C0"/>
                </a:solidFill>
              </a:rPr>
              <a:t>Hydrological Data and Information</a:t>
            </a:r>
            <a:endParaRPr lang="en-GB" sz="3200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6668BF-E319-4464-8520-5B11FBF9B9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20282"/>
            <a:ext cx="3920836" cy="5205881"/>
          </a:xfrm>
        </p:spPr>
        <p:txBody>
          <a:bodyPr>
            <a:normAutofit/>
          </a:bodyPr>
          <a:lstStyle/>
          <a:p>
            <a:endParaRPr lang="en-US" dirty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b="1" dirty="0"/>
              <a:t>Hydrology</a:t>
            </a:r>
          </a:p>
          <a:p>
            <a:r>
              <a:rPr lang="en-US" dirty="0"/>
              <a:t>Origin, distribution &amp; properties of the waters of the earth on the surface and underground</a:t>
            </a:r>
          </a:p>
          <a:p>
            <a:pPr marL="0" indent="0">
              <a:buNone/>
            </a:pPr>
            <a:endParaRPr lang="en-US" sz="2000" i="1" dirty="0"/>
          </a:p>
          <a:p>
            <a:pPr marL="0" indent="0">
              <a:buNone/>
            </a:pPr>
            <a:r>
              <a:rPr lang="en-US" sz="1100" i="1" dirty="0"/>
              <a:t>Ghanshyam Das (2001)</a:t>
            </a:r>
            <a:endParaRPr lang="en-GB" sz="1100" i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099118-1698-4833-B7F8-BCC1990A4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3</a:t>
            </a:fld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034C879-4FB7-40C0-B0F2-CFDC5D0359FD}"/>
              </a:ext>
            </a:extLst>
          </p:cNvPr>
          <p:cNvGrpSpPr/>
          <p:nvPr/>
        </p:nvGrpSpPr>
        <p:grpSpPr>
          <a:xfrm>
            <a:off x="4679931" y="920282"/>
            <a:ext cx="3828335" cy="5249011"/>
            <a:chOff x="2671021" y="920282"/>
            <a:chExt cx="3828335" cy="5249011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93096791-A37E-4F56-88F7-6239B301ADE8}"/>
                </a:ext>
              </a:extLst>
            </p:cNvPr>
            <p:cNvSpPr/>
            <p:nvPr/>
          </p:nvSpPr>
          <p:spPr>
            <a:xfrm>
              <a:off x="3132702" y="5582009"/>
              <a:ext cx="2741626" cy="587284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/>
                  </a:solidFill>
                </a:rPr>
                <a:t>Hydrological Data</a:t>
              </a:r>
              <a:endParaRPr lang="en-GB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B4069D5A-BB7A-4D43-9281-7A867E8793D8}"/>
                </a:ext>
              </a:extLst>
            </p:cNvPr>
            <p:cNvSpPr/>
            <p:nvPr/>
          </p:nvSpPr>
          <p:spPr>
            <a:xfrm>
              <a:off x="2673564" y="4457254"/>
              <a:ext cx="3825792" cy="553938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/>
                  </a:solidFill>
                </a:rPr>
                <a:t>Processing &amp; Interpretation</a:t>
              </a:r>
              <a:endParaRPr lang="en-GB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B71D2D57-9983-471E-88E9-3242E3286C89}"/>
                </a:ext>
              </a:extLst>
            </p:cNvPr>
            <p:cNvSpPr/>
            <p:nvPr/>
          </p:nvSpPr>
          <p:spPr>
            <a:xfrm>
              <a:off x="2673564" y="3277266"/>
              <a:ext cx="3825792" cy="630167"/>
            </a:xfrm>
            <a:prstGeom prst="round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/>
                  </a:solidFill>
                </a:rPr>
                <a:t>Hydrological Information</a:t>
              </a:r>
              <a:endParaRPr lang="en-GB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E6872E04-ABA5-48F7-81CB-78DFF1DA4040}"/>
                </a:ext>
              </a:extLst>
            </p:cNvPr>
            <p:cNvSpPr/>
            <p:nvPr/>
          </p:nvSpPr>
          <p:spPr>
            <a:xfrm>
              <a:off x="2671021" y="2136211"/>
              <a:ext cx="3825792" cy="613252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/>
                  </a:solidFill>
                </a:rPr>
                <a:t>Knowledge &amp; Wisdom</a:t>
              </a:r>
              <a:endParaRPr lang="en-GB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25A185AF-7797-4118-AD37-0AB8CFBDC0A6}"/>
                </a:ext>
              </a:extLst>
            </p:cNvPr>
            <p:cNvSpPr/>
            <p:nvPr/>
          </p:nvSpPr>
          <p:spPr>
            <a:xfrm>
              <a:off x="3111004" y="920282"/>
              <a:ext cx="2921992" cy="679200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/>
                  </a:solidFill>
                </a:rPr>
                <a:t>Informed Decisions</a:t>
              </a:r>
              <a:endParaRPr lang="en-GB" sz="2400" b="1" dirty="0">
                <a:solidFill>
                  <a:schemeClr val="tx1"/>
                </a:solidFill>
              </a:endParaRPr>
            </a:p>
          </p:txBody>
        </p:sp>
        <p:sp>
          <p:nvSpPr>
            <p:cNvPr id="5" name="Arrow: Up 4">
              <a:extLst>
                <a:ext uri="{FF2B5EF4-FFF2-40B4-BE49-F238E27FC236}">
                  <a16:creationId xmlns:a16="http://schemas.microsoft.com/office/drawing/2014/main" id="{BA4DE025-65C6-4072-AD5B-0B4687ADBF7D}"/>
                </a:ext>
              </a:extLst>
            </p:cNvPr>
            <p:cNvSpPr/>
            <p:nvPr/>
          </p:nvSpPr>
          <p:spPr>
            <a:xfrm>
              <a:off x="4378030" y="5019159"/>
              <a:ext cx="235527" cy="548995"/>
            </a:xfrm>
            <a:prstGeom prst="up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Arrow: Up 26">
              <a:extLst>
                <a:ext uri="{FF2B5EF4-FFF2-40B4-BE49-F238E27FC236}">
                  <a16:creationId xmlns:a16="http://schemas.microsoft.com/office/drawing/2014/main" id="{BF748D56-C816-4081-8978-F984C3A5C723}"/>
                </a:ext>
              </a:extLst>
            </p:cNvPr>
            <p:cNvSpPr/>
            <p:nvPr/>
          </p:nvSpPr>
          <p:spPr>
            <a:xfrm>
              <a:off x="4378026" y="3901332"/>
              <a:ext cx="235527" cy="548995"/>
            </a:xfrm>
            <a:prstGeom prst="up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Arrow: Up 30">
              <a:extLst>
                <a:ext uri="{FF2B5EF4-FFF2-40B4-BE49-F238E27FC236}">
                  <a16:creationId xmlns:a16="http://schemas.microsoft.com/office/drawing/2014/main" id="{577C7CC0-4230-4AB8-BE80-49902648A81A}"/>
                </a:ext>
              </a:extLst>
            </p:cNvPr>
            <p:cNvSpPr/>
            <p:nvPr/>
          </p:nvSpPr>
          <p:spPr>
            <a:xfrm>
              <a:off x="4378023" y="2733240"/>
              <a:ext cx="235527" cy="548995"/>
            </a:xfrm>
            <a:prstGeom prst="up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" name="Arrow: Up 31">
              <a:extLst>
                <a:ext uri="{FF2B5EF4-FFF2-40B4-BE49-F238E27FC236}">
                  <a16:creationId xmlns:a16="http://schemas.microsoft.com/office/drawing/2014/main" id="{44FE82F9-FB63-442F-B9BD-6F8430786B9A}"/>
                </a:ext>
              </a:extLst>
            </p:cNvPr>
            <p:cNvSpPr/>
            <p:nvPr/>
          </p:nvSpPr>
          <p:spPr>
            <a:xfrm>
              <a:off x="4378023" y="1574544"/>
              <a:ext cx="235527" cy="548995"/>
            </a:xfrm>
            <a:prstGeom prst="up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F5532375-EDE8-493E-8958-499BCB33D862}"/>
              </a:ext>
            </a:extLst>
          </p:cNvPr>
          <p:cNvSpPr/>
          <p:nvPr/>
        </p:nvSpPr>
        <p:spPr>
          <a:xfrm>
            <a:off x="4784075" y="6208364"/>
            <a:ext cx="387477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i="1" dirty="0"/>
              <a:t>Guide to Hydrological practices, WMO, 5</a:t>
            </a:r>
            <a:r>
              <a:rPr lang="en-US" sz="1100" i="1" baseline="30000" dirty="0"/>
              <a:t>th</a:t>
            </a:r>
            <a:r>
              <a:rPr lang="en-US" sz="1100" i="1" dirty="0"/>
              <a:t> edition, WMO-No.168</a:t>
            </a:r>
            <a:endParaRPr lang="en-GB" sz="1100" i="1" dirty="0"/>
          </a:p>
        </p:txBody>
      </p:sp>
    </p:spTree>
    <p:extLst>
      <p:ext uri="{BB962C8B-B14F-4D97-AF65-F5344CB8AC3E}">
        <p14:creationId xmlns:p14="http://schemas.microsoft.com/office/powerpoint/2010/main" val="1406651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A25FF4-19B1-424C-8B7E-800DD7A12A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What do we want Hydrological Information for?</a:t>
            </a:r>
            <a:endParaRPr lang="en-GB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6668BF-E319-4464-8520-5B11FBF9B9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Assessing a country’s water resources; </a:t>
            </a:r>
          </a:p>
          <a:p>
            <a:r>
              <a:rPr lang="en-US" dirty="0"/>
              <a:t>Planning, designing, and operating water projects;</a:t>
            </a:r>
          </a:p>
          <a:p>
            <a:r>
              <a:rPr lang="en-US" dirty="0"/>
              <a:t>Assessing the environmental, economic, and social impacts of water resource management practices;</a:t>
            </a:r>
          </a:p>
          <a:p>
            <a:r>
              <a:rPr lang="en-US" dirty="0"/>
              <a:t>Assessing the impacts on water resources of other non-water sector activities, such as urbanization or forest harvesting;</a:t>
            </a:r>
          </a:p>
          <a:p>
            <a:r>
              <a:rPr lang="en-US" dirty="0"/>
              <a:t> Providing security for people and property against water-related hazards, particularly floods and droughts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099118-1698-4833-B7F8-BCC1990A4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59AF2F-52C6-9B46-B8B2-0579234AE62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A58F330-D63B-4E87-9469-AE3A9BD25DE9}"/>
              </a:ext>
            </a:extLst>
          </p:cNvPr>
          <p:cNvSpPr/>
          <p:nvPr/>
        </p:nvSpPr>
        <p:spPr>
          <a:xfrm>
            <a:off x="2846685" y="5584910"/>
            <a:ext cx="387477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i="1" dirty="0"/>
              <a:t>Guide to Hydrological practices, WMO, 5</a:t>
            </a:r>
            <a:r>
              <a:rPr lang="en-US" sz="1100" i="1" baseline="30000" dirty="0"/>
              <a:t>th</a:t>
            </a:r>
            <a:r>
              <a:rPr lang="en-US" sz="1100" i="1" dirty="0"/>
              <a:t> edition, WMO-No.168</a:t>
            </a:r>
            <a:endParaRPr lang="en-GB" sz="1100" i="1" dirty="0"/>
          </a:p>
        </p:txBody>
      </p:sp>
    </p:spTree>
    <p:extLst>
      <p:ext uri="{BB962C8B-B14F-4D97-AF65-F5344CB8AC3E}">
        <p14:creationId xmlns:p14="http://schemas.microsoft.com/office/powerpoint/2010/main" val="1466770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A25FF4-19B1-424C-8B7E-800DD7A12A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Types of Requirements for Hydrological Information</a:t>
            </a:r>
            <a:endParaRPr lang="en-GB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6668BF-E319-4464-8520-5B11FBF9B9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3500" dirty="0"/>
              <a:t>Information necessary to sustain programs and projects to support informed Decision Making in Water Resources Management</a:t>
            </a:r>
          </a:p>
          <a:p>
            <a:endParaRPr lang="en-US" dirty="0"/>
          </a:p>
          <a:p>
            <a:r>
              <a:rPr lang="en-US" sz="3500" dirty="0"/>
              <a:t>Information necessary for the provision of services in support of the protection of life and property and well-being of all nations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 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099118-1698-4833-B7F8-BCC1990A4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5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8EB055F-37B6-4752-8C62-D54F543E2605}"/>
              </a:ext>
            </a:extLst>
          </p:cNvPr>
          <p:cNvSpPr/>
          <p:nvPr/>
        </p:nvSpPr>
        <p:spPr>
          <a:xfrm>
            <a:off x="1251163" y="4741307"/>
            <a:ext cx="695414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i="1" dirty="0"/>
              <a:t>P. Mosley, Exchange of  hydrological data and products, WMO Technical reports in hydrology &amp; water resources  No. 74</a:t>
            </a:r>
            <a:endParaRPr lang="en-GB" sz="1100" i="1" dirty="0"/>
          </a:p>
        </p:txBody>
      </p:sp>
    </p:spTree>
    <p:extLst>
      <p:ext uri="{BB962C8B-B14F-4D97-AF65-F5344CB8AC3E}">
        <p14:creationId xmlns:p14="http://schemas.microsoft.com/office/powerpoint/2010/main" val="273825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A25FF4-19B1-424C-8B7E-800DD7A12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63798"/>
            <a:ext cx="8229600" cy="958420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70C0"/>
                </a:solidFill>
              </a:rPr>
              <a:t>Examples of Hydrological Information</a:t>
            </a:r>
            <a:endParaRPr lang="en-GB" sz="3200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6668BF-E319-4464-8520-5B11FBF9B9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22218"/>
            <a:ext cx="8229600" cy="5003945"/>
          </a:xfrm>
        </p:spPr>
        <p:txBody>
          <a:bodyPr>
            <a:normAutofit fontScale="92500" lnSpcReduction="10000"/>
          </a:bodyPr>
          <a:lstStyle/>
          <a:p>
            <a:r>
              <a:rPr lang="en-US" sz="3900" b="1" dirty="0"/>
              <a:t>Floods</a:t>
            </a:r>
          </a:p>
          <a:p>
            <a:pPr lvl="1"/>
            <a:r>
              <a:rPr lang="en-US" sz="3500" dirty="0"/>
              <a:t>Hydrographs</a:t>
            </a:r>
          </a:p>
          <a:p>
            <a:pPr lvl="1"/>
            <a:r>
              <a:rPr lang="en-US" sz="3500" dirty="0"/>
              <a:t>Flood travel times</a:t>
            </a:r>
          </a:p>
          <a:p>
            <a:pPr lvl="1"/>
            <a:r>
              <a:rPr lang="en-US" sz="3500" dirty="0"/>
              <a:t>Flood forecasts</a:t>
            </a:r>
          </a:p>
          <a:p>
            <a:pPr lvl="1"/>
            <a:r>
              <a:rPr lang="en-US" sz="3500" dirty="0"/>
              <a:t>Peak discharges</a:t>
            </a:r>
          </a:p>
          <a:p>
            <a:pPr lvl="1"/>
            <a:r>
              <a:rPr lang="en-US" sz="3500" dirty="0"/>
              <a:t>Peak stage</a:t>
            </a:r>
          </a:p>
          <a:p>
            <a:pPr lvl="1"/>
            <a:r>
              <a:rPr lang="en-US" sz="3500" dirty="0"/>
              <a:t>Time to peak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 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099118-1698-4833-B7F8-BCC1990A4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6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351F0D6-FC60-4139-A7FA-C95796EEEF7E}"/>
              </a:ext>
            </a:extLst>
          </p:cNvPr>
          <p:cNvSpPr/>
          <p:nvPr/>
        </p:nvSpPr>
        <p:spPr>
          <a:xfrm>
            <a:off x="974072" y="5864553"/>
            <a:ext cx="695414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i="1" dirty="0"/>
              <a:t>P. Mosley, Exchange of  hydrological data and products, WMO Technical reports in hydrology &amp; water resources  No. 74</a:t>
            </a:r>
            <a:endParaRPr lang="en-GB" sz="1100" i="1" dirty="0"/>
          </a:p>
        </p:txBody>
      </p:sp>
    </p:spTree>
    <p:extLst>
      <p:ext uri="{BB962C8B-B14F-4D97-AF65-F5344CB8AC3E}">
        <p14:creationId xmlns:p14="http://schemas.microsoft.com/office/powerpoint/2010/main" val="3698923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A25FF4-19B1-424C-8B7E-800DD7A12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63798"/>
            <a:ext cx="8229600" cy="68784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70C0"/>
                </a:solidFill>
              </a:rPr>
              <a:t>Examples of Hydrological Information…</a:t>
            </a:r>
            <a:endParaRPr lang="en-GB" sz="3200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6668BF-E319-4464-8520-5B11FBF9B9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22218"/>
            <a:ext cx="8229600" cy="5003945"/>
          </a:xfrm>
        </p:spPr>
        <p:txBody>
          <a:bodyPr>
            <a:normAutofit/>
          </a:bodyPr>
          <a:lstStyle/>
          <a:p>
            <a:r>
              <a:rPr lang="en-US" b="1" dirty="0"/>
              <a:t>Droughts</a:t>
            </a:r>
          </a:p>
          <a:p>
            <a:pPr lvl="1"/>
            <a:r>
              <a:rPr lang="en-US" sz="3200" dirty="0"/>
              <a:t>Hydrographs</a:t>
            </a:r>
          </a:p>
          <a:p>
            <a:pPr lvl="1"/>
            <a:r>
              <a:rPr lang="en-US" sz="3200" dirty="0"/>
              <a:t>Drought &amp; Low flow forecasts</a:t>
            </a:r>
          </a:p>
          <a:p>
            <a:pPr lvl="1"/>
            <a:r>
              <a:rPr lang="en-US" sz="3200" dirty="0"/>
              <a:t>Minimum discharges</a:t>
            </a:r>
          </a:p>
          <a:p>
            <a:pPr lvl="1"/>
            <a:r>
              <a:rPr lang="en-US" sz="3200" dirty="0"/>
              <a:t>Minimum stage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 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099118-1698-4833-B7F8-BCC1990A4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7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0BD9B9F-0448-464D-A532-1F0094DAD31B}"/>
              </a:ext>
            </a:extLst>
          </p:cNvPr>
          <p:cNvSpPr/>
          <p:nvPr/>
        </p:nvSpPr>
        <p:spPr>
          <a:xfrm>
            <a:off x="1094926" y="5838040"/>
            <a:ext cx="695414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i="1" dirty="0"/>
              <a:t>P. Mosley, Exchange of  hydrological data and products, WMO Technical reports in hydrology &amp; water resources  No. 74</a:t>
            </a:r>
            <a:endParaRPr lang="en-GB" sz="1100" i="1" dirty="0"/>
          </a:p>
        </p:txBody>
      </p:sp>
    </p:spTree>
    <p:extLst>
      <p:ext uri="{BB962C8B-B14F-4D97-AF65-F5344CB8AC3E}">
        <p14:creationId xmlns:p14="http://schemas.microsoft.com/office/powerpoint/2010/main" val="3686693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A25FF4-19B1-424C-8B7E-800DD7A12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83384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0070C0"/>
                </a:solidFill>
              </a:rPr>
              <a:t>Key Elements of Hydrological Information System</a:t>
            </a:r>
            <a:endParaRPr lang="en-GB" sz="3200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6668BF-E319-4464-8520-5B11FBF9B9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/>
          </a:bodyPr>
          <a:lstStyle/>
          <a:p>
            <a:endParaRPr lang="en-US" dirty="0"/>
          </a:p>
          <a:p>
            <a:pPr marL="0" indent="0">
              <a:buNone/>
            </a:pPr>
            <a:r>
              <a:rPr lang="en-US" dirty="0"/>
              <a:t> 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099118-1698-4833-B7F8-BCC1990A4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8</a:t>
            </a:fld>
            <a:endParaRPr lang="en-US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6D1AB502-91A4-4A6A-AD68-6A22758B9A1F}"/>
              </a:ext>
            </a:extLst>
          </p:cNvPr>
          <p:cNvSpPr/>
          <p:nvPr/>
        </p:nvSpPr>
        <p:spPr>
          <a:xfrm>
            <a:off x="3368686" y="5498429"/>
            <a:ext cx="2302278" cy="801693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Network Design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CF954B6-A25D-4D45-899A-75E793539238}"/>
              </a:ext>
            </a:extLst>
          </p:cNvPr>
          <p:cNvSpPr/>
          <p:nvPr/>
        </p:nvSpPr>
        <p:spPr>
          <a:xfrm>
            <a:off x="773700" y="3855073"/>
            <a:ext cx="1905000" cy="801693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Technology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64885537-0A09-4A67-BC9F-6639B816E017}"/>
              </a:ext>
            </a:extLst>
          </p:cNvPr>
          <p:cNvSpPr/>
          <p:nvPr/>
        </p:nvSpPr>
        <p:spPr>
          <a:xfrm>
            <a:off x="6116198" y="3871649"/>
            <a:ext cx="2244437" cy="801693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Data Management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21B64C70-AE3A-4785-B16C-CFDB24B70E58}"/>
              </a:ext>
            </a:extLst>
          </p:cNvPr>
          <p:cNvSpPr/>
          <p:nvPr/>
        </p:nvSpPr>
        <p:spPr>
          <a:xfrm>
            <a:off x="5036645" y="1498393"/>
            <a:ext cx="2052087" cy="84622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Quality management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1F8954AC-81FD-4F36-BEF5-5E23855F8051}"/>
              </a:ext>
            </a:extLst>
          </p:cNvPr>
          <p:cNvSpPr/>
          <p:nvPr/>
        </p:nvSpPr>
        <p:spPr>
          <a:xfrm>
            <a:off x="3153080" y="2959114"/>
            <a:ext cx="2733491" cy="1187056"/>
          </a:xfrm>
          <a:prstGeom prst="triangle">
            <a:avLst>
              <a:gd name="adj" fmla="val 50704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Hydrological Information</a:t>
            </a:r>
            <a:endParaRPr lang="en-GB" dirty="0"/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706FE451-45A7-400D-A310-804C5B67D2A9}"/>
              </a:ext>
            </a:extLst>
          </p:cNvPr>
          <p:cNvSpPr/>
          <p:nvPr/>
        </p:nvSpPr>
        <p:spPr>
          <a:xfrm rot="19107055">
            <a:off x="5824636" y="5283461"/>
            <a:ext cx="1096146" cy="306917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F02DAD29-CFF9-43B0-A6E2-851233AD752A}"/>
              </a:ext>
            </a:extLst>
          </p:cNvPr>
          <p:cNvSpPr/>
          <p:nvPr/>
        </p:nvSpPr>
        <p:spPr>
          <a:xfrm rot="14086975">
            <a:off x="6499531" y="2789700"/>
            <a:ext cx="1010331" cy="26996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FC0E5BC0-8807-4142-8F93-C3BB9885FA6D}"/>
              </a:ext>
            </a:extLst>
          </p:cNvPr>
          <p:cNvSpPr/>
          <p:nvPr/>
        </p:nvSpPr>
        <p:spPr>
          <a:xfrm rot="7388455">
            <a:off x="1569483" y="2889282"/>
            <a:ext cx="1033237" cy="236395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EBCC20EA-D846-482B-A0E5-E09BDD5351F0}"/>
              </a:ext>
            </a:extLst>
          </p:cNvPr>
          <p:cNvSpPr/>
          <p:nvPr/>
        </p:nvSpPr>
        <p:spPr>
          <a:xfrm>
            <a:off x="2200580" y="1569538"/>
            <a:ext cx="1905000" cy="801693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Training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B769C7EF-32BB-44CD-A871-6259DF83162E}"/>
              </a:ext>
            </a:extLst>
          </p:cNvPr>
          <p:cNvSpPr/>
          <p:nvPr/>
        </p:nvSpPr>
        <p:spPr>
          <a:xfrm rot="1872509">
            <a:off x="1792387" y="5300252"/>
            <a:ext cx="1170779" cy="27333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Arrow: Left 6">
            <a:extLst>
              <a:ext uri="{FF2B5EF4-FFF2-40B4-BE49-F238E27FC236}">
                <a16:creationId xmlns:a16="http://schemas.microsoft.com/office/drawing/2014/main" id="{FDB0874B-0EFF-40C3-84DB-280FB05CD80C}"/>
              </a:ext>
            </a:extLst>
          </p:cNvPr>
          <p:cNvSpPr/>
          <p:nvPr/>
        </p:nvSpPr>
        <p:spPr>
          <a:xfrm>
            <a:off x="4239491" y="1699504"/>
            <a:ext cx="637309" cy="313169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63942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A25FF4-19B1-424C-8B7E-800DD7A12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8365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Network Design &amp; Technology</a:t>
            </a:r>
            <a:endParaRPr lang="en-GB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6668BF-E319-4464-8520-5B11FBF9B9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58288"/>
            <a:ext cx="3726873" cy="506787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b="1" u="sng" dirty="0"/>
          </a:p>
          <a:p>
            <a:pPr marL="0" indent="0">
              <a:buNone/>
            </a:pPr>
            <a:r>
              <a:rPr lang="en-US" b="1" u="sng" dirty="0"/>
              <a:t>Points to Consider</a:t>
            </a:r>
          </a:p>
          <a:p>
            <a:r>
              <a:rPr lang="en-US" dirty="0"/>
              <a:t>Purpose &amp; Type</a:t>
            </a:r>
          </a:p>
          <a:p>
            <a:r>
              <a:rPr lang="en-US" dirty="0"/>
              <a:t>Variables to be observed</a:t>
            </a:r>
          </a:p>
          <a:p>
            <a:r>
              <a:rPr lang="en-US" dirty="0"/>
              <a:t>Ability to scale up</a:t>
            </a:r>
          </a:p>
          <a:p>
            <a:pPr lvl="1"/>
            <a:endParaRPr lang="en-US" dirty="0"/>
          </a:p>
          <a:p>
            <a:endParaRPr lang="en-US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099118-1698-4833-B7F8-BCC1990A4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9AF2F-52C6-9B46-B8B2-0579234AE62E}" type="slidenum">
              <a:rPr lang="en-US" smtClean="0"/>
              <a:t>9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78EAF36-8459-48DA-A27C-5F0D0EA95F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4069" y="2206771"/>
            <a:ext cx="4598545" cy="310896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89B3D0A-A8D9-490F-AD32-E9036C09784B}"/>
              </a:ext>
            </a:extLst>
          </p:cNvPr>
          <p:cNvSpPr/>
          <p:nvPr/>
        </p:nvSpPr>
        <p:spPr>
          <a:xfrm>
            <a:off x="4615810" y="5574430"/>
            <a:ext cx="387477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i="1" dirty="0"/>
              <a:t>Guide to Hydrological practices, WMO, 5</a:t>
            </a:r>
            <a:r>
              <a:rPr lang="en-US" sz="1100" i="1" baseline="30000" dirty="0"/>
              <a:t>th</a:t>
            </a:r>
            <a:r>
              <a:rPr lang="en-US" sz="1100" i="1" dirty="0"/>
              <a:t> edition, WMO-No.168</a:t>
            </a:r>
            <a:endParaRPr lang="en-GB" sz="1100" i="1" dirty="0"/>
          </a:p>
        </p:txBody>
      </p:sp>
    </p:spTree>
    <p:extLst>
      <p:ext uri="{BB962C8B-B14F-4D97-AF65-F5344CB8AC3E}">
        <p14:creationId xmlns:p14="http://schemas.microsoft.com/office/powerpoint/2010/main" val="3008566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blan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560</TotalTime>
  <Words>650</Words>
  <Application>Microsoft Office PowerPoint</Application>
  <PresentationFormat>On-screen Show (4:3)</PresentationFormat>
  <Paragraphs>139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Calibri</vt:lpstr>
      <vt:lpstr>blank</vt:lpstr>
      <vt:lpstr>PowerPoint Presentation</vt:lpstr>
      <vt:lpstr>Discussion Outline</vt:lpstr>
      <vt:lpstr>Hydrological Data and Information</vt:lpstr>
      <vt:lpstr>What do we want Hydrological Information for?</vt:lpstr>
      <vt:lpstr>Types of Requirements for Hydrological Information</vt:lpstr>
      <vt:lpstr>Examples of Hydrological Information</vt:lpstr>
      <vt:lpstr>Examples of Hydrological Information…</vt:lpstr>
      <vt:lpstr>Key Elements of Hydrological Information System</vt:lpstr>
      <vt:lpstr>Network Design &amp; Technology</vt:lpstr>
      <vt:lpstr>Data Management</vt:lpstr>
      <vt:lpstr>Perspectives from Uganda</vt:lpstr>
      <vt:lpstr>Perspectives from Uganda…</vt:lpstr>
      <vt:lpstr>Perspectives from Uganda…</vt:lpstr>
      <vt:lpstr>Conclusion &amp; Recommendations</vt:lpstr>
      <vt:lpstr>Conclusion &amp; Recommendations…</vt:lpstr>
      <vt:lpstr>PowerPoint Presentation</vt:lpstr>
    </vt:vector>
  </TitlesOfParts>
  <Company>World Meteorological Organization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Steve Foreman</dc:creator>
  <cp:lastModifiedBy>TPK</cp:lastModifiedBy>
  <cp:revision>140</cp:revision>
  <dcterms:created xsi:type="dcterms:W3CDTF">2017-08-23T09:47:05Z</dcterms:created>
  <dcterms:modified xsi:type="dcterms:W3CDTF">2017-10-02T06:01:08Z</dcterms:modified>
</cp:coreProperties>
</file>