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6" r:id="rId2"/>
    <p:sldId id="262" r:id="rId3"/>
    <p:sldId id="280" r:id="rId4"/>
    <p:sldId id="281" r:id="rId5"/>
    <p:sldId id="282" r:id="rId6"/>
    <p:sldId id="284" r:id="rId7"/>
    <p:sldId id="263" r:id="rId8"/>
    <p:sldId id="283" r:id="rId9"/>
    <p:sldId id="264" r:id="rId10"/>
    <p:sldId id="271" r:id="rId11"/>
    <p:sldId id="265" r:id="rId12"/>
    <p:sldId id="273" r:id="rId13"/>
    <p:sldId id="285" r:id="rId14"/>
    <p:sldId id="266" r:id="rId15"/>
    <p:sldId id="267" r:id="rId16"/>
    <p:sldId id="268" r:id="rId17"/>
    <p:sldId id="269" r:id="rId18"/>
    <p:sldId id="286" r:id="rId19"/>
    <p:sldId id="270" r:id="rId20"/>
    <p:sldId id="258"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71"/>
    <p:restoredTop sz="94641"/>
  </p:normalViewPr>
  <p:slideViewPr>
    <p:cSldViewPr snapToGrid="0" snapToObjects="1">
      <p:cViewPr>
        <p:scale>
          <a:sx n="156" d="100"/>
          <a:sy n="156" d="100"/>
        </p:scale>
        <p:origin x="1264" y="3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9A64BE-CACF-4CEE-A925-28596A754FAC}" type="datetimeFigureOut">
              <a:rPr lang="en-GB" smtClean="0"/>
              <a:t>25/09/2017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116527-64FD-4ADC-8819-9BFA1E8A93FB}" type="slidenum">
              <a:rPr lang="en-GB" smtClean="0"/>
              <a:t>‹#›</a:t>
            </a:fld>
            <a:endParaRPr lang="en-GB"/>
          </a:p>
        </p:txBody>
      </p:sp>
    </p:spTree>
    <p:extLst>
      <p:ext uri="{BB962C8B-B14F-4D97-AF65-F5344CB8AC3E}">
        <p14:creationId xmlns:p14="http://schemas.microsoft.com/office/powerpoint/2010/main" val="2330352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4" descr="wmo2016_powerpoint_standard_v2-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39064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pic>
        <p:nvPicPr>
          <p:cNvPr id="7" name="Picture 6" descr="wmo2016_powerpoint_standard_v2-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51694"/>
            <a:ext cx="1988820" cy="1714500"/>
          </a:xfrm>
          <a:prstGeom prst="rect">
            <a:avLst/>
          </a:prstGeom>
        </p:spPr>
      </p:pic>
    </p:spTree>
    <p:extLst>
      <p:ext uri="{BB962C8B-B14F-4D97-AF65-F5344CB8AC3E}">
        <p14:creationId xmlns:p14="http://schemas.microsoft.com/office/powerpoint/2010/main" val="500931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2833901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187663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2036454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723727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418312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1305509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dirty="0"/>
          </a:p>
        </p:txBody>
      </p:sp>
    </p:spTree>
    <p:extLst>
      <p:ext uri="{BB962C8B-B14F-4D97-AF65-F5344CB8AC3E}">
        <p14:creationId xmlns:p14="http://schemas.microsoft.com/office/powerpoint/2010/main" val="2834843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 Id="rId11"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wmo2016_powerpoint_standard_v2-2.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5151694"/>
            <a:ext cx="1988820" cy="17145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59AF2F-52C6-9B46-B8B2-0579234AE62E}" type="slidenum">
              <a:rPr lang="en-US" smtClean="0"/>
              <a:t>‹#›</a:t>
            </a:fld>
            <a:endParaRPr lang="en-US"/>
          </a:p>
        </p:txBody>
      </p:sp>
    </p:spTree>
    <p:extLst>
      <p:ext uri="{BB962C8B-B14F-4D97-AF65-F5344CB8AC3E}">
        <p14:creationId xmlns:p14="http://schemas.microsoft.com/office/powerpoint/2010/main" val="30536171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jpeg"/><Relationship Id="rId3"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JPG"/><Relationship Id="rId3" Type="http://schemas.openxmlformats.org/officeDocument/2006/relationships/image" Target="../media/image19.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en.wikipedia.org/wiki/Matthew_Fontaine_Maury" TargetMode="External"/><Relationship Id="rId4" Type="http://schemas.openxmlformats.org/officeDocument/2006/relationships/hyperlink" Target="https://en.wikipedia.org/wiki/Waze" TargetMode="External"/><Relationship Id="rId5" Type="http://schemas.openxmlformats.org/officeDocument/2006/relationships/hyperlink" Target="https://en.wikipedia.org/wiki/GPS" TargetMode="External"/><Relationship Id="rId6" Type="http://schemas.openxmlformats.org/officeDocument/2006/relationships/hyperlink" Target="https://en.wikipedia.org/wiki/Car_accidents" TargetMode="External"/><Relationship Id="rId7" Type="http://schemas.openxmlformats.org/officeDocument/2006/relationships/hyperlink" Target="https://en.wikipedia.org/wiki/Traffic" TargetMode="External"/><Relationship Id="rId1" Type="http://schemas.openxmlformats.org/officeDocument/2006/relationships/slideLayout" Target="../slideLayouts/slideLayout6.xml"/><Relationship Id="rId2" Type="http://schemas.openxmlformats.org/officeDocument/2006/relationships/hyperlink" Target="https://en.wikipedia.org/wiki/Longitude_Prize"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 Id="rId3"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png"/><Relationship Id="rId3" Type="http://schemas.openxmlformats.org/officeDocument/2006/relationships/image" Target="../media/image6.wmf"/></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1" Type="http://schemas.openxmlformats.org/officeDocument/2006/relationships/slideLayout" Target="../slideLayouts/slideLayout6.xml"/><Relationship Id="rId2"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png"/><Relationship Id="rId1" Type="http://schemas.openxmlformats.org/officeDocument/2006/relationships/slideLayout" Target="../slideLayouts/slideLayout6.xml"/><Relationship Id="rId2"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57200" y="2002370"/>
            <a:ext cx="8229600" cy="1840813"/>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a:t>Guidance for </a:t>
            </a:r>
            <a:r>
              <a:rPr lang="en-US" sz="3200" dirty="0" smtClean="0"/>
              <a:t>Managing Crowd </a:t>
            </a:r>
            <a:endParaRPr lang="en-US" sz="3200" dirty="0"/>
          </a:p>
          <a:p>
            <a:r>
              <a:rPr lang="en-US" sz="3200" dirty="0" smtClean="0"/>
              <a:t>Sourced Information</a:t>
            </a:r>
          </a:p>
          <a:p>
            <a:endParaRPr lang="en-US" sz="2400" dirty="0"/>
          </a:p>
          <a:p>
            <a:r>
              <a:rPr lang="en-US" sz="2400" i="1" dirty="0">
                <a:solidFill>
                  <a:srgbClr val="000090"/>
                </a:solidFill>
              </a:rPr>
              <a:t>Henry </a:t>
            </a:r>
            <a:r>
              <a:rPr lang="en-US" sz="2400" i="1" dirty="0" smtClean="0">
                <a:solidFill>
                  <a:srgbClr val="000090"/>
                </a:solidFill>
              </a:rPr>
              <a:t>Reges, Julian Turner</a:t>
            </a:r>
          </a:p>
          <a:p>
            <a:r>
              <a:rPr lang="en-US" sz="2400" i="1" dirty="0" smtClean="0">
                <a:solidFill>
                  <a:srgbClr val="000090"/>
                </a:solidFill>
              </a:rPr>
              <a:t>CoCoRaHS/Colorado State University</a:t>
            </a:r>
          </a:p>
          <a:p>
            <a:r>
              <a:rPr lang="en-US" sz="2400" i="1" dirty="0" smtClean="0">
                <a:solidFill>
                  <a:srgbClr val="000090"/>
                </a:solidFill>
              </a:rPr>
              <a:t>Fort Collins, Colorado, USA</a:t>
            </a:r>
            <a:r>
              <a:rPr lang="en-US" sz="2400" dirty="0" smtClean="0">
                <a:solidFill>
                  <a:srgbClr val="000090"/>
                </a:solidFill>
              </a:rPr>
              <a:t> </a:t>
            </a:r>
            <a:endParaRPr lang="en-US" sz="2400" dirty="0">
              <a:solidFill>
                <a:srgbClr val="000090"/>
              </a:solidFill>
            </a:endParaRPr>
          </a:p>
          <a:p>
            <a:endParaRPr lang="en-US" sz="2400" dirty="0" smtClean="0">
              <a:solidFill>
                <a:srgbClr val="000090"/>
              </a:solidFill>
            </a:endParaRPr>
          </a:p>
          <a:p>
            <a:r>
              <a:rPr lang="en-US" sz="2400" dirty="0" smtClean="0">
                <a:solidFill>
                  <a:srgbClr val="000090"/>
                </a:solidFill>
              </a:rPr>
              <a:t>5.8</a:t>
            </a:r>
            <a:endParaRPr lang="en-US" sz="2400" dirty="0">
              <a:solidFill>
                <a:srgbClr val="000090"/>
              </a:solidFill>
            </a:endParaRPr>
          </a:p>
        </p:txBody>
      </p:sp>
      <p:sp>
        <p:nvSpPr>
          <p:cNvPr id="2" name="Slide Number Placeholder 1"/>
          <p:cNvSpPr>
            <a:spLocks noGrp="1"/>
          </p:cNvSpPr>
          <p:nvPr>
            <p:ph type="sldNum" sz="quarter" idx="12"/>
          </p:nvPr>
        </p:nvSpPr>
        <p:spPr/>
        <p:txBody>
          <a:bodyPr/>
          <a:lstStyle/>
          <a:p>
            <a:fld id="{9259AF2F-52C6-9B46-B8B2-0579234AE62E}" type="slidenum">
              <a:rPr lang="en-US" smtClean="0"/>
              <a:t>1</a:t>
            </a:fld>
            <a:endParaRPr lang="en-US"/>
          </a:p>
        </p:txBody>
      </p:sp>
    </p:spTree>
    <p:extLst>
      <p:ext uri="{BB962C8B-B14F-4D97-AF65-F5344CB8AC3E}">
        <p14:creationId xmlns:p14="http://schemas.microsoft.com/office/powerpoint/2010/main" val="23892606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34736" y="937665"/>
            <a:ext cx="8809264" cy="1143000"/>
          </a:xfrm>
        </p:spPr>
        <p:txBody>
          <a:bodyPr>
            <a:noAutofit/>
          </a:bodyPr>
          <a:lstStyle/>
          <a:p>
            <a:pPr algn="l"/>
            <a:r>
              <a:rPr lang="en-US" sz="2400" dirty="0" smtClean="0"/>
              <a:t>A place to </a:t>
            </a:r>
            <a:r>
              <a:rPr lang="en-US" sz="2400" b="1" dirty="0" smtClean="0"/>
              <a:t>display</a:t>
            </a:r>
            <a:r>
              <a:rPr lang="en-US" sz="2400" dirty="0" smtClean="0"/>
              <a:t> the crowdsourced data as it comes in is very helpful.  Instantaneous public viewing of the data </a:t>
            </a:r>
            <a:r>
              <a:rPr lang="en-US" sz="2400" dirty="0" smtClean="0"/>
              <a:t>helps motivate participation of observers and allows for data comparison over a specific area. It also makes for a good QC tool.</a:t>
            </a:r>
            <a:endParaRPr lang="en-US" sz="2400" dirty="0"/>
          </a:p>
        </p:txBody>
      </p:sp>
      <p:sp>
        <p:nvSpPr>
          <p:cNvPr id="2" name="Slide Number Placeholder 1"/>
          <p:cNvSpPr>
            <a:spLocks noGrp="1"/>
          </p:cNvSpPr>
          <p:nvPr>
            <p:ph type="sldNum" sz="quarter" idx="12"/>
          </p:nvPr>
        </p:nvSpPr>
        <p:spPr/>
        <p:txBody>
          <a:bodyPr/>
          <a:lstStyle/>
          <a:p>
            <a:fld id="{9259AF2F-52C6-9B46-B8B2-0579234AE62E}" type="slidenum">
              <a:rPr lang="en-US" smtClean="0"/>
              <a:t>10</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21865" y="2387194"/>
            <a:ext cx="5399571" cy="4258645"/>
          </a:xfrm>
          <a:prstGeom prst="rect">
            <a:avLst/>
          </a:prstGeom>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76621" y="4689512"/>
            <a:ext cx="2222451" cy="1666838"/>
          </a:xfrm>
          <a:prstGeom prst="rect">
            <a:avLst/>
          </a:prstGeom>
        </p:spPr>
      </p:pic>
      <p:sp>
        <p:nvSpPr>
          <p:cNvPr id="3" name="TextBox 2"/>
          <p:cNvSpPr txBox="1"/>
          <p:nvPr/>
        </p:nvSpPr>
        <p:spPr>
          <a:xfrm>
            <a:off x="3099451" y="79555"/>
            <a:ext cx="2680477" cy="646331"/>
          </a:xfrm>
          <a:prstGeom prst="rect">
            <a:avLst/>
          </a:prstGeom>
          <a:noFill/>
        </p:spPr>
        <p:txBody>
          <a:bodyPr wrap="none" rtlCol="0">
            <a:spAutoFit/>
          </a:bodyPr>
          <a:lstStyle/>
          <a:p>
            <a:r>
              <a:rPr lang="en-US" sz="3600" dirty="0" smtClean="0"/>
              <a:t>WEB DISPLAY</a:t>
            </a:r>
            <a:endParaRPr lang="en-US" sz="3600" dirty="0"/>
          </a:p>
        </p:txBody>
      </p:sp>
      <p:pic>
        <p:nvPicPr>
          <p:cNvPr id="7" name="Picture 6" descr="screen-capture-6.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18408" y="3000252"/>
            <a:ext cx="4286250" cy="1668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152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36764" y="1404366"/>
            <a:ext cx="8450036" cy="1143000"/>
          </a:xfrm>
        </p:spPr>
        <p:txBody>
          <a:bodyPr>
            <a:noAutofit/>
          </a:bodyPr>
          <a:lstStyle/>
          <a:p>
            <a:r>
              <a:rPr lang="en-US" sz="2800" dirty="0" smtClean="0"/>
              <a:t>For a volunteer network, observer training </a:t>
            </a:r>
            <a:r>
              <a:rPr lang="en-US" sz="2800" dirty="0" smtClean="0"/>
              <a:t>on how to </a:t>
            </a:r>
            <a:r>
              <a:rPr lang="en-US" sz="2800" dirty="0" smtClean="0"/>
              <a:t>    </a:t>
            </a:r>
            <a:r>
              <a:rPr lang="en-US" sz="2800" b="1" dirty="0" smtClean="0"/>
              <a:t>1) take measurements </a:t>
            </a:r>
            <a:r>
              <a:rPr lang="en-US" sz="2800" dirty="0" smtClean="0"/>
              <a:t>and </a:t>
            </a:r>
            <a:r>
              <a:rPr lang="en-US" sz="2800" b="1" dirty="0" smtClean="0"/>
              <a:t>2) use the data interface</a:t>
            </a:r>
            <a:r>
              <a:rPr lang="en-US" sz="2800" dirty="0" smtClean="0"/>
              <a:t> can help facilitate the receiving of data and provide for more accurate measurements.</a:t>
            </a:r>
            <a:endParaRPr lang="en-US" sz="2800" dirty="0"/>
          </a:p>
        </p:txBody>
      </p:sp>
      <p:sp>
        <p:nvSpPr>
          <p:cNvPr id="2" name="Slide Number Placeholder 1"/>
          <p:cNvSpPr>
            <a:spLocks noGrp="1"/>
          </p:cNvSpPr>
          <p:nvPr>
            <p:ph type="sldNum" sz="quarter" idx="12"/>
          </p:nvPr>
        </p:nvSpPr>
        <p:spPr/>
        <p:txBody>
          <a:bodyPr/>
          <a:lstStyle/>
          <a:p>
            <a:fld id="{9259AF2F-52C6-9B46-B8B2-0579234AE62E}" type="slidenum">
              <a:rPr lang="en-US" smtClean="0"/>
              <a:t>11</a:t>
            </a:fld>
            <a:endParaRPr lang="en-US"/>
          </a:p>
        </p:txBody>
      </p:sp>
      <p:pic>
        <p:nvPicPr>
          <p:cNvPr id="1026" name="Picture 2" descr="https://i.ytimg.com/vi/j3UZgy5R5jY/hqdefault.jpg?sqp=-oaymwEXCNACELwBSFryq4qpAwkIARUAAIhCGAE=&amp;rs=AOn4CLBFf9wZv3gb2BBd6l12tWJ15FQ93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9906" y="3514859"/>
            <a:ext cx="3626587" cy="202052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833258" y="5535386"/>
            <a:ext cx="3311099" cy="369332"/>
          </a:xfrm>
          <a:prstGeom prst="rect">
            <a:avLst/>
          </a:prstGeom>
          <a:noFill/>
        </p:spPr>
        <p:txBody>
          <a:bodyPr wrap="none" rtlCol="0">
            <a:spAutoFit/>
          </a:bodyPr>
          <a:lstStyle/>
          <a:p>
            <a:r>
              <a:rPr lang="en-US" dirty="0" smtClean="0"/>
              <a:t>How to </a:t>
            </a:r>
            <a:r>
              <a:rPr lang="en-US" smtClean="0"/>
              <a:t>measure Extreme Rainfall</a:t>
            </a:r>
            <a:endParaRPr lang="en-US"/>
          </a:p>
        </p:txBody>
      </p:sp>
      <p:sp>
        <p:nvSpPr>
          <p:cNvPr id="6" name="TextBox 5"/>
          <p:cNvSpPr txBox="1"/>
          <p:nvPr/>
        </p:nvSpPr>
        <p:spPr>
          <a:xfrm>
            <a:off x="2784021" y="6356350"/>
            <a:ext cx="4931030" cy="369332"/>
          </a:xfrm>
          <a:prstGeom prst="rect">
            <a:avLst/>
          </a:prstGeom>
          <a:noFill/>
        </p:spPr>
        <p:txBody>
          <a:bodyPr wrap="none" rtlCol="0">
            <a:spAutoFit/>
          </a:bodyPr>
          <a:lstStyle/>
          <a:p>
            <a:r>
              <a:rPr lang="en-US" dirty="0" smtClean="0"/>
              <a:t>Observers know what they are measuring </a:t>
            </a:r>
            <a:r>
              <a:rPr lang="en-US" smtClean="0"/>
              <a:t>and why.</a:t>
            </a:r>
            <a:endParaRPr lang="en-US" dirty="0"/>
          </a:p>
        </p:txBody>
      </p:sp>
      <p:sp>
        <p:nvSpPr>
          <p:cNvPr id="8" name="TextBox 7"/>
          <p:cNvSpPr txBox="1"/>
          <p:nvPr/>
        </p:nvSpPr>
        <p:spPr>
          <a:xfrm>
            <a:off x="3556651" y="217466"/>
            <a:ext cx="2048959" cy="646331"/>
          </a:xfrm>
          <a:prstGeom prst="rect">
            <a:avLst/>
          </a:prstGeom>
          <a:noFill/>
        </p:spPr>
        <p:txBody>
          <a:bodyPr wrap="none" rtlCol="0">
            <a:spAutoFit/>
          </a:bodyPr>
          <a:lstStyle/>
          <a:p>
            <a:r>
              <a:rPr lang="en-US" sz="3600" smtClean="0"/>
              <a:t>TRAINING</a:t>
            </a:r>
            <a:endParaRPr lang="en-US" sz="36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4978" y="3325898"/>
            <a:ext cx="3592792" cy="2693765"/>
          </a:xfrm>
          <a:prstGeom prst="rect">
            <a:avLst/>
          </a:prstGeom>
        </p:spPr>
      </p:pic>
    </p:spTree>
    <p:extLst>
      <p:ext uri="{BB962C8B-B14F-4D97-AF65-F5344CB8AC3E}">
        <p14:creationId xmlns:p14="http://schemas.microsoft.com/office/powerpoint/2010/main" val="7350177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34043" y="1769328"/>
            <a:ext cx="8556171" cy="1143000"/>
          </a:xfrm>
        </p:spPr>
        <p:txBody>
          <a:bodyPr>
            <a:noAutofit/>
          </a:bodyPr>
          <a:lstStyle/>
          <a:p>
            <a:pPr algn="l"/>
            <a:r>
              <a:rPr lang="en-US" sz="2400" dirty="0" smtClean="0"/>
              <a:t>It is important that the data is </a:t>
            </a:r>
            <a:r>
              <a:rPr lang="en-US" sz="2400" b="1" dirty="0" smtClean="0"/>
              <a:t>quality controlled</a:t>
            </a:r>
            <a:r>
              <a:rPr lang="en-US" sz="2400" dirty="0" smtClean="0"/>
              <a:t> for accuracy once it comes in. The better the data, the more reliable it will be to use in making important decisions.</a:t>
            </a:r>
            <a:br>
              <a:rPr lang="en-US" sz="2400" dirty="0" smtClean="0"/>
            </a:br>
            <a:r>
              <a:rPr lang="en-US" sz="2400" dirty="0"/>
              <a:t/>
            </a:r>
            <a:br>
              <a:rPr lang="en-US" sz="2400" dirty="0"/>
            </a:br>
            <a:endParaRPr lang="en-US" sz="2400" dirty="0"/>
          </a:p>
        </p:txBody>
      </p:sp>
      <p:sp>
        <p:nvSpPr>
          <p:cNvPr id="2" name="Slide Number Placeholder 1"/>
          <p:cNvSpPr>
            <a:spLocks noGrp="1"/>
          </p:cNvSpPr>
          <p:nvPr>
            <p:ph type="sldNum" sz="quarter" idx="12"/>
          </p:nvPr>
        </p:nvSpPr>
        <p:spPr/>
        <p:txBody>
          <a:bodyPr/>
          <a:lstStyle/>
          <a:p>
            <a:fld id="{9259AF2F-52C6-9B46-B8B2-0579234AE62E}" type="slidenum">
              <a:rPr lang="en-US" smtClean="0"/>
              <a:t>12</a:t>
            </a:fld>
            <a:endParaRPr lang="en-US" dirty="0"/>
          </a:p>
        </p:txBody>
      </p:sp>
      <p:sp>
        <p:nvSpPr>
          <p:cNvPr id="3" name="TextBox 2"/>
          <p:cNvSpPr txBox="1"/>
          <p:nvPr/>
        </p:nvSpPr>
        <p:spPr>
          <a:xfrm>
            <a:off x="1100984" y="5662032"/>
            <a:ext cx="6949082" cy="523220"/>
          </a:xfrm>
          <a:prstGeom prst="rect">
            <a:avLst/>
          </a:prstGeom>
          <a:noFill/>
        </p:spPr>
        <p:txBody>
          <a:bodyPr wrap="none" rtlCol="0">
            <a:spAutoFit/>
          </a:bodyPr>
          <a:lstStyle/>
          <a:p>
            <a:r>
              <a:rPr lang="en-US" sz="2800" dirty="0" smtClean="0"/>
              <a:t>High quality data is important to the end users</a:t>
            </a:r>
            <a:endParaRPr lang="en-US" sz="2800" dirty="0"/>
          </a:p>
        </p:txBody>
      </p:sp>
      <p:sp>
        <p:nvSpPr>
          <p:cNvPr id="8" name="TextBox 7"/>
          <p:cNvSpPr txBox="1"/>
          <p:nvPr/>
        </p:nvSpPr>
        <p:spPr>
          <a:xfrm>
            <a:off x="1686401" y="226585"/>
            <a:ext cx="5778248" cy="646331"/>
          </a:xfrm>
          <a:prstGeom prst="rect">
            <a:avLst/>
          </a:prstGeom>
          <a:noFill/>
        </p:spPr>
        <p:txBody>
          <a:bodyPr wrap="none" rtlCol="0">
            <a:spAutoFit/>
          </a:bodyPr>
          <a:lstStyle/>
          <a:p>
            <a:r>
              <a:rPr lang="en-US" sz="3600" dirty="0" smtClean="0">
                <a:solidFill>
                  <a:schemeClr val="accent1">
                    <a:lumMod val="75000"/>
                  </a:schemeClr>
                </a:solidFill>
              </a:rPr>
              <a:t>3) Quality controlling the data</a:t>
            </a:r>
            <a:endParaRPr lang="en-US" sz="3600" dirty="0">
              <a:solidFill>
                <a:schemeClr val="accent1">
                  <a:lumMod val="75000"/>
                </a:schemeClr>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2693" y="2798028"/>
            <a:ext cx="3494314" cy="2620736"/>
          </a:xfrm>
          <a:prstGeom prst="rect">
            <a:avLst/>
          </a:prstGeom>
        </p:spPr>
      </p:pic>
      <p:pic>
        <p:nvPicPr>
          <p:cNvPr id="2052" name="Picture 4" descr="https://cocorahs.org/Maps/GetMap.aspx?state=MN&amp;county=HN&amp;type=precip&amp;date=09/25/2017&amp;c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2845" y="2467905"/>
            <a:ext cx="3781530" cy="3072493"/>
          </a:xfrm>
          <a:prstGeom prst="rect">
            <a:avLst/>
          </a:prstGeom>
          <a:noFill/>
          <a:extLst>
            <a:ext uri="{909E8E84-426E-40DD-AFC4-6F175D3DCCD1}">
              <a14:hiddenFill xmlns:a14="http://schemas.microsoft.com/office/drawing/2010/main">
                <a:solidFill>
                  <a:srgbClr val="FFFFFF"/>
                </a:solidFill>
              </a14:hiddenFill>
            </a:ext>
          </a:extLst>
        </p:spPr>
      </p:pic>
      <p:sp>
        <p:nvSpPr>
          <p:cNvPr id="10" name="Oval 9"/>
          <p:cNvSpPr/>
          <p:nvPr/>
        </p:nvSpPr>
        <p:spPr>
          <a:xfrm>
            <a:off x="6131379" y="3371850"/>
            <a:ext cx="421821" cy="250770"/>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flipV="1">
            <a:off x="3526971" y="3497235"/>
            <a:ext cx="2547258" cy="446115"/>
          </a:xfrm>
          <a:prstGeom prst="straightConnector1">
            <a:avLst/>
          </a:prstGeom>
          <a:ln w="31750">
            <a:solidFill>
              <a:schemeClr val="tx1"/>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410934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80974" y="880383"/>
            <a:ext cx="8743950" cy="4931228"/>
          </a:xfrm>
          <a:prstGeom prst="rect">
            <a:avLst/>
          </a:prstGeom>
          <a:solidFill>
            <a:srgbClr val="FFC000">
              <a:alpha val="48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274864" y="2302455"/>
            <a:ext cx="8556171" cy="1143000"/>
          </a:xfrm>
        </p:spPr>
        <p:txBody>
          <a:bodyPr>
            <a:noAutofit/>
          </a:bodyPr>
          <a:lstStyle/>
          <a:p>
            <a:pPr algn="l"/>
            <a:r>
              <a:rPr lang="en-US" sz="2400" dirty="0" smtClean="0"/>
              <a:t>Quality control can be done effectively in several ways:  </a:t>
            </a:r>
            <a:br>
              <a:rPr lang="en-US" sz="2400" dirty="0" smtClean="0"/>
            </a:br>
            <a:r>
              <a:rPr lang="en-US" sz="2400" dirty="0"/>
              <a:t/>
            </a:r>
            <a:br>
              <a:rPr lang="en-US" sz="2400" dirty="0"/>
            </a:br>
            <a:r>
              <a:rPr lang="en-US" sz="2400" dirty="0" smtClean="0"/>
              <a:t>1) </a:t>
            </a:r>
            <a:r>
              <a:rPr lang="en-US" sz="2400" dirty="0" smtClean="0"/>
              <a:t>As previously mentioned, </a:t>
            </a:r>
            <a:r>
              <a:rPr lang="en-US" sz="2400" b="1" dirty="0" smtClean="0"/>
              <a:t>training</a:t>
            </a:r>
            <a:r>
              <a:rPr lang="en-US" sz="2400" dirty="0" smtClean="0"/>
              <a:t> can really help with getting the data entered accurately.  </a:t>
            </a:r>
            <a:br>
              <a:rPr lang="en-US" sz="2400" dirty="0" smtClean="0"/>
            </a:br>
            <a:r>
              <a:rPr lang="en-US" sz="2400" dirty="0"/>
              <a:t/>
            </a:r>
            <a:br>
              <a:rPr lang="en-US" sz="2400" dirty="0"/>
            </a:br>
            <a:r>
              <a:rPr lang="en-US" sz="2400" dirty="0" smtClean="0"/>
              <a:t>2) Another is to set up your system so that it will </a:t>
            </a:r>
            <a:r>
              <a:rPr lang="en-US" sz="2400" b="1" dirty="0" smtClean="0"/>
              <a:t>disallow certain parameters</a:t>
            </a:r>
            <a:r>
              <a:rPr lang="en-US" sz="2400" dirty="0" smtClean="0"/>
              <a:t> when data is entered. </a:t>
            </a:r>
            <a:r>
              <a:rPr lang="en-US" sz="2400" dirty="0" smtClean="0"/>
              <a:t>An example would be to prohibit 1,000mm of rain, or display a question after a suspect entry: </a:t>
            </a:r>
            <a:r>
              <a:rPr lang="en-US" sz="2400" i="1" dirty="0" smtClean="0"/>
              <a:t>“Are you sure this is the correct amount?”</a:t>
            </a:r>
            <a:r>
              <a:rPr lang="en-US" sz="2400" i="1" dirty="0" smtClean="0"/>
              <a:t>  </a:t>
            </a:r>
            <a:r>
              <a:rPr lang="en-US" sz="2400" dirty="0" smtClean="0"/>
              <a:t/>
            </a:r>
            <a:br>
              <a:rPr lang="en-US" sz="2400" dirty="0" smtClean="0"/>
            </a:br>
            <a:r>
              <a:rPr lang="en-US" sz="2400" dirty="0"/>
              <a:t/>
            </a:r>
            <a:br>
              <a:rPr lang="en-US" sz="2400" dirty="0"/>
            </a:br>
            <a:r>
              <a:rPr lang="en-US" sz="2400" dirty="0" smtClean="0"/>
              <a:t>3) </a:t>
            </a:r>
            <a:r>
              <a:rPr lang="en-US" sz="2400" dirty="0" smtClean="0"/>
              <a:t>Lastly it is good to is to have a </a:t>
            </a:r>
            <a:r>
              <a:rPr lang="en-US" sz="2400" b="1" dirty="0" smtClean="0"/>
              <a:t>team to quality control </a:t>
            </a:r>
            <a:r>
              <a:rPr lang="en-US" sz="2400" dirty="0" smtClean="0"/>
              <a:t>the observations once they are received. If the observation is questionable, </a:t>
            </a:r>
            <a:r>
              <a:rPr lang="en-US" sz="2400" u="sng" dirty="0" smtClean="0"/>
              <a:t>contact the observer</a:t>
            </a:r>
            <a:r>
              <a:rPr lang="en-US" sz="2400" dirty="0" smtClean="0"/>
              <a:t>.  Often after several contacts, observer’s data seems to improve over time.</a:t>
            </a:r>
            <a:endParaRPr lang="en-US" sz="2400" dirty="0"/>
          </a:p>
        </p:txBody>
      </p:sp>
      <p:sp>
        <p:nvSpPr>
          <p:cNvPr id="2" name="Slide Number Placeholder 1"/>
          <p:cNvSpPr>
            <a:spLocks noGrp="1"/>
          </p:cNvSpPr>
          <p:nvPr>
            <p:ph type="sldNum" sz="quarter" idx="12"/>
          </p:nvPr>
        </p:nvSpPr>
        <p:spPr/>
        <p:txBody>
          <a:bodyPr/>
          <a:lstStyle/>
          <a:p>
            <a:fld id="{9259AF2F-52C6-9B46-B8B2-0579234AE62E}" type="slidenum">
              <a:rPr lang="en-US" smtClean="0"/>
              <a:t>13</a:t>
            </a:fld>
            <a:endParaRPr lang="en-US" dirty="0"/>
          </a:p>
        </p:txBody>
      </p:sp>
    </p:spTree>
    <p:extLst>
      <p:ext uri="{BB962C8B-B14F-4D97-AF65-F5344CB8AC3E}">
        <p14:creationId xmlns:p14="http://schemas.microsoft.com/office/powerpoint/2010/main" val="898812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49115" y="1246501"/>
            <a:ext cx="8649955" cy="4793594"/>
          </a:xfrm>
          <a:prstGeom prst="rect">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9259AF2F-52C6-9B46-B8B2-0579234AE62E}" type="slidenum">
              <a:rPr lang="en-US" smtClean="0"/>
              <a:t>14</a:t>
            </a:fld>
            <a:endParaRPr lang="en-US"/>
          </a:p>
        </p:txBody>
      </p:sp>
      <p:sp>
        <p:nvSpPr>
          <p:cNvPr id="4" name="TextBox 3"/>
          <p:cNvSpPr txBox="1"/>
          <p:nvPr/>
        </p:nvSpPr>
        <p:spPr>
          <a:xfrm>
            <a:off x="1698413" y="161270"/>
            <a:ext cx="6168484" cy="646331"/>
          </a:xfrm>
          <a:prstGeom prst="rect">
            <a:avLst/>
          </a:prstGeom>
          <a:noFill/>
        </p:spPr>
        <p:txBody>
          <a:bodyPr wrap="none" rtlCol="0">
            <a:spAutoFit/>
          </a:bodyPr>
          <a:lstStyle/>
          <a:p>
            <a:r>
              <a:rPr lang="en-US" sz="3600" dirty="0" smtClean="0">
                <a:solidFill>
                  <a:schemeClr val="accent1">
                    <a:lumMod val="75000"/>
                  </a:schemeClr>
                </a:solidFill>
              </a:rPr>
              <a:t>4) Ingesting/Storage of the Data</a:t>
            </a:r>
            <a:endParaRPr lang="en-US" sz="3600" dirty="0">
              <a:solidFill>
                <a:schemeClr val="accent1">
                  <a:lumMod val="75000"/>
                </a:schemeClr>
              </a:solidFill>
            </a:endParaRPr>
          </a:p>
        </p:txBody>
      </p:sp>
      <p:sp>
        <p:nvSpPr>
          <p:cNvPr id="3" name="TextBox 2"/>
          <p:cNvSpPr txBox="1"/>
          <p:nvPr/>
        </p:nvSpPr>
        <p:spPr>
          <a:xfrm>
            <a:off x="249115" y="1326907"/>
            <a:ext cx="8535658" cy="5078313"/>
          </a:xfrm>
          <a:prstGeom prst="rect">
            <a:avLst/>
          </a:prstGeom>
          <a:noFill/>
        </p:spPr>
        <p:txBody>
          <a:bodyPr wrap="square" rtlCol="0">
            <a:spAutoFit/>
          </a:bodyPr>
          <a:lstStyle/>
          <a:p>
            <a:r>
              <a:rPr lang="en-US" sz="2400" dirty="0"/>
              <a:t>Invest in </a:t>
            </a:r>
            <a:r>
              <a:rPr lang="en-US" sz="2400" b="1" dirty="0"/>
              <a:t>reliable IT services </a:t>
            </a:r>
            <a:r>
              <a:rPr lang="en-US" sz="2400" dirty="0"/>
              <a:t>whether on-site or off-site (hosting companies, the cloud, etc.).  If you do host your system on site, be sure to have reliable dependent services like power and network connectivity</a:t>
            </a:r>
            <a:r>
              <a:rPr lang="en-US" sz="2400" dirty="0" smtClean="0"/>
              <a:t>.</a:t>
            </a:r>
          </a:p>
          <a:p>
            <a:endParaRPr lang="en-US" sz="2400" dirty="0"/>
          </a:p>
          <a:p>
            <a:r>
              <a:rPr lang="en-US" sz="2400" dirty="0"/>
              <a:t>Make sure the data are </a:t>
            </a:r>
            <a:r>
              <a:rPr lang="en-US" sz="2400" b="1" dirty="0"/>
              <a:t>securely stored</a:t>
            </a:r>
            <a:r>
              <a:rPr lang="en-US" sz="2400" dirty="0"/>
              <a:t>, easier said than </a:t>
            </a:r>
            <a:r>
              <a:rPr lang="en-US" sz="2400" dirty="0" smtClean="0"/>
              <a:t>done</a:t>
            </a:r>
          </a:p>
          <a:p>
            <a:endParaRPr lang="en-US" sz="2400" dirty="0"/>
          </a:p>
          <a:p>
            <a:r>
              <a:rPr lang="en-US" sz="2400" dirty="0" smtClean="0"/>
              <a:t>Find a </a:t>
            </a:r>
            <a:r>
              <a:rPr lang="en-US" sz="2400" b="1" dirty="0" smtClean="0"/>
              <a:t>simple way to ingest </a:t>
            </a:r>
            <a:r>
              <a:rPr lang="en-US" sz="2400" dirty="0" smtClean="0"/>
              <a:t>the vast amounts of data you might encounter. Ingest from other supplementary networks</a:t>
            </a:r>
          </a:p>
          <a:p>
            <a:endParaRPr lang="en-US" sz="2400" dirty="0"/>
          </a:p>
          <a:p>
            <a:r>
              <a:rPr lang="en-US" sz="2400" dirty="0" smtClean="0"/>
              <a:t>Be aware that IT hosting and IT personnel might represent a </a:t>
            </a:r>
            <a:r>
              <a:rPr lang="en-US" sz="2400" b="1" dirty="0" smtClean="0"/>
              <a:t>significant part of your NMHS budget</a:t>
            </a:r>
          </a:p>
          <a:p>
            <a:endParaRPr lang="en-US" dirty="0"/>
          </a:p>
          <a:p>
            <a:endParaRPr lang="en-US" dirty="0"/>
          </a:p>
        </p:txBody>
      </p:sp>
    </p:spTree>
    <p:extLst>
      <p:ext uri="{BB962C8B-B14F-4D97-AF65-F5344CB8AC3E}">
        <p14:creationId xmlns:p14="http://schemas.microsoft.com/office/powerpoint/2010/main" val="11175379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135" y="609654"/>
            <a:ext cx="7658100" cy="5064524"/>
          </a:xfrm>
          <a:prstGeom prst="rect">
            <a:avLst/>
          </a:prstGeom>
        </p:spPr>
      </p:pic>
      <p:sp>
        <p:nvSpPr>
          <p:cNvPr id="3" name="Title 4"/>
          <p:cNvSpPr txBox="1">
            <a:spLocks/>
          </p:cNvSpPr>
          <p:nvPr/>
        </p:nvSpPr>
        <p:spPr>
          <a:xfrm>
            <a:off x="400051" y="-70524"/>
            <a:ext cx="8229600" cy="1143000"/>
          </a:xfrm>
          <a:prstGeom prst="rect">
            <a:avLst/>
          </a:prstGeom>
        </p:spPr>
        <p:txBody>
          <a:bodyP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Data Flows</a:t>
            </a:r>
            <a:endParaRPr lang="en-US" dirty="0"/>
          </a:p>
        </p:txBody>
      </p:sp>
      <p:sp>
        <p:nvSpPr>
          <p:cNvPr id="4" name="TextBox 3"/>
          <p:cNvSpPr txBox="1"/>
          <p:nvPr/>
        </p:nvSpPr>
        <p:spPr>
          <a:xfrm>
            <a:off x="3424102" y="6123214"/>
            <a:ext cx="45719" cy="369332"/>
          </a:xfrm>
          <a:prstGeom prst="rect">
            <a:avLst/>
          </a:prstGeom>
          <a:noFill/>
        </p:spPr>
        <p:txBody>
          <a:bodyPr wrap="square" rtlCol="0">
            <a:spAutoFit/>
          </a:bodyPr>
          <a:lstStyle/>
          <a:p>
            <a:endParaRPr lang="en-US" dirty="0"/>
          </a:p>
        </p:txBody>
      </p:sp>
      <p:sp>
        <p:nvSpPr>
          <p:cNvPr id="5" name="TextBox 4"/>
          <p:cNvSpPr txBox="1"/>
          <p:nvPr/>
        </p:nvSpPr>
        <p:spPr>
          <a:xfrm>
            <a:off x="2171702" y="5674178"/>
            <a:ext cx="6653892" cy="1169551"/>
          </a:xfrm>
          <a:prstGeom prst="rect">
            <a:avLst/>
          </a:prstGeom>
          <a:noFill/>
        </p:spPr>
        <p:txBody>
          <a:bodyPr wrap="square" rtlCol="0">
            <a:spAutoFit/>
          </a:bodyPr>
          <a:lstStyle/>
          <a:p>
            <a:r>
              <a:rPr lang="en-US" sz="1400" dirty="0"/>
              <a:t>Successful networks will have a </a:t>
            </a:r>
            <a:r>
              <a:rPr lang="en-US" sz="1400" b="1" dirty="0"/>
              <a:t>lot of data flows with other organizations</a:t>
            </a:r>
            <a:r>
              <a:rPr lang="en-US" sz="1400" dirty="0"/>
              <a:t> to manage. While those arrows do represent actual digital connections and data transfers, it also </a:t>
            </a:r>
            <a:r>
              <a:rPr lang="en-US" sz="1400" b="1" dirty="0"/>
              <a:t>represents relationships that have developed</a:t>
            </a:r>
            <a:r>
              <a:rPr lang="en-US" sz="1400" dirty="0"/>
              <a:t> with data users and providers. They also </a:t>
            </a:r>
            <a:r>
              <a:rPr lang="en-US" sz="1400" b="1" dirty="0"/>
              <a:t>represent a connection between your IT staff and outside IT staff </a:t>
            </a:r>
            <a:r>
              <a:rPr lang="en-US" sz="1400" dirty="0"/>
              <a:t>because even with a flexible an modular system, those data feeds need to be set up and maintained.</a:t>
            </a:r>
          </a:p>
        </p:txBody>
      </p:sp>
    </p:spTree>
    <p:extLst>
      <p:ext uri="{BB962C8B-B14F-4D97-AF65-F5344CB8AC3E}">
        <p14:creationId xmlns:p14="http://schemas.microsoft.com/office/powerpoint/2010/main" val="5686683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163" y="77897"/>
            <a:ext cx="7515613" cy="5743238"/>
          </a:xfrm>
          <a:prstGeom prst="rect">
            <a:avLst/>
          </a:prstGeom>
        </p:spPr>
      </p:pic>
      <p:sp>
        <p:nvSpPr>
          <p:cNvPr id="3" name="TextBox 2"/>
          <p:cNvSpPr txBox="1"/>
          <p:nvPr/>
        </p:nvSpPr>
        <p:spPr>
          <a:xfrm>
            <a:off x="2155373" y="5821135"/>
            <a:ext cx="6572249" cy="954107"/>
          </a:xfrm>
          <a:prstGeom prst="rect">
            <a:avLst/>
          </a:prstGeom>
          <a:noFill/>
        </p:spPr>
        <p:txBody>
          <a:bodyPr wrap="square" rtlCol="0">
            <a:spAutoFit/>
          </a:bodyPr>
          <a:lstStyle/>
          <a:p>
            <a:r>
              <a:rPr lang="en-US" sz="1400" dirty="0"/>
              <a:t>Any modern system will most likely be a </a:t>
            </a:r>
            <a:r>
              <a:rPr lang="en-US" sz="1400" b="1" dirty="0"/>
              <a:t>combination of custom applications and third party services</a:t>
            </a:r>
            <a:r>
              <a:rPr lang="en-US" sz="1400" dirty="0"/>
              <a:t>. It could be possible to manage a very complex system with nothing but </a:t>
            </a:r>
            <a:r>
              <a:rPr lang="en-US" sz="1400" dirty="0" smtClean="0"/>
              <a:t>software </a:t>
            </a:r>
            <a:r>
              <a:rPr lang="en-US" sz="1400" dirty="0"/>
              <a:t>as a service offerings. However that will not eliminate the complexity of the system, it will only shift it.</a:t>
            </a:r>
          </a:p>
        </p:txBody>
      </p:sp>
    </p:spTree>
    <p:extLst>
      <p:ext uri="{BB962C8B-B14F-4D97-AF65-F5344CB8AC3E}">
        <p14:creationId xmlns:p14="http://schemas.microsoft.com/office/powerpoint/2010/main" val="13062418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A8224BEB-5E2B-4034-9DD8-CD73C9BE52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225" y="81834"/>
            <a:ext cx="7288752" cy="5747466"/>
          </a:xfrm>
          <a:prstGeom prst="rect">
            <a:avLst/>
          </a:prstGeom>
        </p:spPr>
      </p:pic>
      <p:sp>
        <p:nvSpPr>
          <p:cNvPr id="2" name="TextBox 1"/>
          <p:cNvSpPr txBox="1"/>
          <p:nvPr/>
        </p:nvSpPr>
        <p:spPr>
          <a:xfrm>
            <a:off x="2310493" y="6033407"/>
            <a:ext cx="5225143" cy="646331"/>
          </a:xfrm>
          <a:prstGeom prst="rect">
            <a:avLst/>
          </a:prstGeom>
          <a:noFill/>
        </p:spPr>
        <p:txBody>
          <a:bodyPr wrap="square" rtlCol="0">
            <a:spAutoFit/>
          </a:bodyPr>
          <a:lstStyle/>
          <a:p>
            <a:r>
              <a:rPr lang="en-US" dirty="0" smtClean="0"/>
              <a:t>There will be </a:t>
            </a:r>
            <a:r>
              <a:rPr lang="en-US"/>
              <a:t>many different ways to interact </a:t>
            </a:r>
            <a:r>
              <a:rPr lang="en-US"/>
              <a:t>with </a:t>
            </a:r>
            <a:endParaRPr lang="en-US" smtClean="0"/>
          </a:p>
          <a:p>
            <a:r>
              <a:rPr lang="en-US" dirty="0" smtClean="0"/>
              <a:t>your </a:t>
            </a:r>
            <a:r>
              <a:rPr lang="en-US" dirty="0"/>
              <a:t>different types of users and partners. </a:t>
            </a:r>
          </a:p>
        </p:txBody>
      </p:sp>
    </p:spTree>
    <p:extLst>
      <p:ext uri="{BB962C8B-B14F-4D97-AF65-F5344CB8AC3E}">
        <p14:creationId xmlns:p14="http://schemas.microsoft.com/office/powerpoint/2010/main" val="2822395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49114" y="906236"/>
            <a:ext cx="8731600" cy="5151664"/>
          </a:xfrm>
          <a:prstGeom prst="rect">
            <a:avLst/>
          </a:prstGeom>
          <a:solidFill>
            <a:schemeClr val="bg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9259AF2F-52C6-9B46-B8B2-0579234AE62E}" type="slidenum">
              <a:rPr lang="en-US" smtClean="0"/>
              <a:t>18</a:t>
            </a:fld>
            <a:endParaRPr lang="en-US"/>
          </a:p>
        </p:txBody>
      </p:sp>
      <p:sp>
        <p:nvSpPr>
          <p:cNvPr id="4" name="TextBox 3"/>
          <p:cNvSpPr txBox="1"/>
          <p:nvPr/>
        </p:nvSpPr>
        <p:spPr>
          <a:xfrm>
            <a:off x="1257059" y="157001"/>
            <a:ext cx="6732036" cy="1200329"/>
          </a:xfrm>
          <a:prstGeom prst="rect">
            <a:avLst/>
          </a:prstGeom>
          <a:noFill/>
        </p:spPr>
        <p:txBody>
          <a:bodyPr wrap="none" rtlCol="0">
            <a:spAutoFit/>
          </a:bodyPr>
          <a:lstStyle/>
          <a:p>
            <a:r>
              <a:rPr lang="en-US" sz="3600" dirty="0" smtClean="0">
                <a:solidFill>
                  <a:schemeClr val="accent1">
                    <a:lumMod val="75000"/>
                  </a:schemeClr>
                </a:solidFill>
              </a:rPr>
              <a:t>5) Disseminating/Sharing </a:t>
            </a:r>
            <a:r>
              <a:rPr lang="en-US" sz="3600" dirty="0">
                <a:solidFill>
                  <a:schemeClr val="accent1">
                    <a:lumMod val="75000"/>
                  </a:schemeClr>
                </a:solidFill>
              </a:rPr>
              <a:t>the data</a:t>
            </a:r>
          </a:p>
          <a:p>
            <a:endParaRPr lang="en-US" sz="3600" dirty="0">
              <a:solidFill>
                <a:schemeClr val="accent1">
                  <a:lumMod val="75000"/>
                </a:schemeClr>
              </a:solidFill>
            </a:endParaRPr>
          </a:p>
        </p:txBody>
      </p:sp>
      <p:sp>
        <p:nvSpPr>
          <p:cNvPr id="3" name="TextBox 2"/>
          <p:cNvSpPr txBox="1"/>
          <p:nvPr/>
        </p:nvSpPr>
        <p:spPr>
          <a:xfrm>
            <a:off x="249114" y="1001038"/>
            <a:ext cx="8668917" cy="5355312"/>
          </a:xfrm>
          <a:prstGeom prst="rect">
            <a:avLst/>
          </a:prstGeom>
          <a:noFill/>
        </p:spPr>
        <p:txBody>
          <a:bodyPr wrap="square" rtlCol="0">
            <a:spAutoFit/>
          </a:bodyPr>
          <a:lstStyle/>
          <a:p>
            <a:r>
              <a:rPr lang="en-US" dirty="0" smtClean="0"/>
              <a:t>-  	</a:t>
            </a:r>
            <a:r>
              <a:rPr lang="en-US" b="1" dirty="0" smtClean="0"/>
              <a:t>Develop </a:t>
            </a:r>
            <a:r>
              <a:rPr lang="en-US" b="1" dirty="0"/>
              <a:t>multiple ways</a:t>
            </a:r>
            <a:r>
              <a:rPr lang="en-US" dirty="0"/>
              <a:t> for data users to access your data based on </a:t>
            </a:r>
            <a:r>
              <a:rPr lang="en-US" dirty="0" smtClean="0"/>
              <a:t>their </a:t>
            </a:r>
            <a:r>
              <a:rPr lang="en-US" dirty="0"/>
              <a:t>needs. You </a:t>
            </a:r>
            <a:r>
              <a:rPr lang="en-US" dirty="0" smtClean="0"/>
              <a:t>	want </a:t>
            </a:r>
            <a:r>
              <a:rPr lang="en-US" dirty="0"/>
              <a:t>to make it as easy as possible for others to </a:t>
            </a:r>
            <a:r>
              <a:rPr lang="en-US" dirty="0" smtClean="0"/>
              <a:t>access </a:t>
            </a:r>
            <a:r>
              <a:rPr lang="en-US" dirty="0"/>
              <a:t>and use your data.     </a:t>
            </a:r>
            <a:endParaRPr lang="en-US" dirty="0" smtClean="0"/>
          </a:p>
          <a:p>
            <a:endParaRPr lang="en-US" dirty="0"/>
          </a:p>
          <a:p>
            <a:pPr marL="342900" indent="-342900">
              <a:buFontTx/>
              <a:buChar char="-"/>
            </a:pPr>
            <a:r>
              <a:rPr lang="en-US" b="1" dirty="0" smtClean="0"/>
              <a:t>Be </a:t>
            </a:r>
            <a:r>
              <a:rPr lang="en-US" b="1" dirty="0"/>
              <a:t>technology agnostic.</a:t>
            </a:r>
            <a:r>
              <a:rPr lang="en-US" dirty="0"/>
              <a:t> Don't require users to support a specific technology. Use standard HTTP and HTTPS endpoints that can be called from any programming language and web browser.     </a:t>
            </a:r>
            <a:endParaRPr lang="en-US" dirty="0" smtClean="0"/>
          </a:p>
          <a:p>
            <a:pPr marL="342900" indent="-342900">
              <a:buFontTx/>
              <a:buChar char="-"/>
            </a:pPr>
            <a:endParaRPr lang="en-US" dirty="0"/>
          </a:p>
          <a:p>
            <a:pPr marL="342900" indent="-342900">
              <a:buFontTx/>
              <a:buChar char="-"/>
            </a:pPr>
            <a:r>
              <a:rPr lang="en-US" b="1" dirty="0" smtClean="0"/>
              <a:t>Support </a:t>
            </a:r>
            <a:r>
              <a:rPr lang="en-US" b="1" dirty="0"/>
              <a:t>whatever formats are popular (for your users). </a:t>
            </a:r>
            <a:r>
              <a:rPr lang="en-US" dirty="0"/>
              <a:t>JSON, XML, CSV are common examples. Some CoCoRaHS data products support SHEF, an older text based format for sharing climate data. By doing so, CoCoRaHS data could more easily be integrated into legacy systems.     </a:t>
            </a:r>
            <a:endParaRPr lang="en-US" dirty="0" smtClean="0"/>
          </a:p>
          <a:p>
            <a:pPr marL="342900" indent="-342900">
              <a:buFontTx/>
              <a:buChar char="-"/>
            </a:pPr>
            <a:endParaRPr lang="en-US" dirty="0"/>
          </a:p>
          <a:p>
            <a:pPr marL="342900" indent="-342900">
              <a:buFontTx/>
              <a:buChar char="-"/>
            </a:pPr>
            <a:r>
              <a:rPr lang="en-US" b="1" dirty="0" smtClean="0"/>
              <a:t>Support </a:t>
            </a:r>
            <a:r>
              <a:rPr lang="en-US" b="1" dirty="0"/>
              <a:t>different data formats at the field level if possible. </a:t>
            </a:r>
            <a:r>
              <a:rPr lang="en-US" dirty="0"/>
              <a:t>For instance the CoCoRaHS data export system allows data users to specify how they want dates formatted, if they want times in local or UTC, and if they want values in metric or English units. For some data users, having to do those conversions themselves would be a prohibitive barrier to using the data.</a:t>
            </a:r>
          </a:p>
          <a:p>
            <a:endParaRPr lang="en-US" dirty="0"/>
          </a:p>
          <a:p>
            <a:endParaRPr lang="en-US" dirty="0"/>
          </a:p>
        </p:txBody>
      </p:sp>
    </p:spTree>
    <p:extLst>
      <p:ext uri="{BB962C8B-B14F-4D97-AF65-F5344CB8AC3E}">
        <p14:creationId xmlns:p14="http://schemas.microsoft.com/office/powerpoint/2010/main" val="66288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259AF2F-52C6-9B46-B8B2-0579234AE62E}" type="slidenum">
              <a:rPr lang="en-US" smtClean="0"/>
              <a:t>19</a:t>
            </a:fld>
            <a:endParaRPr lang="en-US"/>
          </a:p>
        </p:txBody>
      </p:sp>
      <p:sp>
        <p:nvSpPr>
          <p:cNvPr id="3" name="Title 2"/>
          <p:cNvSpPr>
            <a:spLocks noGrp="1"/>
          </p:cNvSpPr>
          <p:nvPr>
            <p:ph type="title"/>
          </p:nvPr>
        </p:nvSpPr>
        <p:spPr>
          <a:xfrm>
            <a:off x="457200" y="46719"/>
            <a:ext cx="8229600" cy="1143000"/>
          </a:xfrm>
        </p:spPr>
        <p:txBody>
          <a:bodyPr/>
          <a:lstStyle/>
          <a:p>
            <a:r>
              <a:rPr lang="en-US" dirty="0" smtClean="0"/>
              <a:t>Conclusion</a:t>
            </a:r>
            <a:endParaRPr lang="en-US" dirty="0"/>
          </a:p>
        </p:txBody>
      </p:sp>
      <p:sp>
        <p:nvSpPr>
          <p:cNvPr id="4" name="TextBox 3"/>
          <p:cNvSpPr txBox="1"/>
          <p:nvPr/>
        </p:nvSpPr>
        <p:spPr>
          <a:xfrm>
            <a:off x="457200" y="1762467"/>
            <a:ext cx="8303079" cy="2677656"/>
          </a:xfrm>
          <a:prstGeom prst="rect">
            <a:avLst/>
          </a:prstGeom>
          <a:noFill/>
        </p:spPr>
        <p:txBody>
          <a:bodyPr wrap="square" rtlCol="0">
            <a:spAutoFit/>
          </a:bodyPr>
          <a:lstStyle/>
          <a:p>
            <a:r>
              <a:rPr lang="en-US" sz="2800" dirty="0" smtClean="0"/>
              <a:t>Managing crowdsourced data does not have to be a daunting task.  With the right guidance and following best practices developed by others, you can succeed in harvesting the data available, manage it, and finally shape it into products that your stakeholders/customers can use to meet their needs.</a:t>
            </a:r>
            <a:endParaRPr lang="en-US" sz="2800" dirty="0"/>
          </a:p>
        </p:txBody>
      </p:sp>
      <p:sp>
        <p:nvSpPr>
          <p:cNvPr id="6" name="Rectangle 5"/>
          <p:cNvSpPr/>
          <p:nvPr/>
        </p:nvSpPr>
        <p:spPr>
          <a:xfrm>
            <a:off x="0" y="4539114"/>
            <a:ext cx="9144000" cy="47375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12247" y="1189719"/>
            <a:ext cx="9144000" cy="47375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70310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73501" y="4357166"/>
            <a:ext cx="4159706" cy="1806870"/>
          </a:xfrm>
          <a:prstGeom prst="rect">
            <a:avLst/>
          </a:prstGeom>
          <a:solidFill>
            <a:srgbClr val="C00000">
              <a:alpha val="41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4686295" y="3375654"/>
            <a:ext cx="4257673" cy="194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79613" y="2548462"/>
            <a:ext cx="4433206" cy="1355155"/>
          </a:xfrm>
          <a:prstGeom prst="rect">
            <a:avLst/>
          </a:prstGeom>
          <a:solidFill>
            <a:schemeClr val="accent3">
              <a:alpha val="47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281667" y="74112"/>
            <a:ext cx="8425543" cy="1143000"/>
          </a:xfrm>
        </p:spPr>
        <p:txBody>
          <a:bodyPr>
            <a:normAutofit/>
          </a:bodyPr>
          <a:lstStyle/>
          <a:p>
            <a:r>
              <a:rPr lang="en-US" sz="3200" dirty="0" smtClean="0"/>
              <a:t>Crowdsourced data may </a:t>
            </a:r>
            <a:r>
              <a:rPr lang="en-US" sz="3200" dirty="0" smtClean="0"/>
              <a:t>come in many </a:t>
            </a:r>
            <a:r>
              <a:rPr lang="en-US" sz="3200" dirty="0" smtClean="0"/>
              <a:t>forms and has actually been around for many years</a:t>
            </a:r>
            <a:endParaRPr lang="en-US" sz="3200" dirty="0"/>
          </a:p>
        </p:txBody>
      </p:sp>
      <p:sp>
        <p:nvSpPr>
          <p:cNvPr id="2" name="Slide Number Placeholder 1"/>
          <p:cNvSpPr>
            <a:spLocks noGrp="1"/>
          </p:cNvSpPr>
          <p:nvPr>
            <p:ph type="sldNum" sz="quarter" idx="12"/>
          </p:nvPr>
        </p:nvSpPr>
        <p:spPr/>
        <p:txBody>
          <a:bodyPr/>
          <a:lstStyle/>
          <a:p>
            <a:fld id="{9259AF2F-52C6-9B46-B8B2-0579234AE62E}" type="slidenum">
              <a:rPr lang="en-US" smtClean="0"/>
              <a:t>2</a:t>
            </a:fld>
            <a:endParaRPr lang="en-US"/>
          </a:p>
        </p:txBody>
      </p:sp>
      <p:sp>
        <p:nvSpPr>
          <p:cNvPr id="7" name="Rectangle 6"/>
          <p:cNvSpPr/>
          <p:nvPr/>
        </p:nvSpPr>
        <p:spPr>
          <a:xfrm>
            <a:off x="1538962" y="1361081"/>
            <a:ext cx="6384473" cy="923330"/>
          </a:xfrm>
          <a:prstGeom prst="rect">
            <a:avLst/>
          </a:prstGeom>
        </p:spPr>
        <p:txBody>
          <a:bodyPr wrap="square">
            <a:spAutoFit/>
          </a:bodyPr>
          <a:lstStyle/>
          <a:p>
            <a:r>
              <a:rPr lang="en-US" i="1" dirty="0" smtClean="0">
                <a:solidFill>
                  <a:schemeClr val="accent1">
                    <a:lumMod val="75000"/>
                  </a:schemeClr>
                </a:solidFill>
              </a:rPr>
              <a:t>“the </a:t>
            </a:r>
            <a:r>
              <a:rPr lang="en-US" i="1" dirty="0">
                <a:solidFill>
                  <a:schemeClr val="accent1">
                    <a:lumMod val="75000"/>
                  </a:schemeClr>
                </a:solidFill>
              </a:rPr>
              <a:t>practice of obtaining information or input into a task or project by enlisting the services of a large number of people, either paid or unpaid, typically via the Internet</a:t>
            </a:r>
            <a:r>
              <a:rPr lang="en-US" i="1" dirty="0" smtClean="0">
                <a:solidFill>
                  <a:schemeClr val="accent1">
                    <a:lumMod val="75000"/>
                  </a:schemeClr>
                </a:solidFill>
              </a:rPr>
              <a:t>.”  </a:t>
            </a:r>
            <a:r>
              <a:rPr lang="en-US" dirty="0" smtClean="0"/>
              <a:t>-Google</a:t>
            </a:r>
            <a:endParaRPr lang="en-US" dirty="0"/>
          </a:p>
        </p:txBody>
      </p:sp>
      <p:sp>
        <p:nvSpPr>
          <p:cNvPr id="8" name="Rectangle 7"/>
          <p:cNvSpPr/>
          <p:nvPr/>
        </p:nvSpPr>
        <p:spPr>
          <a:xfrm>
            <a:off x="159199" y="2575970"/>
            <a:ext cx="4572000" cy="1323439"/>
          </a:xfrm>
          <a:prstGeom prst="rect">
            <a:avLst/>
          </a:prstGeom>
        </p:spPr>
        <p:txBody>
          <a:bodyPr>
            <a:spAutoFit/>
          </a:bodyPr>
          <a:lstStyle/>
          <a:p>
            <a:r>
              <a:rPr lang="en-US" sz="1600" dirty="0"/>
              <a:t>1714 – The </a:t>
            </a:r>
            <a:r>
              <a:rPr lang="en-US" sz="1600" dirty="0">
                <a:hlinkClick r:id="rId2" tooltip="Longitude Prize"/>
              </a:rPr>
              <a:t>Longitude Prize</a:t>
            </a:r>
            <a:r>
              <a:rPr lang="en-US" sz="1600" dirty="0"/>
              <a:t>: When the British government was trying to find a way to measure a ship’s longitudinal position, they offered the public a monetary prize to whomever came up with the best </a:t>
            </a:r>
            <a:r>
              <a:rPr lang="en-US" sz="1600" dirty="0" smtClean="0"/>
              <a:t>solution                                    - </a:t>
            </a:r>
            <a:r>
              <a:rPr lang="en-US" sz="1600" dirty="0" err="1" smtClean="0"/>
              <a:t>Crowdsourcing.org</a:t>
            </a:r>
            <a:endParaRPr lang="en-US" sz="1600" dirty="0"/>
          </a:p>
        </p:txBody>
      </p:sp>
      <p:sp>
        <p:nvSpPr>
          <p:cNvPr id="9" name="Rectangle 8"/>
          <p:cNvSpPr/>
          <p:nvPr/>
        </p:nvSpPr>
        <p:spPr>
          <a:xfrm>
            <a:off x="4686295" y="3449225"/>
            <a:ext cx="4286253" cy="1815882"/>
          </a:xfrm>
          <a:prstGeom prst="rect">
            <a:avLst/>
          </a:prstGeom>
        </p:spPr>
        <p:txBody>
          <a:bodyPr wrap="square">
            <a:spAutoFit/>
          </a:bodyPr>
          <a:lstStyle/>
          <a:p>
            <a:r>
              <a:rPr lang="en-US" sz="1600" dirty="0"/>
              <a:t>1848 – </a:t>
            </a:r>
            <a:r>
              <a:rPr lang="en-US" sz="1600" dirty="0">
                <a:hlinkClick r:id="rId3" tooltip="Matthew Fontaine Maury"/>
              </a:rPr>
              <a:t>Matthew Fontaine Maury</a:t>
            </a:r>
            <a:r>
              <a:rPr lang="en-US" sz="1600" dirty="0"/>
              <a:t> distributed 5000 copies of his </a:t>
            </a:r>
            <a:r>
              <a:rPr lang="en-US" sz="1600" i="1" dirty="0"/>
              <a:t>Wind and Current Charts</a:t>
            </a:r>
            <a:r>
              <a:rPr lang="en-US" sz="1600" dirty="0"/>
              <a:t> free of charge on the condition that sailors returned a standardized log of their voyage to the U.S. Naval </a:t>
            </a:r>
            <a:r>
              <a:rPr lang="en-US" sz="1600" dirty="0" smtClean="0"/>
              <a:t>Observatory. </a:t>
            </a:r>
            <a:r>
              <a:rPr lang="en-US" sz="1600" dirty="0"/>
              <a:t>By 1861, he had distributed 200,000 copies free of charge, on the same </a:t>
            </a:r>
            <a:r>
              <a:rPr lang="en-US" sz="1600" dirty="0" smtClean="0"/>
              <a:t>conditions.                                  -Tracks in the Sea</a:t>
            </a:r>
            <a:endParaRPr lang="en-US" sz="1600" dirty="0"/>
          </a:p>
        </p:txBody>
      </p:sp>
      <p:sp>
        <p:nvSpPr>
          <p:cNvPr id="10" name="Rectangle 9"/>
          <p:cNvSpPr/>
          <p:nvPr/>
        </p:nvSpPr>
        <p:spPr>
          <a:xfrm>
            <a:off x="273501" y="4486736"/>
            <a:ext cx="4220938" cy="1569660"/>
          </a:xfrm>
          <a:prstGeom prst="rect">
            <a:avLst/>
          </a:prstGeom>
        </p:spPr>
        <p:txBody>
          <a:bodyPr wrap="square">
            <a:spAutoFit/>
          </a:bodyPr>
          <a:lstStyle/>
          <a:p>
            <a:r>
              <a:rPr lang="en-US" sz="1600" dirty="0"/>
              <a:t>2009 – </a:t>
            </a:r>
            <a:r>
              <a:rPr lang="en-US" sz="1600" dirty="0">
                <a:hlinkClick r:id="rId4" tooltip="Waze"/>
              </a:rPr>
              <a:t>Waze</a:t>
            </a:r>
            <a:r>
              <a:rPr lang="en-US" sz="1600" dirty="0"/>
              <a:t>, a community-oriented </a:t>
            </a:r>
            <a:r>
              <a:rPr lang="en-US" sz="1600" dirty="0">
                <a:hlinkClick r:id="rId5" tooltip="GPS"/>
              </a:rPr>
              <a:t>GPS</a:t>
            </a:r>
            <a:r>
              <a:rPr lang="en-US" sz="1600" dirty="0"/>
              <a:t> app, allows for users to submit road info and route data based on location, such as reports of </a:t>
            </a:r>
            <a:r>
              <a:rPr lang="en-US" sz="1600" dirty="0">
                <a:hlinkClick r:id="rId6" tooltip="Car accidents"/>
              </a:rPr>
              <a:t>car accidents</a:t>
            </a:r>
            <a:r>
              <a:rPr lang="en-US" sz="1600" dirty="0"/>
              <a:t> or </a:t>
            </a:r>
            <a:r>
              <a:rPr lang="en-US" sz="1600" dirty="0">
                <a:hlinkClick r:id="rId7" tooltip="Traffic"/>
              </a:rPr>
              <a:t>traffic</a:t>
            </a:r>
            <a:r>
              <a:rPr lang="en-US" sz="1600" dirty="0"/>
              <a:t>, and integrates that data into its routing algorithms for all users of the </a:t>
            </a:r>
            <a:r>
              <a:rPr lang="en-US" sz="1600" dirty="0" smtClean="0"/>
              <a:t>app   </a:t>
            </a:r>
          </a:p>
          <a:p>
            <a:r>
              <a:rPr lang="en-US" sz="1600" dirty="0"/>
              <a:t> </a:t>
            </a:r>
            <a:r>
              <a:rPr lang="en-US" sz="1600" dirty="0" smtClean="0"/>
              <a:t>                                                              - Wikipedia</a:t>
            </a:r>
            <a:endParaRPr lang="en-US" sz="1600" dirty="0"/>
          </a:p>
        </p:txBody>
      </p:sp>
    </p:spTree>
    <p:extLst>
      <p:ext uri="{BB962C8B-B14F-4D97-AF65-F5344CB8AC3E}">
        <p14:creationId xmlns:p14="http://schemas.microsoft.com/office/powerpoint/2010/main" val="11547215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mo2016_powerpoint_standard_v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itle 1"/>
          <p:cNvSpPr txBox="1">
            <a:spLocks/>
          </p:cNvSpPr>
          <p:nvPr/>
        </p:nvSpPr>
        <p:spPr>
          <a:xfrm>
            <a:off x="457200" y="2002370"/>
            <a:ext cx="8229600" cy="184081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800" dirty="0" smtClean="0">
                <a:solidFill>
                  <a:srgbClr val="000090"/>
                </a:solidFill>
              </a:rPr>
              <a:t>Thank you</a:t>
            </a:r>
          </a:p>
          <a:p>
            <a:r>
              <a:rPr lang="en-US" sz="4800" dirty="0" smtClean="0">
                <a:solidFill>
                  <a:srgbClr val="000090"/>
                </a:solidFill>
              </a:rPr>
              <a:t>Merci</a:t>
            </a:r>
            <a:endParaRPr lang="en-US" sz="4800" dirty="0">
              <a:solidFill>
                <a:srgbClr val="000090"/>
              </a:solidFill>
            </a:endParaRPr>
          </a:p>
        </p:txBody>
      </p:sp>
      <p:sp>
        <p:nvSpPr>
          <p:cNvPr id="2" name="Slide Number Placeholder 1"/>
          <p:cNvSpPr>
            <a:spLocks noGrp="1"/>
          </p:cNvSpPr>
          <p:nvPr>
            <p:ph type="sldNum" sz="quarter" idx="12"/>
          </p:nvPr>
        </p:nvSpPr>
        <p:spPr/>
        <p:txBody>
          <a:bodyPr/>
          <a:lstStyle/>
          <a:p>
            <a:fld id="{9259AF2F-52C6-9B46-B8B2-0579234AE62E}" type="slidenum">
              <a:rPr lang="en-US" smtClean="0"/>
              <a:t>20</a:t>
            </a:fld>
            <a:endParaRPr lang="en-US"/>
          </a:p>
        </p:txBody>
      </p:sp>
      <p:sp>
        <p:nvSpPr>
          <p:cNvPr id="4" name="TextBox 3"/>
          <p:cNvSpPr txBox="1"/>
          <p:nvPr/>
        </p:nvSpPr>
        <p:spPr>
          <a:xfrm>
            <a:off x="6074229" y="5522387"/>
            <a:ext cx="2775055" cy="646331"/>
          </a:xfrm>
          <a:prstGeom prst="rect">
            <a:avLst/>
          </a:prstGeom>
          <a:noFill/>
        </p:spPr>
        <p:txBody>
          <a:bodyPr wrap="none" rtlCol="0">
            <a:spAutoFit/>
          </a:bodyPr>
          <a:lstStyle/>
          <a:p>
            <a:r>
              <a:rPr lang="en-US" dirty="0" smtClean="0"/>
              <a:t>For more information:</a:t>
            </a:r>
          </a:p>
          <a:p>
            <a:r>
              <a:rPr lang="en-US" dirty="0" err="1" smtClean="0"/>
              <a:t>henry.reges@colostate.edu</a:t>
            </a:r>
            <a:endParaRPr lang="en-US" dirty="0"/>
          </a:p>
        </p:txBody>
      </p:sp>
    </p:spTree>
    <p:extLst>
      <p:ext uri="{BB962C8B-B14F-4D97-AF65-F5344CB8AC3E}">
        <p14:creationId xmlns:p14="http://schemas.microsoft.com/office/powerpoint/2010/main" val="3802284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55220" y="1779814"/>
            <a:ext cx="7731579" cy="4098472"/>
          </a:xfrm>
          <a:prstGeom prst="rect">
            <a:avLst/>
          </a:prstGeom>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p:txBody>
          <a:bodyPr>
            <a:normAutofit/>
          </a:bodyPr>
          <a:lstStyle/>
          <a:p>
            <a:r>
              <a:rPr lang="en-US" dirty="0" smtClean="0"/>
              <a:t>Why the practices?</a:t>
            </a:r>
            <a:endParaRPr lang="en-US" dirty="0"/>
          </a:p>
        </p:txBody>
      </p:sp>
      <p:sp>
        <p:nvSpPr>
          <p:cNvPr id="2" name="Slide Number Placeholder 1"/>
          <p:cNvSpPr>
            <a:spLocks noGrp="1"/>
          </p:cNvSpPr>
          <p:nvPr>
            <p:ph type="sldNum" sz="quarter" idx="12"/>
          </p:nvPr>
        </p:nvSpPr>
        <p:spPr/>
        <p:txBody>
          <a:bodyPr/>
          <a:lstStyle/>
          <a:p>
            <a:fld id="{9259AF2F-52C6-9B46-B8B2-0579234AE62E}" type="slidenum">
              <a:rPr lang="en-US" smtClean="0"/>
              <a:t>3</a:t>
            </a:fld>
            <a:endParaRPr lang="en-US"/>
          </a:p>
        </p:txBody>
      </p:sp>
      <p:sp>
        <p:nvSpPr>
          <p:cNvPr id="4" name="TextBox 3"/>
          <p:cNvSpPr txBox="1"/>
          <p:nvPr/>
        </p:nvSpPr>
        <p:spPr>
          <a:xfrm>
            <a:off x="1126094" y="2207911"/>
            <a:ext cx="7266789" cy="3600986"/>
          </a:xfrm>
          <a:prstGeom prst="rect">
            <a:avLst/>
          </a:prstGeom>
          <a:noFill/>
        </p:spPr>
        <p:txBody>
          <a:bodyPr wrap="square" rtlCol="0">
            <a:spAutoFit/>
          </a:bodyPr>
          <a:lstStyle/>
          <a:p>
            <a:r>
              <a:rPr lang="en-US" sz="3200" dirty="0" smtClean="0"/>
              <a:t>Having a set of practices will help NHMS’s to better incorporate crowdsourced data to their advantage.  With similar practices across the board, NHMS’s will have some key ingredients to leverage the data that is “out there” for their goals and customers.</a:t>
            </a:r>
          </a:p>
          <a:p>
            <a:endParaRPr lang="en-US" dirty="0"/>
          </a:p>
          <a:p>
            <a:endParaRPr lang="en-US" dirty="0" smtClean="0"/>
          </a:p>
        </p:txBody>
      </p:sp>
    </p:spTree>
    <p:extLst>
      <p:ext uri="{BB962C8B-B14F-4D97-AF65-F5344CB8AC3E}">
        <p14:creationId xmlns:p14="http://schemas.microsoft.com/office/powerpoint/2010/main" val="8926222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55220" y="1779814"/>
            <a:ext cx="7731579" cy="4098472"/>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p:txBody>
          <a:bodyPr>
            <a:normAutofit/>
          </a:bodyPr>
          <a:lstStyle/>
          <a:p>
            <a:r>
              <a:rPr lang="en-US" dirty="0" smtClean="0"/>
              <a:t>The benefit of the practices</a:t>
            </a:r>
            <a:endParaRPr lang="en-US" dirty="0"/>
          </a:p>
        </p:txBody>
      </p:sp>
      <p:sp>
        <p:nvSpPr>
          <p:cNvPr id="2" name="Slide Number Placeholder 1"/>
          <p:cNvSpPr>
            <a:spLocks noGrp="1"/>
          </p:cNvSpPr>
          <p:nvPr>
            <p:ph type="sldNum" sz="quarter" idx="12"/>
          </p:nvPr>
        </p:nvSpPr>
        <p:spPr/>
        <p:txBody>
          <a:bodyPr/>
          <a:lstStyle/>
          <a:p>
            <a:fld id="{9259AF2F-52C6-9B46-B8B2-0579234AE62E}" type="slidenum">
              <a:rPr lang="en-US" smtClean="0"/>
              <a:t>4</a:t>
            </a:fld>
            <a:endParaRPr lang="en-US" dirty="0"/>
          </a:p>
        </p:txBody>
      </p:sp>
      <p:sp>
        <p:nvSpPr>
          <p:cNvPr id="4" name="TextBox 3"/>
          <p:cNvSpPr txBox="1"/>
          <p:nvPr/>
        </p:nvSpPr>
        <p:spPr>
          <a:xfrm>
            <a:off x="1060780" y="2115953"/>
            <a:ext cx="7446405" cy="4093428"/>
          </a:xfrm>
          <a:prstGeom prst="rect">
            <a:avLst/>
          </a:prstGeom>
          <a:noFill/>
        </p:spPr>
        <p:txBody>
          <a:bodyPr wrap="square" rtlCol="0">
            <a:spAutoFit/>
          </a:bodyPr>
          <a:lstStyle/>
          <a:p>
            <a:r>
              <a:rPr lang="en-US" sz="2800" dirty="0" smtClean="0"/>
              <a:t>Having a set of practices to manage crowdsourced data will help NHMS’s better set up their offices/websites to incorporate data that may ultimately benefit them.  They will know in advance what may be required of them to be successful. With a set of practices (what is needed to mange this data) they will have a recipe to go by and not have to start from scratch.</a:t>
            </a:r>
          </a:p>
          <a:p>
            <a:endParaRPr lang="en-US" dirty="0"/>
          </a:p>
          <a:p>
            <a:endParaRPr lang="en-US" dirty="0" smtClean="0"/>
          </a:p>
        </p:txBody>
      </p:sp>
    </p:spTree>
    <p:extLst>
      <p:ext uri="{BB962C8B-B14F-4D97-AF65-F5344CB8AC3E}">
        <p14:creationId xmlns:p14="http://schemas.microsoft.com/office/powerpoint/2010/main" val="7859727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61357" y="2081893"/>
            <a:ext cx="5968093" cy="2963636"/>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457200" y="101909"/>
            <a:ext cx="8229600" cy="1143000"/>
          </a:xfrm>
        </p:spPr>
        <p:txBody>
          <a:bodyPr>
            <a:normAutofit/>
          </a:bodyPr>
          <a:lstStyle/>
          <a:p>
            <a:r>
              <a:rPr lang="en-US" dirty="0" smtClean="0"/>
              <a:t>What are some best practices</a:t>
            </a:r>
            <a:endParaRPr lang="en-US" dirty="0"/>
          </a:p>
        </p:txBody>
      </p:sp>
      <p:sp>
        <p:nvSpPr>
          <p:cNvPr id="2" name="Slide Number Placeholder 1"/>
          <p:cNvSpPr>
            <a:spLocks noGrp="1"/>
          </p:cNvSpPr>
          <p:nvPr>
            <p:ph type="sldNum" sz="quarter" idx="12"/>
          </p:nvPr>
        </p:nvSpPr>
        <p:spPr/>
        <p:txBody>
          <a:bodyPr/>
          <a:lstStyle/>
          <a:p>
            <a:fld id="{9259AF2F-52C6-9B46-B8B2-0579234AE62E}" type="slidenum">
              <a:rPr lang="en-US" smtClean="0"/>
              <a:t>5</a:t>
            </a:fld>
            <a:endParaRPr lang="en-US"/>
          </a:p>
        </p:txBody>
      </p:sp>
      <p:sp>
        <p:nvSpPr>
          <p:cNvPr id="3" name="TextBox 2"/>
          <p:cNvSpPr txBox="1"/>
          <p:nvPr/>
        </p:nvSpPr>
        <p:spPr>
          <a:xfrm>
            <a:off x="1934936" y="5431464"/>
            <a:ext cx="6980464" cy="830997"/>
          </a:xfrm>
          <a:prstGeom prst="rect">
            <a:avLst/>
          </a:prstGeom>
          <a:noFill/>
        </p:spPr>
        <p:txBody>
          <a:bodyPr wrap="square" rtlCol="0">
            <a:spAutoFit/>
          </a:bodyPr>
          <a:lstStyle/>
          <a:p>
            <a:r>
              <a:rPr lang="en-US" sz="2400" dirty="0" smtClean="0"/>
              <a:t>Let’s look at a volunteer network using crowdsourced data and how these practices can apply.</a:t>
            </a:r>
            <a:endParaRPr lang="en-US" sz="2400" dirty="0"/>
          </a:p>
        </p:txBody>
      </p:sp>
      <p:sp>
        <p:nvSpPr>
          <p:cNvPr id="4" name="TextBox 3"/>
          <p:cNvSpPr txBox="1"/>
          <p:nvPr/>
        </p:nvSpPr>
        <p:spPr>
          <a:xfrm>
            <a:off x="1330202" y="2241248"/>
            <a:ext cx="5895190" cy="3139321"/>
          </a:xfrm>
          <a:prstGeom prst="rect">
            <a:avLst/>
          </a:prstGeom>
          <a:noFill/>
        </p:spPr>
        <p:txBody>
          <a:bodyPr wrap="square" rtlCol="0">
            <a:spAutoFit/>
          </a:bodyPr>
          <a:lstStyle/>
          <a:p>
            <a:r>
              <a:rPr lang="en-US" dirty="0"/>
              <a:t>1. </a:t>
            </a:r>
            <a:r>
              <a:rPr lang="en-US" dirty="0" smtClean="0"/>
              <a:t>Decide on what data you would like to capture</a:t>
            </a:r>
            <a:endParaRPr lang="en-US" dirty="0"/>
          </a:p>
          <a:p>
            <a:endParaRPr lang="en-US" dirty="0"/>
          </a:p>
          <a:p>
            <a:r>
              <a:rPr lang="en-US" dirty="0" smtClean="0"/>
              <a:t>2. Capturing and Displaying the data</a:t>
            </a:r>
            <a:endParaRPr lang="en-US" dirty="0"/>
          </a:p>
          <a:p>
            <a:endParaRPr lang="en-US" dirty="0"/>
          </a:p>
          <a:p>
            <a:r>
              <a:rPr lang="en-US" dirty="0" smtClean="0"/>
              <a:t>3. Quality Controlling the data</a:t>
            </a:r>
          </a:p>
          <a:p>
            <a:endParaRPr lang="en-US" dirty="0"/>
          </a:p>
          <a:p>
            <a:r>
              <a:rPr lang="en-US" dirty="0" smtClean="0"/>
              <a:t>4. Ingesting and Storing the data</a:t>
            </a:r>
          </a:p>
          <a:p>
            <a:endParaRPr lang="en-US" dirty="0"/>
          </a:p>
          <a:p>
            <a:r>
              <a:rPr lang="en-US" dirty="0" smtClean="0"/>
              <a:t>5. Disseminating/Sharing the data</a:t>
            </a:r>
          </a:p>
          <a:p>
            <a:endParaRPr lang="en-US" dirty="0"/>
          </a:p>
          <a:p>
            <a:endParaRPr lang="en-US" dirty="0" smtClean="0"/>
          </a:p>
        </p:txBody>
      </p:sp>
      <p:sp>
        <p:nvSpPr>
          <p:cNvPr id="6" name="TextBox 5"/>
          <p:cNvSpPr txBox="1"/>
          <p:nvPr/>
        </p:nvSpPr>
        <p:spPr>
          <a:xfrm>
            <a:off x="749992" y="1128523"/>
            <a:ext cx="7644016" cy="646331"/>
          </a:xfrm>
          <a:prstGeom prst="rect">
            <a:avLst/>
          </a:prstGeom>
          <a:noFill/>
        </p:spPr>
        <p:txBody>
          <a:bodyPr wrap="none" rtlCol="0">
            <a:spAutoFit/>
          </a:bodyPr>
          <a:lstStyle/>
          <a:p>
            <a:r>
              <a:rPr lang="en-US" dirty="0" smtClean="0"/>
              <a:t>There are several best practices for managing the vast amount of crowdsourced</a:t>
            </a:r>
          </a:p>
          <a:p>
            <a:r>
              <a:rPr lang="en-US" dirty="0" smtClean="0"/>
              <a:t>data that may be available to a NMHS.  We will focus on five ideas:</a:t>
            </a:r>
            <a:endParaRPr lang="en-US" dirty="0"/>
          </a:p>
        </p:txBody>
      </p:sp>
    </p:spTree>
    <p:extLst>
      <p:ext uri="{BB962C8B-B14F-4D97-AF65-F5344CB8AC3E}">
        <p14:creationId xmlns:p14="http://schemas.microsoft.com/office/powerpoint/2010/main" val="6717099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Good IT support is essential</a:t>
            </a:r>
            <a:endParaRPr lang="en-US" dirty="0"/>
          </a:p>
        </p:txBody>
      </p:sp>
      <p:sp>
        <p:nvSpPr>
          <p:cNvPr id="3" name="Slide Number Placeholder 2"/>
          <p:cNvSpPr>
            <a:spLocks noGrp="1"/>
          </p:cNvSpPr>
          <p:nvPr>
            <p:ph type="sldNum" sz="quarter" idx="12"/>
          </p:nvPr>
        </p:nvSpPr>
        <p:spPr/>
        <p:txBody>
          <a:bodyPr/>
          <a:lstStyle/>
          <a:p>
            <a:fld id="{9259AF2F-52C6-9B46-B8B2-0579234AE62E}" type="slidenum">
              <a:rPr lang="en-US" smtClean="0"/>
              <a:t>6</a:t>
            </a:fld>
            <a:endParaRPr lang="en-US"/>
          </a:p>
        </p:txBody>
      </p:sp>
      <p:sp>
        <p:nvSpPr>
          <p:cNvPr id="4" name="TextBox 3"/>
          <p:cNvSpPr txBox="1"/>
          <p:nvPr/>
        </p:nvSpPr>
        <p:spPr>
          <a:xfrm>
            <a:off x="816428" y="1649186"/>
            <a:ext cx="7511143" cy="1200329"/>
          </a:xfrm>
          <a:prstGeom prst="rect">
            <a:avLst/>
          </a:prstGeom>
          <a:noFill/>
        </p:spPr>
        <p:txBody>
          <a:bodyPr wrap="square" rtlCol="0">
            <a:spAutoFit/>
          </a:bodyPr>
          <a:lstStyle/>
          <a:p>
            <a:r>
              <a:rPr lang="en-US" dirty="0" smtClean="0"/>
              <a:t>Probably the best and </a:t>
            </a:r>
            <a:r>
              <a:rPr lang="en-US" b="1" dirty="0" smtClean="0"/>
              <a:t>most important piece</a:t>
            </a:r>
            <a:r>
              <a:rPr lang="en-US" dirty="0" smtClean="0"/>
              <a:t> in the management of crowdsourced data is having a “good” IT support, whether that be a single person (risky) or a team of developers. Some organizations have </a:t>
            </a:r>
            <a:r>
              <a:rPr lang="en-US" dirty="0"/>
              <a:t>none and need to rely on </a:t>
            </a:r>
            <a:r>
              <a:rPr lang="en-US" dirty="0" smtClean="0"/>
              <a:t>software </a:t>
            </a:r>
            <a:r>
              <a:rPr lang="en-US" dirty="0"/>
              <a:t>as a </a:t>
            </a:r>
            <a:r>
              <a:rPr lang="en-US" dirty="0" smtClean="0"/>
              <a:t>service.</a:t>
            </a:r>
            <a:endParaRPr lang="en-US" dirty="0"/>
          </a:p>
        </p:txBody>
      </p:sp>
      <p:pic>
        <p:nvPicPr>
          <p:cNvPr id="5" name="Picture 7"/>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464051" y="3107567"/>
            <a:ext cx="2280386" cy="290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1575708" y="3682695"/>
            <a:ext cx="2792186" cy="1861457"/>
          </a:xfrm>
          <a:prstGeom prst="rect">
            <a:avLst/>
          </a:prstGeom>
        </p:spPr>
      </p:pic>
      <p:sp>
        <p:nvSpPr>
          <p:cNvPr id="7" name="TextBox 6"/>
          <p:cNvSpPr txBox="1"/>
          <p:nvPr/>
        </p:nvSpPr>
        <p:spPr>
          <a:xfrm>
            <a:off x="1945687" y="6009517"/>
            <a:ext cx="2052228" cy="307777"/>
          </a:xfrm>
          <a:prstGeom prst="rect">
            <a:avLst/>
          </a:prstGeom>
          <a:noFill/>
        </p:spPr>
        <p:txBody>
          <a:bodyPr wrap="none" rtlCol="0">
            <a:spAutoFit/>
          </a:bodyPr>
          <a:lstStyle/>
          <a:p>
            <a:r>
              <a:rPr lang="en-US" sz="1400" dirty="0" smtClean="0"/>
              <a:t>CoCoRaHS </a:t>
            </a:r>
            <a:r>
              <a:rPr lang="mr-IN" sz="1400" dirty="0" smtClean="0"/>
              <a:t>–</a:t>
            </a:r>
            <a:r>
              <a:rPr lang="en-US" sz="1400" dirty="0" smtClean="0"/>
              <a:t> Julian Turner</a:t>
            </a:r>
            <a:endParaRPr lang="en-US" sz="1400" dirty="0"/>
          </a:p>
        </p:txBody>
      </p:sp>
      <p:sp>
        <p:nvSpPr>
          <p:cNvPr id="9" name="TextBox 8"/>
          <p:cNvSpPr txBox="1"/>
          <p:nvPr/>
        </p:nvSpPr>
        <p:spPr>
          <a:xfrm>
            <a:off x="4735544" y="6009516"/>
            <a:ext cx="1737399" cy="307777"/>
          </a:xfrm>
          <a:prstGeom prst="rect">
            <a:avLst/>
          </a:prstGeom>
          <a:noFill/>
        </p:spPr>
        <p:txBody>
          <a:bodyPr wrap="none" rtlCol="0">
            <a:spAutoFit/>
          </a:bodyPr>
          <a:lstStyle/>
          <a:p>
            <a:r>
              <a:rPr lang="en-US" sz="1400" dirty="0" smtClean="0"/>
              <a:t>Is this your </a:t>
            </a:r>
            <a:r>
              <a:rPr lang="en-US" sz="1400" smtClean="0"/>
              <a:t>IT team??</a:t>
            </a:r>
            <a:endParaRPr lang="en-US" sz="1400" dirty="0"/>
          </a:p>
        </p:txBody>
      </p:sp>
    </p:spTree>
    <p:extLst>
      <p:ext uri="{BB962C8B-B14F-4D97-AF65-F5344CB8AC3E}">
        <p14:creationId xmlns:p14="http://schemas.microsoft.com/office/powerpoint/2010/main" val="17961730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39827" y="3412670"/>
            <a:ext cx="2392136" cy="259624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63786" y="3069450"/>
            <a:ext cx="3809012" cy="3094822"/>
          </a:xfrm>
          <a:prstGeom prst="rect">
            <a:avLst/>
          </a:prstGeom>
        </p:spPr>
      </p:pic>
      <p:sp>
        <p:nvSpPr>
          <p:cNvPr id="5" name="Title 4"/>
          <p:cNvSpPr>
            <a:spLocks noGrp="1"/>
          </p:cNvSpPr>
          <p:nvPr>
            <p:ph type="title"/>
          </p:nvPr>
        </p:nvSpPr>
        <p:spPr>
          <a:xfrm>
            <a:off x="120063" y="1049572"/>
            <a:ext cx="8229600" cy="1143000"/>
          </a:xfrm>
        </p:spPr>
        <p:txBody>
          <a:bodyPr>
            <a:normAutofit fontScale="90000"/>
          </a:bodyPr>
          <a:lstStyle/>
          <a:p>
            <a:r>
              <a:rPr lang="en-US" dirty="0" smtClean="0"/>
              <a:t>Our </a:t>
            </a:r>
            <a:r>
              <a:rPr lang="en-US" dirty="0" smtClean="0"/>
              <a:t>particular </a:t>
            </a:r>
            <a:r>
              <a:rPr lang="en-US" dirty="0" smtClean="0"/>
              <a:t>network “CoCoRaHS” has a </a:t>
            </a:r>
            <a:r>
              <a:rPr lang="en-US" dirty="0" smtClean="0"/>
              <a:t>set of practices to </a:t>
            </a:r>
            <a:r>
              <a:rPr lang="en-US" dirty="0" smtClean="0"/>
              <a:t>provide the best possible outcomes </a:t>
            </a:r>
            <a:r>
              <a:rPr lang="en-US" dirty="0" smtClean="0"/>
              <a:t>for managing </a:t>
            </a:r>
            <a:r>
              <a:rPr lang="en-US" dirty="0" smtClean="0"/>
              <a:t>our crowdsourced data</a:t>
            </a:r>
            <a:endParaRPr lang="en-US" dirty="0"/>
          </a:p>
        </p:txBody>
      </p:sp>
      <p:sp>
        <p:nvSpPr>
          <p:cNvPr id="2" name="Slide Number Placeholder 1"/>
          <p:cNvSpPr>
            <a:spLocks noGrp="1"/>
          </p:cNvSpPr>
          <p:nvPr>
            <p:ph type="sldNum" sz="quarter" idx="12"/>
          </p:nvPr>
        </p:nvSpPr>
        <p:spPr/>
        <p:txBody>
          <a:bodyPr/>
          <a:lstStyle/>
          <a:p>
            <a:fld id="{9259AF2F-52C6-9B46-B8B2-0579234AE62E}" type="slidenum">
              <a:rPr lang="en-US" smtClean="0"/>
              <a:t>7</a:t>
            </a:fld>
            <a:endParaRPr lang="en-US"/>
          </a:p>
        </p:txBody>
      </p:sp>
      <p:pic>
        <p:nvPicPr>
          <p:cNvPr id="4" name="Picture 21" descr="cocorahs_logo_transwhit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75888" y="3626653"/>
            <a:ext cx="2129529" cy="21863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Box 7"/>
          <p:cNvSpPr txBox="1"/>
          <p:nvPr/>
        </p:nvSpPr>
        <p:spPr>
          <a:xfrm>
            <a:off x="4234863" y="6164272"/>
            <a:ext cx="3818609" cy="646331"/>
          </a:xfrm>
          <a:prstGeom prst="rect">
            <a:avLst/>
          </a:prstGeom>
          <a:noFill/>
        </p:spPr>
        <p:txBody>
          <a:bodyPr wrap="none" rtlCol="0">
            <a:spAutoFit/>
          </a:bodyPr>
          <a:lstStyle/>
          <a:p>
            <a:r>
              <a:rPr lang="en-US" dirty="0" smtClean="0"/>
              <a:t>Approximately 20,000 active observers</a:t>
            </a:r>
          </a:p>
          <a:p>
            <a:r>
              <a:rPr lang="en-US" dirty="0" smtClean="0"/>
              <a:t>measuring rain, hail and snow</a:t>
            </a:r>
            <a:endParaRPr lang="en-US" dirty="0"/>
          </a:p>
        </p:txBody>
      </p:sp>
    </p:spTree>
    <p:extLst>
      <p:ext uri="{BB962C8B-B14F-4D97-AF65-F5344CB8AC3E}">
        <p14:creationId xmlns:p14="http://schemas.microsoft.com/office/powerpoint/2010/main" val="5946502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60885" y="2045614"/>
            <a:ext cx="8525915" cy="1143000"/>
          </a:xfrm>
        </p:spPr>
        <p:txBody>
          <a:bodyPr>
            <a:noAutofit/>
          </a:bodyPr>
          <a:lstStyle/>
          <a:p>
            <a:r>
              <a:rPr lang="en-US" sz="3200" dirty="0" smtClean="0"/>
              <a:t>The first step for a NMHC is to ask </a:t>
            </a:r>
            <a:r>
              <a:rPr lang="en-US" sz="3200" b="1" dirty="0" smtClean="0"/>
              <a:t>what question they would like answered </a:t>
            </a:r>
            <a:r>
              <a:rPr lang="en-US" sz="3200" dirty="0" smtClean="0"/>
              <a:t>. . . do they wish to obtain precipitation information, data on temperature, wind information, or a combination of these and other meteorological elements?</a:t>
            </a:r>
            <a:endParaRPr lang="en-US" sz="3200" dirty="0"/>
          </a:p>
        </p:txBody>
      </p:sp>
      <p:sp>
        <p:nvSpPr>
          <p:cNvPr id="2" name="Slide Number Placeholder 1"/>
          <p:cNvSpPr>
            <a:spLocks noGrp="1"/>
          </p:cNvSpPr>
          <p:nvPr>
            <p:ph type="sldNum" sz="quarter" idx="12"/>
          </p:nvPr>
        </p:nvSpPr>
        <p:spPr/>
        <p:txBody>
          <a:bodyPr/>
          <a:lstStyle/>
          <a:p>
            <a:fld id="{9259AF2F-52C6-9B46-B8B2-0579234AE62E}" type="slidenum">
              <a:rPr lang="en-US" smtClean="0"/>
              <a:t>8</a:t>
            </a:fld>
            <a:endParaRPr lang="en-US"/>
          </a:p>
        </p:txBody>
      </p:sp>
      <p:sp>
        <p:nvSpPr>
          <p:cNvPr id="3" name="TextBox 2"/>
          <p:cNvSpPr txBox="1"/>
          <p:nvPr/>
        </p:nvSpPr>
        <p:spPr>
          <a:xfrm>
            <a:off x="2023027" y="6033184"/>
            <a:ext cx="6585072" cy="646331"/>
          </a:xfrm>
          <a:prstGeom prst="rect">
            <a:avLst/>
          </a:prstGeom>
          <a:noFill/>
        </p:spPr>
        <p:txBody>
          <a:bodyPr wrap="none" rtlCol="0">
            <a:spAutoFit/>
          </a:bodyPr>
          <a:lstStyle/>
          <a:p>
            <a:r>
              <a:rPr lang="en-US" dirty="0" smtClean="0"/>
              <a:t>In our case we have chosen to only focus on </a:t>
            </a:r>
          </a:p>
          <a:p>
            <a:r>
              <a:rPr lang="en-US" b="1" dirty="0" smtClean="0"/>
              <a:t>precipitation </a:t>
            </a:r>
            <a:r>
              <a:rPr lang="en-US" dirty="0" smtClean="0"/>
              <a:t>as we follow the water cycle with manual observations</a:t>
            </a:r>
            <a:endParaRPr lang="en-US" dirty="0"/>
          </a:p>
        </p:txBody>
      </p:sp>
      <p:pic>
        <p:nvPicPr>
          <p:cNvPr id="6" name="Picture 9" descr="Raingauge Rainbow Close-up"/>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956143" y="4004939"/>
            <a:ext cx="1714500"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2" descr="Car snow photo"/>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423842" y="4181051"/>
            <a:ext cx="2438400" cy="18101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9" descr="Adams Hail 5 11 05 3.JP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69621" y="4171526"/>
            <a:ext cx="2444163" cy="1829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TextBox 3"/>
          <p:cNvSpPr txBox="1"/>
          <p:nvPr/>
        </p:nvSpPr>
        <p:spPr>
          <a:xfrm>
            <a:off x="841144" y="252428"/>
            <a:ext cx="7583743" cy="584775"/>
          </a:xfrm>
          <a:prstGeom prst="rect">
            <a:avLst/>
          </a:prstGeom>
          <a:noFill/>
        </p:spPr>
        <p:txBody>
          <a:bodyPr wrap="none" rtlCol="0">
            <a:spAutoFit/>
          </a:bodyPr>
          <a:lstStyle/>
          <a:p>
            <a:r>
              <a:rPr lang="en-US" sz="3200" dirty="0" smtClean="0">
                <a:solidFill>
                  <a:schemeClr val="accent1">
                    <a:lumMod val="75000"/>
                  </a:schemeClr>
                </a:solidFill>
              </a:rPr>
              <a:t>1) What data do we need, what to capture?</a:t>
            </a:r>
            <a:endParaRPr lang="en-US" sz="3200" dirty="0">
              <a:solidFill>
                <a:schemeClr val="accent1">
                  <a:lumMod val="75000"/>
                </a:schemeClr>
              </a:solidFill>
            </a:endParaRPr>
          </a:p>
        </p:txBody>
      </p:sp>
    </p:spTree>
    <p:extLst>
      <p:ext uri="{BB962C8B-B14F-4D97-AF65-F5344CB8AC3E}">
        <p14:creationId xmlns:p14="http://schemas.microsoft.com/office/powerpoint/2010/main" val="16009730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73734" y="1514943"/>
            <a:ext cx="8747861" cy="1143000"/>
          </a:xfrm>
        </p:spPr>
        <p:txBody>
          <a:bodyPr>
            <a:noAutofit/>
          </a:bodyPr>
          <a:lstStyle/>
          <a:p>
            <a:pPr algn="l"/>
            <a:r>
              <a:rPr lang="en-US" sz="2400" dirty="0" smtClean="0"/>
              <a:t>One of the keys is having an </a:t>
            </a:r>
            <a:r>
              <a:rPr lang="en-US" sz="2400" b="1" dirty="0" smtClean="0"/>
              <a:t>easy to use interface </a:t>
            </a:r>
            <a:r>
              <a:rPr lang="en-US" sz="2400" dirty="0" smtClean="0"/>
              <a:t>for receiving the </a:t>
            </a:r>
            <a:r>
              <a:rPr lang="en-US" sz="2400" dirty="0" smtClean="0"/>
              <a:t>data out there. </a:t>
            </a:r>
            <a:r>
              <a:rPr lang="en-US" sz="2400" dirty="0" smtClean="0"/>
              <a:t>An example of this would be to have a web page or mobile app set up where an observer can enter their data.</a:t>
            </a:r>
            <a:r>
              <a:rPr lang="en-US" sz="2800" dirty="0" smtClean="0"/>
              <a:t/>
            </a:r>
            <a:br>
              <a:rPr lang="en-US" sz="2800" dirty="0" smtClean="0"/>
            </a:br>
            <a:r>
              <a:rPr lang="en-US" sz="2800" dirty="0"/>
              <a:t/>
            </a:r>
            <a:br>
              <a:rPr lang="en-US" sz="2800" dirty="0"/>
            </a:br>
            <a:endParaRPr lang="en-US" sz="2800" dirty="0"/>
          </a:p>
        </p:txBody>
      </p:sp>
      <p:sp>
        <p:nvSpPr>
          <p:cNvPr id="2" name="Slide Number Placeholder 1"/>
          <p:cNvSpPr>
            <a:spLocks noGrp="1"/>
          </p:cNvSpPr>
          <p:nvPr>
            <p:ph type="sldNum" sz="quarter" idx="12"/>
          </p:nvPr>
        </p:nvSpPr>
        <p:spPr/>
        <p:txBody>
          <a:bodyPr/>
          <a:lstStyle/>
          <a:p>
            <a:fld id="{9259AF2F-52C6-9B46-B8B2-0579234AE62E}" type="slidenum">
              <a:rPr lang="en-US" smtClean="0"/>
              <a:t>9</a:t>
            </a:fld>
            <a:endParaRPr lang="en-US"/>
          </a:p>
        </p:txBody>
      </p:sp>
      <p:pic>
        <p:nvPicPr>
          <p:cNvPr id="7" name="Picture 6" descr="IMG_8698.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6290" y="2398954"/>
            <a:ext cx="2335643" cy="3114191"/>
          </a:xfrm>
          <a:prstGeom prst="rect">
            <a:avLst/>
          </a:prstGeom>
        </p:spPr>
      </p:pic>
      <p:pic>
        <p:nvPicPr>
          <p:cNvPr id="8" name="Picture 7" descr="IMG_8653.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32336" y="3519309"/>
            <a:ext cx="1500260" cy="2662962"/>
          </a:xfrm>
          <a:prstGeom prst="rect">
            <a:avLst/>
          </a:prstGeom>
        </p:spPr>
      </p:pic>
      <p:sp>
        <p:nvSpPr>
          <p:cNvPr id="3" name="TextBox 2"/>
          <p:cNvSpPr txBox="1"/>
          <p:nvPr/>
        </p:nvSpPr>
        <p:spPr>
          <a:xfrm>
            <a:off x="1686401" y="226585"/>
            <a:ext cx="6254726" cy="646331"/>
          </a:xfrm>
          <a:prstGeom prst="rect">
            <a:avLst/>
          </a:prstGeom>
          <a:noFill/>
        </p:spPr>
        <p:txBody>
          <a:bodyPr wrap="none" rtlCol="0">
            <a:spAutoFit/>
          </a:bodyPr>
          <a:lstStyle/>
          <a:p>
            <a:r>
              <a:rPr lang="en-US" sz="3600" dirty="0" smtClean="0">
                <a:solidFill>
                  <a:schemeClr val="accent1">
                    <a:lumMod val="75000"/>
                  </a:schemeClr>
                </a:solidFill>
              </a:rPr>
              <a:t>2) Capturing/Displaying the data</a:t>
            </a:r>
            <a:endParaRPr lang="en-US" sz="3600" dirty="0">
              <a:solidFill>
                <a:schemeClr val="accent1">
                  <a:lumMod val="75000"/>
                </a:schemeClr>
              </a:solidFill>
            </a:endParaRPr>
          </a:p>
        </p:txBody>
      </p:sp>
      <p:sp>
        <p:nvSpPr>
          <p:cNvPr id="9" name="TextBox 8"/>
          <p:cNvSpPr txBox="1"/>
          <p:nvPr/>
        </p:nvSpPr>
        <p:spPr>
          <a:xfrm>
            <a:off x="432532" y="5663042"/>
            <a:ext cx="1253869" cy="369332"/>
          </a:xfrm>
          <a:prstGeom prst="rect">
            <a:avLst/>
          </a:prstGeom>
          <a:noFill/>
        </p:spPr>
        <p:txBody>
          <a:bodyPr wrap="none" rtlCol="0">
            <a:spAutoFit/>
          </a:bodyPr>
          <a:lstStyle/>
          <a:p>
            <a:r>
              <a:rPr lang="en-US" smtClean="0"/>
              <a:t>Mobile app</a:t>
            </a:r>
            <a:endParaRPr lang="en-US"/>
          </a:p>
        </p:txBody>
      </p:sp>
      <p:sp>
        <p:nvSpPr>
          <p:cNvPr id="10" name="TextBox 9"/>
          <p:cNvSpPr txBox="1"/>
          <p:nvPr/>
        </p:nvSpPr>
        <p:spPr>
          <a:xfrm>
            <a:off x="5108468" y="6354247"/>
            <a:ext cx="2757550" cy="369332"/>
          </a:xfrm>
          <a:prstGeom prst="rect">
            <a:avLst/>
          </a:prstGeom>
          <a:noFill/>
        </p:spPr>
        <p:txBody>
          <a:bodyPr wrap="none" rtlCol="0">
            <a:spAutoFit/>
          </a:bodyPr>
          <a:lstStyle/>
          <a:p>
            <a:r>
              <a:rPr lang="en-US" dirty="0" smtClean="0"/>
              <a:t>Web page for </a:t>
            </a:r>
            <a:r>
              <a:rPr lang="en-US" smtClean="0"/>
              <a:t>entering data</a:t>
            </a:r>
            <a:endParaRPr lang="en-US"/>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8531" y="2811820"/>
            <a:ext cx="5380264" cy="3544530"/>
          </a:xfrm>
          <a:prstGeom prst="rect">
            <a:avLst/>
          </a:prstGeom>
        </p:spPr>
      </p:pic>
    </p:spTree>
    <p:extLst>
      <p:ext uri="{BB962C8B-B14F-4D97-AF65-F5344CB8AC3E}">
        <p14:creationId xmlns:p14="http://schemas.microsoft.com/office/powerpoint/2010/main" val="2044669979"/>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1737</TotalTime>
  <Words>1137</Words>
  <Application>Microsoft Macintosh PowerPoint</Application>
  <PresentationFormat>On-screen Show (4:3)</PresentationFormat>
  <Paragraphs>100</Paragraphs>
  <Slides>20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Calibri</vt:lpstr>
      <vt:lpstr>Mangal</vt:lpstr>
      <vt:lpstr>Arial</vt:lpstr>
      <vt:lpstr>blank</vt:lpstr>
      <vt:lpstr>PowerPoint Presentation</vt:lpstr>
      <vt:lpstr>Crowdsourced data may come in many forms and has actually been around for many years</vt:lpstr>
      <vt:lpstr>Why the practices?</vt:lpstr>
      <vt:lpstr>The benefit of the practices</vt:lpstr>
      <vt:lpstr>What are some best practices</vt:lpstr>
      <vt:lpstr>Good IT support is essential</vt:lpstr>
      <vt:lpstr>Our particular network “CoCoRaHS” has a set of practices to provide the best possible outcomes for managing our crowdsourced data</vt:lpstr>
      <vt:lpstr>The first step for a NMHC is to ask what question they would like answered . . . do they wish to obtain precipitation information, data on temperature, wind information, or a combination of these and other meteorological elements?</vt:lpstr>
      <vt:lpstr>One of the keys is having an easy to use interface for receiving the data out there. An example of this would be to have a web page or mobile app set up where an observer can enter their data.  </vt:lpstr>
      <vt:lpstr>A place to display the crowdsourced data as it comes in is very helpful.  Instantaneous public viewing of the data helps motivate participation of observers and allows for data comparison over a specific area. It also makes for a good QC tool.</vt:lpstr>
      <vt:lpstr>For a volunteer network, observer training on how to     1) take measurements and 2) use the data interface can help facilitate the receiving of data and provide for more accurate measurements.</vt:lpstr>
      <vt:lpstr>It is important that the data is quality controlled for accuracy once it comes in. The better the data, the more reliable it will be to use in making important decisions.  </vt:lpstr>
      <vt:lpstr>Quality control can be done effectively in several ways:    1) As previously mentioned, training can really help with getting the data entered accurately.    2) Another is to set up your system so that it will disallow certain parameters when data is entered. An example would be to prohibit 1,000mm of rain, or display a question after a suspect entry: “Are you sure this is the correct amount?”    3) Lastly it is good to is to have a team to quality control the observations once they are received. If the observation is questionable, contact the observer.  Often after several contacts, observer’s data seems to improve over time.</vt:lpstr>
      <vt:lpstr>PowerPoint Presentation</vt:lpstr>
      <vt:lpstr>PowerPoint Presentation</vt:lpstr>
      <vt:lpstr>PowerPoint Presentation</vt:lpstr>
      <vt:lpstr>PowerPoint Presentation</vt:lpstr>
      <vt:lpstr>PowerPoint Presentation</vt:lpstr>
      <vt:lpstr>Conclusion</vt:lpstr>
      <vt:lpstr>PowerPoint Presentation</vt:lpstr>
    </vt:vector>
  </TitlesOfParts>
  <Company>World Meteorological Organization</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Foreman</dc:creator>
  <cp:lastModifiedBy>Reges,Henry</cp:lastModifiedBy>
  <cp:revision>72</cp:revision>
  <dcterms:created xsi:type="dcterms:W3CDTF">2017-08-23T09:47:05Z</dcterms:created>
  <dcterms:modified xsi:type="dcterms:W3CDTF">2017-09-26T21:58:40Z</dcterms:modified>
</cp:coreProperties>
</file>