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61" r:id="rId4"/>
    <p:sldId id="269" r:id="rId5"/>
    <p:sldId id="282" r:id="rId6"/>
    <p:sldId id="283" r:id="rId7"/>
    <p:sldId id="260" r:id="rId8"/>
    <p:sldId id="284" r:id="rId9"/>
    <p:sldId id="268" r:id="rId10"/>
    <p:sldId id="272" r:id="rId11"/>
    <p:sldId id="281" r:id="rId12"/>
    <p:sldId id="263" r:id="rId13"/>
    <p:sldId id="264" r:id="rId14"/>
    <p:sldId id="285" r:id="rId15"/>
    <p:sldId id="266" r:id="rId16"/>
    <p:sldId id="267" r:id="rId17"/>
    <p:sldId id="274" r:id="rId18"/>
    <p:sldId id="258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rmin Rauthe-Schöch" initials="AR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A64BE-CACF-4CEE-A925-28596A754FAC}" type="datetimeFigureOut">
              <a:rPr lang="en-GB" smtClean="0"/>
              <a:t>21/09/2017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16527-64FD-4ADC-8819-9BFA1E8A93F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5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-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000090"/>
                </a:solidFill>
              </a:rPr>
              <a:t>Guidance for managing international precipitation data</a:t>
            </a:r>
            <a:endParaRPr lang="en-US" sz="4800" dirty="0" smtClean="0">
              <a:solidFill>
                <a:srgbClr val="000090"/>
              </a:solidFill>
            </a:endParaRPr>
          </a:p>
          <a:p>
            <a:r>
              <a:rPr lang="en-US" sz="4800" i="1" dirty="0" smtClean="0">
                <a:solidFill>
                  <a:srgbClr val="000090"/>
                </a:solidFill>
              </a:rPr>
              <a:t>Markus Ziese (GPCC)</a:t>
            </a:r>
          </a:p>
          <a:p>
            <a:r>
              <a:rPr lang="en-US" sz="3000" dirty="0" smtClean="0">
                <a:solidFill>
                  <a:srgbClr val="000090"/>
                </a:solidFill>
              </a:rPr>
              <a:t>Agenda item number 5.2</a:t>
            </a:r>
            <a:endParaRPr lang="en-US" sz="30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Control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Metadata:</a:t>
            </a:r>
          </a:p>
          <a:p>
            <a:pPr lvl="1"/>
            <a:r>
              <a:rPr lang="en-US" dirty="0" smtClean="0"/>
              <a:t>Station within borders of country?</a:t>
            </a:r>
          </a:p>
          <a:p>
            <a:pPr lvl="1"/>
            <a:r>
              <a:rPr lang="en-US" dirty="0" smtClean="0"/>
              <a:t>Station coordinates and elevation consistent with other sources (OSCAR, Google Maps, GEONAMES) ?</a:t>
            </a:r>
          </a:p>
          <a:p>
            <a:pPr lvl="1"/>
            <a:r>
              <a:rPr lang="en-US" dirty="0" smtClean="0"/>
              <a:t>Station over land?</a:t>
            </a:r>
          </a:p>
          <a:p>
            <a:pPr lvl="1"/>
            <a:r>
              <a:rPr lang="en-US" dirty="0" smtClean="0"/>
              <a:t>Spelling of station name</a:t>
            </a:r>
          </a:p>
          <a:p>
            <a:r>
              <a:rPr lang="en-US" dirty="0" smtClean="0"/>
              <a:t>During import:</a:t>
            </a:r>
          </a:p>
          <a:p>
            <a:pPr lvl="1"/>
            <a:r>
              <a:rPr lang="en-US" dirty="0" smtClean="0"/>
              <a:t>Data belongs to existing station in data bank?</a:t>
            </a:r>
          </a:p>
          <a:p>
            <a:pPr lvl="1"/>
            <a:r>
              <a:rPr lang="en-US" dirty="0" smtClean="0"/>
              <a:t>Metadata needs to be updated?</a:t>
            </a:r>
          </a:p>
          <a:p>
            <a:pPr lvl="1"/>
            <a:r>
              <a:rPr lang="en-US" dirty="0" smtClean="0"/>
              <a:t>New station?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Control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11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529389" y="1313365"/>
            <a:ext cx="18368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/>
              <a:t>One</a:t>
            </a:r>
            <a:r>
              <a:rPr lang="de-DE" sz="2000" dirty="0" smtClean="0"/>
              <a:t> </a:t>
            </a:r>
            <a:r>
              <a:rPr lang="de-DE" sz="2000" dirty="0" err="1" smtClean="0"/>
              <a:t>station</a:t>
            </a:r>
            <a:r>
              <a:rPr lang="de-DE" sz="2000" dirty="0" smtClean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000" dirty="0" err="1" smtClean="0"/>
              <a:t>Huddur</a:t>
            </a:r>
            <a:endParaRPr lang="de-D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000" dirty="0" err="1"/>
              <a:t>Huduur</a:t>
            </a:r>
            <a:endParaRPr lang="de-D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000" dirty="0" err="1"/>
              <a:t>Hudur</a:t>
            </a:r>
            <a:endParaRPr lang="de-D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000" dirty="0" err="1"/>
              <a:t>Hodur</a:t>
            </a:r>
            <a:endParaRPr lang="de-D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000" dirty="0" err="1"/>
              <a:t>Oddur</a:t>
            </a:r>
            <a:endParaRPr lang="de-D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000" dirty="0" err="1"/>
              <a:t>Xuddur</a:t>
            </a:r>
            <a:endParaRPr lang="de-D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000" dirty="0" err="1"/>
              <a:t>Xudur</a:t>
            </a:r>
            <a:endParaRPr lang="de-D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5" name="Picture 4" descr="UK-98err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344" y="4459705"/>
            <a:ext cx="2059024" cy="166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482737"/>
            <a:ext cx="2634570" cy="213965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5" t="10789" r="-610" b="2908"/>
          <a:stretch/>
        </p:blipFill>
        <p:spPr>
          <a:xfrm>
            <a:off x="2672023" y="1388747"/>
            <a:ext cx="2718124" cy="2195778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" t="23229" r="14568" b="595"/>
          <a:stretch/>
        </p:blipFill>
        <p:spPr>
          <a:xfrm>
            <a:off x="4002506" y="3699090"/>
            <a:ext cx="2716745" cy="1324413"/>
          </a:xfrm>
          <a:prstGeom prst="rect">
            <a:avLst/>
          </a:prstGeom>
        </p:spPr>
      </p:pic>
      <p:grpSp>
        <p:nvGrpSpPr>
          <p:cNvPr id="9" name="Gruppieren 8"/>
          <p:cNvGrpSpPr/>
          <p:nvPr/>
        </p:nvGrpSpPr>
        <p:grpSpPr>
          <a:xfrm>
            <a:off x="131676" y="4115610"/>
            <a:ext cx="4324597" cy="1866604"/>
            <a:chOff x="71999" y="2195572"/>
            <a:chExt cx="8028393" cy="3969524"/>
          </a:xfrm>
        </p:grpSpPr>
        <p:pic>
          <p:nvPicPr>
            <p:cNvPr id="10" name="Grafik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9" t="27934" r="51573" b="33242"/>
            <a:stretch/>
          </p:blipFill>
          <p:spPr>
            <a:xfrm>
              <a:off x="71999" y="2276872"/>
              <a:ext cx="6300201" cy="2053765"/>
            </a:xfrm>
            <a:prstGeom prst="rect">
              <a:avLst/>
            </a:prstGeom>
          </p:spPr>
        </p:pic>
        <p:pic>
          <p:nvPicPr>
            <p:cNvPr id="11" name="Grafik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50" t="30614" r="7892" b="27447"/>
            <a:stretch/>
          </p:blipFill>
          <p:spPr>
            <a:xfrm>
              <a:off x="2555776" y="4293096"/>
              <a:ext cx="5544616" cy="1872000"/>
            </a:xfrm>
            <a:prstGeom prst="rect">
              <a:avLst/>
            </a:prstGeom>
          </p:spPr>
        </p:pic>
        <p:sp>
          <p:nvSpPr>
            <p:cNvPr id="12" name="Ellipse 11"/>
            <p:cNvSpPr/>
            <p:nvPr/>
          </p:nvSpPr>
          <p:spPr bwMode="auto">
            <a:xfrm>
              <a:off x="2825557" y="2708920"/>
              <a:ext cx="450299" cy="1080120"/>
            </a:xfrm>
            <a:prstGeom prst="ellipse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Ellipse 12"/>
            <p:cNvSpPr/>
            <p:nvPr/>
          </p:nvSpPr>
          <p:spPr bwMode="auto">
            <a:xfrm>
              <a:off x="2771800" y="4365104"/>
              <a:ext cx="450299" cy="1080120"/>
            </a:xfrm>
            <a:prstGeom prst="ellipse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Ellipse 13"/>
            <p:cNvSpPr/>
            <p:nvPr/>
          </p:nvSpPr>
          <p:spPr bwMode="auto">
            <a:xfrm>
              <a:off x="3329613" y="2564904"/>
              <a:ext cx="450299" cy="1080120"/>
            </a:xfrm>
            <a:prstGeom prst="ellipse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Ellipse 14"/>
            <p:cNvSpPr/>
            <p:nvPr/>
          </p:nvSpPr>
          <p:spPr bwMode="auto">
            <a:xfrm>
              <a:off x="3329613" y="4365104"/>
              <a:ext cx="450299" cy="1080120"/>
            </a:xfrm>
            <a:prstGeom prst="ellipse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Ellipse 15"/>
            <p:cNvSpPr/>
            <p:nvPr/>
          </p:nvSpPr>
          <p:spPr bwMode="auto">
            <a:xfrm>
              <a:off x="4337725" y="2564904"/>
              <a:ext cx="450299" cy="1080120"/>
            </a:xfrm>
            <a:prstGeom prst="ellipse">
              <a:avLst/>
            </a:prstGeom>
            <a:noFill/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Ellipse 16"/>
            <p:cNvSpPr/>
            <p:nvPr/>
          </p:nvSpPr>
          <p:spPr bwMode="auto">
            <a:xfrm>
              <a:off x="3833669" y="4293096"/>
              <a:ext cx="450299" cy="1080120"/>
            </a:xfrm>
            <a:prstGeom prst="ellipse">
              <a:avLst/>
            </a:prstGeom>
            <a:noFill/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4211960" y="2195572"/>
              <a:ext cx="720079" cy="458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>
                  <a:solidFill>
                    <a:schemeClr val="tx2"/>
                  </a:solidFill>
                </a:rPr>
                <a:t>1982</a:t>
              </a:r>
              <a:endParaRPr lang="en-US" sz="800" dirty="0">
                <a:solidFill>
                  <a:schemeClr val="tx2"/>
                </a:solidFill>
              </a:endParaRPr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3203849" y="2195572"/>
              <a:ext cx="720079" cy="458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>
                  <a:solidFill>
                    <a:srgbClr val="00B050"/>
                  </a:solidFill>
                </a:rPr>
                <a:t>1980</a:t>
              </a:r>
              <a:endParaRPr lang="en-US" sz="800" dirty="0">
                <a:solidFill>
                  <a:srgbClr val="00B050"/>
                </a:solidFill>
              </a:endParaRPr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3707904" y="5445224"/>
              <a:ext cx="720079" cy="458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>
                  <a:solidFill>
                    <a:schemeClr val="tx2"/>
                  </a:solidFill>
                </a:rPr>
                <a:t>1953</a:t>
              </a:r>
              <a:endParaRPr lang="en-US" sz="800" dirty="0">
                <a:solidFill>
                  <a:schemeClr val="tx2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3203849" y="5507940"/>
              <a:ext cx="720079" cy="458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>
                  <a:solidFill>
                    <a:srgbClr val="00B050"/>
                  </a:solidFill>
                </a:rPr>
                <a:t>1952</a:t>
              </a:r>
              <a:endParaRPr lang="en-US" sz="800" dirty="0">
                <a:solidFill>
                  <a:srgbClr val="00B050"/>
                </a:solidFill>
              </a:endParaRPr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2627783" y="5507940"/>
              <a:ext cx="720079" cy="458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>
                  <a:solidFill>
                    <a:srgbClr val="FF0000"/>
                  </a:solidFill>
                </a:rPr>
                <a:t>1951</a:t>
              </a:r>
              <a:endParaRPr lang="en-US" sz="800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2690667" y="2278142"/>
              <a:ext cx="720079" cy="458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>
                  <a:solidFill>
                    <a:srgbClr val="FF0000"/>
                  </a:solidFill>
                </a:rPr>
                <a:t>1979</a:t>
              </a:r>
              <a:endParaRPr lang="en-US" sz="800" dirty="0">
                <a:solidFill>
                  <a:srgbClr val="FF0000"/>
                </a:solidFill>
              </a:endParaRPr>
            </a:p>
          </p:txBody>
        </p:sp>
        <p:cxnSp>
          <p:nvCxnSpPr>
            <p:cNvPr id="24" name="Gerade Verbindung 23"/>
            <p:cNvCxnSpPr/>
            <p:nvPr/>
          </p:nvCxnSpPr>
          <p:spPr bwMode="auto">
            <a:xfrm flipH="1">
              <a:off x="2996949" y="3861048"/>
              <a:ext cx="53757" cy="4320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Gerade Verbindung 24"/>
            <p:cNvCxnSpPr/>
            <p:nvPr/>
          </p:nvCxnSpPr>
          <p:spPr bwMode="auto">
            <a:xfrm flipH="1">
              <a:off x="3554762" y="3789040"/>
              <a:ext cx="9126" cy="504056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Gerade Verbindung 25"/>
            <p:cNvCxnSpPr/>
            <p:nvPr/>
          </p:nvCxnSpPr>
          <p:spPr bwMode="auto">
            <a:xfrm flipH="1">
              <a:off x="4211960" y="3789040"/>
              <a:ext cx="350914" cy="4320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65608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 History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Metadata can be changed due to relocations, </a:t>
            </a:r>
            <a:r>
              <a:rPr lang="en-US" dirty="0" err="1" smtClean="0"/>
              <a:t>automatisation</a:t>
            </a:r>
            <a:r>
              <a:rPr lang="en-US" dirty="0" smtClean="0"/>
              <a:t> etc. over time</a:t>
            </a:r>
          </a:p>
          <a:p>
            <a:r>
              <a:rPr lang="en-US" dirty="0" smtClean="0"/>
              <a:t>Store metadata as station history with validity date (valid from … till …)</a:t>
            </a:r>
          </a:p>
          <a:p>
            <a:pPr lvl="1"/>
            <a:r>
              <a:rPr lang="en-US" dirty="0" smtClean="0"/>
              <a:t>Coordinates &amp; elevation</a:t>
            </a:r>
          </a:p>
          <a:p>
            <a:pPr lvl="1"/>
            <a:r>
              <a:rPr lang="en-US" dirty="0" smtClean="0"/>
              <a:t>Station number (national number, WMO-number)</a:t>
            </a:r>
            <a:endParaRPr lang="en-US" dirty="0"/>
          </a:p>
          <a:p>
            <a:pPr lvl="1"/>
            <a:r>
              <a:rPr lang="en-US" dirty="0"/>
              <a:t>e</a:t>
            </a:r>
            <a:r>
              <a:rPr lang="en-US" dirty="0" smtClean="0"/>
              <a:t>.g., Erfurt-</a:t>
            </a:r>
            <a:r>
              <a:rPr lang="en-US" dirty="0" err="1" smtClean="0"/>
              <a:t>Bindersleben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09554 from 1946/04/01 to 1990/10/02</a:t>
            </a:r>
          </a:p>
          <a:p>
            <a:pPr lvl="2"/>
            <a:r>
              <a:rPr lang="en-US" dirty="0" smtClean="0"/>
              <a:t>10554 since 1990/10/03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65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 </a:t>
            </a:r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these metadata, which are valid at the date of the value/observation</a:t>
            </a:r>
          </a:p>
          <a:p>
            <a:r>
              <a:rPr lang="en-US" dirty="0" smtClean="0"/>
              <a:t>Location of station can change over time in the time series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01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 Changes in Data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Reproduce changes at QC</a:t>
            </a:r>
          </a:p>
          <a:p>
            <a:r>
              <a:rPr lang="en-US" dirty="0" smtClean="0"/>
              <a:t>Use “best values” for further processing</a:t>
            </a:r>
          </a:p>
          <a:p>
            <a:r>
              <a:rPr lang="en-US" dirty="0" smtClean="0"/>
              <a:t>Keep a copy of original values in data bank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90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 Changes in Data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Quality control leads to:</a:t>
            </a:r>
          </a:p>
          <a:p>
            <a:pPr lvl="1"/>
            <a:r>
              <a:rPr lang="en-US" dirty="0" smtClean="0"/>
              <a:t>Confirmed data: flagged values are caused by extreme events</a:t>
            </a:r>
          </a:p>
          <a:p>
            <a:pPr lvl="1"/>
            <a:r>
              <a:rPr lang="en-US" dirty="0" smtClean="0"/>
              <a:t>Corrected data: original value was wrong and replaced by better one, e.g., due to factor 10 error</a:t>
            </a:r>
          </a:p>
          <a:p>
            <a:pPr lvl="1"/>
            <a:r>
              <a:rPr lang="en-US" dirty="0" smtClean="0"/>
              <a:t>Deleted data: original value was obviously wrong, but no information available to correct it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 Changes in Data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98336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For one station - one provider - one date:</a:t>
            </a:r>
          </a:p>
          <a:p>
            <a:pPr lvl="1"/>
            <a:r>
              <a:rPr lang="en-US" dirty="0" smtClean="0"/>
              <a:t>Maximum two values can exist</a:t>
            </a:r>
          </a:p>
          <a:p>
            <a:pPr lvl="2"/>
            <a:r>
              <a:rPr lang="en-US" dirty="0" smtClean="0"/>
              <a:t>Original and confirmed original value</a:t>
            </a:r>
          </a:p>
          <a:p>
            <a:pPr lvl="2"/>
            <a:r>
              <a:rPr lang="en-US" dirty="0" smtClean="0"/>
              <a:t>Original and corrected value</a:t>
            </a:r>
          </a:p>
          <a:p>
            <a:pPr lvl="2"/>
            <a:r>
              <a:rPr lang="en-US" dirty="0" smtClean="0"/>
              <a:t>Original and deleted value</a:t>
            </a:r>
          </a:p>
          <a:p>
            <a:r>
              <a:rPr lang="en-US" dirty="0" smtClean="0"/>
              <a:t>Wrong data are flagged to be ignored in analyses, but not physically deleted from data bank -&gt; option to still confirm original value if later arriving additional and more reliable information supports this</a:t>
            </a:r>
          </a:p>
          <a:p>
            <a:pPr lvl="3"/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08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Experience from GPCC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Store data in </a:t>
            </a:r>
            <a:r>
              <a:rPr lang="en-US" dirty="0" smtClean="0"/>
              <a:t>a station </a:t>
            </a:r>
            <a:r>
              <a:rPr lang="en-US" dirty="0" smtClean="0"/>
              <a:t>specific data bank</a:t>
            </a:r>
          </a:p>
          <a:p>
            <a:r>
              <a:rPr lang="en-US" dirty="0" smtClean="0"/>
              <a:t>Bundle station history with observations</a:t>
            </a:r>
          </a:p>
          <a:p>
            <a:r>
              <a:rPr lang="en-US" dirty="0" smtClean="0"/>
              <a:t>Store data separated according to provider to allow for cross-comparison</a:t>
            </a:r>
          </a:p>
          <a:p>
            <a:r>
              <a:rPr lang="en-US" dirty="0" smtClean="0"/>
              <a:t>Apply advanced quality control procedures</a:t>
            </a:r>
          </a:p>
          <a:p>
            <a:r>
              <a:rPr lang="en-US" dirty="0" smtClean="0"/>
              <a:t>Track changes during QC in data bank, do not delete original data physically</a:t>
            </a:r>
          </a:p>
          <a:p>
            <a:r>
              <a:rPr lang="en-US" dirty="0" smtClean="0"/>
              <a:t>Use best available data at each time step</a:t>
            </a:r>
          </a:p>
          <a:p>
            <a:r>
              <a:rPr lang="en-US" dirty="0" smtClean="0"/>
              <a:t>Respect and document copyrights and intellectual property rights (IPR) of data providers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94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 smtClean="0">
                <a:solidFill>
                  <a:srgbClr val="000090"/>
                </a:solidFill>
              </a:rPr>
              <a:t>Merci</a:t>
            </a:r>
            <a:endParaRPr lang="en-US" sz="48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and </a:t>
            </a:r>
            <a:r>
              <a:rPr lang="en-US" dirty="0" smtClean="0"/>
              <a:t>Agenda </a:t>
            </a:r>
            <a:r>
              <a:rPr lang="en-US" dirty="0"/>
              <a:t>of GPCC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Global collection and analysis of </a:t>
            </a:r>
            <a:r>
              <a:rPr lang="en-US" dirty="0" smtClean="0"/>
              <a:t>in situ </a:t>
            </a:r>
            <a:r>
              <a:rPr lang="en-US" dirty="0"/>
              <a:t>data of land-surface precipitation</a:t>
            </a:r>
          </a:p>
          <a:p>
            <a:r>
              <a:rPr lang="en-US" dirty="0"/>
              <a:t>Established in early 1989 at Deutscher Wetterdienst (DWD) on request of WMO WCRP. </a:t>
            </a:r>
            <a:r>
              <a:rPr lang="en-US" dirty="0" smtClean="0"/>
              <a:t>More than 25 years of service indicates </a:t>
            </a:r>
            <a:r>
              <a:rPr lang="en-US" dirty="0"/>
              <a:t>GPCC’s long term experience on the job</a:t>
            </a:r>
          </a:p>
          <a:p>
            <a:r>
              <a:rPr lang="en-US" dirty="0"/>
              <a:t>Current staffing, </a:t>
            </a:r>
            <a:r>
              <a:rPr lang="en-US" dirty="0" smtClean="0"/>
              <a:t>10 </a:t>
            </a:r>
            <a:r>
              <a:rPr lang="en-US" dirty="0"/>
              <a:t>individuals: 1 head, 3 permanent scientists , 1 project scientist, 1 programmer, </a:t>
            </a:r>
            <a:r>
              <a:rPr lang="en-US" dirty="0" smtClean="0"/>
              <a:t>4 </a:t>
            </a:r>
            <a:r>
              <a:rPr lang="en-US" dirty="0"/>
              <a:t>support staff</a:t>
            </a:r>
          </a:p>
          <a:p>
            <a:r>
              <a:rPr lang="en-US" dirty="0"/>
              <a:t>Contributing to GEWEX (Global Energy and Water Exchanges Project) and GCOS (Global Climate Observing System)</a:t>
            </a:r>
          </a:p>
          <a:p>
            <a:r>
              <a:rPr lang="en-US" dirty="0"/>
              <a:t>Many users world wide, analyses used in </a:t>
            </a:r>
            <a:r>
              <a:rPr lang="en-US" dirty="0" smtClean="0"/>
              <a:t>IPCC-AR5, WMO Climate Statements, Copernicus Services and BAMS </a:t>
            </a:r>
            <a:r>
              <a:rPr lang="en-US" dirty="0" err="1" smtClean="0"/>
              <a:t>SoC</a:t>
            </a:r>
            <a:endParaRPr lang="en-US" dirty="0"/>
          </a:p>
          <a:p>
            <a:r>
              <a:rPr lang="en-US" dirty="0"/>
              <a:t>Data sources: SYNOP, CLIMAT, SYNOP from CPC, ECA&amp;D</a:t>
            </a:r>
            <a:r>
              <a:rPr lang="en-US" dirty="0" smtClean="0"/>
              <a:t>, CRU</a:t>
            </a:r>
            <a:r>
              <a:rPr lang="en-US" dirty="0"/>
              <a:t>, FAO, GHCN, national meteorological services, regional data </a:t>
            </a:r>
            <a:r>
              <a:rPr lang="en-US" dirty="0" smtClean="0"/>
              <a:t>collections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GPCC Data </a:t>
            </a:r>
            <a:r>
              <a:rPr lang="en-US" dirty="0"/>
              <a:t>B</a:t>
            </a:r>
            <a:r>
              <a:rPr lang="en-US" dirty="0" smtClean="0"/>
              <a:t>ase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Monthly totals, collected since 1989</a:t>
            </a:r>
            <a:endParaRPr lang="en-US" dirty="0"/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36620"/>
            <a:ext cx="4040188" cy="2592563"/>
          </a:xfrm>
        </p:spPr>
      </p:pic>
      <p:sp>
        <p:nvSpPr>
          <p:cNvPr id="7" name="Textplatzhalter 6"/>
          <p:cNvSpPr>
            <a:spLocks noGrp="1"/>
          </p:cNvSpPr>
          <p:nvPr>
            <p:ph type="body" sz="quarter" idx="3"/>
          </p:nvPr>
        </p:nvSpPr>
        <p:spPr/>
        <p:txBody>
          <a:bodyPr anchor="t" anchorCtr="0">
            <a:normAutofit fontScale="92500"/>
          </a:bodyPr>
          <a:lstStyle/>
          <a:p>
            <a:r>
              <a:rPr lang="en-US" dirty="0" smtClean="0"/>
              <a:t>Daily totals, collected since 2012</a:t>
            </a:r>
            <a:endParaRPr lang="en-US" dirty="0"/>
          </a:p>
        </p:txBody>
      </p:sp>
      <p:pic>
        <p:nvPicPr>
          <p:cNvPr id="10" name="Inhaltsplatzhalter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236111"/>
            <a:ext cx="4041775" cy="2593582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8"/>
          <p:cNvSpPr txBox="1">
            <a:spLocks/>
          </p:cNvSpPr>
          <p:nvPr/>
        </p:nvSpPr>
        <p:spPr>
          <a:xfrm>
            <a:off x="882316" y="5110666"/>
            <a:ext cx="7218947" cy="804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Number of stations in data bank: more than 115,000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681728" y="2420471"/>
            <a:ext cx="5148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68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GPCC Data Flow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4</a:t>
            </a:fld>
            <a:endParaRPr lang="en-US"/>
          </a:p>
        </p:txBody>
      </p:sp>
      <p:grpSp>
        <p:nvGrpSpPr>
          <p:cNvPr id="16" name="Gruppieren 15"/>
          <p:cNvGrpSpPr/>
          <p:nvPr/>
        </p:nvGrpSpPr>
        <p:grpSpPr>
          <a:xfrm>
            <a:off x="703849" y="2739185"/>
            <a:ext cx="1708484" cy="1499937"/>
            <a:chOff x="898358" y="2157663"/>
            <a:chExt cx="1708484" cy="1499937"/>
          </a:xfrm>
        </p:grpSpPr>
        <p:sp>
          <p:nvSpPr>
            <p:cNvPr id="4" name="Rechteck 3"/>
            <p:cNvSpPr/>
            <p:nvPr/>
          </p:nvSpPr>
          <p:spPr>
            <a:xfrm>
              <a:off x="898358" y="2237874"/>
              <a:ext cx="609600" cy="240631"/>
            </a:xfrm>
            <a:prstGeom prst="rect">
              <a:avLst/>
            </a:prstGeom>
            <a:solidFill>
              <a:srgbClr val="92D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hteck 4"/>
            <p:cNvSpPr/>
            <p:nvPr/>
          </p:nvSpPr>
          <p:spPr>
            <a:xfrm>
              <a:off x="1315453" y="2727158"/>
              <a:ext cx="192505" cy="344905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Ellipse 5"/>
            <p:cNvSpPr/>
            <p:nvPr/>
          </p:nvSpPr>
          <p:spPr>
            <a:xfrm>
              <a:off x="898358" y="2783305"/>
              <a:ext cx="304800" cy="28875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Ellipse 6"/>
            <p:cNvSpPr/>
            <p:nvPr/>
          </p:nvSpPr>
          <p:spPr>
            <a:xfrm>
              <a:off x="1748589" y="2237874"/>
              <a:ext cx="152400" cy="489284"/>
            </a:xfrm>
            <a:prstGeom prst="ellipse">
              <a:avLst/>
            </a:prstGeom>
            <a:solidFill>
              <a:srgbClr val="00B0F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Gleichschenkliges Dreieck 7"/>
            <p:cNvSpPr/>
            <p:nvPr/>
          </p:nvSpPr>
          <p:spPr>
            <a:xfrm>
              <a:off x="1824789" y="2899610"/>
              <a:ext cx="316832" cy="172453"/>
            </a:xfrm>
            <a:prstGeom prst="triangle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Gleichschenkliges Dreieck 8"/>
            <p:cNvSpPr/>
            <p:nvPr/>
          </p:nvSpPr>
          <p:spPr>
            <a:xfrm>
              <a:off x="2141621" y="2598821"/>
              <a:ext cx="312821" cy="240632"/>
            </a:xfrm>
            <a:prstGeom prst="triangle">
              <a:avLst/>
            </a:prstGeom>
            <a:solidFill>
              <a:srgbClr val="C0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Abgerundetes Rechteck 9"/>
            <p:cNvSpPr/>
            <p:nvPr/>
          </p:nvSpPr>
          <p:spPr>
            <a:xfrm>
              <a:off x="2141621" y="2157663"/>
              <a:ext cx="401053" cy="320842"/>
            </a:xfrm>
            <a:prstGeom prst="roundRect">
              <a:avLst/>
            </a:prstGeom>
            <a:solidFill>
              <a:srgbClr val="00206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bgerundetes Rechteck 10"/>
            <p:cNvSpPr/>
            <p:nvPr/>
          </p:nvSpPr>
          <p:spPr>
            <a:xfrm>
              <a:off x="2454442" y="3072063"/>
              <a:ext cx="152400" cy="272716"/>
            </a:xfrm>
            <a:prstGeom prst="roundRect">
              <a:avLst/>
            </a:prstGeom>
            <a:solidFill>
              <a:srgbClr val="0070C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Stern mit 5 Zacken 11"/>
            <p:cNvSpPr/>
            <p:nvPr/>
          </p:nvSpPr>
          <p:spPr>
            <a:xfrm>
              <a:off x="1050758" y="3208421"/>
              <a:ext cx="264695" cy="264695"/>
            </a:xfrm>
            <a:prstGeom prst="star5">
              <a:avLst/>
            </a:prstGeom>
            <a:solidFill>
              <a:srgbClr val="7030A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Stern mit 5 Zacken 12"/>
            <p:cNvSpPr/>
            <p:nvPr/>
          </p:nvSpPr>
          <p:spPr>
            <a:xfrm>
              <a:off x="1748589" y="3264568"/>
              <a:ext cx="296779" cy="288758"/>
            </a:xfrm>
            <a:prstGeom prst="star5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Gleichschenkliges Dreieck 13"/>
            <p:cNvSpPr/>
            <p:nvPr/>
          </p:nvSpPr>
          <p:spPr>
            <a:xfrm>
              <a:off x="2141621" y="3264568"/>
              <a:ext cx="312821" cy="288758"/>
            </a:xfrm>
            <a:prstGeom prst="triangle">
              <a:avLst/>
            </a:prstGeom>
            <a:solidFill>
              <a:srgbClr val="00B0F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1411705" y="3208421"/>
              <a:ext cx="264695" cy="449179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feld 16"/>
          <p:cNvSpPr txBox="1"/>
          <p:nvPr/>
        </p:nvSpPr>
        <p:spPr>
          <a:xfrm>
            <a:off x="150397" y="1433680"/>
            <a:ext cx="28153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Data delivered in different formats</a:t>
            </a:r>
            <a:endParaRPr lang="en-US" sz="2800" dirty="0"/>
          </a:p>
        </p:txBody>
      </p:sp>
      <p:sp>
        <p:nvSpPr>
          <p:cNvPr id="18" name="Pfeil nach rechts 17"/>
          <p:cNvSpPr/>
          <p:nvPr/>
        </p:nvSpPr>
        <p:spPr>
          <a:xfrm>
            <a:off x="2871540" y="3375856"/>
            <a:ext cx="569494" cy="266699"/>
          </a:xfrm>
          <a:prstGeom prst="rightArrow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uppieren 30"/>
          <p:cNvGrpSpPr/>
          <p:nvPr/>
        </p:nvGrpSpPr>
        <p:grpSpPr>
          <a:xfrm>
            <a:off x="3713750" y="2654964"/>
            <a:ext cx="1592178" cy="1708484"/>
            <a:chOff x="4138863" y="2642932"/>
            <a:chExt cx="1592178" cy="1708484"/>
          </a:xfrm>
        </p:grpSpPr>
        <p:sp>
          <p:nvSpPr>
            <p:cNvPr id="19" name="Rechteck 18"/>
            <p:cNvSpPr/>
            <p:nvPr/>
          </p:nvSpPr>
          <p:spPr>
            <a:xfrm>
              <a:off x="4138863" y="2642933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4712369" y="2642933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hteck 20"/>
            <p:cNvSpPr/>
            <p:nvPr/>
          </p:nvSpPr>
          <p:spPr>
            <a:xfrm>
              <a:off x="4138863" y="3084091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hteck 21"/>
            <p:cNvSpPr/>
            <p:nvPr/>
          </p:nvSpPr>
          <p:spPr>
            <a:xfrm>
              <a:off x="4138863" y="3546303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hteck 22"/>
            <p:cNvSpPr/>
            <p:nvPr/>
          </p:nvSpPr>
          <p:spPr>
            <a:xfrm>
              <a:off x="4712369" y="3546302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hteck 23"/>
            <p:cNvSpPr/>
            <p:nvPr/>
          </p:nvSpPr>
          <p:spPr>
            <a:xfrm>
              <a:off x="4712369" y="3084090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hteck 24"/>
            <p:cNvSpPr/>
            <p:nvPr/>
          </p:nvSpPr>
          <p:spPr>
            <a:xfrm>
              <a:off x="5273841" y="3084091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hteck 25"/>
            <p:cNvSpPr/>
            <p:nvPr/>
          </p:nvSpPr>
          <p:spPr>
            <a:xfrm>
              <a:off x="4138863" y="3990469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hteck 26"/>
            <p:cNvSpPr/>
            <p:nvPr/>
          </p:nvSpPr>
          <p:spPr>
            <a:xfrm>
              <a:off x="5273841" y="3546303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hteck 27"/>
            <p:cNvSpPr/>
            <p:nvPr/>
          </p:nvSpPr>
          <p:spPr>
            <a:xfrm>
              <a:off x="5273841" y="2642932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5273841" y="3990469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hteck 29"/>
            <p:cNvSpPr/>
            <p:nvPr/>
          </p:nvSpPr>
          <p:spPr>
            <a:xfrm>
              <a:off x="4712369" y="3990469"/>
              <a:ext cx="457200" cy="360947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Textfeld 31"/>
          <p:cNvSpPr txBox="1"/>
          <p:nvPr/>
        </p:nvSpPr>
        <p:spPr>
          <a:xfrm>
            <a:off x="3156287" y="1433679"/>
            <a:ext cx="28153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All data in same format</a:t>
            </a:r>
            <a:endParaRPr lang="en-US" sz="2800" dirty="0"/>
          </a:p>
        </p:txBody>
      </p:sp>
      <p:sp>
        <p:nvSpPr>
          <p:cNvPr id="33" name="Pfeil nach rechts 32"/>
          <p:cNvSpPr/>
          <p:nvPr/>
        </p:nvSpPr>
        <p:spPr>
          <a:xfrm>
            <a:off x="5534513" y="3375857"/>
            <a:ext cx="569494" cy="266699"/>
          </a:xfrm>
          <a:prstGeom prst="rightArrow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Zylinder 33"/>
          <p:cNvSpPr/>
          <p:nvPr/>
        </p:nvSpPr>
        <p:spPr>
          <a:xfrm>
            <a:off x="6753726" y="2518603"/>
            <a:ext cx="1475874" cy="1981204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feld 34"/>
          <p:cNvSpPr txBox="1"/>
          <p:nvPr/>
        </p:nvSpPr>
        <p:spPr>
          <a:xfrm>
            <a:off x="6252413" y="1433680"/>
            <a:ext cx="28153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Data stored in data bank</a:t>
            </a:r>
            <a:endParaRPr lang="en-US" sz="2800" dirty="0"/>
          </a:p>
        </p:txBody>
      </p:sp>
      <p:sp>
        <p:nvSpPr>
          <p:cNvPr id="36" name="Nach oben gebogener Pfeil 35"/>
          <p:cNvSpPr/>
          <p:nvPr/>
        </p:nvSpPr>
        <p:spPr>
          <a:xfrm>
            <a:off x="7122694" y="4973050"/>
            <a:ext cx="737937" cy="641685"/>
          </a:xfrm>
          <a:prstGeom prst="bentUpArrow">
            <a:avLst/>
          </a:prstGeom>
          <a:solidFill>
            <a:schemeClr val="tx1"/>
          </a:solidFill>
          <a:scene3d>
            <a:camera prst="orthographicFront">
              <a:rot lat="0" lon="10800000" rev="54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Grafik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834" y="4483762"/>
            <a:ext cx="2627892" cy="2030143"/>
          </a:xfrm>
          <a:prstGeom prst="rect">
            <a:avLst/>
          </a:prstGeom>
        </p:spPr>
      </p:pic>
      <p:sp>
        <p:nvSpPr>
          <p:cNvPr id="38" name="Textfeld 37"/>
          <p:cNvSpPr txBox="1"/>
          <p:nvPr/>
        </p:nvSpPr>
        <p:spPr>
          <a:xfrm>
            <a:off x="1126961" y="5137681"/>
            <a:ext cx="28153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Extracted data for analyses</a:t>
            </a:r>
            <a:endParaRPr lang="en-US" sz="2800" dirty="0"/>
          </a:p>
        </p:txBody>
      </p:sp>
      <p:sp>
        <p:nvSpPr>
          <p:cNvPr id="39" name="Textfeld 38"/>
          <p:cNvSpPr txBox="1"/>
          <p:nvPr/>
        </p:nvSpPr>
        <p:spPr>
          <a:xfrm>
            <a:off x="2871540" y="3096123"/>
            <a:ext cx="569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QC</a:t>
            </a:r>
            <a:endParaRPr lang="en-US" dirty="0"/>
          </a:p>
        </p:txBody>
      </p:sp>
      <p:sp>
        <p:nvSpPr>
          <p:cNvPr id="40" name="Textfeld 39"/>
          <p:cNvSpPr txBox="1"/>
          <p:nvPr/>
        </p:nvSpPr>
        <p:spPr>
          <a:xfrm>
            <a:off x="5534513" y="3111800"/>
            <a:ext cx="569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QC</a:t>
            </a:r>
            <a:endParaRPr lang="en-US" dirty="0"/>
          </a:p>
        </p:txBody>
      </p:sp>
      <p:sp>
        <p:nvSpPr>
          <p:cNvPr id="41" name="Textfeld 40"/>
          <p:cNvSpPr txBox="1"/>
          <p:nvPr/>
        </p:nvSpPr>
        <p:spPr>
          <a:xfrm>
            <a:off x="7852612" y="5109226"/>
            <a:ext cx="569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55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Bank Model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196" y="1535113"/>
            <a:ext cx="2666523" cy="639762"/>
          </a:xfrm>
        </p:spPr>
        <p:txBody>
          <a:bodyPr/>
          <a:lstStyle/>
          <a:p>
            <a:r>
              <a:rPr lang="en-US" dirty="0" smtClean="0"/>
              <a:t>Provider based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196" y="2174875"/>
            <a:ext cx="2666523" cy="3951288"/>
          </a:xfrm>
        </p:spPr>
        <p:txBody>
          <a:bodyPr/>
          <a:lstStyle/>
          <a:p>
            <a:r>
              <a:rPr lang="en-US" dirty="0" smtClean="0"/>
              <a:t>Provider</a:t>
            </a:r>
          </a:p>
          <a:p>
            <a:pPr lvl="1"/>
            <a:r>
              <a:rPr lang="en-US" dirty="0" smtClean="0"/>
              <a:t>Station</a:t>
            </a:r>
          </a:p>
          <a:p>
            <a:pPr lvl="2"/>
            <a:r>
              <a:rPr lang="en-US" dirty="0" smtClean="0"/>
              <a:t>Parameter</a:t>
            </a:r>
          </a:p>
          <a:p>
            <a:pPr lvl="3"/>
            <a:r>
              <a:rPr lang="en-US" dirty="0" smtClean="0"/>
              <a:t>Data</a:t>
            </a:r>
          </a:p>
          <a:p>
            <a:endParaRPr lang="en-US" dirty="0"/>
          </a:p>
          <a:p>
            <a:r>
              <a:rPr lang="en-US" dirty="0" smtClean="0"/>
              <a:t>Provider</a:t>
            </a:r>
          </a:p>
          <a:p>
            <a:pPr lvl="1"/>
            <a:r>
              <a:rPr lang="en-US" dirty="0" smtClean="0"/>
              <a:t>Parameter</a:t>
            </a:r>
          </a:p>
          <a:p>
            <a:pPr lvl="2"/>
            <a:r>
              <a:rPr lang="en-US" dirty="0" smtClean="0"/>
              <a:t>Station</a:t>
            </a:r>
          </a:p>
          <a:p>
            <a:pPr lvl="3"/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353640" y="1535113"/>
            <a:ext cx="2667572" cy="639762"/>
          </a:xfrm>
        </p:spPr>
        <p:txBody>
          <a:bodyPr/>
          <a:lstStyle/>
          <a:p>
            <a:r>
              <a:rPr lang="en-US" dirty="0" smtClean="0"/>
              <a:t>Parameter based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353640" y="2174875"/>
            <a:ext cx="2667572" cy="3951288"/>
          </a:xfrm>
        </p:spPr>
        <p:txBody>
          <a:bodyPr/>
          <a:lstStyle/>
          <a:p>
            <a:r>
              <a:rPr lang="en-US" dirty="0" smtClean="0"/>
              <a:t>Parameter</a:t>
            </a:r>
          </a:p>
          <a:p>
            <a:pPr lvl="1"/>
            <a:r>
              <a:rPr lang="en-US" dirty="0" smtClean="0"/>
              <a:t>Provider</a:t>
            </a:r>
          </a:p>
          <a:p>
            <a:pPr lvl="2"/>
            <a:r>
              <a:rPr lang="en-US" dirty="0" smtClean="0"/>
              <a:t>Station</a:t>
            </a:r>
          </a:p>
          <a:p>
            <a:pPr lvl="3"/>
            <a:r>
              <a:rPr lang="en-US" dirty="0" smtClean="0"/>
              <a:t>Data</a:t>
            </a:r>
          </a:p>
          <a:p>
            <a:endParaRPr lang="en-US" dirty="0"/>
          </a:p>
          <a:p>
            <a:r>
              <a:rPr lang="en-US" dirty="0" smtClean="0"/>
              <a:t>Parameter</a:t>
            </a:r>
          </a:p>
          <a:p>
            <a:pPr lvl="1"/>
            <a:r>
              <a:rPr lang="en-US" dirty="0" smtClean="0"/>
              <a:t>Station</a:t>
            </a:r>
          </a:p>
          <a:p>
            <a:pPr lvl="2"/>
            <a:r>
              <a:rPr lang="en-US" dirty="0" smtClean="0"/>
              <a:t>Provider</a:t>
            </a:r>
          </a:p>
          <a:p>
            <a:pPr lvl="3"/>
            <a:r>
              <a:rPr lang="en-US" dirty="0" smtClean="0"/>
              <a:t>Data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5</a:t>
            </a:fld>
            <a:endParaRPr lang="en-US"/>
          </a:p>
        </p:txBody>
      </p:sp>
      <p:sp>
        <p:nvSpPr>
          <p:cNvPr id="8" name="Textplatzhalter 4"/>
          <p:cNvSpPr txBox="1">
            <a:spLocks/>
          </p:cNvSpPr>
          <p:nvPr/>
        </p:nvSpPr>
        <p:spPr>
          <a:xfrm>
            <a:off x="6433705" y="1535114"/>
            <a:ext cx="2667572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Station based</a:t>
            </a:r>
            <a:endParaRPr lang="en-US" dirty="0"/>
          </a:p>
        </p:txBody>
      </p:sp>
      <p:sp>
        <p:nvSpPr>
          <p:cNvPr id="9" name="Inhaltsplatzhalter 5"/>
          <p:cNvSpPr txBox="1">
            <a:spLocks/>
          </p:cNvSpPr>
          <p:nvPr/>
        </p:nvSpPr>
        <p:spPr>
          <a:xfrm>
            <a:off x="6433705" y="2174876"/>
            <a:ext cx="2667572" cy="3951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Station</a:t>
            </a:r>
          </a:p>
          <a:p>
            <a:pPr lvl="1"/>
            <a:r>
              <a:rPr lang="en-US" dirty="0" smtClean="0"/>
              <a:t>Parameter</a:t>
            </a:r>
          </a:p>
          <a:p>
            <a:pPr lvl="2"/>
            <a:r>
              <a:rPr lang="en-US" dirty="0" smtClean="0"/>
              <a:t>Provider</a:t>
            </a:r>
          </a:p>
          <a:p>
            <a:pPr lvl="3"/>
            <a:r>
              <a:rPr lang="en-US" dirty="0" smtClean="0"/>
              <a:t>Data</a:t>
            </a:r>
          </a:p>
          <a:p>
            <a:endParaRPr lang="en-US" dirty="0"/>
          </a:p>
          <a:p>
            <a:r>
              <a:rPr lang="en-US" dirty="0" smtClean="0"/>
              <a:t>Station</a:t>
            </a:r>
          </a:p>
          <a:p>
            <a:pPr lvl="1"/>
            <a:r>
              <a:rPr lang="en-US" dirty="0" smtClean="0"/>
              <a:t>Provider</a:t>
            </a:r>
          </a:p>
          <a:p>
            <a:pPr lvl="2"/>
            <a:r>
              <a:rPr lang="en-US" dirty="0" smtClean="0"/>
              <a:t>Parameter</a:t>
            </a:r>
          </a:p>
          <a:p>
            <a:pPr lvl="3"/>
            <a:r>
              <a:rPr lang="en-US" dirty="0" smtClean="0"/>
              <a:t>Data</a:t>
            </a:r>
          </a:p>
          <a:p>
            <a:pPr marL="0" indent="0">
              <a:buFont typeface="Arial"/>
              <a:buNone/>
            </a:pPr>
            <a:endParaRPr lang="en-US" dirty="0"/>
          </a:p>
        </p:txBody>
      </p:sp>
      <p:sp>
        <p:nvSpPr>
          <p:cNvPr id="10" name="Textplatzhalter 4"/>
          <p:cNvSpPr txBox="1">
            <a:spLocks/>
          </p:cNvSpPr>
          <p:nvPr/>
        </p:nvSpPr>
        <p:spPr>
          <a:xfrm>
            <a:off x="3353644" y="1535113"/>
            <a:ext cx="2425065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Parameter based</a:t>
            </a:r>
            <a:endParaRPr lang="en-US" dirty="0"/>
          </a:p>
        </p:txBody>
      </p:sp>
      <p:sp>
        <p:nvSpPr>
          <p:cNvPr id="11" name="Inhaltsplatzhalter 5"/>
          <p:cNvSpPr txBox="1">
            <a:spLocks/>
          </p:cNvSpPr>
          <p:nvPr/>
        </p:nvSpPr>
        <p:spPr>
          <a:xfrm>
            <a:off x="3353644" y="2174875"/>
            <a:ext cx="2425065" cy="3951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74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Bank Model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196" y="1535113"/>
            <a:ext cx="2666523" cy="639762"/>
          </a:xfrm>
        </p:spPr>
        <p:txBody>
          <a:bodyPr/>
          <a:lstStyle/>
          <a:p>
            <a:r>
              <a:rPr lang="en-US" dirty="0" smtClean="0"/>
              <a:t>Provider based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196" y="2174875"/>
            <a:ext cx="2666523" cy="3951288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Pro:</a:t>
            </a:r>
          </a:p>
          <a:p>
            <a:pPr lvl="1"/>
            <a:r>
              <a:rPr lang="en-US" dirty="0" smtClean="0"/>
              <a:t>Easy import as data feed in as delivered</a:t>
            </a:r>
          </a:p>
          <a:p>
            <a:endParaRPr lang="en-US" dirty="0"/>
          </a:p>
          <a:p>
            <a:r>
              <a:rPr lang="en-US" dirty="0" smtClean="0"/>
              <a:t>Contra:</a:t>
            </a:r>
          </a:p>
          <a:p>
            <a:pPr lvl="1"/>
            <a:r>
              <a:rPr lang="en-US" dirty="0" smtClean="0"/>
              <a:t>Station synchronizing at data post-processing needed</a:t>
            </a:r>
          </a:p>
          <a:p>
            <a:pPr lvl="1"/>
            <a:r>
              <a:rPr lang="en-US" dirty="0" smtClean="0"/>
              <a:t>Difficult comparison between providers</a:t>
            </a:r>
          </a:p>
          <a:p>
            <a:pPr lvl="1"/>
            <a:r>
              <a:rPr lang="en-US" dirty="0" smtClean="0"/>
              <a:t>Provider specific metadata</a:t>
            </a:r>
            <a:endParaRPr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353640" y="1535113"/>
            <a:ext cx="2667572" cy="639762"/>
          </a:xfrm>
        </p:spPr>
        <p:txBody>
          <a:bodyPr/>
          <a:lstStyle/>
          <a:p>
            <a:r>
              <a:rPr lang="en-US" dirty="0" smtClean="0"/>
              <a:t>Parameter based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353640" y="2174875"/>
            <a:ext cx="2667572" cy="395128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Pro:</a:t>
            </a:r>
          </a:p>
          <a:p>
            <a:pPr lvl="1"/>
            <a:r>
              <a:rPr lang="en-US" dirty="0"/>
              <a:t>Easy import as data feed in as delivered</a:t>
            </a:r>
          </a:p>
          <a:p>
            <a:endParaRPr lang="en-US" dirty="0"/>
          </a:p>
          <a:p>
            <a:r>
              <a:rPr lang="en-US" dirty="0" smtClean="0"/>
              <a:t>Contra:</a:t>
            </a:r>
          </a:p>
          <a:p>
            <a:pPr lvl="1"/>
            <a:r>
              <a:rPr lang="en-US" dirty="0" smtClean="0"/>
              <a:t>Synchronizing metadata between parameters</a:t>
            </a:r>
          </a:p>
          <a:p>
            <a:pPr lvl="1"/>
            <a:r>
              <a:rPr lang="en-US" dirty="0" smtClean="0"/>
              <a:t>Difficult cross-validation between parameters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6</a:t>
            </a:fld>
            <a:endParaRPr lang="en-US"/>
          </a:p>
        </p:txBody>
      </p:sp>
      <p:sp>
        <p:nvSpPr>
          <p:cNvPr id="8" name="Textplatzhalter 4"/>
          <p:cNvSpPr txBox="1">
            <a:spLocks/>
          </p:cNvSpPr>
          <p:nvPr/>
        </p:nvSpPr>
        <p:spPr>
          <a:xfrm>
            <a:off x="6433705" y="1535114"/>
            <a:ext cx="2667572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Station based</a:t>
            </a:r>
            <a:endParaRPr lang="en-US" dirty="0"/>
          </a:p>
        </p:txBody>
      </p:sp>
      <p:sp>
        <p:nvSpPr>
          <p:cNvPr id="9" name="Inhaltsplatzhalter 5"/>
          <p:cNvSpPr txBox="1">
            <a:spLocks/>
          </p:cNvSpPr>
          <p:nvPr/>
        </p:nvSpPr>
        <p:spPr>
          <a:xfrm>
            <a:off x="6433705" y="2174876"/>
            <a:ext cx="2667572" cy="39512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Pro:</a:t>
            </a:r>
          </a:p>
          <a:p>
            <a:pPr lvl="1"/>
            <a:r>
              <a:rPr lang="en-US" dirty="0" smtClean="0"/>
              <a:t>Stations synchronizing at data import</a:t>
            </a:r>
          </a:p>
          <a:p>
            <a:pPr lvl="1"/>
            <a:r>
              <a:rPr lang="en-US" dirty="0" smtClean="0"/>
              <a:t>Easy comparison between providers</a:t>
            </a:r>
          </a:p>
          <a:p>
            <a:pPr lvl="1"/>
            <a:r>
              <a:rPr lang="en-US" dirty="0" smtClean="0"/>
              <a:t>No multiple station for post-processing</a:t>
            </a:r>
          </a:p>
          <a:p>
            <a:pPr lvl="1"/>
            <a:r>
              <a:rPr lang="en-US" dirty="0" smtClean="0"/>
              <a:t>One station history for all providers</a:t>
            </a:r>
          </a:p>
          <a:p>
            <a:endParaRPr lang="en-US" dirty="0"/>
          </a:p>
          <a:p>
            <a:r>
              <a:rPr lang="en-US" dirty="0" smtClean="0"/>
              <a:t>Contra:</a:t>
            </a:r>
          </a:p>
          <a:p>
            <a:pPr lvl="1"/>
            <a:r>
              <a:rPr lang="en-US" dirty="0" smtClean="0"/>
              <a:t>Large effort to import data due to metadata synchronizing</a:t>
            </a:r>
          </a:p>
          <a:p>
            <a:pPr marL="0" indent="0">
              <a:buFont typeface="Arial"/>
              <a:buNone/>
            </a:pPr>
            <a:endParaRPr lang="en-US" dirty="0"/>
          </a:p>
        </p:txBody>
      </p:sp>
      <p:sp>
        <p:nvSpPr>
          <p:cNvPr id="10" name="Textplatzhalter 4"/>
          <p:cNvSpPr txBox="1">
            <a:spLocks/>
          </p:cNvSpPr>
          <p:nvPr/>
        </p:nvSpPr>
        <p:spPr>
          <a:xfrm>
            <a:off x="3353644" y="1535113"/>
            <a:ext cx="2425065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Parameter based</a:t>
            </a:r>
            <a:endParaRPr lang="en-US" dirty="0"/>
          </a:p>
        </p:txBody>
      </p:sp>
      <p:sp>
        <p:nvSpPr>
          <p:cNvPr id="11" name="Inhaltsplatzhalter 5"/>
          <p:cNvSpPr txBox="1">
            <a:spLocks/>
          </p:cNvSpPr>
          <p:nvPr/>
        </p:nvSpPr>
        <p:spPr>
          <a:xfrm>
            <a:off x="3353644" y="2174875"/>
            <a:ext cx="2425065" cy="3951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82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GPCC Data Bank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Station based data bank scheme</a:t>
            </a:r>
          </a:p>
          <a:p>
            <a:r>
              <a:rPr lang="en-US" dirty="0" smtClean="0"/>
              <a:t>One station can get data from different data providers</a:t>
            </a:r>
          </a:p>
          <a:p>
            <a:r>
              <a:rPr lang="en-US" dirty="0" smtClean="0"/>
              <a:t>Allows comparison and quality control between different sources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4499808" y="4387516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Station</a:t>
            </a:r>
            <a:endParaRPr lang="en-US" dirty="0"/>
          </a:p>
        </p:txBody>
      </p:sp>
      <p:sp>
        <p:nvSpPr>
          <p:cNvPr id="10" name="Textfeld 9"/>
          <p:cNvSpPr txBox="1"/>
          <p:nvPr/>
        </p:nvSpPr>
        <p:spPr>
          <a:xfrm>
            <a:off x="2410325" y="4756848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Provider A</a:t>
            </a:r>
            <a:endParaRPr lang="en-US" dirty="0"/>
          </a:p>
        </p:txBody>
      </p:sp>
      <p:sp>
        <p:nvSpPr>
          <p:cNvPr id="11" name="Textfeld 10"/>
          <p:cNvSpPr txBox="1"/>
          <p:nvPr/>
        </p:nvSpPr>
        <p:spPr>
          <a:xfrm>
            <a:off x="6344652" y="4756302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Provider D</a:t>
            </a:r>
            <a:endParaRPr lang="en-US" dirty="0"/>
          </a:p>
        </p:txBody>
      </p:sp>
      <p:sp>
        <p:nvSpPr>
          <p:cNvPr id="12" name="Textfeld 11"/>
          <p:cNvSpPr txBox="1"/>
          <p:nvPr/>
        </p:nvSpPr>
        <p:spPr>
          <a:xfrm>
            <a:off x="5057269" y="4756302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Provider C</a:t>
            </a:r>
            <a:endParaRPr lang="en-US" dirty="0"/>
          </a:p>
        </p:txBody>
      </p:sp>
      <p:sp>
        <p:nvSpPr>
          <p:cNvPr id="13" name="Textfeld 12"/>
          <p:cNvSpPr txBox="1"/>
          <p:nvPr/>
        </p:nvSpPr>
        <p:spPr>
          <a:xfrm>
            <a:off x="3785936" y="4756848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Provider B</a:t>
            </a:r>
            <a:endParaRPr lang="en-US" dirty="0"/>
          </a:p>
        </p:txBody>
      </p:sp>
      <p:sp>
        <p:nvSpPr>
          <p:cNvPr id="14" name="Textfeld 13"/>
          <p:cNvSpPr txBox="1"/>
          <p:nvPr/>
        </p:nvSpPr>
        <p:spPr>
          <a:xfrm>
            <a:off x="990598" y="5123349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Date 1</a:t>
            </a:r>
            <a:endParaRPr lang="en-US" dirty="0"/>
          </a:p>
        </p:txBody>
      </p:sp>
      <p:sp>
        <p:nvSpPr>
          <p:cNvPr id="16" name="Textfeld 15"/>
          <p:cNvSpPr txBox="1"/>
          <p:nvPr/>
        </p:nvSpPr>
        <p:spPr>
          <a:xfrm>
            <a:off x="990597" y="5412471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Date 2</a:t>
            </a:r>
            <a:endParaRPr lang="en-US" dirty="0"/>
          </a:p>
        </p:txBody>
      </p:sp>
      <p:sp>
        <p:nvSpPr>
          <p:cNvPr id="17" name="Textfeld 16"/>
          <p:cNvSpPr txBox="1"/>
          <p:nvPr/>
        </p:nvSpPr>
        <p:spPr>
          <a:xfrm>
            <a:off x="990596" y="5717816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Date 3</a:t>
            </a:r>
            <a:endParaRPr lang="en-US" dirty="0"/>
          </a:p>
        </p:txBody>
      </p:sp>
      <p:sp>
        <p:nvSpPr>
          <p:cNvPr id="18" name="Textfeld 17"/>
          <p:cNvSpPr txBox="1"/>
          <p:nvPr/>
        </p:nvSpPr>
        <p:spPr>
          <a:xfrm>
            <a:off x="990595" y="6005666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Date 4</a:t>
            </a:r>
            <a:endParaRPr lang="en-US" dirty="0"/>
          </a:p>
        </p:txBody>
      </p:sp>
      <p:sp>
        <p:nvSpPr>
          <p:cNvPr id="19" name="Textfeld 18"/>
          <p:cNvSpPr txBox="1"/>
          <p:nvPr/>
        </p:nvSpPr>
        <p:spPr>
          <a:xfrm>
            <a:off x="2410325" y="5123349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20" name="Textfeld 19"/>
          <p:cNvSpPr txBox="1"/>
          <p:nvPr/>
        </p:nvSpPr>
        <p:spPr>
          <a:xfrm>
            <a:off x="5057269" y="5717816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21" name="Textfeld 20"/>
          <p:cNvSpPr txBox="1"/>
          <p:nvPr/>
        </p:nvSpPr>
        <p:spPr>
          <a:xfrm>
            <a:off x="3785936" y="5123349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22" name="Textfeld 21"/>
          <p:cNvSpPr txBox="1"/>
          <p:nvPr/>
        </p:nvSpPr>
        <p:spPr>
          <a:xfrm>
            <a:off x="2410324" y="5717816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23" name="Textfeld 22"/>
          <p:cNvSpPr txBox="1"/>
          <p:nvPr/>
        </p:nvSpPr>
        <p:spPr>
          <a:xfrm>
            <a:off x="2410322" y="6005666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24" name="Textfeld 23"/>
          <p:cNvSpPr txBox="1"/>
          <p:nvPr/>
        </p:nvSpPr>
        <p:spPr>
          <a:xfrm>
            <a:off x="2410321" y="5412471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25" name="Textfeld 24"/>
          <p:cNvSpPr txBox="1"/>
          <p:nvPr/>
        </p:nvSpPr>
        <p:spPr>
          <a:xfrm>
            <a:off x="5057266" y="5412471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26" name="Textfeld 25"/>
          <p:cNvSpPr txBox="1"/>
          <p:nvPr/>
        </p:nvSpPr>
        <p:spPr>
          <a:xfrm>
            <a:off x="5057267" y="5123349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27" name="Textfeld 26"/>
          <p:cNvSpPr txBox="1"/>
          <p:nvPr/>
        </p:nvSpPr>
        <p:spPr>
          <a:xfrm>
            <a:off x="3785934" y="6005317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28" name="Textfeld 27"/>
          <p:cNvSpPr txBox="1"/>
          <p:nvPr/>
        </p:nvSpPr>
        <p:spPr>
          <a:xfrm>
            <a:off x="3785935" y="5717816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29" name="Textfeld 28"/>
          <p:cNvSpPr txBox="1"/>
          <p:nvPr/>
        </p:nvSpPr>
        <p:spPr>
          <a:xfrm>
            <a:off x="5057269" y="6005666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30" name="Textfeld 29"/>
          <p:cNvSpPr txBox="1"/>
          <p:nvPr/>
        </p:nvSpPr>
        <p:spPr>
          <a:xfrm>
            <a:off x="6344652" y="5412471"/>
            <a:ext cx="1163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9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Control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Delivered original data needs to be checked</a:t>
            </a:r>
          </a:p>
          <a:p>
            <a:r>
              <a:rPr lang="en-US" dirty="0" smtClean="0"/>
              <a:t>Many causes for errors possible</a:t>
            </a:r>
          </a:p>
          <a:p>
            <a:r>
              <a:rPr lang="en-US" dirty="0" smtClean="0"/>
              <a:t>Not every apparently wrong value is erroneous, but could be caused by an extreme event</a:t>
            </a:r>
          </a:p>
          <a:p>
            <a:r>
              <a:rPr lang="en-US" dirty="0" smtClean="0"/>
              <a:t>QC mustn’t delete correct data</a:t>
            </a:r>
          </a:p>
          <a:p>
            <a:r>
              <a:rPr lang="en-US" dirty="0" smtClean="0"/>
              <a:t>Track changes during QC in data bank</a:t>
            </a:r>
          </a:p>
          <a:p>
            <a:r>
              <a:rPr lang="en-US" dirty="0" smtClean="0"/>
              <a:t>Metadata needs to be checked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19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Control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Automatic QC at aggregation of SYNOP data</a:t>
            </a:r>
          </a:p>
          <a:p>
            <a:r>
              <a:rPr lang="en-US" dirty="0" smtClean="0"/>
              <a:t>Manual QC of offline checked statistically conspicuous aggregated SYNOP and CLIMAT data</a:t>
            </a:r>
          </a:p>
          <a:p>
            <a:r>
              <a:rPr lang="en-US" dirty="0" smtClean="0"/>
              <a:t>Manual QC of metadata and temporal shift at reformatting of non-real-time data</a:t>
            </a:r>
          </a:p>
          <a:p>
            <a:r>
              <a:rPr lang="en-US" dirty="0" smtClean="0"/>
              <a:t>Automatic QC of data and additional manual QC of statistically peculiar data during import in data bank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99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860</Words>
  <Application>Microsoft Office PowerPoint</Application>
  <PresentationFormat>Bildschirmpräsentation (4:3)</PresentationFormat>
  <Paragraphs>198</Paragraphs>
  <Slides>18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19" baseType="lpstr">
      <vt:lpstr>blank</vt:lpstr>
      <vt:lpstr>PowerPoint-Präsentation</vt:lpstr>
      <vt:lpstr>Background and Agenda of GPCC</vt:lpstr>
      <vt:lpstr>GPCC Data Base</vt:lpstr>
      <vt:lpstr>GPCC Data Flow</vt:lpstr>
      <vt:lpstr>Data Bank Model</vt:lpstr>
      <vt:lpstr>Data Bank Model</vt:lpstr>
      <vt:lpstr>GPCC Data Bank</vt:lpstr>
      <vt:lpstr>Quality Control</vt:lpstr>
      <vt:lpstr>Quality Control</vt:lpstr>
      <vt:lpstr>Quality Control</vt:lpstr>
      <vt:lpstr>Quality Control</vt:lpstr>
      <vt:lpstr>Station History</vt:lpstr>
      <vt:lpstr>Station History</vt:lpstr>
      <vt:lpstr>Tracking Changes in Data</vt:lpstr>
      <vt:lpstr>Tracking Changes in Data</vt:lpstr>
      <vt:lpstr>Tracking Changes in Data</vt:lpstr>
      <vt:lpstr>Experience from GPCC</vt:lpstr>
      <vt:lpstr>PowerPoint-Präsentation</vt:lpstr>
    </vt:vector>
  </TitlesOfParts>
  <Company>World Meteorological 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Foreman</dc:creator>
  <cp:lastModifiedBy>Ziese Markus</cp:lastModifiedBy>
  <cp:revision>56</cp:revision>
  <dcterms:created xsi:type="dcterms:W3CDTF">2017-08-23T09:47:05Z</dcterms:created>
  <dcterms:modified xsi:type="dcterms:W3CDTF">2017-09-21T09:26:09Z</dcterms:modified>
</cp:coreProperties>
</file>