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2"/>
  </p:notesMasterIdLst>
  <p:sldIdLst>
    <p:sldId id="256" r:id="rId2"/>
    <p:sldId id="268" r:id="rId3"/>
    <p:sldId id="289" r:id="rId4"/>
    <p:sldId id="298" r:id="rId5"/>
    <p:sldId id="290" r:id="rId6"/>
    <p:sldId id="304" r:id="rId7"/>
    <p:sldId id="292" r:id="rId8"/>
    <p:sldId id="294" r:id="rId9"/>
    <p:sldId id="270" r:id="rId10"/>
    <p:sldId id="271" r:id="rId11"/>
    <p:sldId id="272" r:id="rId12"/>
    <p:sldId id="273" r:id="rId13"/>
    <p:sldId id="278" r:id="rId14"/>
    <p:sldId id="291" r:id="rId15"/>
    <p:sldId id="274" r:id="rId16"/>
    <p:sldId id="267" r:id="rId17"/>
    <p:sldId id="286" r:id="rId18"/>
    <p:sldId id="258" r:id="rId19"/>
    <p:sldId id="303" r:id="rId20"/>
    <p:sldId id="305" r:id="rId21"/>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napToObjects="1">
      <p:cViewPr varScale="1">
        <p:scale>
          <a:sx n="65" d="100"/>
          <a:sy n="65" d="100"/>
        </p:scale>
        <p:origin x="840" y="7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90" d="100"/>
        <a:sy n="90" d="100"/>
      </p:scale>
      <p:origin x="0" y="0"/>
    </p:cViewPr>
  </p:sorterViewPr>
  <p:notesViewPr>
    <p:cSldViewPr snapToGrid="0" snapToObjects="1">
      <p:cViewPr varScale="1">
        <p:scale>
          <a:sx n="53" d="100"/>
          <a:sy n="53" d="100"/>
        </p:scale>
        <p:origin x="2106" y="7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69A64BE-CACF-4CEE-A925-28596A754FAC}" type="datetimeFigureOut">
              <a:rPr lang="en-GB" smtClean="0"/>
              <a:t>03/10/2017</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7116527-64FD-4ADC-8819-9BFA1E8A93FB}" type="slidenum">
              <a:rPr lang="en-GB" smtClean="0"/>
              <a:t>‹#›</a:t>
            </a:fld>
            <a:endParaRPr lang="en-GB"/>
          </a:p>
        </p:txBody>
      </p:sp>
    </p:spTree>
    <p:extLst>
      <p:ext uri="{BB962C8B-B14F-4D97-AF65-F5344CB8AC3E}">
        <p14:creationId xmlns:p14="http://schemas.microsoft.com/office/powerpoint/2010/main" val="233035238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s://software.ecmwf.int/wiki/display/C3SS/NetCDF+Dataset+Design+Overview" TargetMode="External"/><Relationship Id="rId2" Type="http://schemas.openxmlformats.org/officeDocument/2006/relationships/slide" Target="../slides/slide11.xml"/><Relationship Id="rId1" Type="http://schemas.openxmlformats.org/officeDocument/2006/relationships/notesMaster" Target="../notesMasters/notesMaster1.xml"/><Relationship Id="rId4" Type="http://schemas.openxmlformats.org/officeDocument/2006/relationships/hyperlink" Target="https://software.ecmwf.int/stash/projects/CDS/repos/checker/browse" TargetMode="Externa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s://en.wikipedia.org/wiki/Open_Archives_Initiative" TargetMode="External"/><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s://software.ecmwf.int/wiki/display/C3SS/Guide+to+NetCDF+encoding+for+C3S+providers" TargetMode="External"/><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GB" sz="1800" b="1" dirty="0" smtClean="0"/>
              <a:t>-thanks for the opportunity to present today</a:t>
            </a:r>
          </a:p>
          <a:p>
            <a:pPr marL="171450" indent="-171450">
              <a:buFont typeface="Arial" panose="020B0604020202020204" pitchFamily="34" charset="0"/>
              <a:buChar char="•"/>
            </a:pPr>
            <a:r>
              <a:rPr lang="en-GB" sz="1800" b="1" dirty="0" smtClean="0"/>
              <a:t>-Here on behalf of Cedric, </a:t>
            </a:r>
            <a:r>
              <a:rPr lang="en-GB" sz="1800" b="1" dirty="0" err="1" smtClean="0"/>
              <a:t>Baudouin</a:t>
            </a:r>
            <a:r>
              <a:rPr lang="en-GB" sz="1800" b="1" dirty="0" smtClean="0"/>
              <a:t> and Angel (CDS technical dev team)</a:t>
            </a:r>
          </a:p>
          <a:p>
            <a:pPr marL="171450" indent="-171450">
              <a:buFont typeface="Arial" panose="020B0604020202020204" pitchFamily="34" charset="0"/>
              <a:buChar char="•"/>
            </a:pPr>
            <a:r>
              <a:rPr lang="en-GB" sz="1800" b="1" dirty="0" smtClean="0"/>
              <a:t>-Eduardo and myself are concerned with data acquisition and data management issues</a:t>
            </a:r>
          </a:p>
          <a:p>
            <a:pPr marL="171450" indent="-171450">
              <a:buFont typeface="Arial" panose="020B0604020202020204" pitchFamily="34" charset="0"/>
              <a:buChar char="•"/>
            </a:pPr>
            <a:endParaRPr lang="en-GB" sz="1800" b="1" dirty="0" smtClean="0"/>
          </a:p>
          <a:p>
            <a:pPr marL="171450" indent="-171450">
              <a:buFont typeface="Arial" panose="020B0604020202020204" pitchFamily="34" charset="0"/>
              <a:buChar char="•"/>
            </a:pPr>
            <a:r>
              <a:rPr lang="en-GB" sz="1800" b="1" dirty="0" smtClean="0"/>
              <a:t>Quick overview of Copernicus services/role of the climate data store (CDS)</a:t>
            </a:r>
          </a:p>
          <a:p>
            <a:pPr marL="171450" indent="-171450">
              <a:buFont typeface="Arial" panose="020B0604020202020204" pitchFamily="34" charset="0"/>
              <a:buChar char="•"/>
            </a:pPr>
            <a:r>
              <a:rPr lang="en-GB" sz="1800" b="1" dirty="0" smtClean="0"/>
              <a:t>how we are developing an operational seasonal forecasting service, </a:t>
            </a:r>
          </a:p>
          <a:p>
            <a:pPr marL="171450" indent="-171450">
              <a:buFont typeface="Arial" panose="020B0604020202020204" pitchFamily="34" charset="0"/>
              <a:buChar char="•"/>
            </a:pPr>
            <a:r>
              <a:rPr lang="en-GB" sz="1800" b="1" dirty="0" smtClean="0"/>
              <a:t>how we are enabling the users to compare and process diverse datasets</a:t>
            </a:r>
          </a:p>
          <a:p>
            <a:pPr marL="171450" indent="-171450">
              <a:buFont typeface="Arial" panose="020B0604020202020204" pitchFamily="34" charset="0"/>
              <a:buChar char="•"/>
            </a:pPr>
            <a:r>
              <a:rPr lang="en-GB" sz="1800" b="1" dirty="0" smtClean="0"/>
              <a:t>How we are developing data standards and recommendations</a:t>
            </a:r>
            <a:endParaRPr lang="en-GB" sz="1800" b="1" dirty="0"/>
          </a:p>
        </p:txBody>
      </p:sp>
      <p:sp>
        <p:nvSpPr>
          <p:cNvPr id="4" name="Slide Number Placeholder 3"/>
          <p:cNvSpPr>
            <a:spLocks noGrp="1"/>
          </p:cNvSpPr>
          <p:nvPr>
            <p:ph type="sldNum" sz="quarter" idx="10"/>
          </p:nvPr>
        </p:nvSpPr>
        <p:spPr/>
        <p:txBody>
          <a:bodyPr/>
          <a:lstStyle/>
          <a:p>
            <a:fld id="{A7116527-64FD-4ADC-8819-9BFA1E8A93FB}" type="slidenum">
              <a:rPr lang="en-GB" smtClean="0"/>
              <a:t>1</a:t>
            </a:fld>
            <a:endParaRPr lang="en-GB"/>
          </a:p>
        </p:txBody>
      </p:sp>
    </p:spTree>
    <p:extLst>
      <p:ext uri="{BB962C8B-B14F-4D97-AF65-F5344CB8AC3E}">
        <p14:creationId xmlns:p14="http://schemas.microsoft.com/office/powerpoint/2010/main" val="231545893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GB" sz="1400" b="1" dirty="0"/>
              <a:t>Developed a </a:t>
            </a:r>
            <a:r>
              <a:rPr lang="en-GB" sz="1400" b="1" dirty="0" err="1"/>
              <a:t>netCDF</a:t>
            </a:r>
            <a:r>
              <a:rPr lang="en-GB" sz="1400" b="1" dirty="0"/>
              <a:t> standard for C3S seasonal forecast data providers</a:t>
            </a:r>
          </a:p>
          <a:p>
            <a:pPr marL="171450" indent="-171450">
              <a:buFont typeface="Arial" panose="020B0604020202020204" pitchFamily="34" charset="0"/>
              <a:buChar char="•"/>
            </a:pPr>
            <a:r>
              <a:rPr lang="en-GB" sz="1400" b="1" dirty="0"/>
              <a:t>Close liaison with data providers during its development</a:t>
            </a:r>
          </a:p>
          <a:p>
            <a:pPr marL="171450" indent="-171450">
              <a:buFont typeface="Arial" panose="020B0604020202020204" pitchFamily="34" charset="0"/>
              <a:buChar char="•"/>
            </a:pPr>
            <a:r>
              <a:rPr lang="en-GB" sz="1400" b="1" dirty="0"/>
              <a:t>Can ensure that their data are uniformly </a:t>
            </a:r>
            <a:r>
              <a:rPr lang="en-GB" sz="1400" b="1" dirty="0" smtClean="0"/>
              <a:t>encoded</a:t>
            </a:r>
            <a:endParaRPr lang="en-GB" sz="1400" dirty="0" smtClean="0"/>
          </a:p>
          <a:p>
            <a:endParaRPr lang="en-GB" sz="1400" dirty="0"/>
          </a:p>
          <a:p>
            <a:r>
              <a:rPr lang="en-GB" sz="1400" dirty="0" smtClean="0"/>
              <a:t>Defines</a:t>
            </a:r>
            <a:r>
              <a:rPr lang="en-GB" sz="1400" dirty="0"/>
              <a:t>:</a:t>
            </a:r>
          </a:p>
          <a:p>
            <a:pPr marL="285750" indent="-285750">
              <a:buFont typeface="Arial" panose="020B0604020202020204" pitchFamily="34" charset="0"/>
              <a:buChar char="•"/>
            </a:pPr>
            <a:r>
              <a:rPr lang="en-GB" sz="1400" dirty="0"/>
              <a:t>Exact structure of files </a:t>
            </a:r>
          </a:p>
          <a:p>
            <a:pPr marL="285750" indent="-285750">
              <a:buFont typeface="Arial" panose="020B0604020202020204" pitchFamily="34" charset="0"/>
              <a:buChar char="•"/>
            </a:pPr>
            <a:r>
              <a:rPr lang="en-GB" sz="1400" dirty="0"/>
              <a:t>Standard names</a:t>
            </a:r>
          </a:p>
          <a:p>
            <a:pPr marL="285750" indent="-285750">
              <a:buFont typeface="Arial" panose="020B0604020202020204" pitchFamily="34" charset="0"/>
              <a:buChar char="•"/>
            </a:pPr>
            <a:r>
              <a:rPr lang="en-GB" sz="1400" dirty="0"/>
              <a:t>Spatial coordinates</a:t>
            </a:r>
          </a:p>
          <a:p>
            <a:pPr marL="285750" indent="-285750">
              <a:buFont typeface="Arial" panose="020B0604020202020204" pitchFamily="34" charset="0"/>
              <a:buChar char="•"/>
            </a:pPr>
            <a:r>
              <a:rPr lang="en-GB" sz="1400" dirty="0"/>
              <a:t>Multiple time coordinates</a:t>
            </a:r>
          </a:p>
          <a:p>
            <a:pPr marL="285750" indent="-285750">
              <a:buFont typeface="Arial" panose="020B0604020202020204" pitchFamily="34" charset="0"/>
              <a:buChar char="•"/>
            </a:pPr>
            <a:r>
              <a:rPr lang="en-GB" sz="1400" dirty="0"/>
              <a:t>Realizations</a:t>
            </a:r>
          </a:p>
          <a:p>
            <a:pPr marL="285750" indent="-285750">
              <a:buFont typeface="Arial" panose="020B0604020202020204" pitchFamily="34" charset="0"/>
              <a:buChar char="•"/>
            </a:pPr>
            <a:r>
              <a:rPr lang="en-GB" sz="1400" dirty="0"/>
              <a:t>Cell methods</a:t>
            </a:r>
          </a:p>
          <a:p>
            <a:pPr marL="285750" indent="-285750">
              <a:buFont typeface="Arial" panose="020B0604020202020204" pitchFamily="34" charset="0"/>
              <a:buChar char="•"/>
            </a:pPr>
            <a:r>
              <a:rPr lang="en-GB" sz="1400" dirty="0"/>
              <a:t>Attributes</a:t>
            </a:r>
          </a:p>
          <a:p>
            <a:pPr marL="285750" indent="-285750">
              <a:buFont typeface="Arial" panose="020B0604020202020204" pitchFamily="34" charset="0"/>
              <a:buChar char="•"/>
            </a:pPr>
            <a:r>
              <a:rPr lang="en-GB" sz="1400" dirty="0"/>
              <a:t>Metadata</a:t>
            </a:r>
          </a:p>
          <a:p>
            <a:endParaRPr lang="en-GB" sz="1400" dirty="0"/>
          </a:p>
          <a:p>
            <a:r>
              <a:rPr lang="en-GB" sz="1400" b="1" dirty="0"/>
              <a:t>V0.1 Released  June 2017</a:t>
            </a:r>
          </a:p>
          <a:p>
            <a:endParaRPr lang="en-GB" sz="1400" dirty="0"/>
          </a:p>
          <a:p>
            <a:r>
              <a:rPr lang="en-GB" sz="1400" dirty="0"/>
              <a:t>Expect </a:t>
            </a:r>
            <a:r>
              <a:rPr lang="en-GB" sz="1400" b="1" dirty="0"/>
              <a:t>operational</a:t>
            </a:r>
            <a:r>
              <a:rPr lang="en-GB" sz="1400" dirty="0"/>
              <a:t> </a:t>
            </a:r>
            <a:r>
              <a:rPr lang="en-GB" sz="1400" dirty="0" err="1"/>
              <a:t>netCDF</a:t>
            </a:r>
            <a:r>
              <a:rPr lang="en-GB" sz="1400" dirty="0"/>
              <a:t> data in this form for the C3S Seasonal Forecast Service during October/November 2017</a:t>
            </a:r>
          </a:p>
          <a:p>
            <a:endParaRPr lang="en-GB" sz="1400" dirty="0"/>
          </a:p>
          <a:p>
            <a:pPr marL="171450" indent="-171450">
              <a:buFont typeface="Arial" panose="020B0604020202020204" pitchFamily="34" charset="0"/>
              <a:buChar char="•"/>
            </a:pPr>
            <a:endParaRPr lang="en-GB" sz="1400" b="1" dirty="0" smtClean="0"/>
          </a:p>
          <a:p>
            <a:endParaRPr lang="en-GB" dirty="0"/>
          </a:p>
        </p:txBody>
      </p:sp>
      <p:sp>
        <p:nvSpPr>
          <p:cNvPr id="4" name="Slide Number Placeholder 3"/>
          <p:cNvSpPr>
            <a:spLocks noGrp="1"/>
          </p:cNvSpPr>
          <p:nvPr>
            <p:ph type="sldNum" sz="quarter" idx="10"/>
          </p:nvPr>
        </p:nvSpPr>
        <p:spPr/>
        <p:txBody>
          <a:bodyPr/>
          <a:lstStyle/>
          <a:p>
            <a:fld id="{A7116527-64FD-4ADC-8819-9BFA1E8A93FB}" type="slidenum">
              <a:rPr lang="en-GB" smtClean="0"/>
              <a:t>10</a:t>
            </a:fld>
            <a:endParaRPr lang="en-GB"/>
          </a:p>
        </p:txBody>
      </p:sp>
    </p:spTree>
    <p:extLst>
      <p:ext uri="{BB962C8B-B14F-4D97-AF65-F5344CB8AC3E}">
        <p14:creationId xmlns:p14="http://schemas.microsoft.com/office/powerpoint/2010/main" val="30230375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dirty="0">
                <a:solidFill>
                  <a:prstClr val="black"/>
                </a:solidFill>
              </a:rPr>
              <a:t>For the Seasonal Forecast data we have </a:t>
            </a:r>
            <a:r>
              <a:rPr lang="en-GB" b="1" dirty="0">
                <a:solidFill>
                  <a:prstClr val="black"/>
                </a:solidFill>
              </a:rPr>
              <a:t>also</a:t>
            </a:r>
            <a:r>
              <a:rPr lang="en-GB" dirty="0">
                <a:solidFill>
                  <a:prstClr val="black"/>
                </a:solidFill>
              </a:rPr>
              <a:t> developed:</a:t>
            </a:r>
          </a:p>
          <a:p>
            <a:pPr lvl="0"/>
            <a:endParaRPr lang="en-GB" dirty="0">
              <a:solidFill>
                <a:prstClr val="black"/>
              </a:solidFill>
            </a:endParaRPr>
          </a:p>
          <a:p>
            <a:pPr lvl="0"/>
            <a:r>
              <a:rPr lang="en-GB" dirty="0">
                <a:solidFill>
                  <a:prstClr val="black"/>
                </a:solidFill>
              </a:rPr>
              <a:t>A </a:t>
            </a:r>
            <a:r>
              <a:rPr lang="en-GB" b="1" dirty="0">
                <a:solidFill>
                  <a:prstClr val="black"/>
                </a:solidFill>
              </a:rPr>
              <a:t>filename/directory</a:t>
            </a:r>
            <a:r>
              <a:rPr lang="en-GB" dirty="0">
                <a:solidFill>
                  <a:prstClr val="black"/>
                </a:solidFill>
              </a:rPr>
              <a:t> name convention</a:t>
            </a:r>
          </a:p>
          <a:p>
            <a:pPr marL="742950" lvl="1" indent="-285750">
              <a:buFont typeface="Arial" panose="020B0604020202020204" pitchFamily="34" charset="0"/>
              <a:buChar char="•"/>
            </a:pPr>
            <a:r>
              <a:rPr lang="en-GB" dirty="0">
                <a:solidFill>
                  <a:prstClr val="black"/>
                </a:solidFill>
              </a:rPr>
              <a:t>Based on CMIP approach.</a:t>
            </a:r>
          </a:p>
          <a:p>
            <a:pPr marL="742950" lvl="1" indent="-285750">
              <a:buFont typeface="Arial" panose="020B0604020202020204" pitchFamily="34" charset="0"/>
              <a:buChar char="•"/>
            </a:pPr>
            <a:endParaRPr lang="en-GB" dirty="0">
              <a:solidFill>
                <a:prstClr val="black"/>
              </a:solidFill>
            </a:endParaRPr>
          </a:p>
          <a:p>
            <a:r>
              <a:rPr lang="en-GB" dirty="0">
                <a:solidFill>
                  <a:prstClr val="black"/>
                </a:solidFill>
                <a:hlinkClick r:id="rId3"/>
              </a:rPr>
              <a:t>https://software.ecmwf.int/wiki/display/C3SS/NetCDF+Dataset+Design+Overview</a:t>
            </a:r>
            <a:endParaRPr lang="en-GB" dirty="0">
              <a:solidFill>
                <a:prstClr val="black"/>
              </a:solidFill>
            </a:endParaRPr>
          </a:p>
          <a:p>
            <a:r>
              <a:rPr lang="en-GB" b="1" i="1" dirty="0"/>
              <a:t>(ECMWF web login required and may need to request access)</a:t>
            </a:r>
          </a:p>
          <a:p>
            <a:endParaRPr lang="en-GB" dirty="0">
              <a:solidFill>
                <a:prstClr val="black"/>
              </a:solidFill>
            </a:endParaRPr>
          </a:p>
          <a:p>
            <a:pPr lvl="0"/>
            <a:r>
              <a:rPr lang="en-GB" dirty="0">
                <a:solidFill>
                  <a:prstClr val="black"/>
                </a:solidFill>
              </a:rPr>
              <a:t>A </a:t>
            </a:r>
            <a:r>
              <a:rPr lang="en-GB" b="1" dirty="0" err="1">
                <a:solidFill>
                  <a:prstClr val="black"/>
                </a:solidFill>
              </a:rPr>
              <a:t>netCDF</a:t>
            </a:r>
            <a:r>
              <a:rPr lang="en-GB" b="1" dirty="0">
                <a:solidFill>
                  <a:prstClr val="black"/>
                </a:solidFill>
              </a:rPr>
              <a:t> file checker</a:t>
            </a:r>
          </a:p>
          <a:p>
            <a:pPr marL="742950" lvl="1" indent="-285750">
              <a:buFont typeface="Arial" panose="020B0604020202020204" pitchFamily="34" charset="0"/>
              <a:buChar char="•"/>
            </a:pPr>
            <a:r>
              <a:rPr lang="en-GB" dirty="0">
                <a:solidFill>
                  <a:prstClr val="black"/>
                </a:solidFill>
              </a:rPr>
              <a:t>Checks conformance to CF-1.6 and </a:t>
            </a:r>
            <a:r>
              <a:rPr lang="en-GB" dirty="0" smtClean="0">
                <a:solidFill>
                  <a:prstClr val="black"/>
                </a:solidFill>
              </a:rPr>
              <a:t>C3S-0.1 (C3S seasonal forecast convention) </a:t>
            </a:r>
            <a:r>
              <a:rPr lang="en-GB" dirty="0">
                <a:solidFill>
                  <a:prstClr val="black"/>
                </a:solidFill>
              </a:rPr>
              <a:t>;</a:t>
            </a:r>
          </a:p>
          <a:p>
            <a:pPr marL="742950" lvl="1" indent="-285750">
              <a:buFont typeface="Arial" panose="020B0604020202020204" pitchFamily="34" charset="0"/>
              <a:buChar char="•"/>
            </a:pPr>
            <a:r>
              <a:rPr lang="en-GB" dirty="0">
                <a:solidFill>
                  <a:prstClr val="black"/>
                </a:solidFill>
              </a:rPr>
              <a:t>Command line tool;</a:t>
            </a:r>
          </a:p>
          <a:p>
            <a:pPr marL="742950" lvl="1" indent="-285750">
              <a:buFont typeface="Arial" panose="020B0604020202020204" pitchFamily="34" charset="0"/>
              <a:buChar char="•"/>
            </a:pPr>
            <a:r>
              <a:rPr lang="en-GB" dirty="0">
                <a:solidFill>
                  <a:prstClr val="black"/>
                </a:solidFill>
              </a:rPr>
              <a:t>Python code, highly configurable using JSON configuration files for metadata and data constraints.</a:t>
            </a:r>
          </a:p>
          <a:p>
            <a:r>
              <a:rPr lang="en-GB" dirty="0">
                <a:solidFill>
                  <a:prstClr val="black"/>
                </a:solidFill>
                <a:hlinkClick r:id="rId4"/>
              </a:rPr>
              <a:t>https://software.ecmwf.int/stash/projects/CDS/repos/checker/browse</a:t>
            </a:r>
            <a:endParaRPr lang="en-GB" dirty="0">
              <a:solidFill>
                <a:prstClr val="black"/>
              </a:solidFill>
            </a:endParaRPr>
          </a:p>
          <a:p>
            <a:endParaRPr lang="en-GB" dirty="0">
              <a:solidFill>
                <a:prstClr val="black"/>
              </a:solidFill>
            </a:endParaRPr>
          </a:p>
          <a:p>
            <a:r>
              <a:rPr lang="en-GB" i="1" dirty="0">
                <a:solidFill>
                  <a:prstClr val="black"/>
                </a:solidFill>
              </a:rPr>
              <a:t>Convention + Sample files + Checker = standardised dataset for CDS  + users</a:t>
            </a:r>
          </a:p>
          <a:p>
            <a:endParaRPr lang="en-GB" b="1" dirty="0" smtClean="0"/>
          </a:p>
          <a:p>
            <a:r>
              <a:rPr lang="en-GB" b="1" dirty="0" smtClean="0"/>
              <a:t>Main points:</a:t>
            </a:r>
          </a:p>
          <a:p>
            <a:pPr marL="171450" indent="-171450">
              <a:buFont typeface="Arial" panose="020B0604020202020204" pitchFamily="34" charset="0"/>
              <a:buChar char="•"/>
            </a:pPr>
            <a:r>
              <a:rPr lang="en-GB" b="1" dirty="0" smtClean="0"/>
              <a:t>Filename convention</a:t>
            </a:r>
          </a:p>
          <a:p>
            <a:pPr marL="171450" indent="-171450">
              <a:buFont typeface="Arial" panose="020B0604020202020204" pitchFamily="34" charset="0"/>
              <a:buChar char="•"/>
            </a:pPr>
            <a:r>
              <a:rPr lang="en-GB" b="1" dirty="0" err="1" smtClean="0"/>
              <a:t>netCDF</a:t>
            </a:r>
            <a:r>
              <a:rPr lang="en-GB" b="1" dirty="0" smtClean="0"/>
              <a:t> file checker</a:t>
            </a:r>
            <a:endParaRPr lang="en-GB" b="1" dirty="0"/>
          </a:p>
          <a:p>
            <a:pPr marL="171450" indent="-171450">
              <a:buFont typeface="Arial" panose="020B0604020202020204" pitchFamily="34" charset="0"/>
              <a:buChar char="•"/>
            </a:pPr>
            <a:r>
              <a:rPr lang="en-GB" b="1" dirty="0" smtClean="0"/>
              <a:t>Convention +sample files +checker = standardised dataset for CDS/C3S service and its users</a:t>
            </a:r>
          </a:p>
          <a:p>
            <a:endParaRPr lang="en-GB" dirty="0"/>
          </a:p>
          <a:p>
            <a:endParaRPr lang="en-GB" dirty="0"/>
          </a:p>
        </p:txBody>
      </p:sp>
      <p:sp>
        <p:nvSpPr>
          <p:cNvPr id="4" name="Slide Number Placeholder 3"/>
          <p:cNvSpPr>
            <a:spLocks noGrp="1"/>
          </p:cNvSpPr>
          <p:nvPr>
            <p:ph type="sldNum" sz="quarter" idx="10"/>
          </p:nvPr>
        </p:nvSpPr>
        <p:spPr/>
        <p:txBody>
          <a:bodyPr/>
          <a:lstStyle/>
          <a:p>
            <a:fld id="{A7116527-64FD-4ADC-8819-9BFA1E8A93FB}" type="slidenum">
              <a:rPr lang="en-GB" smtClean="0"/>
              <a:t>11</a:t>
            </a:fld>
            <a:endParaRPr lang="en-GB"/>
          </a:p>
        </p:txBody>
      </p:sp>
    </p:spTree>
    <p:extLst>
      <p:ext uri="{BB962C8B-B14F-4D97-AF65-F5344CB8AC3E}">
        <p14:creationId xmlns:p14="http://schemas.microsoft.com/office/powerpoint/2010/main" val="388225362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sz="2000" dirty="0" smtClean="0"/>
          </a:p>
          <a:p>
            <a:r>
              <a:rPr lang="en-GB" sz="2000" dirty="0" smtClean="0"/>
              <a:t>The checker interface provides:</a:t>
            </a:r>
            <a:endParaRPr lang="en-GB" sz="2000" dirty="0"/>
          </a:p>
          <a:p>
            <a:pPr marL="285750" indent="-285750">
              <a:buFont typeface="Arial" panose="020B0604020202020204" pitchFamily="34" charset="0"/>
              <a:buChar char="•"/>
            </a:pPr>
            <a:r>
              <a:rPr lang="en-GB" sz="2000" dirty="0" err="1" smtClean="0"/>
              <a:t>netCDF</a:t>
            </a:r>
            <a:r>
              <a:rPr lang="en-GB" sz="2000" dirty="0" smtClean="0"/>
              <a:t> File </a:t>
            </a:r>
            <a:r>
              <a:rPr lang="en-GB" sz="2000" dirty="0"/>
              <a:t>summary</a:t>
            </a:r>
          </a:p>
          <a:p>
            <a:pPr marL="285750" indent="-285750">
              <a:buFont typeface="Arial" panose="020B0604020202020204" pitchFamily="34" charset="0"/>
              <a:buChar char="•"/>
            </a:pPr>
            <a:r>
              <a:rPr lang="en-GB" sz="2000" dirty="0"/>
              <a:t>Results of CF-1.6 checks</a:t>
            </a:r>
          </a:p>
          <a:p>
            <a:pPr marL="285750" indent="-285750">
              <a:buFont typeface="Arial" panose="020B0604020202020204" pitchFamily="34" charset="0"/>
              <a:buChar char="•"/>
            </a:pPr>
            <a:r>
              <a:rPr lang="en-GB" sz="2000" dirty="0"/>
              <a:t>Results of user/project defined checks</a:t>
            </a:r>
          </a:p>
          <a:p>
            <a:pPr marL="285750" indent="-285750">
              <a:buFont typeface="Arial" panose="020B0604020202020204" pitchFamily="34" charset="0"/>
              <a:buChar char="•"/>
            </a:pPr>
            <a:r>
              <a:rPr lang="en-GB" sz="2000" i="1" dirty="0"/>
              <a:t>Gives confidence to data providers and data </a:t>
            </a:r>
            <a:r>
              <a:rPr lang="en-GB" sz="2000" i="1" dirty="0" smtClean="0"/>
              <a:t>users (including operational C3S Multi system seasonal forecasting service) </a:t>
            </a:r>
            <a:r>
              <a:rPr lang="en-GB" sz="2000" i="1" dirty="0"/>
              <a:t>that the </a:t>
            </a:r>
            <a:r>
              <a:rPr lang="en-GB" sz="2000" i="1" dirty="0" smtClean="0"/>
              <a:t>input data are </a:t>
            </a:r>
            <a:r>
              <a:rPr lang="en-GB" sz="2000" i="1" dirty="0"/>
              <a:t>correctly </a:t>
            </a:r>
            <a:r>
              <a:rPr lang="en-GB" sz="2000" i="1" dirty="0" smtClean="0"/>
              <a:t>structured</a:t>
            </a:r>
          </a:p>
          <a:p>
            <a:pPr marL="285750" indent="-285750">
              <a:buFont typeface="Arial" panose="020B0604020202020204" pitchFamily="34" charset="0"/>
              <a:buChar char="•"/>
            </a:pPr>
            <a:endParaRPr lang="en-GB" sz="2000" i="1" dirty="0"/>
          </a:p>
          <a:p>
            <a:r>
              <a:rPr lang="en-GB" sz="2000" b="1" dirty="0"/>
              <a:t>Checker v0.1.1 released July 2017</a:t>
            </a:r>
          </a:p>
          <a:p>
            <a:endParaRPr lang="en-GB" sz="2000" b="1" i="1" dirty="0"/>
          </a:p>
          <a:p>
            <a:r>
              <a:rPr lang="en-GB" sz="2000" b="1" i="1" dirty="0" smtClean="0"/>
              <a:t>Source code is available</a:t>
            </a:r>
            <a:endParaRPr lang="en-GB" sz="2000" b="1" i="1" dirty="0"/>
          </a:p>
        </p:txBody>
      </p:sp>
      <p:sp>
        <p:nvSpPr>
          <p:cNvPr id="4" name="Slide Number Placeholder 3"/>
          <p:cNvSpPr>
            <a:spLocks noGrp="1"/>
          </p:cNvSpPr>
          <p:nvPr>
            <p:ph type="sldNum" sz="quarter" idx="10"/>
          </p:nvPr>
        </p:nvSpPr>
        <p:spPr/>
        <p:txBody>
          <a:bodyPr/>
          <a:lstStyle/>
          <a:p>
            <a:fld id="{A7116527-64FD-4ADC-8819-9BFA1E8A93FB}" type="slidenum">
              <a:rPr lang="en-GB" smtClean="0"/>
              <a:t>12</a:t>
            </a:fld>
            <a:endParaRPr lang="en-GB"/>
          </a:p>
        </p:txBody>
      </p:sp>
    </p:spTree>
    <p:extLst>
      <p:ext uri="{BB962C8B-B14F-4D97-AF65-F5344CB8AC3E}">
        <p14:creationId xmlns:p14="http://schemas.microsoft.com/office/powerpoint/2010/main" val="247614172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indent="-342900">
              <a:buFont typeface="Arial" panose="020B0604020202020204" pitchFamily="34" charset="0"/>
              <a:buChar char="•"/>
            </a:pPr>
            <a:r>
              <a:rPr lang="en-GB" sz="1400" dirty="0"/>
              <a:t>The toolbox will make use of </a:t>
            </a:r>
            <a:r>
              <a:rPr lang="en-GB" sz="1400" b="1" dirty="0"/>
              <a:t>all</a:t>
            </a:r>
            <a:r>
              <a:rPr lang="en-GB" sz="1400" dirty="0"/>
              <a:t> the datasets available in the CDS ;</a:t>
            </a:r>
          </a:p>
          <a:p>
            <a:pPr marL="342900" indent="-342900">
              <a:buFont typeface="Arial" panose="020B0604020202020204" pitchFamily="34" charset="0"/>
              <a:buChar char="•"/>
            </a:pPr>
            <a:endParaRPr lang="en-GB" sz="1400" u="sng" dirty="0"/>
          </a:p>
          <a:p>
            <a:pPr marL="342900" indent="-342900">
              <a:buFont typeface="Arial" panose="020B0604020202020204" pitchFamily="34" charset="0"/>
              <a:buChar char="•"/>
            </a:pPr>
            <a:r>
              <a:rPr lang="en-GB" sz="1400" dirty="0"/>
              <a:t>The </a:t>
            </a:r>
            <a:r>
              <a:rPr lang="en-GB" sz="1400" b="1" dirty="0"/>
              <a:t>wide variety </a:t>
            </a:r>
            <a:r>
              <a:rPr lang="en-GB" sz="1400" dirty="0"/>
              <a:t>of volumes, data types, formats and structures makes their combined use highly challenging ;</a:t>
            </a:r>
          </a:p>
          <a:p>
            <a:endParaRPr lang="en-GB" sz="1400" dirty="0"/>
          </a:p>
          <a:p>
            <a:pPr marL="342900" indent="-342900">
              <a:buFont typeface="Arial" panose="020B0604020202020204" pitchFamily="34" charset="0"/>
              <a:buChar char="•"/>
            </a:pPr>
            <a:r>
              <a:rPr lang="en-GB" sz="1400" dirty="0"/>
              <a:t>Will allow the users to develop web based processing (</a:t>
            </a:r>
            <a:r>
              <a:rPr lang="en-GB" sz="1400" b="1" dirty="0"/>
              <a:t>applications</a:t>
            </a:r>
            <a:r>
              <a:rPr lang="en-GB" sz="1400" dirty="0"/>
              <a:t>) </a:t>
            </a:r>
          </a:p>
          <a:p>
            <a:pPr marL="342900" indent="-342900">
              <a:buFont typeface="Arial" panose="020B0604020202020204" pitchFamily="34" charset="0"/>
              <a:buChar char="•"/>
            </a:pPr>
            <a:endParaRPr lang="en-GB" sz="1400" dirty="0"/>
          </a:p>
          <a:p>
            <a:pPr marL="342900" indent="-342900">
              <a:buFont typeface="Arial" panose="020B0604020202020204" pitchFamily="34" charset="0"/>
              <a:buChar char="•"/>
            </a:pPr>
            <a:r>
              <a:rPr lang="en-GB" sz="1400" dirty="0"/>
              <a:t>Available operations </a:t>
            </a:r>
            <a:r>
              <a:rPr lang="en-GB" sz="1400" dirty="0" err="1"/>
              <a:t>inc.</a:t>
            </a:r>
            <a:r>
              <a:rPr lang="en-GB" sz="1400" dirty="0"/>
              <a:t> differences, </a:t>
            </a:r>
            <a:r>
              <a:rPr lang="en-GB" sz="1400" dirty="0" err="1"/>
              <a:t>regridding</a:t>
            </a:r>
            <a:r>
              <a:rPr lang="en-GB" sz="1400" dirty="0"/>
              <a:t>, statistical computations (</a:t>
            </a:r>
            <a:r>
              <a:rPr lang="en-GB" sz="1400" b="1" dirty="0"/>
              <a:t>tools</a:t>
            </a:r>
            <a:r>
              <a:rPr lang="en-GB" sz="1400" dirty="0"/>
              <a:t>) ;</a:t>
            </a:r>
          </a:p>
          <a:p>
            <a:pPr marL="342900" indent="-342900">
              <a:buFont typeface="Arial" panose="020B0604020202020204" pitchFamily="34" charset="0"/>
              <a:buChar char="•"/>
            </a:pPr>
            <a:endParaRPr lang="en-GB" sz="1400" dirty="0"/>
          </a:p>
          <a:p>
            <a:pPr marL="342900" indent="-342900">
              <a:buFont typeface="Arial" panose="020B0604020202020204" pitchFamily="34" charset="0"/>
              <a:buChar char="•"/>
            </a:pPr>
            <a:r>
              <a:rPr lang="en-GB" sz="1400" dirty="0"/>
              <a:t>Combine tools </a:t>
            </a:r>
            <a:r>
              <a:rPr lang="en-GB" sz="1400" dirty="0" smtClean="0"/>
              <a:t>in processing steps and </a:t>
            </a:r>
            <a:r>
              <a:rPr lang="en-GB" sz="1400" dirty="0"/>
              <a:t>present results to users (</a:t>
            </a:r>
            <a:r>
              <a:rPr lang="en-GB" sz="1400" b="1" dirty="0"/>
              <a:t>workflows</a:t>
            </a:r>
            <a:r>
              <a:rPr lang="en-GB" sz="1400" dirty="0"/>
              <a:t>) ;</a:t>
            </a:r>
          </a:p>
          <a:p>
            <a:pPr marL="342900" indent="-342900">
              <a:buFont typeface="Arial" panose="020B0604020202020204" pitchFamily="34" charset="0"/>
              <a:buChar char="•"/>
            </a:pPr>
            <a:endParaRPr lang="en-GB" sz="1400" dirty="0"/>
          </a:p>
          <a:p>
            <a:r>
              <a:rPr lang="en-GB" sz="1400" dirty="0"/>
              <a:t>To achieve this a </a:t>
            </a:r>
            <a:r>
              <a:rPr lang="en-GB" sz="1400" b="1" dirty="0"/>
              <a:t>Common Data Model (CDM) </a:t>
            </a:r>
            <a:r>
              <a:rPr lang="en-GB" sz="1400" dirty="0"/>
              <a:t>is also being developed:</a:t>
            </a:r>
            <a:endParaRPr lang="en-GB" sz="1400" b="1" dirty="0"/>
          </a:p>
          <a:p>
            <a:pPr marL="342900" indent="-342900">
              <a:buFont typeface="Arial" panose="020B0604020202020204" pitchFamily="34" charset="0"/>
              <a:buChar char="•"/>
            </a:pPr>
            <a:r>
              <a:rPr lang="en-GB" sz="1400" dirty="0"/>
              <a:t>Built on </a:t>
            </a:r>
            <a:r>
              <a:rPr lang="en-GB" sz="1400" dirty="0" err="1"/>
              <a:t>netCDF</a:t>
            </a:r>
            <a:r>
              <a:rPr lang="en-GB" sz="1400" dirty="0"/>
              <a:t> recommendations document we </a:t>
            </a:r>
            <a:r>
              <a:rPr lang="en-GB" sz="1400" dirty="0" smtClean="0"/>
              <a:t>(ECMWF) have </a:t>
            </a:r>
            <a:r>
              <a:rPr lang="en-GB" sz="1400" dirty="0"/>
              <a:t>produced (see following slides</a:t>
            </a:r>
            <a:r>
              <a:rPr lang="en-GB" sz="1400" dirty="0" smtClean="0"/>
              <a:t>)</a:t>
            </a:r>
            <a:endParaRPr lang="en-GB" sz="1400" b="1" i="1" dirty="0" smtClean="0"/>
          </a:p>
          <a:p>
            <a:endParaRPr lang="en-GB" sz="1400" b="1" i="1" dirty="0"/>
          </a:p>
          <a:p>
            <a:pPr marL="285750" indent="-285750">
              <a:buFont typeface="Arial" panose="020B0604020202020204" pitchFamily="34" charset="0"/>
              <a:buChar char="•"/>
            </a:pPr>
            <a:r>
              <a:rPr lang="en-GB" sz="1400" b="1" dirty="0" smtClean="0"/>
              <a:t>Toolbox is being developed by B-OPEN</a:t>
            </a:r>
            <a:endParaRPr lang="en-GB" sz="1400" b="1" dirty="0"/>
          </a:p>
        </p:txBody>
      </p:sp>
      <p:sp>
        <p:nvSpPr>
          <p:cNvPr id="4" name="Slide Number Placeholder 3"/>
          <p:cNvSpPr>
            <a:spLocks noGrp="1"/>
          </p:cNvSpPr>
          <p:nvPr>
            <p:ph type="sldNum" sz="quarter" idx="10"/>
          </p:nvPr>
        </p:nvSpPr>
        <p:spPr/>
        <p:txBody>
          <a:bodyPr/>
          <a:lstStyle/>
          <a:p>
            <a:fld id="{A7116527-64FD-4ADC-8819-9BFA1E8A93FB}" type="slidenum">
              <a:rPr lang="en-GB" smtClean="0"/>
              <a:t>13</a:t>
            </a:fld>
            <a:endParaRPr lang="en-GB"/>
          </a:p>
        </p:txBody>
      </p:sp>
    </p:spTree>
    <p:extLst>
      <p:ext uri="{BB962C8B-B14F-4D97-AF65-F5344CB8AC3E}">
        <p14:creationId xmlns:p14="http://schemas.microsoft.com/office/powerpoint/2010/main" val="309315072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2000" b="1" i="1" dirty="0" smtClean="0"/>
              <a:t>Using the toolbox, users can:</a:t>
            </a:r>
          </a:p>
          <a:p>
            <a:pPr marL="342900" indent="-342900">
              <a:buFont typeface="Arial" panose="020B0604020202020204" pitchFamily="34" charset="0"/>
              <a:buChar char="•"/>
            </a:pPr>
            <a:r>
              <a:rPr lang="en-GB" sz="2000" b="1" i="1" dirty="0" smtClean="0"/>
              <a:t>Discover data</a:t>
            </a:r>
          </a:p>
          <a:p>
            <a:pPr marL="342900" indent="-342900">
              <a:buFont typeface="Arial" panose="020B0604020202020204" pitchFamily="34" charset="0"/>
              <a:buChar char="•"/>
            </a:pPr>
            <a:r>
              <a:rPr lang="en-GB" sz="2000" b="1" i="1" dirty="0" smtClean="0"/>
              <a:t>Find out about the data</a:t>
            </a:r>
          </a:p>
          <a:p>
            <a:pPr marL="342900" indent="-342900">
              <a:buFont typeface="Arial" panose="020B0604020202020204" pitchFamily="34" charset="0"/>
              <a:buChar char="•"/>
            </a:pPr>
            <a:r>
              <a:rPr lang="en-GB" sz="2000" b="1" i="1" dirty="0" smtClean="0"/>
              <a:t>Request the raw data </a:t>
            </a:r>
          </a:p>
          <a:p>
            <a:pPr marL="342900" indent="-342900">
              <a:buFont typeface="Arial" panose="020B0604020202020204" pitchFamily="34" charset="0"/>
              <a:buChar char="•"/>
            </a:pPr>
            <a:r>
              <a:rPr lang="en-GB" sz="2000" b="1" i="1" dirty="0" smtClean="0"/>
              <a:t>Use and study the data via the interface</a:t>
            </a:r>
            <a:endParaRPr lang="en-GB" sz="2000" b="1" i="1" dirty="0"/>
          </a:p>
          <a:p>
            <a:endParaRPr lang="en-GB" dirty="0"/>
          </a:p>
        </p:txBody>
      </p:sp>
      <p:sp>
        <p:nvSpPr>
          <p:cNvPr id="4" name="Slide Number Placeholder 3"/>
          <p:cNvSpPr>
            <a:spLocks noGrp="1"/>
          </p:cNvSpPr>
          <p:nvPr>
            <p:ph type="sldNum" sz="quarter" idx="10"/>
          </p:nvPr>
        </p:nvSpPr>
        <p:spPr/>
        <p:txBody>
          <a:bodyPr/>
          <a:lstStyle/>
          <a:p>
            <a:fld id="{A7116527-64FD-4ADC-8819-9BFA1E8A93FB}" type="slidenum">
              <a:rPr lang="en-GB" smtClean="0"/>
              <a:t>14</a:t>
            </a:fld>
            <a:endParaRPr lang="en-GB"/>
          </a:p>
        </p:txBody>
      </p:sp>
    </p:spTree>
    <p:extLst>
      <p:ext uri="{BB962C8B-B14F-4D97-AF65-F5344CB8AC3E}">
        <p14:creationId xmlns:p14="http://schemas.microsoft.com/office/powerpoint/2010/main" val="255044717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85750">
              <a:buFont typeface="Arial" panose="020B0604020202020204" pitchFamily="34" charset="0"/>
              <a:buChar char="•"/>
            </a:pPr>
            <a:r>
              <a:rPr lang="en-GB" sz="1800" b="1" dirty="0" smtClean="0"/>
              <a:t>Underlying the toolbox is the Common Data Model (CDM)</a:t>
            </a:r>
          </a:p>
          <a:p>
            <a:pPr marL="285750" indent="-285750">
              <a:buFont typeface="Arial" panose="020B0604020202020204" pitchFamily="34" charset="0"/>
              <a:buChar char="•"/>
            </a:pPr>
            <a:r>
              <a:rPr lang="en-GB" sz="1800" b="1" dirty="0" smtClean="0"/>
              <a:t>Based on ECMWF </a:t>
            </a:r>
            <a:r>
              <a:rPr lang="en-GB" sz="1800" b="1" dirty="0" err="1" smtClean="0"/>
              <a:t>netCDF</a:t>
            </a:r>
            <a:r>
              <a:rPr lang="en-GB" sz="1800" b="1" dirty="0" smtClean="0"/>
              <a:t> recommendations document</a:t>
            </a:r>
          </a:p>
          <a:p>
            <a:pPr marL="285750" indent="-285750">
              <a:buFont typeface="Arial" panose="020B0604020202020204" pitchFamily="34" charset="0"/>
              <a:buChar char="•"/>
            </a:pPr>
            <a:r>
              <a:rPr lang="en-GB" sz="1800" b="1" dirty="0" smtClean="0"/>
              <a:t>Basis for toolbox data handling</a:t>
            </a:r>
          </a:p>
          <a:p>
            <a:pPr marL="285750" indent="-285750">
              <a:buFont typeface="Arial" panose="020B0604020202020204" pitchFamily="34" charset="0"/>
              <a:buChar char="•"/>
            </a:pPr>
            <a:r>
              <a:rPr lang="en-GB" sz="1800" b="1" dirty="0" smtClean="0"/>
              <a:t>Allows users to develop their own processing via the CDS</a:t>
            </a:r>
          </a:p>
          <a:p>
            <a:endParaRPr lang="en-GB" dirty="0"/>
          </a:p>
        </p:txBody>
      </p:sp>
      <p:sp>
        <p:nvSpPr>
          <p:cNvPr id="4" name="Slide Number Placeholder 3"/>
          <p:cNvSpPr>
            <a:spLocks noGrp="1"/>
          </p:cNvSpPr>
          <p:nvPr>
            <p:ph type="sldNum" sz="quarter" idx="10"/>
          </p:nvPr>
        </p:nvSpPr>
        <p:spPr/>
        <p:txBody>
          <a:bodyPr/>
          <a:lstStyle/>
          <a:p>
            <a:fld id="{A7116527-64FD-4ADC-8819-9BFA1E8A93FB}" type="slidenum">
              <a:rPr lang="en-GB" smtClean="0"/>
              <a:t>15</a:t>
            </a:fld>
            <a:endParaRPr lang="en-GB"/>
          </a:p>
        </p:txBody>
      </p:sp>
    </p:spTree>
    <p:extLst>
      <p:ext uri="{BB962C8B-B14F-4D97-AF65-F5344CB8AC3E}">
        <p14:creationId xmlns:p14="http://schemas.microsoft.com/office/powerpoint/2010/main" val="2072198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827734" cy="4114800"/>
          </a:xfrm>
        </p:spPr>
        <p:txBody>
          <a:bodyPr/>
          <a:lstStyle/>
          <a:p>
            <a:r>
              <a:rPr lang="en-GB" sz="1800" b="1" dirty="0" smtClean="0"/>
              <a:t>In order to provide guidance for the use of </a:t>
            </a:r>
            <a:r>
              <a:rPr lang="en-GB" sz="1800" b="1" dirty="0" err="1" smtClean="0"/>
              <a:t>netCDF</a:t>
            </a:r>
            <a:r>
              <a:rPr lang="en-GB" sz="1800" b="1" dirty="0" smtClean="0"/>
              <a:t> at ECMWF, we have produced the ECMWF metadata recommendations</a:t>
            </a:r>
          </a:p>
          <a:p>
            <a:r>
              <a:rPr lang="en-GB" sz="1800" b="1" dirty="0" smtClean="0"/>
              <a:t>This discusses various aspects of </a:t>
            </a:r>
            <a:r>
              <a:rPr lang="en-GB" sz="1800" b="1" dirty="0" err="1" smtClean="0"/>
              <a:t>netCDF</a:t>
            </a:r>
            <a:r>
              <a:rPr lang="en-GB" sz="1800" b="1" dirty="0" smtClean="0"/>
              <a:t> including:</a:t>
            </a:r>
            <a:endParaRPr lang="en-GB" sz="1800" b="1" dirty="0"/>
          </a:p>
          <a:p>
            <a:pPr marL="285750" indent="-285750">
              <a:buFont typeface="Arial" panose="020B0604020202020204" pitchFamily="34" charset="0"/>
              <a:buChar char="•"/>
            </a:pPr>
            <a:r>
              <a:rPr lang="en-GB" sz="1800" dirty="0"/>
              <a:t>Standard names</a:t>
            </a:r>
          </a:p>
          <a:p>
            <a:pPr marL="285750" indent="-285750">
              <a:buFont typeface="Arial" panose="020B0604020202020204" pitchFamily="34" charset="0"/>
              <a:buChar char="•"/>
            </a:pPr>
            <a:r>
              <a:rPr lang="en-GB" sz="1800" dirty="0"/>
              <a:t>Spatial Coordinates</a:t>
            </a:r>
          </a:p>
          <a:p>
            <a:pPr marL="285750" indent="-285750">
              <a:buFont typeface="Arial" panose="020B0604020202020204" pitchFamily="34" charset="0"/>
              <a:buChar char="•"/>
            </a:pPr>
            <a:r>
              <a:rPr lang="en-GB" sz="1800" dirty="0"/>
              <a:t>Multiple time coordinates</a:t>
            </a:r>
          </a:p>
          <a:p>
            <a:pPr marL="285750" indent="-285750">
              <a:buFont typeface="Arial" panose="020B0604020202020204" pitchFamily="34" charset="0"/>
              <a:buChar char="•"/>
            </a:pPr>
            <a:r>
              <a:rPr lang="en-GB" sz="1800" dirty="0"/>
              <a:t>Realization</a:t>
            </a:r>
          </a:p>
          <a:p>
            <a:pPr marL="285750" indent="-285750">
              <a:buFont typeface="Arial" panose="020B0604020202020204" pitchFamily="34" charset="0"/>
              <a:buChar char="•"/>
            </a:pPr>
            <a:r>
              <a:rPr lang="en-GB" sz="1800" dirty="0"/>
              <a:t>Cell methods</a:t>
            </a:r>
          </a:p>
          <a:p>
            <a:pPr marL="285750" indent="-285750">
              <a:buFont typeface="Arial" panose="020B0604020202020204" pitchFamily="34" charset="0"/>
              <a:buChar char="•"/>
            </a:pPr>
            <a:r>
              <a:rPr lang="en-GB" sz="1800" dirty="0"/>
              <a:t>Aggregations</a:t>
            </a:r>
          </a:p>
          <a:p>
            <a:pPr marL="285750" indent="-285750">
              <a:buFont typeface="Arial" panose="020B0604020202020204" pitchFamily="34" charset="0"/>
              <a:buChar char="•"/>
            </a:pPr>
            <a:r>
              <a:rPr lang="en-GB" sz="1800" dirty="0"/>
              <a:t>Attributes</a:t>
            </a:r>
          </a:p>
          <a:p>
            <a:pPr marL="285750" indent="-285750">
              <a:buFont typeface="Arial" panose="020B0604020202020204" pitchFamily="34" charset="0"/>
              <a:buChar char="•"/>
            </a:pPr>
            <a:r>
              <a:rPr lang="en-GB" sz="1800" dirty="0" smtClean="0"/>
              <a:t>Metadata</a:t>
            </a:r>
          </a:p>
          <a:p>
            <a:pPr marL="285750" indent="-285750">
              <a:buFont typeface="Arial" panose="020B0604020202020204" pitchFamily="34" charset="0"/>
              <a:buChar char="•"/>
            </a:pPr>
            <a:endParaRPr lang="en-GB" sz="1800" dirty="0"/>
          </a:p>
          <a:p>
            <a:pPr marL="285750" indent="-285750">
              <a:buFont typeface="Arial" panose="020B0604020202020204" pitchFamily="34" charset="0"/>
              <a:buChar char="•"/>
            </a:pPr>
            <a:r>
              <a:rPr lang="en-GB" sz="1800" i="1" dirty="0"/>
              <a:t>Provides guidance for structuring </a:t>
            </a:r>
            <a:r>
              <a:rPr lang="en-GB" sz="1800" i="1" dirty="0" err="1"/>
              <a:t>netCDF</a:t>
            </a:r>
            <a:r>
              <a:rPr lang="en-GB" sz="1800" i="1" dirty="0"/>
              <a:t> files in general</a:t>
            </a:r>
          </a:p>
          <a:p>
            <a:pPr marL="285750" indent="-285750">
              <a:buFont typeface="Arial" panose="020B0604020202020204" pitchFamily="34" charset="0"/>
              <a:buChar char="•"/>
            </a:pPr>
            <a:r>
              <a:rPr lang="en-GB" sz="1800" i="1" dirty="0" smtClean="0"/>
              <a:t>Developed to </a:t>
            </a:r>
            <a:r>
              <a:rPr lang="en-GB" sz="1800" i="1" dirty="0"/>
              <a:t>help support </a:t>
            </a:r>
            <a:r>
              <a:rPr lang="en-GB" sz="1800" i="1" dirty="0" err="1"/>
              <a:t>netCDF</a:t>
            </a:r>
            <a:r>
              <a:rPr lang="en-GB" sz="1800" i="1" dirty="0"/>
              <a:t> data in the ECMWF MARS </a:t>
            </a:r>
            <a:r>
              <a:rPr lang="en-GB" sz="1800" i="1" dirty="0" smtClean="0"/>
              <a:t>archive (~180PB of GRIB and BUFR)</a:t>
            </a:r>
            <a:endParaRPr lang="en-GB" sz="1800" dirty="0"/>
          </a:p>
          <a:p>
            <a:r>
              <a:rPr lang="en-GB" sz="1800" dirty="0"/>
              <a:t>v1.0 Released  July 2017</a:t>
            </a:r>
          </a:p>
          <a:p>
            <a:r>
              <a:rPr lang="en-GB" sz="1800" b="1" i="1" dirty="0" smtClean="0"/>
              <a:t> </a:t>
            </a:r>
          </a:p>
        </p:txBody>
      </p:sp>
      <p:sp>
        <p:nvSpPr>
          <p:cNvPr id="4" name="Slide Number Placeholder 3"/>
          <p:cNvSpPr>
            <a:spLocks noGrp="1"/>
          </p:cNvSpPr>
          <p:nvPr>
            <p:ph type="sldNum" sz="quarter" idx="10"/>
          </p:nvPr>
        </p:nvSpPr>
        <p:spPr/>
        <p:txBody>
          <a:bodyPr/>
          <a:lstStyle/>
          <a:p>
            <a:fld id="{A7116527-64FD-4ADC-8819-9BFA1E8A93FB}" type="slidenum">
              <a:rPr lang="en-GB" smtClean="0"/>
              <a:t>16</a:t>
            </a:fld>
            <a:endParaRPr lang="en-GB"/>
          </a:p>
        </p:txBody>
      </p:sp>
    </p:spTree>
    <p:extLst>
      <p:ext uri="{BB962C8B-B14F-4D97-AF65-F5344CB8AC3E}">
        <p14:creationId xmlns:p14="http://schemas.microsoft.com/office/powerpoint/2010/main" val="166190560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GB" sz="1800" b="1" dirty="0" smtClean="0"/>
              <a:t>In Summary</a:t>
            </a:r>
          </a:p>
          <a:p>
            <a:pPr marL="171450" indent="-171450">
              <a:buFont typeface="Arial" panose="020B0604020202020204" pitchFamily="34" charset="0"/>
              <a:buChar char="•"/>
            </a:pPr>
            <a:endParaRPr lang="en-GB" sz="1800" b="1" dirty="0"/>
          </a:p>
          <a:p>
            <a:pPr marL="171450" indent="-171450">
              <a:buFont typeface="Arial" panose="020B0604020202020204" pitchFamily="34" charset="0"/>
              <a:buChar char="•"/>
            </a:pPr>
            <a:r>
              <a:rPr lang="en-GB" sz="1800" b="1" dirty="0" smtClean="0"/>
              <a:t>AGILE approach used for CDS infrastructure development</a:t>
            </a:r>
          </a:p>
          <a:p>
            <a:pPr marL="171450" indent="-171450">
              <a:buFont typeface="Arial" panose="020B0604020202020204" pitchFamily="34" charset="0"/>
              <a:buChar char="•"/>
            </a:pPr>
            <a:r>
              <a:rPr lang="en-GB" sz="1800" b="1" dirty="0" smtClean="0"/>
              <a:t>CDS and toolbox  will handle a diverse collection of datasets</a:t>
            </a:r>
          </a:p>
          <a:p>
            <a:pPr marL="171450" indent="-171450">
              <a:buFont typeface="Arial" panose="020B0604020202020204" pitchFamily="34" charset="0"/>
              <a:buChar char="•"/>
            </a:pPr>
            <a:r>
              <a:rPr lang="en-GB" sz="1800" b="1" dirty="0" smtClean="0"/>
              <a:t>Catalogue records will be able to be harvested</a:t>
            </a:r>
          </a:p>
          <a:p>
            <a:pPr marL="171450" indent="-171450">
              <a:buFont typeface="Arial" panose="020B0604020202020204" pitchFamily="34" charset="0"/>
              <a:buChar char="•"/>
            </a:pPr>
            <a:r>
              <a:rPr lang="en-GB" sz="1800" b="1" dirty="0" smtClean="0"/>
              <a:t>The Standards-based approach for data and infrastructure (within CDS) essential to achieve the goals we have</a:t>
            </a:r>
            <a:endParaRPr lang="en-GB" sz="1800" b="1" dirty="0"/>
          </a:p>
        </p:txBody>
      </p:sp>
      <p:sp>
        <p:nvSpPr>
          <p:cNvPr id="4" name="Slide Number Placeholder 3"/>
          <p:cNvSpPr>
            <a:spLocks noGrp="1"/>
          </p:cNvSpPr>
          <p:nvPr>
            <p:ph type="sldNum" sz="quarter" idx="10"/>
          </p:nvPr>
        </p:nvSpPr>
        <p:spPr/>
        <p:txBody>
          <a:bodyPr/>
          <a:lstStyle/>
          <a:p>
            <a:fld id="{A7116527-64FD-4ADC-8819-9BFA1E8A93FB}" type="slidenum">
              <a:rPr lang="en-GB" smtClean="0"/>
              <a:t>17</a:t>
            </a:fld>
            <a:endParaRPr lang="en-GB"/>
          </a:p>
        </p:txBody>
      </p:sp>
    </p:spTree>
    <p:extLst>
      <p:ext uri="{BB962C8B-B14F-4D97-AF65-F5344CB8AC3E}">
        <p14:creationId xmlns:p14="http://schemas.microsoft.com/office/powerpoint/2010/main" val="52874361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A7116527-64FD-4ADC-8819-9BFA1E8A93FB}" type="slidenum">
              <a:rPr lang="en-GB" smtClean="0"/>
              <a:t>18</a:t>
            </a:fld>
            <a:endParaRPr lang="en-GB"/>
          </a:p>
        </p:txBody>
      </p:sp>
    </p:spTree>
    <p:extLst>
      <p:ext uri="{BB962C8B-B14F-4D97-AF65-F5344CB8AC3E}">
        <p14:creationId xmlns:p14="http://schemas.microsoft.com/office/powerpoint/2010/main" val="29191420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A7116527-64FD-4ADC-8819-9BFA1E8A93FB}" type="slidenum">
              <a:rPr lang="en-GB" smtClean="0"/>
              <a:t>19</a:t>
            </a:fld>
            <a:endParaRPr lang="en-GB"/>
          </a:p>
        </p:txBody>
      </p:sp>
    </p:spTree>
    <p:extLst>
      <p:ext uri="{BB962C8B-B14F-4D97-AF65-F5344CB8AC3E}">
        <p14:creationId xmlns:p14="http://schemas.microsoft.com/office/powerpoint/2010/main" val="198288552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b="1" i="1" dirty="0" smtClean="0"/>
          </a:p>
          <a:p>
            <a:pPr marL="285750" indent="-285750">
              <a:buFont typeface="Arial" panose="020B0604020202020204" pitchFamily="34" charset="0"/>
              <a:buChar char="•"/>
            </a:pPr>
            <a:r>
              <a:rPr lang="en-GB" dirty="0"/>
              <a:t>Copernicus is the </a:t>
            </a:r>
            <a:r>
              <a:rPr lang="en-GB" b="1" dirty="0"/>
              <a:t>EU’s earth observation programme</a:t>
            </a:r>
            <a:r>
              <a:rPr lang="en-GB" dirty="0"/>
              <a:t>, and is directed by EU and ESA </a:t>
            </a:r>
            <a:r>
              <a:rPr lang="en-GB" i="1" dirty="0"/>
              <a:t>http://www.copernicus.eu/ ;</a:t>
            </a:r>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r>
              <a:rPr lang="en-GB" dirty="0"/>
              <a:t>It has </a:t>
            </a:r>
            <a:r>
              <a:rPr lang="en-GB" b="1" dirty="0"/>
              <a:t>3 components</a:t>
            </a:r>
            <a:r>
              <a:rPr lang="en-GB" dirty="0"/>
              <a:t>: </a:t>
            </a:r>
            <a:r>
              <a:rPr lang="en-GB" dirty="0" err="1"/>
              <a:t>i</a:t>
            </a:r>
            <a:r>
              <a:rPr lang="en-GB" dirty="0"/>
              <a:t>) Space component ii) In-situ measurements iii) Services to users; </a:t>
            </a:r>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r>
              <a:rPr lang="en-GB" dirty="0"/>
              <a:t>There are </a:t>
            </a:r>
            <a:r>
              <a:rPr lang="en-GB" b="1" dirty="0"/>
              <a:t>6 services</a:t>
            </a:r>
            <a:r>
              <a:rPr lang="en-GB" dirty="0"/>
              <a:t> to users (each addressing a thematic area) which have been funded by the EU;</a:t>
            </a:r>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r>
              <a:rPr lang="en-GB" dirty="0"/>
              <a:t>ECMWF is the </a:t>
            </a:r>
            <a:r>
              <a:rPr lang="en-GB" b="1" dirty="0"/>
              <a:t>entrusted entity </a:t>
            </a:r>
            <a:r>
              <a:rPr lang="en-GB" dirty="0"/>
              <a:t>to run the </a:t>
            </a:r>
            <a:r>
              <a:rPr lang="en-GB" b="1" dirty="0"/>
              <a:t>Copernicus Climate Change Service </a:t>
            </a:r>
            <a:r>
              <a:rPr lang="en-GB" dirty="0"/>
              <a:t>(</a:t>
            </a:r>
            <a:r>
              <a:rPr lang="en-GB" b="1" dirty="0"/>
              <a:t>C3S</a:t>
            </a:r>
            <a:r>
              <a:rPr lang="en-GB" dirty="0"/>
              <a:t>) and the </a:t>
            </a:r>
            <a:r>
              <a:rPr lang="en-GB" b="1" dirty="0"/>
              <a:t>Copernicus Atmospheric Monitoring Service</a:t>
            </a:r>
            <a:r>
              <a:rPr lang="en-GB" dirty="0"/>
              <a:t> (</a:t>
            </a:r>
            <a:r>
              <a:rPr lang="en-GB" b="1" dirty="0"/>
              <a:t>CAMS</a:t>
            </a:r>
            <a:r>
              <a:rPr lang="en-GB" dirty="0"/>
              <a:t>); </a:t>
            </a:r>
          </a:p>
          <a:p>
            <a:pPr marL="285750" indent="-285750">
              <a:buFont typeface="Arial" panose="020B0604020202020204" pitchFamily="34" charset="0"/>
              <a:buChar char="•"/>
            </a:pPr>
            <a:endParaRPr lang="en-GB" dirty="0"/>
          </a:p>
          <a:p>
            <a:r>
              <a:rPr lang="en-GB" dirty="0"/>
              <a:t>The </a:t>
            </a:r>
            <a:r>
              <a:rPr lang="en-GB" b="1" dirty="0"/>
              <a:t>Climate Data Store</a:t>
            </a:r>
            <a:r>
              <a:rPr lang="en-GB" dirty="0"/>
              <a:t> will be at the heart of the C3S infrastructure and will provide information about </a:t>
            </a:r>
            <a:r>
              <a:rPr lang="en-GB" b="1" dirty="0"/>
              <a:t>past</a:t>
            </a:r>
            <a:r>
              <a:rPr lang="en-GB" dirty="0"/>
              <a:t>, </a:t>
            </a:r>
            <a:r>
              <a:rPr lang="en-GB" b="1" dirty="0"/>
              <a:t>present</a:t>
            </a:r>
            <a:r>
              <a:rPr lang="en-GB" dirty="0"/>
              <a:t> and </a:t>
            </a:r>
            <a:r>
              <a:rPr lang="en-GB" b="1" dirty="0"/>
              <a:t>future</a:t>
            </a:r>
            <a:r>
              <a:rPr lang="en-GB" dirty="0"/>
              <a:t> climate in terms of </a:t>
            </a:r>
            <a:r>
              <a:rPr lang="en-GB" b="1" dirty="0"/>
              <a:t>Essential Climate Variables</a:t>
            </a:r>
            <a:r>
              <a:rPr lang="en-GB" dirty="0"/>
              <a:t> and </a:t>
            </a:r>
            <a:r>
              <a:rPr lang="en-GB" b="1" dirty="0"/>
              <a:t>derived climate indicators, and many more…</a:t>
            </a:r>
            <a:r>
              <a:rPr lang="en-GB" dirty="0">
                <a:latin typeface="Calibri" panose="020F0502020204030204" pitchFamily="34" charset="0"/>
              </a:rPr>
              <a:t>to increase the </a:t>
            </a:r>
            <a:r>
              <a:rPr lang="en-GB" b="1" dirty="0">
                <a:latin typeface="Calibri-Bold"/>
              </a:rPr>
              <a:t>knowledge </a:t>
            </a:r>
            <a:r>
              <a:rPr lang="en-GB" dirty="0">
                <a:latin typeface="Calibri" panose="020F0502020204030204" pitchFamily="34" charset="0"/>
              </a:rPr>
              <a:t>base to support </a:t>
            </a:r>
            <a:r>
              <a:rPr lang="en-GB" b="1" dirty="0">
                <a:latin typeface="Calibri-Bold"/>
              </a:rPr>
              <a:t>adaptation </a:t>
            </a:r>
            <a:r>
              <a:rPr lang="en-GB" dirty="0">
                <a:latin typeface="Calibri" panose="020F0502020204030204" pitchFamily="34" charset="0"/>
              </a:rPr>
              <a:t>and </a:t>
            </a:r>
            <a:r>
              <a:rPr lang="en-GB" b="1" dirty="0">
                <a:latin typeface="Calibri-Bold"/>
              </a:rPr>
              <a:t>mitigation </a:t>
            </a:r>
            <a:r>
              <a:rPr lang="en-GB" dirty="0">
                <a:latin typeface="Calibri" panose="020F0502020204030204" pitchFamily="34" charset="0"/>
              </a:rPr>
              <a:t>policies.</a:t>
            </a:r>
          </a:p>
          <a:p>
            <a:pPr marL="171450" indent="-171450">
              <a:buFont typeface="Arial" panose="020B0604020202020204" pitchFamily="34" charset="0"/>
              <a:buChar char="•"/>
            </a:pPr>
            <a:endParaRPr lang="en-GB" b="1" dirty="0" smtClean="0"/>
          </a:p>
          <a:p>
            <a:pPr marL="171450" indent="-171450">
              <a:buFont typeface="Arial" panose="020B0604020202020204" pitchFamily="34" charset="0"/>
              <a:buChar char="•"/>
            </a:pPr>
            <a:r>
              <a:rPr lang="en-GB" b="1" dirty="0" smtClean="0"/>
              <a:t>C3S And CAMS (</a:t>
            </a:r>
            <a:r>
              <a:rPr lang="en-GB" b="1" dirty="0" err="1" smtClean="0"/>
              <a:t>atmos</a:t>
            </a:r>
            <a:r>
              <a:rPr lang="en-GB" b="1" dirty="0" smtClean="0"/>
              <a:t> monitoring)</a:t>
            </a:r>
          </a:p>
          <a:p>
            <a:pPr marL="171450" indent="-171450">
              <a:buFont typeface="Arial" panose="020B0604020202020204" pitchFamily="34" charset="0"/>
              <a:buChar char="•"/>
            </a:pPr>
            <a:r>
              <a:rPr lang="en-GB" b="1" dirty="0" smtClean="0"/>
              <a:t>CDS and toolbox are at the core of the service</a:t>
            </a:r>
            <a:endParaRPr lang="en-GB" b="1" dirty="0"/>
          </a:p>
        </p:txBody>
      </p:sp>
      <p:sp>
        <p:nvSpPr>
          <p:cNvPr id="4" name="Slide Number Placeholder 3"/>
          <p:cNvSpPr>
            <a:spLocks noGrp="1"/>
          </p:cNvSpPr>
          <p:nvPr>
            <p:ph type="sldNum" sz="quarter" idx="10"/>
          </p:nvPr>
        </p:nvSpPr>
        <p:spPr/>
        <p:txBody>
          <a:bodyPr/>
          <a:lstStyle/>
          <a:p>
            <a:fld id="{A7116527-64FD-4ADC-8819-9BFA1E8A93FB}" type="slidenum">
              <a:rPr lang="en-GB" smtClean="0"/>
              <a:t>2</a:t>
            </a:fld>
            <a:endParaRPr lang="en-GB"/>
          </a:p>
        </p:txBody>
      </p:sp>
    </p:spTree>
    <p:extLst>
      <p:ext uri="{BB962C8B-B14F-4D97-AF65-F5344CB8AC3E}">
        <p14:creationId xmlns:p14="http://schemas.microsoft.com/office/powerpoint/2010/main" val="180174616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86008" y="3967619"/>
            <a:ext cx="5486400" cy="4114800"/>
          </a:xfrm>
        </p:spPr>
        <p:txBody>
          <a:bodyPr/>
          <a:lstStyle/>
          <a:p>
            <a:r>
              <a:rPr lang="en-GB" sz="1000" b="1" dirty="0" smtClean="0"/>
              <a:t>Data providers supply:</a:t>
            </a:r>
          </a:p>
          <a:p>
            <a:r>
              <a:rPr lang="en-GB" sz="1000" b="1" dirty="0" smtClean="0"/>
              <a:t>License</a:t>
            </a:r>
            <a:endParaRPr lang="en-GB" sz="1000" dirty="0"/>
          </a:p>
          <a:p>
            <a:r>
              <a:rPr lang="en-GB" sz="1000" dirty="0"/>
              <a:t>The conditions for using the data products are:</a:t>
            </a:r>
            <a:br>
              <a:rPr lang="en-GB" sz="1000" dirty="0"/>
            </a:br>
            <a:r>
              <a:rPr lang="en-GB" sz="1000" dirty="0"/>
              <a:t>You agree ...</a:t>
            </a:r>
            <a:br>
              <a:rPr lang="en-GB" sz="1000" dirty="0"/>
            </a:br>
            <a:r>
              <a:rPr lang="en-GB" sz="1000" dirty="0"/>
              <a:t>... to inform us prior to any publication where the data products are planned to be used. Please do this by sending us the manuscript for review before submission for publication to ensure that our data are accurately represented.</a:t>
            </a:r>
            <a:br>
              <a:rPr lang="en-GB" sz="1000" dirty="0"/>
            </a:br>
            <a:r>
              <a:rPr lang="en-GB" sz="1000" dirty="0"/>
              <a:t>... to offer us co-authorship for any planned peer-reviewed publication based on our data products. (For non peer-reviewed publications it is sufficient if you add an appropriate acknowledgement.)</a:t>
            </a:r>
            <a:br>
              <a:rPr lang="en-GB" sz="1000" dirty="0"/>
            </a:br>
            <a:r>
              <a:rPr lang="en-GB" sz="1000" dirty="0"/>
              <a:t>In these instances, please contact the project management (Michael </a:t>
            </a:r>
            <a:r>
              <a:rPr lang="en-GB" sz="1000" dirty="0" err="1"/>
              <a:t>Buchwitz</a:t>
            </a:r>
            <a:r>
              <a:rPr lang="en-GB" sz="1000" dirty="0"/>
              <a:t> (buchwitz@uni-bremen.de) and Maximilian Reuter (mreuter@iup.physik.uni-bremen.de)) who will then forward the information to the respective retrieval teams.</a:t>
            </a:r>
          </a:p>
          <a:p>
            <a:r>
              <a:rPr lang="en-GB" sz="1000" b="1" dirty="0"/>
              <a:t>Spatial Coverage: </a:t>
            </a:r>
            <a:r>
              <a:rPr lang="en-GB" sz="1000" dirty="0"/>
              <a:t>Quasi global (but with gaps, e.g., due to satellite coverage and clouds)</a:t>
            </a:r>
          </a:p>
          <a:p>
            <a:r>
              <a:rPr lang="en-GB" sz="1000" b="1" dirty="0"/>
              <a:t>Temporal Coverage: </a:t>
            </a:r>
            <a:r>
              <a:rPr lang="en-GB" sz="1000" dirty="0"/>
              <a:t>003 – 2016 (to be extended; sensor dependent for the individual sensor Level 2 products)</a:t>
            </a:r>
          </a:p>
          <a:p>
            <a:r>
              <a:rPr lang="en-GB" sz="1000" b="1" dirty="0"/>
              <a:t>Temporal Resolution: </a:t>
            </a:r>
            <a:r>
              <a:rPr lang="en-GB" sz="1000" dirty="0"/>
              <a:t>Level 2 products: Approx. 1 second; Level 3 products: monthly</a:t>
            </a:r>
          </a:p>
          <a:p>
            <a:r>
              <a:rPr lang="en-GB" sz="1000" b="1" dirty="0"/>
              <a:t>3. DATA FORMAT:: </a:t>
            </a:r>
            <a:r>
              <a:rPr lang="en-GB" sz="1000" dirty="0" err="1"/>
              <a:t>NetCDF</a:t>
            </a:r>
            <a:r>
              <a:rPr lang="en-GB" sz="1000" dirty="0"/>
              <a:t>; see Product Specification Document PSDv3 for Level 2 XCO2 and XCH4 products: http://www.esa-ghg-cci.org/index.php?q=webfm_send/160</a:t>
            </a:r>
          </a:p>
          <a:p>
            <a:r>
              <a:rPr lang="en-GB" sz="1000" b="1" dirty="0"/>
              <a:t>4. DATA VOLUME: </a:t>
            </a:r>
            <a:endParaRPr lang="en-GB" sz="1000" dirty="0"/>
          </a:p>
          <a:p>
            <a:r>
              <a:rPr lang="en-GB" sz="1000" b="1" dirty="0"/>
              <a:t>Current Size:: </a:t>
            </a:r>
            <a:r>
              <a:rPr lang="en-GB" sz="1000" dirty="0"/>
              <a:t>40 GB; addressable items: 1 file per day per Level 2 product, 1 file for entire Level 3 product</a:t>
            </a:r>
          </a:p>
          <a:p>
            <a:r>
              <a:rPr lang="en-GB" sz="1000" dirty="0"/>
              <a:t>10 GB/year; addressable items: 1 file per day per Level 2 product, 1 file for entire Level 3 product</a:t>
            </a:r>
          </a:p>
          <a:p>
            <a:r>
              <a:rPr lang="en-GB" sz="1000" b="1" dirty="0"/>
              <a:t>6. ACCESS: </a:t>
            </a:r>
            <a:endParaRPr lang="en-GB" sz="1000" dirty="0"/>
          </a:p>
          <a:p>
            <a:r>
              <a:rPr lang="en-GB" sz="1000" b="1" dirty="0"/>
              <a:t>Protocol:: </a:t>
            </a:r>
            <a:r>
              <a:rPr lang="en-GB" sz="1000" dirty="0"/>
              <a:t>Via ECMWF CDS (we deliver the data products to ECMWF or more precisely: we will inform ECMWF how to download the data for inclusion into the CDS).</a:t>
            </a:r>
          </a:p>
          <a:p>
            <a:r>
              <a:rPr lang="en-GB" sz="1000" b="1" dirty="0"/>
              <a:t>: </a:t>
            </a:r>
            <a:endParaRPr lang="en-GB" sz="1000" dirty="0"/>
          </a:p>
          <a:p>
            <a:r>
              <a:rPr lang="en-GB" sz="1000" b="1" dirty="0"/>
              <a:t>Constraints:: </a:t>
            </a:r>
            <a:endParaRPr lang="en-GB" sz="1000" dirty="0"/>
          </a:p>
          <a:p>
            <a:r>
              <a:rPr lang="en-GB" sz="1000" b="1" dirty="0"/>
              <a:t>7. TOOLS: </a:t>
            </a:r>
            <a:r>
              <a:rPr lang="en-GB" sz="1000" dirty="0"/>
              <a:t>No tools are available.</a:t>
            </a:r>
          </a:p>
          <a:p>
            <a:r>
              <a:rPr lang="en-GB" sz="1000" b="1" dirty="0"/>
              <a:t>8. SAMPLES: </a:t>
            </a:r>
            <a:endParaRPr lang="en-GB" sz="1000" dirty="0"/>
          </a:p>
          <a:p>
            <a:r>
              <a:rPr lang="en-GB" sz="1000" b="1" dirty="0"/>
              <a:t>Sample Image: : </a:t>
            </a:r>
            <a:endParaRPr lang="en-GB" sz="1000" dirty="0"/>
          </a:p>
          <a:p>
            <a:r>
              <a:rPr lang="en-GB" sz="1000" b="1" dirty="0"/>
              <a:t>Sample Data:: </a:t>
            </a:r>
            <a:r>
              <a:rPr lang="en-GB" sz="1000" dirty="0"/>
              <a:t>http://www.iup.uni-bremen.de/~buch/C3S_GHG_Various/01_sample_file/ESACCI-GHG-L2-CO2-SCIAMACHY-BESD-20110801-fv1.nc </a:t>
            </a:r>
          </a:p>
          <a:p>
            <a:r>
              <a:rPr lang="en-GB" sz="1000" b="1" dirty="0"/>
              <a:t>10. MONITORING: </a:t>
            </a:r>
            <a:endParaRPr lang="en-GB" sz="1000" dirty="0"/>
          </a:p>
          <a:p>
            <a:endParaRPr lang="en-GB" dirty="0"/>
          </a:p>
        </p:txBody>
      </p:sp>
      <p:sp>
        <p:nvSpPr>
          <p:cNvPr id="4" name="Slide Number Placeholder 3"/>
          <p:cNvSpPr>
            <a:spLocks noGrp="1"/>
          </p:cNvSpPr>
          <p:nvPr>
            <p:ph type="sldNum" sz="quarter" idx="10"/>
          </p:nvPr>
        </p:nvSpPr>
        <p:spPr/>
        <p:txBody>
          <a:bodyPr/>
          <a:lstStyle/>
          <a:p>
            <a:fld id="{A7116527-64FD-4ADC-8819-9BFA1E8A93FB}" type="slidenum">
              <a:rPr lang="en-GB" smtClean="0"/>
              <a:t>20</a:t>
            </a:fld>
            <a:endParaRPr lang="en-GB"/>
          </a:p>
        </p:txBody>
      </p:sp>
    </p:spTree>
    <p:extLst>
      <p:ext uri="{BB962C8B-B14F-4D97-AF65-F5344CB8AC3E}">
        <p14:creationId xmlns:p14="http://schemas.microsoft.com/office/powerpoint/2010/main" val="400329966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125260" y="4326948"/>
            <a:ext cx="6576165" cy="4114800"/>
          </a:xfrm>
        </p:spPr>
        <p:txBody>
          <a:bodyPr/>
          <a:lstStyle/>
          <a:p>
            <a:pPr marL="171450" indent="-171450">
              <a:buFont typeface="Arial" panose="020B0604020202020204" pitchFamily="34" charset="0"/>
              <a:buChar char="•"/>
            </a:pPr>
            <a:r>
              <a:rPr lang="en-GB" sz="1600" b="1" dirty="0" smtClean="0"/>
              <a:t>This is the CDS vision: we want to make a diverse range of data available in the easiest way possible for users. </a:t>
            </a:r>
          </a:p>
          <a:p>
            <a:pPr marL="171450" indent="-171450">
              <a:buFont typeface="Arial" panose="020B0604020202020204" pitchFamily="34" charset="0"/>
              <a:buChar char="•"/>
            </a:pPr>
            <a:r>
              <a:rPr lang="en-GB" sz="1600" b="1" dirty="0" smtClean="0"/>
              <a:t>It is a distributed system, and the CDS is cloud based</a:t>
            </a:r>
          </a:p>
          <a:p>
            <a:pPr marL="171450" indent="-171450">
              <a:buFont typeface="Arial" panose="020B0604020202020204" pitchFamily="34" charset="0"/>
              <a:buChar char="•"/>
            </a:pPr>
            <a:r>
              <a:rPr lang="en-GB" sz="1600" b="1" u="sng" dirty="0" smtClean="0"/>
              <a:t>Adapter</a:t>
            </a:r>
            <a:r>
              <a:rPr lang="en-GB" sz="1600" b="1" dirty="0" smtClean="0"/>
              <a:t> -interface to data sources; they map the requests from the broker into a form understood by remote infrastructure; adapter to local disk files, </a:t>
            </a:r>
            <a:r>
              <a:rPr lang="en-GB" sz="1600" b="1" dirty="0" err="1" smtClean="0"/>
              <a:t>openDAP</a:t>
            </a:r>
            <a:r>
              <a:rPr lang="en-GB" sz="1600" b="1" dirty="0" smtClean="0"/>
              <a:t>, ftp servers, MARS archive, etc. </a:t>
            </a:r>
          </a:p>
          <a:p>
            <a:pPr marL="171450" indent="-171450">
              <a:buFont typeface="Arial" panose="020B0604020202020204" pitchFamily="34" charset="0"/>
              <a:buChar char="•"/>
            </a:pPr>
            <a:r>
              <a:rPr lang="en-GB" sz="1600" b="1" u="sng" dirty="0" smtClean="0"/>
              <a:t>Broker</a:t>
            </a:r>
            <a:r>
              <a:rPr lang="en-GB" sz="1600" b="1" dirty="0" smtClean="0"/>
              <a:t>- manages the load and schedules request </a:t>
            </a:r>
          </a:p>
          <a:p>
            <a:pPr marL="171450" indent="-171450">
              <a:buFont typeface="Arial" panose="020B0604020202020204" pitchFamily="34" charset="0"/>
              <a:buChar char="•"/>
            </a:pPr>
            <a:r>
              <a:rPr lang="en-GB" sz="1600" b="1" u="sng" dirty="0" smtClean="0"/>
              <a:t>Common data model in toolbox </a:t>
            </a:r>
            <a:r>
              <a:rPr lang="en-GB" sz="1600" b="1" dirty="0" smtClean="0"/>
              <a:t>-allows different datasets to be combined and compared</a:t>
            </a:r>
          </a:p>
          <a:p>
            <a:pPr marL="171450" indent="-171450">
              <a:buFont typeface="Arial" panose="020B0604020202020204" pitchFamily="34" charset="0"/>
              <a:buChar char="•"/>
            </a:pPr>
            <a:r>
              <a:rPr lang="en-GB" sz="1600" b="1" dirty="0" smtClean="0"/>
              <a:t>Different tools can be installed (such as CDO), and also use tools at data suppliers location (if available)</a:t>
            </a:r>
          </a:p>
          <a:p>
            <a:pPr marL="171450" indent="-171450">
              <a:buFont typeface="Arial" panose="020B0604020202020204" pitchFamily="34" charset="0"/>
              <a:buChar char="•"/>
            </a:pPr>
            <a:r>
              <a:rPr lang="en-GB" sz="1600" b="1" dirty="0" smtClean="0"/>
              <a:t>Used to build workflows (which are the processing steps) and applications (the web pages holding the workflow) which combine different tools and data sources</a:t>
            </a:r>
          </a:p>
          <a:p>
            <a:pPr marL="171450" indent="-171450">
              <a:buFont typeface="Arial" panose="020B0604020202020204" pitchFamily="34" charset="0"/>
              <a:buChar char="•"/>
            </a:pPr>
            <a:r>
              <a:rPr lang="en-GB" sz="1600" b="1" dirty="0" smtClean="0"/>
              <a:t>Supplied to user via unified web interface</a:t>
            </a:r>
          </a:p>
          <a:p>
            <a:pPr marL="171450" indent="-171450">
              <a:buFont typeface="Arial" panose="020B0604020202020204" pitchFamily="34" charset="0"/>
              <a:buChar char="•"/>
            </a:pPr>
            <a:r>
              <a:rPr lang="en-GB" sz="1600" b="1" dirty="0" smtClean="0"/>
              <a:t>Will also have API to automate interaction with CDS</a:t>
            </a:r>
          </a:p>
          <a:p>
            <a:pPr marL="171450" indent="-171450">
              <a:buFont typeface="Arial" panose="020B0604020202020204" pitchFamily="34" charset="0"/>
              <a:buChar char="•"/>
            </a:pPr>
            <a:r>
              <a:rPr lang="en-GB" sz="1600" b="1" dirty="0" smtClean="0"/>
              <a:t>All products will have a DOI</a:t>
            </a:r>
          </a:p>
          <a:p>
            <a:pPr marL="171450" indent="-171450">
              <a:buFont typeface="Arial" panose="020B0604020202020204" pitchFamily="34" charset="0"/>
              <a:buChar char="•"/>
            </a:pPr>
            <a:r>
              <a:rPr lang="en-GB" sz="1600" b="1" dirty="0" smtClean="0"/>
              <a:t>Also holds EQC information, reports, monitoring and metrics…</a:t>
            </a:r>
          </a:p>
          <a:p>
            <a:pPr marL="171450" indent="-171450">
              <a:buFont typeface="Arial" panose="020B0604020202020204" pitchFamily="34" charset="0"/>
              <a:buChar char="•"/>
            </a:pPr>
            <a:r>
              <a:rPr lang="en-GB" sz="1600" b="1" i="1" dirty="0" smtClean="0"/>
              <a:t>To allow users to go from data to information</a:t>
            </a:r>
            <a:endParaRPr lang="en-GB" sz="1600" b="1" i="1" dirty="0"/>
          </a:p>
        </p:txBody>
      </p:sp>
      <p:sp>
        <p:nvSpPr>
          <p:cNvPr id="4" name="Slide Number Placeholder 3"/>
          <p:cNvSpPr>
            <a:spLocks noGrp="1"/>
          </p:cNvSpPr>
          <p:nvPr>
            <p:ph type="sldNum" sz="quarter" idx="10"/>
          </p:nvPr>
        </p:nvSpPr>
        <p:spPr/>
        <p:txBody>
          <a:bodyPr/>
          <a:lstStyle/>
          <a:p>
            <a:fld id="{A7116527-64FD-4ADC-8819-9BFA1E8A93FB}" type="slidenum">
              <a:rPr lang="en-GB" smtClean="0"/>
              <a:t>3</a:t>
            </a:fld>
            <a:endParaRPr lang="en-GB" dirty="0"/>
          </a:p>
        </p:txBody>
      </p:sp>
    </p:spTree>
    <p:extLst>
      <p:ext uri="{BB962C8B-B14F-4D97-AF65-F5344CB8AC3E}">
        <p14:creationId xmlns:p14="http://schemas.microsoft.com/office/powerpoint/2010/main" val="157749772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GB" sz="1800" b="1" dirty="0" smtClean="0"/>
              <a:t>This shows the scope of the data the CDS will have to handle</a:t>
            </a:r>
          </a:p>
          <a:p>
            <a:pPr marL="171450" indent="-171450">
              <a:buFont typeface="Arial" panose="020B0604020202020204" pitchFamily="34" charset="0"/>
              <a:buChar char="•"/>
            </a:pPr>
            <a:r>
              <a:rPr lang="en-GB" sz="1800" b="1" dirty="0" smtClean="0"/>
              <a:t>Wide variety of data sources: observations, reanalysis, model output (seasonal, climate projections)</a:t>
            </a:r>
          </a:p>
          <a:p>
            <a:pPr marL="171450" indent="-171450">
              <a:buFont typeface="Arial" panose="020B0604020202020204" pitchFamily="34" charset="0"/>
              <a:buChar char="•"/>
            </a:pPr>
            <a:r>
              <a:rPr lang="en-GB" sz="1800" b="1" dirty="0" smtClean="0"/>
              <a:t>Many ITT's issued to procure data –CDS team currently liaising with more than 30 data providers</a:t>
            </a:r>
          </a:p>
          <a:p>
            <a:endParaRPr lang="en-GB" sz="1800" b="1" dirty="0" smtClean="0"/>
          </a:p>
          <a:p>
            <a:r>
              <a:rPr lang="en-GB" sz="1800" b="1" dirty="0" smtClean="0"/>
              <a:t>ALSO:</a:t>
            </a:r>
          </a:p>
          <a:p>
            <a:r>
              <a:rPr lang="en-GB" sz="1800" b="1" dirty="0" smtClean="0"/>
              <a:t>Datasets include ERA5, </a:t>
            </a:r>
            <a:r>
              <a:rPr lang="en-GB" sz="1800" b="1" dirty="0" err="1" smtClean="0"/>
              <a:t>ECV’s,CDR’s</a:t>
            </a:r>
            <a:r>
              <a:rPr lang="en-GB" sz="1800" b="1" dirty="0" smtClean="0"/>
              <a:t> …PB-&gt;MB</a:t>
            </a:r>
          </a:p>
          <a:p>
            <a:pPr marL="171450" indent="-171450">
              <a:buFont typeface="Arial" panose="020B0604020202020204" pitchFamily="34" charset="0"/>
              <a:buChar char="•"/>
            </a:pPr>
            <a:r>
              <a:rPr lang="en-GB" sz="1800" b="1" dirty="0" smtClean="0"/>
              <a:t>C3S also has Sectoral </a:t>
            </a:r>
            <a:r>
              <a:rPr lang="en-GB" sz="1800" b="1" dirty="0"/>
              <a:t>I</a:t>
            </a:r>
            <a:r>
              <a:rPr lang="en-GB" sz="1800" b="1" dirty="0" smtClean="0"/>
              <a:t>nformation Service (SIS) -sector specific datasets (such as energy, water)</a:t>
            </a:r>
          </a:p>
          <a:p>
            <a:pPr marL="171450" indent="-171450">
              <a:buFont typeface="Arial" panose="020B0604020202020204" pitchFamily="34" charset="0"/>
              <a:buChar char="•"/>
            </a:pPr>
            <a:r>
              <a:rPr lang="en-GB" sz="1800" b="1" dirty="0" smtClean="0"/>
              <a:t>EQC: (Evaluation and Quality </a:t>
            </a:r>
            <a:r>
              <a:rPr lang="en-GB" sz="1800" b="1" dirty="0"/>
              <a:t>C</a:t>
            </a:r>
            <a:r>
              <a:rPr lang="en-GB" sz="1800" b="1" dirty="0" smtClean="0"/>
              <a:t>ontrol) function is cross cutting across C3S –reports </a:t>
            </a:r>
            <a:r>
              <a:rPr lang="en-GB" sz="1800" b="1" dirty="0" err="1" smtClean="0"/>
              <a:t>etc</a:t>
            </a:r>
            <a:r>
              <a:rPr lang="en-GB" sz="1800" b="1" dirty="0" smtClean="0"/>
              <a:t> also go into CDS</a:t>
            </a:r>
          </a:p>
          <a:p>
            <a:endParaRPr lang="en-GB" sz="1800" b="1" dirty="0" smtClean="0"/>
          </a:p>
          <a:p>
            <a:endParaRPr lang="en-GB" dirty="0"/>
          </a:p>
        </p:txBody>
      </p:sp>
      <p:sp>
        <p:nvSpPr>
          <p:cNvPr id="4" name="Slide Number Placeholder 3"/>
          <p:cNvSpPr>
            <a:spLocks noGrp="1"/>
          </p:cNvSpPr>
          <p:nvPr>
            <p:ph type="sldNum" sz="quarter" idx="10"/>
          </p:nvPr>
        </p:nvSpPr>
        <p:spPr/>
        <p:txBody>
          <a:bodyPr/>
          <a:lstStyle/>
          <a:p>
            <a:fld id="{A7116527-64FD-4ADC-8819-9BFA1E8A93FB}" type="slidenum">
              <a:rPr lang="en-GB" smtClean="0"/>
              <a:t>4</a:t>
            </a:fld>
            <a:endParaRPr lang="en-GB"/>
          </a:p>
        </p:txBody>
      </p:sp>
    </p:spTree>
    <p:extLst>
      <p:ext uri="{BB962C8B-B14F-4D97-AF65-F5344CB8AC3E}">
        <p14:creationId xmlns:p14="http://schemas.microsoft.com/office/powerpoint/2010/main" val="263239976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2000" b="1" dirty="0" smtClean="0"/>
              <a:t>To reiterate; the CDS attempting to deal with huge diversity of:</a:t>
            </a:r>
          </a:p>
          <a:p>
            <a:pPr marL="171450" indent="-171450">
              <a:buFont typeface="Arial" panose="020B0604020202020204" pitchFamily="34" charset="0"/>
              <a:buChar char="•"/>
            </a:pPr>
            <a:r>
              <a:rPr lang="en-GB" sz="2000" b="1" dirty="0" smtClean="0"/>
              <a:t>data sources (local, remote)</a:t>
            </a:r>
          </a:p>
          <a:p>
            <a:pPr marL="171450" indent="-171450">
              <a:buFont typeface="Arial" panose="020B0604020202020204" pitchFamily="34" charset="0"/>
              <a:buChar char="•"/>
            </a:pPr>
            <a:r>
              <a:rPr lang="en-GB" sz="2000" b="1" dirty="0" smtClean="0"/>
              <a:t>data volumes (Petabyte to Megabyte)</a:t>
            </a:r>
          </a:p>
          <a:p>
            <a:pPr marL="171450" indent="-171450">
              <a:buFont typeface="Arial" panose="020B0604020202020204" pitchFamily="34" charset="0"/>
              <a:buChar char="•"/>
            </a:pPr>
            <a:r>
              <a:rPr lang="en-GB" sz="2000" b="1" dirty="0" smtClean="0"/>
              <a:t>data formats (</a:t>
            </a:r>
            <a:r>
              <a:rPr lang="en-GB" sz="2000" b="1" dirty="0" err="1" smtClean="0"/>
              <a:t>netCDF</a:t>
            </a:r>
            <a:r>
              <a:rPr lang="en-GB" sz="2000" b="1" dirty="0" smtClean="0"/>
              <a:t>, </a:t>
            </a:r>
            <a:r>
              <a:rPr lang="en-GB" sz="2000" b="1" dirty="0" err="1" smtClean="0"/>
              <a:t>ascii</a:t>
            </a:r>
            <a:r>
              <a:rPr lang="en-GB" sz="2000" b="1" dirty="0" smtClean="0"/>
              <a:t>, shapefiles…)</a:t>
            </a:r>
          </a:p>
          <a:p>
            <a:endParaRPr lang="en-GB" sz="2000" b="1" dirty="0" smtClean="0"/>
          </a:p>
          <a:p>
            <a:endParaRPr lang="en-GB" sz="2000" b="1" dirty="0"/>
          </a:p>
        </p:txBody>
      </p:sp>
      <p:sp>
        <p:nvSpPr>
          <p:cNvPr id="4" name="Slide Number Placeholder 3"/>
          <p:cNvSpPr>
            <a:spLocks noGrp="1"/>
          </p:cNvSpPr>
          <p:nvPr>
            <p:ph type="sldNum" sz="quarter" idx="10"/>
          </p:nvPr>
        </p:nvSpPr>
        <p:spPr/>
        <p:txBody>
          <a:bodyPr/>
          <a:lstStyle/>
          <a:p>
            <a:fld id="{A7116527-64FD-4ADC-8819-9BFA1E8A93FB}" type="slidenum">
              <a:rPr lang="en-GB" smtClean="0"/>
              <a:t>5</a:t>
            </a:fld>
            <a:endParaRPr lang="en-GB"/>
          </a:p>
        </p:txBody>
      </p:sp>
    </p:spTree>
    <p:extLst>
      <p:ext uri="{BB962C8B-B14F-4D97-AF65-F5344CB8AC3E}">
        <p14:creationId xmlns:p14="http://schemas.microsoft.com/office/powerpoint/2010/main" val="125143122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800" b="1" dirty="0" smtClean="0"/>
              <a:t>CDS development is following the AGILE methodology</a:t>
            </a:r>
          </a:p>
          <a:p>
            <a:endParaRPr lang="en-GB" sz="1800" b="1" dirty="0"/>
          </a:p>
          <a:p>
            <a:r>
              <a:rPr lang="en-GB" sz="1800" b="1" dirty="0" smtClean="0"/>
              <a:t>This provides:</a:t>
            </a:r>
          </a:p>
          <a:p>
            <a:pPr marL="171450" indent="-171450">
              <a:buFont typeface="Arial" panose="020B0604020202020204" pitchFamily="34" charset="0"/>
              <a:buChar char="•"/>
            </a:pPr>
            <a:r>
              <a:rPr lang="en-GB" sz="1800" b="1" dirty="0" smtClean="0"/>
              <a:t>An incremental and flexible approach</a:t>
            </a:r>
          </a:p>
          <a:p>
            <a:pPr marL="171450" indent="-171450">
              <a:buFont typeface="Arial" panose="020B0604020202020204" pitchFamily="34" charset="0"/>
              <a:buChar char="•"/>
            </a:pPr>
            <a:r>
              <a:rPr lang="en-GB" sz="1800" b="1" dirty="0" smtClean="0"/>
              <a:t>continuous stakeholder engagement</a:t>
            </a:r>
          </a:p>
          <a:p>
            <a:pPr marL="171450" indent="-171450">
              <a:buFont typeface="Arial" panose="020B0604020202020204" pitchFamily="34" charset="0"/>
              <a:buChar char="•"/>
            </a:pPr>
            <a:r>
              <a:rPr lang="en-GB" sz="1800" b="1" dirty="0" smtClean="0"/>
              <a:t>A prioritised list of tasks to perform</a:t>
            </a:r>
          </a:p>
          <a:p>
            <a:pPr marL="171450" indent="-171450">
              <a:buFont typeface="Arial" panose="020B0604020202020204" pitchFamily="34" charset="0"/>
              <a:buChar char="•"/>
            </a:pPr>
            <a:endParaRPr lang="en-GB" sz="1800" b="1" dirty="0"/>
          </a:p>
          <a:p>
            <a:pPr marL="171450" indent="-171450">
              <a:buFont typeface="Arial" panose="020B0604020202020204" pitchFamily="34" charset="0"/>
              <a:buChar char="•"/>
            </a:pPr>
            <a:r>
              <a:rPr lang="en-GB" sz="1800" b="1" dirty="0" smtClean="0"/>
              <a:t>Can respond to evolving requirements</a:t>
            </a:r>
          </a:p>
          <a:p>
            <a:pPr marL="171450" indent="-171450">
              <a:buFont typeface="Arial" panose="020B0604020202020204" pitchFamily="34" charset="0"/>
              <a:buChar char="•"/>
            </a:pPr>
            <a:r>
              <a:rPr lang="en-GB" sz="1800" b="1" dirty="0" smtClean="0"/>
              <a:t>Cloud infrastructure used for deployment</a:t>
            </a:r>
          </a:p>
          <a:p>
            <a:pPr marL="171450" indent="-171450">
              <a:buFont typeface="Arial" panose="020B0604020202020204" pitchFamily="34" charset="0"/>
              <a:buChar char="•"/>
            </a:pPr>
            <a:endParaRPr lang="en-GB" sz="1800" b="1" dirty="0" smtClean="0"/>
          </a:p>
          <a:p>
            <a:pPr marL="171450" indent="-171450">
              <a:buFont typeface="Arial" panose="020B0604020202020204" pitchFamily="34" charset="0"/>
              <a:buChar char="•"/>
            </a:pPr>
            <a:r>
              <a:rPr lang="en-GB" sz="1800" b="1" dirty="0" smtClean="0"/>
              <a:t>Telespazio and FMI (Finnish Met Institute) contractors for CDS</a:t>
            </a:r>
          </a:p>
          <a:p>
            <a:pPr marL="171450" indent="-171450">
              <a:buFont typeface="Arial" panose="020B0604020202020204" pitchFamily="34" charset="0"/>
              <a:buChar char="•"/>
            </a:pPr>
            <a:r>
              <a:rPr lang="en-GB" sz="1800" b="1" dirty="0" smtClean="0"/>
              <a:t>B-Open is the contractor for the toolbox</a:t>
            </a:r>
          </a:p>
          <a:p>
            <a:endParaRPr lang="en-GB" dirty="0"/>
          </a:p>
        </p:txBody>
      </p:sp>
      <p:sp>
        <p:nvSpPr>
          <p:cNvPr id="4" name="Slide Number Placeholder 3"/>
          <p:cNvSpPr>
            <a:spLocks noGrp="1"/>
          </p:cNvSpPr>
          <p:nvPr>
            <p:ph type="sldNum" sz="quarter" idx="10"/>
          </p:nvPr>
        </p:nvSpPr>
        <p:spPr/>
        <p:txBody>
          <a:bodyPr/>
          <a:lstStyle/>
          <a:p>
            <a:fld id="{A7116527-64FD-4ADC-8819-9BFA1E8A93FB}" type="slidenum">
              <a:rPr lang="en-GB" smtClean="0"/>
              <a:t>6</a:t>
            </a:fld>
            <a:endParaRPr lang="en-GB"/>
          </a:p>
        </p:txBody>
      </p:sp>
    </p:spTree>
    <p:extLst>
      <p:ext uri="{BB962C8B-B14F-4D97-AF65-F5344CB8AC3E}">
        <p14:creationId xmlns:p14="http://schemas.microsoft.com/office/powerpoint/2010/main" val="30661196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GB" sz="1600" b="1" dirty="0" smtClean="0"/>
              <a:t>CDS will use standards based components</a:t>
            </a:r>
          </a:p>
          <a:p>
            <a:pPr marL="171450" indent="-171450">
              <a:buFont typeface="Arial" panose="020B0604020202020204" pitchFamily="34" charset="0"/>
              <a:buChar char="•"/>
            </a:pPr>
            <a:r>
              <a:rPr lang="en-GB" sz="1600" b="1" dirty="0" smtClean="0"/>
              <a:t>Uses </a:t>
            </a:r>
            <a:r>
              <a:rPr lang="en-GB" sz="1600" b="1" dirty="0" err="1" smtClean="0"/>
              <a:t>Geonetworks</a:t>
            </a:r>
            <a:r>
              <a:rPr lang="en-GB" sz="1600" b="1" dirty="0" smtClean="0"/>
              <a:t> catalogue</a:t>
            </a:r>
          </a:p>
          <a:p>
            <a:pPr marL="171450" indent="-171450">
              <a:buFont typeface="Arial" panose="020B0604020202020204" pitchFamily="34" charset="0"/>
              <a:buChar char="•"/>
            </a:pPr>
            <a:r>
              <a:rPr lang="en-GB" sz="1600" b="1" dirty="0" smtClean="0"/>
              <a:t>Metadata Catalogue records will be compliant with ISO19115+INSPIRE + CSW catalogue services for web.</a:t>
            </a:r>
          </a:p>
          <a:p>
            <a:pPr marL="171450" indent="-171450">
              <a:buFont typeface="Arial" panose="020B0604020202020204" pitchFamily="34" charset="0"/>
              <a:buChar char="•"/>
            </a:pPr>
            <a:r>
              <a:rPr lang="en-GB" sz="1600" b="1" dirty="0" smtClean="0"/>
              <a:t>The Data Request form specification is designed by CDS team</a:t>
            </a:r>
          </a:p>
          <a:p>
            <a:pPr marL="171450" indent="-171450">
              <a:buFont typeface="Arial" panose="020B0604020202020204" pitchFamily="34" charset="0"/>
              <a:buChar char="•"/>
            </a:pPr>
            <a:r>
              <a:rPr lang="en-GB" sz="1600" b="1" dirty="0" smtClean="0"/>
              <a:t>Data Download Service will provide URL to internal or remote repositories.</a:t>
            </a:r>
          </a:p>
          <a:p>
            <a:pPr marL="171450" indent="-171450">
              <a:buFont typeface="Arial" panose="020B0604020202020204" pitchFamily="34" charset="0"/>
              <a:buChar char="•"/>
            </a:pPr>
            <a:r>
              <a:rPr lang="en-GB" sz="1600" b="1" dirty="0" smtClean="0"/>
              <a:t>We will also support INSPIRE Compliant Data Web Services (using SMARTMET server)</a:t>
            </a:r>
          </a:p>
          <a:p>
            <a:pPr marL="171450" indent="-171450">
              <a:buFont typeface="Arial" panose="020B0604020202020204" pitchFamily="34" charset="0"/>
              <a:buChar char="•"/>
            </a:pPr>
            <a:endParaRPr lang="en-GB" sz="1600" b="1" dirty="0"/>
          </a:p>
          <a:p>
            <a:pPr marL="171450" indent="-171450">
              <a:buFont typeface="Arial" panose="020B0604020202020204" pitchFamily="34" charset="0"/>
              <a:buChar char="•"/>
            </a:pPr>
            <a:r>
              <a:rPr lang="en-GB" sz="1600" b="1" dirty="0" smtClean="0"/>
              <a:t>CDS catalogue contents can be harvested via OMI-PMH (</a:t>
            </a:r>
            <a:r>
              <a:rPr lang="en-GB" sz="1600" dirty="0" smtClean="0">
                <a:hlinkClick r:id="rId3" tooltip="Open Archives Initiative"/>
              </a:rPr>
              <a:t>Open </a:t>
            </a:r>
            <a:r>
              <a:rPr lang="en-GB" sz="1600" dirty="0">
                <a:hlinkClick r:id="rId3" tooltip="Open Archives Initiative"/>
              </a:rPr>
              <a:t>Archives Initiative</a:t>
            </a:r>
            <a:r>
              <a:rPr lang="en-GB" sz="1600" dirty="0"/>
              <a:t> </a:t>
            </a:r>
            <a:r>
              <a:rPr lang="en-GB" sz="1600" b="1" dirty="0"/>
              <a:t>Protocol for Metadata Harvesting</a:t>
            </a:r>
            <a:r>
              <a:rPr lang="en-GB" sz="1600" dirty="0"/>
              <a:t> </a:t>
            </a:r>
            <a:r>
              <a:rPr lang="en-GB" sz="1600" dirty="0" smtClean="0"/>
              <a:t>)</a:t>
            </a:r>
            <a:endParaRPr lang="en-GB" sz="1600" b="1" dirty="0" smtClean="0"/>
          </a:p>
          <a:p>
            <a:pPr marL="171450" indent="-171450">
              <a:buFont typeface="Arial" panose="020B0604020202020204" pitchFamily="34" charset="0"/>
              <a:buChar char="•"/>
            </a:pPr>
            <a:r>
              <a:rPr lang="en-GB" sz="1600" b="1" dirty="0" smtClean="0"/>
              <a:t>In this way, C3S/CDS can act as a Data Collection or Production Centre (DCPC)</a:t>
            </a:r>
            <a:endParaRPr lang="en-GB" sz="1600" b="1" dirty="0"/>
          </a:p>
        </p:txBody>
      </p:sp>
      <p:sp>
        <p:nvSpPr>
          <p:cNvPr id="4" name="Slide Number Placeholder 3"/>
          <p:cNvSpPr>
            <a:spLocks noGrp="1"/>
          </p:cNvSpPr>
          <p:nvPr>
            <p:ph type="sldNum" sz="quarter" idx="10"/>
          </p:nvPr>
        </p:nvSpPr>
        <p:spPr/>
        <p:txBody>
          <a:bodyPr/>
          <a:lstStyle/>
          <a:p>
            <a:fld id="{A7116527-64FD-4ADC-8819-9BFA1E8A93FB}" type="slidenum">
              <a:rPr lang="en-GB" smtClean="0"/>
              <a:t>7</a:t>
            </a:fld>
            <a:endParaRPr lang="en-GB"/>
          </a:p>
        </p:txBody>
      </p:sp>
    </p:spTree>
    <p:extLst>
      <p:ext uri="{BB962C8B-B14F-4D97-AF65-F5344CB8AC3E}">
        <p14:creationId xmlns:p14="http://schemas.microsoft.com/office/powerpoint/2010/main" val="424556686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2606"/>
            <a:ext cx="5486400" cy="4114800"/>
          </a:xfrm>
        </p:spPr>
        <p:txBody>
          <a:bodyPr/>
          <a:lstStyle/>
          <a:p>
            <a:pPr marL="171450" indent="-171450">
              <a:buFont typeface="Arial" panose="020B0604020202020204" pitchFamily="34" charset="0"/>
              <a:buChar char="•"/>
            </a:pPr>
            <a:r>
              <a:rPr lang="en-GB" sz="1800" b="1" dirty="0" smtClean="0"/>
              <a:t>Dataset Granularity is a major issue</a:t>
            </a:r>
          </a:p>
          <a:p>
            <a:pPr marL="171450" indent="-171450">
              <a:buFont typeface="Arial" panose="020B0604020202020204" pitchFamily="34" charset="0"/>
              <a:buChar char="•"/>
            </a:pPr>
            <a:r>
              <a:rPr lang="en-GB" sz="1800" b="1" dirty="0"/>
              <a:t>User will select data via </a:t>
            </a:r>
            <a:r>
              <a:rPr lang="en-GB" sz="1800" b="1" dirty="0" smtClean="0"/>
              <a:t>“data request forms”</a:t>
            </a:r>
          </a:p>
          <a:p>
            <a:pPr marL="171450" indent="-171450">
              <a:buFont typeface="Arial" panose="020B0604020202020204" pitchFamily="34" charset="0"/>
              <a:buChar char="•"/>
            </a:pPr>
            <a:r>
              <a:rPr lang="en-GB" sz="1800" b="1" dirty="0" smtClean="0"/>
              <a:t>less records in the catalogue means less granular search results</a:t>
            </a:r>
          </a:p>
          <a:p>
            <a:pPr marL="171450" indent="-171450">
              <a:buFont typeface="Arial" panose="020B0604020202020204" pitchFamily="34" charset="0"/>
              <a:buChar char="•"/>
            </a:pPr>
            <a:r>
              <a:rPr lang="en-GB" sz="1800" b="1" dirty="0" smtClean="0"/>
              <a:t>Fewer forms mean more the forms need to be more complex forms </a:t>
            </a:r>
          </a:p>
          <a:p>
            <a:pPr marL="171450" indent="-171450">
              <a:buFont typeface="Arial" panose="020B0604020202020204" pitchFamily="34" charset="0"/>
              <a:buChar char="•"/>
            </a:pPr>
            <a:r>
              <a:rPr lang="en-GB" sz="1800" b="1" dirty="0" smtClean="0"/>
              <a:t>This is because we need to try to cover all possible  options within the dataset –hence many choices for the user are presented</a:t>
            </a:r>
          </a:p>
          <a:p>
            <a:pPr marL="171450" indent="-171450">
              <a:buFont typeface="Arial" panose="020B0604020202020204" pitchFamily="34" charset="0"/>
              <a:buChar char="•"/>
            </a:pPr>
            <a:r>
              <a:rPr lang="en-GB" sz="1800" b="1" dirty="0"/>
              <a:t>O</a:t>
            </a:r>
            <a:r>
              <a:rPr lang="en-GB" sz="1800" b="1" dirty="0" smtClean="0"/>
              <a:t>n the other hand, having many catalogue records gives very granular search results</a:t>
            </a:r>
          </a:p>
          <a:p>
            <a:pPr marL="171450" indent="-171450">
              <a:buFont typeface="Arial" panose="020B0604020202020204" pitchFamily="34" charset="0"/>
              <a:buChar char="•"/>
            </a:pPr>
            <a:r>
              <a:rPr lang="en-GB" sz="1800" b="1" dirty="0" smtClean="0"/>
              <a:t>The more forms, the less complex each form is</a:t>
            </a:r>
          </a:p>
          <a:p>
            <a:pPr marL="171450" indent="-171450">
              <a:buFont typeface="Arial" panose="020B0604020202020204" pitchFamily="34" charset="0"/>
              <a:buChar char="•"/>
            </a:pPr>
            <a:r>
              <a:rPr lang="en-GB" sz="1800" b="1" dirty="0"/>
              <a:t>F</a:t>
            </a:r>
            <a:r>
              <a:rPr lang="en-GB" sz="1800" b="1" dirty="0" smtClean="0"/>
              <a:t>orms that the user is presented with go from “custom” to “generic”</a:t>
            </a:r>
            <a:endParaRPr lang="en-GB" sz="1800" b="1" dirty="0"/>
          </a:p>
          <a:p>
            <a:pPr marL="171450" indent="-171450">
              <a:buFont typeface="Arial" panose="020B0604020202020204" pitchFamily="34" charset="0"/>
              <a:buChar char="•"/>
            </a:pPr>
            <a:r>
              <a:rPr lang="en-GB" sz="1800" b="1" dirty="0" smtClean="0"/>
              <a:t>For each dataset, have to decide “where to stand” to make it as easy as possible for the user.</a:t>
            </a:r>
            <a:endParaRPr lang="en-GB" sz="1800" b="1" dirty="0"/>
          </a:p>
        </p:txBody>
      </p:sp>
      <p:sp>
        <p:nvSpPr>
          <p:cNvPr id="4" name="Slide Number Placeholder 3"/>
          <p:cNvSpPr>
            <a:spLocks noGrp="1"/>
          </p:cNvSpPr>
          <p:nvPr>
            <p:ph type="sldNum" sz="quarter" idx="10"/>
          </p:nvPr>
        </p:nvSpPr>
        <p:spPr/>
        <p:txBody>
          <a:bodyPr/>
          <a:lstStyle/>
          <a:p>
            <a:fld id="{A7116527-64FD-4ADC-8819-9BFA1E8A93FB}" type="slidenum">
              <a:rPr lang="en-GB" smtClean="0"/>
              <a:t>8</a:t>
            </a:fld>
            <a:endParaRPr lang="en-GB"/>
          </a:p>
        </p:txBody>
      </p:sp>
    </p:spTree>
    <p:extLst>
      <p:ext uri="{BB962C8B-B14F-4D97-AF65-F5344CB8AC3E}">
        <p14:creationId xmlns:p14="http://schemas.microsoft.com/office/powerpoint/2010/main" val="52625940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400" dirty="0" smtClean="0"/>
              <a:t>Here is a look in detail at support for a C3S dataset</a:t>
            </a:r>
          </a:p>
          <a:p>
            <a:pPr marL="342900" indent="-342900">
              <a:buFont typeface="Arial" panose="020B0604020202020204" pitchFamily="34" charset="0"/>
              <a:buChar char="•"/>
            </a:pPr>
            <a:r>
              <a:rPr lang="en-GB" sz="1400" dirty="0" smtClean="0"/>
              <a:t>Seasonal </a:t>
            </a:r>
            <a:r>
              <a:rPr lang="en-GB" sz="1400" dirty="0"/>
              <a:t>Forecast data is a </a:t>
            </a:r>
            <a:r>
              <a:rPr lang="en-GB" sz="1400" b="1" dirty="0"/>
              <a:t>major dataset and service</a:t>
            </a:r>
            <a:r>
              <a:rPr lang="en-GB" sz="1400" dirty="0"/>
              <a:t>  for C3S/CDS</a:t>
            </a:r>
          </a:p>
          <a:p>
            <a:endParaRPr lang="en-GB" sz="1400" dirty="0"/>
          </a:p>
          <a:p>
            <a:pPr marL="342900" indent="-342900">
              <a:buFont typeface="Arial" panose="020B0604020202020204" pitchFamily="34" charset="0"/>
              <a:buChar char="•"/>
            </a:pPr>
            <a:r>
              <a:rPr lang="en-GB" sz="1400" b="1" dirty="0"/>
              <a:t>5 institutions</a:t>
            </a:r>
            <a:r>
              <a:rPr lang="en-GB" sz="1400" dirty="0"/>
              <a:t> (ECMWF, Met Office, </a:t>
            </a:r>
            <a:r>
              <a:rPr lang="en-GB" sz="1400" dirty="0" err="1" smtClean="0"/>
              <a:t>Meteo</a:t>
            </a:r>
            <a:r>
              <a:rPr lang="en-GB" sz="1400" dirty="0" smtClean="0"/>
              <a:t> France, </a:t>
            </a:r>
            <a:r>
              <a:rPr lang="en-GB" sz="1400" dirty="0"/>
              <a:t>DWD, CMCC) will provide Seasonal Forecast data to C3S, which will be used to produce products</a:t>
            </a:r>
          </a:p>
          <a:p>
            <a:pPr marL="342900" indent="-342900">
              <a:buFont typeface="Arial" panose="020B0604020202020204" pitchFamily="34" charset="0"/>
              <a:buChar char="•"/>
            </a:pPr>
            <a:endParaRPr lang="en-GB" sz="1400" dirty="0"/>
          </a:p>
          <a:p>
            <a:pPr marL="342900" indent="-342900">
              <a:buFont typeface="Arial" panose="020B0604020202020204" pitchFamily="34" charset="0"/>
              <a:buChar char="•"/>
            </a:pPr>
            <a:r>
              <a:rPr lang="en-GB" sz="1400" dirty="0"/>
              <a:t>Need to build a </a:t>
            </a:r>
            <a:r>
              <a:rPr lang="en-GB" sz="1400" b="1" dirty="0"/>
              <a:t>consistent</a:t>
            </a:r>
            <a:r>
              <a:rPr lang="en-GB" sz="1400" dirty="0"/>
              <a:t> archive for users, and </a:t>
            </a:r>
            <a:r>
              <a:rPr lang="en-GB" sz="1400" b="1" dirty="0"/>
              <a:t>operationally</a:t>
            </a:r>
            <a:r>
              <a:rPr lang="en-GB" sz="1400" dirty="0"/>
              <a:t> produce multi-system products</a:t>
            </a:r>
          </a:p>
          <a:p>
            <a:endParaRPr lang="en-GB" sz="1400" dirty="0"/>
          </a:p>
          <a:p>
            <a:r>
              <a:rPr lang="en-GB" sz="1400" dirty="0"/>
              <a:t>We have therefore engaged early with data providers and developed :</a:t>
            </a:r>
          </a:p>
          <a:p>
            <a:pPr marL="285750" indent="-285750">
              <a:buFont typeface="Arial" panose="020B0604020202020204" pitchFamily="34" charset="0"/>
              <a:buChar char="•"/>
            </a:pPr>
            <a:r>
              <a:rPr lang="en-GB" sz="1400" dirty="0"/>
              <a:t>A </a:t>
            </a:r>
            <a:r>
              <a:rPr lang="en-GB" sz="1400" b="1" dirty="0" err="1"/>
              <a:t>netCDF</a:t>
            </a:r>
            <a:r>
              <a:rPr lang="en-GB" sz="1400" b="1" dirty="0"/>
              <a:t> standard</a:t>
            </a:r>
            <a:r>
              <a:rPr lang="en-GB" sz="1400" dirty="0"/>
              <a:t> for C3S Seasonal Forecast data providers  </a:t>
            </a:r>
          </a:p>
          <a:p>
            <a:pPr marL="742950" lvl="1" indent="-285750">
              <a:buFont typeface="Arial" panose="020B0604020202020204" pitchFamily="34" charset="0"/>
              <a:buChar char="•"/>
            </a:pPr>
            <a:r>
              <a:rPr lang="en-GB" sz="1400" dirty="0"/>
              <a:t>Uses netCDF4 “classic” format</a:t>
            </a:r>
          </a:p>
          <a:p>
            <a:pPr marL="742950" lvl="1" indent="-285750">
              <a:buFont typeface="Arial" panose="020B0604020202020204" pitchFamily="34" charset="0"/>
              <a:buChar char="•"/>
            </a:pPr>
            <a:r>
              <a:rPr lang="en-GB" sz="1400" dirty="0"/>
              <a:t>based on </a:t>
            </a:r>
            <a:r>
              <a:rPr lang="en-GB" sz="1400" b="1" i="1" dirty="0"/>
              <a:t>existing conventions </a:t>
            </a:r>
            <a:r>
              <a:rPr lang="en-GB" sz="1400" dirty="0" smtClean="0"/>
              <a:t>including Climate and Forecast (CF)-1.6</a:t>
            </a:r>
            <a:r>
              <a:rPr lang="en-GB" sz="1400" dirty="0"/>
              <a:t>, SPECS, CMIP…</a:t>
            </a:r>
          </a:p>
          <a:p>
            <a:r>
              <a:rPr lang="en-GB" sz="1400" dirty="0">
                <a:hlinkClick r:id="rId3"/>
              </a:rPr>
              <a:t>https://software.ecmwf.int/wiki/display/C3SS/Guide+to+NetCDF+encoding+for+C3S+providers</a:t>
            </a:r>
            <a:endParaRPr lang="en-GB" sz="1400" dirty="0"/>
          </a:p>
          <a:p>
            <a:r>
              <a:rPr lang="en-GB" sz="1400" i="1" dirty="0"/>
              <a:t>(ECMWF web login required and may need to request access)</a:t>
            </a:r>
          </a:p>
          <a:p>
            <a:pPr marL="171450" indent="-171450">
              <a:buFont typeface="Arial" panose="020B0604020202020204" pitchFamily="34" charset="0"/>
              <a:buChar char="•"/>
            </a:pPr>
            <a:endParaRPr lang="en-GB" sz="1400" b="1" dirty="0" smtClean="0"/>
          </a:p>
          <a:p>
            <a:pPr marL="171450" indent="-171450">
              <a:buFont typeface="Arial" panose="020B0604020202020204" pitchFamily="34" charset="0"/>
              <a:buChar char="•"/>
            </a:pPr>
            <a:r>
              <a:rPr lang="en-GB" sz="1400" b="1" dirty="0" smtClean="0"/>
              <a:t>ITT’s issued for seasonal forecast data providers to produce data for C3S service</a:t>
            </a:r>
          </a:p>
          <a:p>
            <a:pPr marL="171450" indent="-171450">
              <a:buFont typeface="Arial" panose="020B0604020202020204" pitchFamily="34" charset="0"/>
              <a:buChar char="•"/>
            </a:pPr>
            <a:r>
              <a:rPr lang="en-GB" sz="1400" b="1" dirty="0" smtClean="0"/>
              <a:t>Close liaison with data providers –DMP’s…</a:t>
            </a:r>
            <a:endParaRPr lang="en-GB" sz="1400" b="1" dirty="0"/>
          </a:p>
        </p:txBody>
      </p:sp>
      <p:sp>
        <p:nvSpPr>
          <p:cNvPr id="4" name="Slide Number Placeholder 3"/>
          <p:cNvSpPr>
            <a:spLocks noGrp="1"/>
          </p:cNvSpPr>
          <p:nvPr>
            <p:ph type="sldNum" sz="quarter" idx="10"/>
          </p:nvPr>
        </p:nvSpPr>
        <p:spPr/>
        <p:txBody>
          <a:bodyPr/>
          <a:lstStyle/>
          <a:p>
            <a:fld id="{A7116527-64FD-4ADC-8819-9BFA1E8A93FB}" type="slidenum">
              <a:rPr lang="en-GB" smtClean="0"/>
              <a:t>9</a:t>
            </a:fld>
            <a:endParaRPr lang="en-GB"/>
          </a:p>
        </p:txBody>
      </p:sp>
    </p:spTree>
    <p:extLst>
      <p:ext uri="{BB962C8B-B14F-4D97-AF65-F5344CB8AC3E}">
        <p14:creationId xmlns:p14="http://schemas.microsoft.com/office/powerpoint/2010/main" val="243109720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5" name="Picture 4" descr="wmo2016_powerpoint_standard_v2-1.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6" name="Slide Number Placeholder 5"/>
          <p:cNvSpPr>
            <a:spLocks noGrp="1"/>
          </p:cNvSpPr>
          <p:nvPr>
            <p:ph type="sldNum" sz="quarter" idx="12"/>
          </p:nvPr>
        </p:nvSpPr>
        <p:spPr/>
        <p:txBody>
          <a:bodyPr/>
          <a:lstStyle/>
          <a:p>
            <a:fld id="{9259AF2F-52C6-9B46-B8B2-0579234AE62E}" type="slidenum">
              <a:rPr lang="en-US" smtClean="0"/>
              <a:t>‹#›</a:t>
            </a:fld>
            <a:endParaRPr lang="en-US"/>
          </a:p>
        </p:txBody>
      </p:sp>
    </p:spTree>
    <p:extLst>
      <p:ext uri="{BB962C8B-B14F-4D97-AF65-F5344CB8AC3E}">
        <p14:creationId xmlns:p14="http://schemas.microsoft.com/office/powerpoint/2010/main" val="390646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Slide Number Placeholder 5"/>
          <p:cNvSpPr>
            <a:spLocks noGrp="1"/>
          </p:cNvSpPr>
          <p:nvPr>
            <p:ph type="sldNum" sz="quarter" idx="12"/>
          </p:nvPr>
        </p:nvSpPr>
        <p:spPr/>
        <p:txBody>
          <a:bodyPr/>
          <a:lstStyle/>
          <a:p>
            <a:fld id="{9259AF2F-52C6-9B46-B8B2-0579234AE62E}" type="slidenum">
              <a:rPr lang="en-US" smtClean="0"/>
              <a:t>‹#›</a:t>
            </a:fld>
            <a:endParaRPr lang="en-US"/>
          </a:p>
        </p:txBody>
      </p:sp>
      <p:pic>
        <p:nvPicPr>
          <p:cNvPr id="7" name="Picture 6" descr="wmo2016_powerpoint_standard_v2-2.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5151694"/>
            <a:ext cx="1988820" cy="1714500"/>
          </a:xfrm>
          <a:prstGeom prst="rect">
            <a:avLst/>
          </a:prstGeom>
        </p:spPr>
      </p:pic>
    </p:spTree>
    <p:extLst>
      <p:ext uri="{BB962C8B-B14F-4D97-AF65-F5344CB8AC3E}">
        <p14:creationId xmlns:p14="http://schemas.microsoft.com/office/powerpoint/2010/main" val="50093138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6" name="Slide Number Placeholder 5"/>
          <p:cNvSpPr>
            <a:spLocks noGrp="1"/>
          </p:cNvSpPr>
          <p:nvPr>
            <p:ph type="sldNum" sz="quarter" idx="12"/>
          </p:nvPr>
        </p:nvSpPr>
        <p:spPr/>
        <p:txBody>
          <a:bodyPr/>
          <a:lstStyle/>
          <a:p>
            <a:fld id="{9259AF2F-52C6-9B46-B8B2-0579234AE62E}" type="slidenum">
              <a:rPr lang="en-US" smtClean="0"/>
              <a:t>‹#›</a:t>
            </a:fld>
            <a:endParaRPr lang="en-US"/>
          </a:p>
        </p:txBody>
      </p:sp>
    </p:spTree>
    <p:extLst>
      <p:ext uri="{BB962C8B-B14F-4D97-AF65-F5344CB8AC3E}">
        <p14:creationId xmlns:p14="http://schemas.microsoft.com/office/powerpoint/2010/main" val="283390181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Slide Number Placeholder 6"/>
          <p:cNvSpPr>
            <a:spLocks noGrp="1"/>
          </p:cNvSpPr>
          <p:nvPr>
            <p:ph type="sldNum" sz="quarter" idx="12"/>
          </p:nvPr>
        </p:nvSpPr>
        <p:spPr/>
        <p:txBody>
          <a:bodyPr/>
          <a:lstStyle/>
          <a:p>
            <a:fld id="{9259AF2F-52C6-9B46-B8B2-0579234AE62E}" type="slidenum">
              <a:rPr lang="en-US" smtClean="0"/>
              <a:t>‹#›</a:t>
            </a:fld>
            <a:endParaRPr lang="en-US"/>
          </a:p>
        </p:txBody>
      </p:sp>
    </p:spTree>
    <p:extLst>
      <p:ext uri="{BB962C8B-B14F-4D97-AF65-F5344CB8AC3E}">
        <p14:creationId xmlns:p14="http://schemas.microsoft.com/office/powerpoint/2010/main" val="18766335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9" name="Slide Number Placeholder 8"/>
          <p:cNvSpPr>
            <a:spLocks noGrp="1"/>
          </p:cNvSpPr>
          <p:nvPr>
            <p:ph type="sldNum" sz="quarter" idx="12"/>
          </p:nvPr>
        </p:nvSpPr>
        <p:spPr/>
        <p:txBody>
          <a:bodyPr/>
          <a:lstStyle/>
          <a:p>
            <a:fld id="{9259AF2F-52C6-9B46-B8B2-0579234AE62E}" type="slidenum">
              <a:rPr lang="en-US" smtClean="0"/>
              <a:t>‹#›</a:t>
            </a:fld>
            <a:endParaRPr lang="en-US"/>
          </a:p>
        </p:txBody>
      </p:sp>
    </p:spTree>
    <p:extLst>
      <p:ext uri="{BB962C8B-B14F-4D97-AF65-F5344CB8AC3E}">
        <p14:creationId xmlns:p14="http://schemas.microsoft.com/office/powerpoint/2010/main" val="203645486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5" name="Slide Number Placeholder 4"/>
          <p:cNvSpPr>
            <a:spLocks noGrp="1"/>
          </p:cNvSpPr>
          <p:nvPr>
            <p:ph type="sldNum" sz="quarter" idx="12"/>
          </p:nvPr>
        </p:nvSpPr>
        <p:spPr/>
        <p:txBody>
          <a:bodyPr/>
          <a:lstStyle/>
          <a:p>
            <a:fld id="{9259AF2F-52C6-9B46-B8B2-0579234AE62E}" type="slidenum">
              <a:rPr lang="en-US" smtClean="0"/>
              <a:t>‹#›</a:t>
            </a:fld>
            <a:endParaRPr lang="en-US"/>
          </a:p>
        </p:txBody>
      </p:sp>
    </p:spTree>
    <p:extLst>
      <p:ext uri="{BB962C8B-B14F-4D97-AF65-F5344CB8AC3E}">
        <p14:creationId xmlns:p14="http://schemas.microsoft.com/office/powerpoint/2010/main" val="7237271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9259AF2F-52C6-9B46-B8B2-0579234AE62E}" type="slidenum">
              <a:rPr lang="en-US" smtClean="0"/>
              <a:t>‹#›</a:t>
            </a:fld>
            <a:endParaRPr lang="en-US"/>
          </a:p>
        </p:txBody>
      </p:sp>
    </p:spTree>
    <p:extLst>
      <p:ext uri="{BB962C8B-B14F-4D97-AF65-F5344CB8AC3E}">
        <p14:creationId xmlns:p14="http://schemas.microsoft.com/office/powerpoint/2010/main" val="4183129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7" name="Slide Number Placeholder 6"/>
          <p:cNvSpPr>
            <a:spLocks noGrp="1"/>
          </p:cNvSpPr>
          <p:nvPr>
            <p:ph type="sldNum" sz="quarter" idx="12"/>
          </p:nvPr>
        </p:nvSpPr>
        <p:spPr/>
        <p:txBody>
          <a:bodyPr/>
          <a:lstStyle/>
          <a:p>
            <a:fld id="{9259AF2F-52C6-9B46-B8B2-0579234AE62E}" type="slidenum">
              <a:rPr lang="en-US" smtClean="0"/>
              <a:t>‹#›</a:t>
            </a:fld>
            <a:endParaRPr lang="en-US"/>
          </a:p>
        </p:txBody>
      </p:sp>
    </p:spTree>
    <p:extLst>
      <p:ext uri="{BB962C8B-B14F-4D97-AF65-F5344CB8AC3E}">
        <p14:creationId xmlns:p14="http://schemas.microsoft.com/office/powerpoint/2010/main" val="130550960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7" name="Slide Number Placeholder 6"/>
          <p:cNvSpPr>
            <a:spLocks noGrp="1"/>
          </p:cNvSpPr>
          <p:nvPr>
            <p:ph type="sldNum" sz="quarter" idx="12"/>
          </p:nvPr>
        </p:nvSpPr>
        <p:spPr/>
        <p:txBody>
          <a:bodyPr/>
          <a:lstStyle/>
          <a:p>
            <a:fld id="{9259AF2F-52C6-9B46-B8B2-0579234AE62E}" type="slidenum">
              <a:rPr lang="en-US" smtClean="0"/>
              <a:t>‹#›</a:t>
            </a:fld>
            <a:endParaRPr lang="en-US" dirty="0"/>
          </a:p>
        </p:txBody>
      </p:sp>
    </p:spTree>
    <p:extLst>
      <p:ext uri="{BB962C8B-B14F-4D97-AF65-F5344CB8AC3E}">
        <p14:creationId xmlns:p14="http://schemas.microsoft.com/office/powerpoint/2010/main" val="28348434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jp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6" descr="wmo2016_powerpoint_standard_v2-2.jpg"/>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0" y="5151694"/>
            <a:ext cx="1988820" cy="1714500"/>
          </a:xfrm>
          <a:prstGeom prst="rect">
            <a:avLst/>
          </a:prstGeom>
        </p:spPr>
      </p:pic>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259AF2F-52C6-9B46-B8B2-0579234AE62E}" type="slidenum">
              <a:rPr lang="en-US" smtClean="0"/>
              <a:t>‹#›</a:t>
            </a:fld>
            <a:endParaRPr lang="en-US"/>
          </a:p>
        </p:txBody>
      </p:sp>
    </p:spTree>
    <p:extLst>
      <p:ext uri="{BB962C8B-B14F-4D97-AF65-F5344CB8AC3E}">
        <p14:creationId xmlns:p14="http://schemas.microsoft.com/office/powerpoint/2010/main" val="305361717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Lst>
  <p:hf hdr="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mailto:kevin.marsh@ecmwf.int"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hyperlink" Target="https://software.ecmwf.int/wiki/display/C3SS/NetCDF+Dataset+Design+Overview" TargetMode="External"/><Relationship Id="rId2" Type="http://schemas.openxmlformats.org/officeDocument/2006/relationships/notesSlide" Target="../notesSlides/notesSlide11.xml"/><Relationship Id="rId1" Type="http://schemas.openxmlformats.org/officeDocument/2006/relationships/slideLayout" Target="../slideLayouts/slideLayout6.xml"/><Relationship Id="rId4" Type="http://schemas.openxmlformats.org/officeDocument/2006/relationships/hyperlink" Target="https://software.ecmwf.int/stash/projects/CDS/repos/checker/browse" TargetMode="External"/></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2.xml"/><Relationship Id="rId1" Type="http://schemas.openxmlformats.org/officeDocument/2006/relationships/slideLayout" Target="../slideLayouts/slideLayout6.xml"/><Relationship Id="rId4" Type="http://schemas.openxmlformats.org/officeDocument/2006/relationships/image" Target="../media/image11.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12.png"/><Relationship Id="rId7" Type="http://schemas.openxmlformats.org/officeDocument/2006/relationships/image" Target="../media/image16.png"/><Relationship Id="rId2" Type="http://schemas.openxmlformats.org/officeDocument/2006/relationships/notesSlide" Target="../notesSlides/notesSlide14.xml"/><Relationship Id="rId1" Type="http://schemas.openxmlformats.org/officeDocument/2006/relationships/slideLayout" Target="../slideLayouts/slideLayout6.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1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8" Type="http://schemas.openxmlformats.org/officeDocument/2006/relationships/hyperlink" Target="https://software.ecmwf.int/wiki/display/C3SS/NetCDF+Dataset+Design+Overview" TargetMode="External"/><Relationship Id="rId3" Type="http://schemas.openxmlformats.org/officeDocument/2006/relationships/hyperlink" Target="https://climate.copernicus.eu/" TargetMode="External"/><Relationship Id="rId7" Type="http://schemas.openxmlformats.org/officeDocument/2006/relationships/hyperlink" Target="https://software.ecmwf.int/wiki/display/C3SS/Guide+to+NetCDF+encoding+for+C3S+providers" TargetMode="External"/><Relationship Id="rId2" Type="http://schemas.openxmlformats.org/officeDocument/2006/relationships/notesSlide" Target="../notesSlides/notesSlide19.xml"/><Relationship Id="rId1" Type="http://schemas.openxmlformats.org/officeDocument/2006/relationships/slideLayout" Target="../slideLayouts/slideLayout6.xml"/><Relationship Id="rId6" Type="http://schemas.openxmlformats.org/officeDocument/2006/relationships/hyperlink" Target="https://climate.copernicus.eu/climate-data-store" TargetMode="External"/><Relationship Id="rId5" Type="http://schemas.openxmlformats.org/officeDocument/2006/relationships/hyperlink" Target="https://software.ecmwf.int/wiki/display/DGOV/Metadata+recommendations+for+encoding+NetCDF+products+based+on+CF+convention" TargetMode="External"/><Relationship Id="rId4" Type="http://schemas.openxmlformats.org/officeDocument/2006/relationships/hyperlink" Target="https://www.ecmwf.int/" TargetMode="External"/><Relationship Id="rId9" Type="http://schemas.openxmlformats.org/officeDocument/2006/relationships/hyperlink" Target="https://software.ecmwf.int/stash/projects/CDS/repos/checker/browse" TargetMode="External"/></Relationships>
</file>

<file path=ppt/slides/_rels/slide2.xml.rels><?xml version="1.0" encoding="UTF-8" standalone="yes"?>
<Relationships xmlns="http://schemas.openxmlformats.org/package/2006/relationships"><Relationship Id="rId3" Type="http://schemas.openxmlformats.org/officeDocument/2006/relationships/hyperlink" Target="https://climate.copernicus.eu/climate-data-store" TargetMode="External"/><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hyperlink" Target="https://software.ecmwf.int/wiki/display/C3SS/Guide+to+NetCDF+encoding+for+C3S+providers" TargetMode="External"/><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a:xfrm>
            <a:off x="457200" y="838926"/>
            <a:ext cx="8229600" cy="4263527"/>
          </a:xfrm>
          <a:prstGeom prst="rect">
            <a:avLst/>
          </a:prstGeom>
        </p:spPr>
        <p:txBody>
          <a:bodyPr vert="horz" lIns="91440" tIns="45720" rIns="91440" bIns="45720" rtlCol="0" anchor="ctr">
            <a:normAutofit fontScale="62500" lnSpcReduction="20000"/>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GB" sz="4800" dirty="0">
                <a:solidFill>
                  <a:srgbClr val="000090"/>
                </a:solidFill>
              </a:rPr>
              <a:t>	</a:t>
            </a:r>
            <a:r>
              <a:rPr lang="en-GB" sz="4800" dirty="0" smtClean="0">
                <a:solidFill>
                  <a:srgbClr val="000090"/>
                </a:solidFill>
              </a:rPr>
              <a:t>Copernicus/C3S: </a:t>
            </a:r>
            <a:r>
              <a:rPr lang="en-GB" sz="4800" dirty="0">
                <a:solidFill>
                  <a:srgbClr val="000090"/>
                </a:solidFill>
              </a:rPr>
              <a:t>pulling together climate data, products and </a:t>
            </a:r>
            <a:r>
              <a:rPr lang="en-GB" sz="4800" dirty="0" smtClean="0">
                <a:solidFill>
                  <a:srgbClr val="000090"/>
                </a:solidFill>
              </a:rPr>
              <a:t>services</a:t>
            </a:r>
          </a:p>
          <a:p>
            <a:endParaRPr lang="en-GB" sz="4800" i="1" dirty="0">
              <a:solidFill>
                <a:srgbClr val="000090"/>
              </a:solidFill>
            </a:endParaRPr>
          </a:p>
          <a:p>
            <a:r>
              <a:rPr lang="en-US" sz="4100" i="1" dirty="0" smtClean="0">
                <a:solidFill>
                  <a:srgbClr val="000090"/>
                </a:solidFill>
              </a:rPr>
              <a:t>Kevin Marsh CDS/C3S</a:t>
            </a:r>
          </a:p>
          <a:p>
            <a:endParaRPr lang="en-US" sz="4100" i="1" dirty="0" smtClean="0">
              <a:solidFill>
                <a:srgbClr val="000090"/>
              </a:solidFill>
            </a:endParaRPr>
          </a:p>
          <a:p>
            <a:r>
              <a:rPr lang="en-US" sz="4100" i="1" dirty="0" smtClean="0">
                <a:solidFill>
                  <a:srgbClr val="000090"/>
                </a:solidFill>
              </a:rPr>
              <a:t>(on behalf of Cedric Bergeron, </a:t>
            </a:r>
            <a:r>
              <a:rPr lang="en-US" sz="4100" i="1" dirty="0" err="1" smtClean="0">
                <a:solidFill>
                  <a:srgbClr val="000090"/>
                </a:solidFill>
              </a:rPr>
              <a:t>Baudouin</a:t>
            </a:r>
            <a:r>
              <a:rPr lang="en-US" sz="4100" i="1" dirty="0" smtClean="0">
                <a:solidFill>
                  <a:srgbClr val="000090"/>
                </a:solidFill>
              </a:rPr>
              <a:t> </a:t>
            </a:r>
            <a:r>
              <a:rPr lang="en-US" sz="4100" i="1" dirty="0" err="1" smtClean="0">
                <a:solidFill>
                  <a:srgbClr val="000090"/>
                </a:solidFill>
              </a:rPr>
              <a:t>Raoult</a:t>
            </a:r>
            <a:r>
              <a:rPr lang="en-US" sz="4100" i="1" dirty="0" smtClean="0">
                <a:solidFill>
                  <a:srgbClr val="000090"/>
                </a:solidFill>
              </a:rPr>
              <a:t>, Angel </a:t>
            </a:r>
            <a:r>
              <a:rPr lang="en-US" sz="4100" i="1" dirty="0" err="1" smtClean="0">
                <a:solidFill>
                  <a:srgbClr val="000090"/>
                </a:solidFill>
              </a:rPr>
              <a:t>Alos</a:t>
            </a:r>
            <a:r>
              <a:rPr lang="en-US" sz="4100" i="1" dirty="0" smtClean="0">
                <a:solidFill>
                  <a:srgbClr val="000090"/>
                </a:solidFill>
              </a:rPr>
              <a:t> and Eduardo </a:t>
            </a:r>
            <a:r>
              <a:rPr lang="en-US" sz="4100" i="1" dirty="0" err="1" smtClean="0">
                <a:solidFill>
                  <a:srgbClr val="000090"/>
                </a:solidFill>
              </a:rPr>
              <a:t>Damasio</a:t>
            </a:r>
            <a:r>
              <a:rPr lang="en-US" sz="4100" i="1" dirty="0" smtClean="0">
                <a:solidFill>
                  <a:srgbClr val="000090"/>
                </a:solidFill>
              </a:rPr>
              <a:t> Da Costa)</a:t>
            </a:r>
          </a:p>
          <a:p>
            <a:endParaRPr lang="en-US" sz="4800" i="1" dirty="0" smtClean="0">
              <a:solidFill>
                <a:srgbClr val="000090"/>
              </a:solidFill>
            </a:endParaRPr>
          </a:p>
          <a:p>
            <a:r>
              <a:rPr lang="en-US" sz="3800" i="1" dirty="0" smtClean="0">
                <a:solidFill>
                  <a:srgbClr val="000090"/>
                </a:solidFill>
                <a:hlinkClick r:id="rId3"/>
              </a:rPr>
              <a:t>kevin.marsh@ecmwf.int</a:t>
            </a:r>
            <a:endParaRPr lang="en-US" sz="3800" i="1" dirty="0" smtClean="0">
              <a:solidFill>
                <a:srgbClr val="000090"/>
              </a:solidFill>
            </a:endParaRPr>
          </a:p>
          <a:p>
            <a:endParaRPr lang="en-US" sz="3800" i="1" dirty="0" smtClean="0">
              <a:solidFill>
                <a:srgbClr val="000090"/>
              </a:solidFill>
            </a:endParaRPr>
          </a:p>
          <a:p>
            <a:endParaRPr lang="en-US" sz="3800" i="1" dirty="0" smtClean="0">
              <a:solidFill>
                <a:srgbClr val="000090"/>
              </a:solidFill>
            </a:endParaRPr>
          </a:p>
          <a:p>
            <a:r>
              <a:rPr lang="en-US" sz="3400" i="1" dirty="0" smtClean="0">
                <a:solidFill>
                  <a:srgbClr val="000090"/>
                </a:solidFill>
              </a:rPr>
              <a:t>Workshop Item No. 3.3</a:t>
            </a:r>
            <a:endParaRPr lang="en-US" sz="3400" dirty="0">
              <a:solidFill>
                <a:srgbClr val="FF0000"/>
              </a:solidFill>
            </a:endParaRPr>
          </a:p>
        </p:txBody>
      </p:sp>
      <p:sp>
        <p:nvSpPr>
          <p:cNvPr id="2" name="Slide Number Placeholder 1"/>
          <p:cNvSpPr>
            <a:spLocks noGrp="1"/>
          </p:cNvSpPr>
          <p:nvPr>
            <p:ph type="sldNum" sz="quarter" idx="12"/>
          </p:nvPr>
        </p:nvSpPr>
        <p:spPr/>
        <p:txBody>
          <a:bodyPr/>
          <a:lstStyle/>
          <a:p>
            <a:fld id="{9259AF2F-52C6-9B46-B8B2-0579234AE62E}" type="slidenum">
              <a:rPr lang="en-US" smtClean="0"/>
              <a:t>1</a:t>
            </a:fld>
            <a:endParaRPr lang="en-US"/>
          </a:p>
        </p:txBody>
      </p:sp>
    </p:spTree>
    <p:extLst>
      <p:ext uri="{BB962C8B-B14F-4D97-AF65-F5344CB8AC3E}">
        <p14:creationId xmlns:p14="http://schemas.microsoft.com/office/powerpoint/2010/main" val="238926067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smtClean="0"/>
              <a:t>CDS Dataset: C3S </a:t>
            </a:r>
            <a:r>
              <a:rPr lang="en-GB" dirty="0" err="1"/>
              <a:t>netCDF</a:t>
            </a:r>
            <a:r>
              <a:rPr lang="en-GB" dirty="0"/>
              <a:t> standard for Seasonal Data</a:t>
            </a:r>
          </a:p>
        </p:txBody>
      </p:sp>
      <p:sp>
        <p:nvSpPr>
          <p:cNvPr id="3" name="Slide Number Placeholder 2"/>
          <p:cNvSpPr>
            <a:spLocks noGrp="1"/>
          </p:cNvSpPr>
          <p:nvPr>
            <p:ph type="sldNum" sz="quarter" idx="12"/>
          </p:nvPr>
        </p:nvSpPr>
        <p:spPr/>
        <p:txBody>
          <a:bodyPr/>
          <a:lstStyle/>
          <a:p>
            <a:fld id="{9259AF2F-52C6-9B46-B8B2-0579234AE62E}" type="slidenum">
              <a:rPr lang="en-US" smtClean="0"/>
              <a:t>10</a:t>
            </a:fld>
            <a:endParaRPr lang="en-US"/>
          </a:p>
        </p:txBody>
      </p:sp>
      <p:pic>
        <p:nvPicPr>
          <p:cNvPr id="4" name="Picture 3"/>
          <p:cNvPicPr>
            <a:picLocks noChangeAspect="1"/>
          </p:cNvPicPr>
          <p:nvPr/>
        </p:nvPicPr>
        <p:blipFill>
          <a:blip r:embed="rId3"/>
          <a:stretch>
            <a:fillRect/>
          </a:stretch>
        </p:blipFill>
        <p:spPr>
          <a:xfrm>
            <a:off x="457200" y="1427718"/>
            <a:ext cx="4442346" cy="4910534"/>
          </a:xfrm>
          <a:prstGeom prst="rect">
            <a:avLst/>
          </a:prstGeom>
        </p:spPr>
      </p:pic>
      <p:sp>
        <p:nvSpPr>
          <p:cNvPr id="5" name="TextBox 4"/>
          <p:cNvSpPr txBox="1"/>
          <p:nvPr/>
        </p:nvSpPr>
        <p:spPr>
          <a:xfrm>
            <a:off x="5158408" y="1427718"/>
            <a:ext cx="3528392" cy="5293757"/>
          </a:xfrm>
          <a:prstGeom prst="rect">
            <a:avLst/>
          </a:prstGeom>
          <a:noFill/>
        </p:spPr>
        <p:txBody>
          <a:bodyPr wrap="square" rtlCol="0">
            <a:spAutoFit/>
          </a:bodyPr>
          <a:lstStyle/>
          <a:p>
            <a:r>
              <a:rPr lang="en-GB" sz="2000" dirty="0" smtClean="0"/>
              <a:t>Defines:</a:t>
            </a:r>
          </a:p>
          <a:p>
            <a:pPr marL="285750" indent="-285750">
              <a:buFont typeface="Arial" panose="020B0604020202020204" pitchFamily="34" charset="0"/>
              <a:buChar char="•"/>
            </a:pPr>
            <a:r>
              <a:rPr lang="en-GB" sz="2000" dirty="0" smtClean="0"/>
              <a:t>Exact structure of files </a:t>
            </a:r>
          </a:p>
          <a:p>
            <a:pPr marL="285750" indent="-285750">
              <a:buFont typeface="Arial" panose="020B0604020202020204" pitchFamily="34" charset="0"/>
              <a:buChar char="•"/>
            </a:pPr>
            <a:r>
              <a:rPr lang="en-GB" sz="2000" dirty="0" smtClean="0"/>
              <a:t>Standard </a:t>
            </a:r>
            <a:r>
              <a:rPr lang="en-GB" sz="2000" dirty="0"/>
              <a:t>names</a:t>
            </a:r>
          </a:p>
          <a:p>
            <a:pPr marL="285750" indent="-285750">
              <a:buFont typeface="Arial" panose="020B0604020202020204" pitchFamily="34" charset="0"/>
              <a:buChar char="•"/>
            </a:pPr>
            <a:r>
              <a:rPr lang="en-GB" sz="2000" dirty="0"/>
              <a:t>Spatial </a:t>
            </a:r>
            <a:r>
              <a:rPr lang="en-GB" sz="2000" dirty="0" smtClean="0"/>
              <a:t>coordinates</a:t>
            </a:r>
            <a:endParaRPr lang="en-GB" sz="2000" dirty="0"/>
          </a:p>
          <a:p>
            <a:pPr marL="285750" indent="-285750">
              <a:buFont typeface="Arial" panose="020B0604020202020204" pitchFamily="34" charset="0"/>
              <a:buChar char="•"/>
            </a:pPr>
            <a:r>
              <a:rPr lang="en-GB" sz="2000" dirty="0"/>
              <a:t>Multiple time coordinates</a:t>
            </a:r>
          </a:p>
          <a:p>
            <a:pPr marL="285750" indent="-285750">
              <a:buFont typeface="Arial" panose="020B0604020202020204" pitchFamily="34" charset="0"/>
              <a:buChar char="•"/>
            </a:pPr>
            <a:r>
              <a:rPr lang="en-GB" sz="2000" dirty="0" smtClean="0"/>
              <a:t>Realizations</a:t>
            </a:r>
            <a:endParaRPr lang="en-GB" sz="2000" dirty="0"/>
          </a:p>
          <a:p>
            <a:pPr marL="285750" indent="-285750">
              <a:buFont typeface="Arial" panose="020B0604020202020204" pitchFamily="34" charset="0"/>
              <a:buChar char="•"/>
            </a:pPr>
            <a:r>
              <a:rPr lang="en-GB" sz="2000" dirty="0"/>
              <a:t>Cell methods</a:t>
            </a:r>
          </a:p>
          <a:p>
            <a:pPr marL="285750" indent="-285750">
              <a:buFont typeface="Arial" panose="020B0604020202020204" pitchFamily="34" charset="0"/>
              <a:buChar char="•"/>
            </a:pPr>
            <a:r>
              <a:rPr lang="en-GB" sz="2000" dirty="0" smtClean="0"/>
              <a:t>Attributes</a:t>
            </a:r>
            <a:endParaRPr lang="en-GB" sz="2000" dirty="0"/>
          </a:p>
          <a:p>
            <a:pPr marL="285750" indent="-285750">
              <a:buFont typeface="Arial" panose="020B0604020202020204" pitchFamily="34" charset="0"/>
              <a:buChar char="•"/>
            </a:pPr>
            <a:r>
              <a:rPr lang="en-GB" sz="2000" dirty="0"/>
              <a:t>Metadata</a:t>
            </a:r>
          </a:p>
          <a:p>
            <a:endParaRPr lang="en-GB" sz="2000" dirty="0" smtClean="0"/>
          </a:p>
          <a:p>
            <a:r>
              <a:rPr lang="en-GB" sz="2000" b="1" dirty="0" smtClean="0"/>
              <a:t>V0.1 </a:t>
            </a:r>
            <a:r>
              <a:rPr lang="en-GB" sz="2000" b="1" dirty="0"/>
              <a:t>Released  </a:t>
            </a:r>
            <a:r>
              <a:rPr lang="en-GB" sz="2000" b="1" dirty="0" smtClean="0"/>
              <a:t>June </a:t>
            </a:r>
            <a:r>
              <a:rPr lang="en-GB" sz="2000" b="1" dirty="0"/>
              <a:t>2017</a:t>
            </a:r>
          </a:p>
          <a:p>
            <a:endParaRPr lang="en-GB" sz="2000" dirty="0"/>
          </a:p>
          <a:p>
            <a:r>
              <a:rPr lang="en-GB" sz="2000" dirty="0" smtClean="0"/>
              <a:t>Expect </a:t>
            </a:r>
            <a:r>
              <a:rPr lang="en-GB" sz="2000" b="1" dirty="0" smtClean="0"/>
              <a:t>operational</a:t>
            </a:r>
            <a:r>
              <a:rPr lang="en-GB" sz="2000" dirty="0" smtClean="0"/>
              <a:t> </a:t>
            </a:r>
            <a:r>
              <a:rPr lang="en-GB" sz="2000" dirty="0" err="1" smtClean="0"/>
              <a:t>netCDF</a:t>
            </a:r>
            <a:r>
              <a:rPr lang="en-GB" sz="2000" dirty="0" smtClean="0"/>
              <a:t> </a:t>
            </a:r>
            <a:r>
              <a:rPr lang="en-GB" sz="2000" dirty="0"/>
              <a:t>data </a:t>
            </a:r>
            <a:r>
              <a:rPr lang="en-GB" sz="2000" dirty="0" smtClean="0"/>
              <a:t>in this form for the C3S Seasonal Forecast Service during October/November 2017</a:t>
            </a:r>
            <a:endParaRPr lang="en-GB" sz="2000" dirty="0"/>
          </a:p>
          <a:p>
            <a:endParaRPr lang="en-GB" dirty="0"/>
          </a:p>
        </p:txBody>
      </p:sp>
    </p:spTree>
    <p:extLst>
      <p:ext uri="{BB962C8B-B14F-4D97-AF65-F5344CB8AC3E}">
        <p14:creationId xmlns:p14="http://schemas.microsoft.com/office/powerpoint/2010/main" val="132378261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8722" y="274638"/>
            <a:ext cx="8478078" cy="1143000"/>
          </a:xfrm>
        </p:spPr>
        <p:txBody>
          <a:bodyPr>
            <a:normAutofit fontScale="90000"/>
          </a:bodyPr>
          <a:lstStyle/>
          <a:p>
            <a:r>
              <a:rPr lang="en-GB" dirty="0" smtClean="0"/>
              <a:t>CDS Dataset: C3S </a:t>
            </a:r>
            <a:r>
              <a:rPr lang="en-GB" dirty="0"/>
              <a:t>Seasonal Forecast Data</a:t>
            </a:r>
          </a:p>
        </p:txBody>
      </p:sp>
      <p:sp>
        <p:nvSpPr>
          <p:cNvPr id="3" name="Slide Number Placeholder 2"/>
          <p:cNvSpPr>
            <a:spLocks noGrp="1"/>
          </p:cNvSpPr>
          <p:nvPr>
            <p:ph type="sldNum" sz="quarter" idx="12"/>
          </p:nvPr>
        </p:nvSpPr>
        <p:spPr/>
        <p:txBody>
          <a:bodyPr/>
          <a:lstStyle/>
          <a:p>
            <a:fld id="{9259AF2F-52C6-9B46-B8B2-0579234AE62E}" type="slidenum">
              <a:rPr lang="en-US" smtClean="0"/>
              <a:t>11</a:t>
            </a:fld>
            <a:endParaRPr lang="en-US"/>
          </a:p>
        </p:txBody>
      </p:sp>
      <p:sp>
        <p:nvSpPr>
          <p:cNvPr id="4" name="Rectangle 3"/>
          <p:cNvSpPr/>
          <p:nvPr/>
        </p:nvSpPr>
        <p:spPr>
          <a:xfrm>
            <a:off x="208722" y="1233635"/>
            <a:ext cx="8730562" cy="5016758"/>
          </a:xfrm>
          <a:prstGeom prst="rect">
            <a:avLst/>
          </a:prstGeom>
        </p:spPr>
        <p:txBody>
          <a:bodyPr wrap="square">
            <a:spAutoFit/>
          </a:bodyPr>
          <a:lstStyle/>
          <a:p>
            <a:pPr lvl="0"/>
            <a:r>
              <a:rPr lang="en-GB" sz="2000" dirty="0" smtClean="0">
                <a:solidFill>
                  <a:prstClr val="black"/>
                </a:solidFill>
              </a:rPr>
              <a:t>For the Seasonal Forecast data we have </a:t>
            </a:r>
            <a:r>
              <a:rPr lang="en-GB" sz="2000" b="1" dirty="0" smtClean="0">
                <a:solidFill>
                  <a:prstClr val="black"/>
                </a:solidFill>
              </a:rPr>
              <a:t>also</a:t>
            </a:r>
            <a:r>
              <a:rPr lang="en-GB" sz="2000" dirty="0" smtClean="0">
                <a:solidFill>
                  <a:prstClr val="black"/>
                </a:solidFill>
              </a:rPr>
              <a:t> developed:</a:t>
            </a:r>
          </a:p>
          <a:p>
            <a:pPr lvl="0"/>
            <a:endParaRPr lang="en-GB" sz="2000" dirty="0" smtClean="0">
              <a:solidFill>
                <a:prstClr val="black"/>
              </a:solidFill>
            </a:endParaRPr>
          </a:p>
          <a:p>
            <a:pPr lvl="0"/>
            <a:r>
              <a:rPr lang="en-GB" sz="2000" dirty="0" smtClean="0">
                <a:solidFill>
                  <a:prstClr val="black"/>
                </a:solidFill>
              </a:rPr>
              <a:t>A </a:t>
            </a:r>
            <a:r>
              <a:rPr lang="en-GB" sz="2000" b="1" dirty="0">
                <a:solidFill>
                  <a:prstClr val="black"/>
                </a:solidFill>
              </a:rPr>
              <a:t>filename/directory</a:t>
            </a:r>
            <a:r>
              <a:rPr lang="en-GB" sz="2000" dirty="0">
                <a:solidFill>
                  <a:prstClr val="black"/>
                </a:solidFill>
              </a:rPr>
              <a:t> name convention</a:t>
            </a:r>
          </a:p>
          <a:p>
            <a:pPr marL="742950" lvl="1" indent="-285750">
              <a:buFont typeface="Arial" panose="020B0604020202020204" pitchFamily="34" charset="0"/>
              <a:buChar char="•"/>
            </a:pPr>
            <a:r>
              <a:rPr lang="en-GB" sz="2000" dirty="0">
                <a:solidFill>
                  <a:prstClr val="black"/>
                </a:solidFill>
              </a:rPr>
              <a:t>Based on CMIP </a:t>
            </a:r>
            <a:r>
              <a:rPr lang="en-GB" sz="2000" dirty="0" smtClean="0">
                <a:solidFill>
                  <a:prstClr val="black"/>
                </a:solidFill>
              </a:rPr>
              <a:t>approach.</a:t>
            </a:r>
          </a:p>
          <a:p>
            <a:pPr marL="742950" lvl="1" indent="-285750">
              <a:buFont typeface="Arial" panose="020B0604020202020204" pitchFamily="34" charset="0"/>
              <a:buChar char="•"/>
            </a:pPr>
            <a:endParaRPr lang="en-GB" sz="2000" dirty="0" smtClean="0">
              <a:solidFill>
                <a:prstClr val="black"/>
              </a:solidFill>
            </a:endParaRPr>
          </a:p>
          <a:p>
            <a:r>
              <a:rPr lang="en-GB" sz="2000" dirty="0" smtClean="0">
                <a:solidFill>
                  <a:prstClr val="black"/>
                </a:solidFill>
                <a:hlinkClick r:id="rId3"/>
              </a:rPr>
              <a:t>https</a:t>
            </a:r>
            <a:r>
              <a:rPr lang="en-GB" sz="2000" dirty="0">
                <a:solidFill>
                  <a:prstClr val="black"/>
                </a:solidFill>
                <a:hlinkClick r:id="rId3"/>
              </a:rPr>
              <a:t>://software.ecmwf.int/wiki/display/C3SS/NetCDF+Dataset+Design+Overview</a:t>
            </a:r>
            <a:endParaRPr lang="en-GB" sz="2000" dirty="0">
              <a:solidFill>
                <a:prstClr val="black"/>
              </a:solidFill>
            </a:endParaRPr>
          </a:p>
          <a:p>
            <a:r>
              <a:rPr lang="en-GB" sz="2000" i="1" dirty="0"/>
              <a:t>(ECMWF web login required and may need to request access)</a:t>
            </a:r>
          </a:p>
          <a:p>
            <a:endParaRPr lang="en-GB" sz="2000" dirty="0">
              <a:solidFill>
                <a:prstClr val="black"/>
              </a:solidFill>
            </a:endParaRPr>
          </a:p>
          <a:p>
            <a:pPr lvl="0"/>
            <a:r>
              <a:rPr lang="en-GB" sz="2000" dirty="0">
                <a:solidFill>
                  <a:prstClr val="black"/>
                </a:solidFill>
              </a:rPr>
              <a:t>A </a:t>
            </a:r>
            <a:r>
              <a:rPr lang="en-GB" sz="2000" b="1" dirty="0" err="1">
                <a:solidFill>
                  <a:prstClr val="black"/>
                </a:solidFill>
              </a:rPr>
              <a:t>netCDF</a:t>
            </a:r>
            <a:r>
              <a:rPr lang="en-GB" sz="2000" b="1" dirty="0">
                <a:solidFill>
                  <a:prstClr val="black"/>
                </a:solidFill>
              </a:rPr>
              <a:t> file checker</a:t>
            </a:r>
          </a:p>
          <a:p>
            <a:pPr marL="742950" lvl="1" indent="-285750">
              <a:buFont typeface="Arial" panose="020B0604020202020204" pitchFamily="34" charset="0"/>
              <a:buChar char="•"/>
            </a:pPr>
            <a:r>
              <a:rPr lang="en-GB" sz="2000" dirty="0">
                <a:solidFill>
                  <a:prstClr val="black"/>
                </a:solidFill>
              </a:rPr>
              <a:t>Checks conformance to </a:t>
            </a:r>
            <a:r>
              <a:rPr lang="en-GB" sz="2000" dirty="0" smtClean="0">
                <a:solidFill>
                  <a:prstClr val="black"/>
                </a:solidFill>
              </a:rPr>
              <a:t>CF-1.6 </a:t>
            </a:r>
            <a:r>
              <a:rPr lang="en-GB" sz="2000" dirty="0">
                <a:solidFill>
                  <a:prstClr val="black"/>
                </a:solidFill>
              </a:rPr>
              <a:t>and </a:t>
            </a:r>
            <a:r>
              <a:rPr lang="en-GB" sz="2000" dirty="0" smtClean="0">
                <a:solidFill>
                  <a:prstClr val="black"/>
                </a:solidFill>
              </a:rPr>
              <a:t>C3S-0.1 ;</a:t>
            </a:r>
            <a:endParaRPr lang="en-GB" sz="2000" dirty="0">
              <a:solidFill>
                <a:prstClr val="black"/>
              </a:solidFill>
            </a:endParaRPr>
          </a:p>
          <a:p>
            <a:pPr marL="742950" lvl="1" indent="-285750">
              <a:buFont typeface="Arial" panose="020B0604020202020204" pitchFamily="34" charset="0"/>
              <a:buChar char="•"/>
            </a:pPr>
            <a:r>
              <a:rPr lang="en-GB" sz="2000" dirty="0" smtClean="0">
                <a:solidFill>
                  <a:prstClr val="black"/>
                </a:solidFill>
              </a:rPr>
              <a:t>Command line tool;</a:t>
            </a:r>
          </a:p>
          <a:p>
            <a:pPr marL="742950" lvl="1" indent="-285750">
              <a:buFont typeface="Arial" panose="020B0604020202020204" pitchFamily="34" charset="0"/>
              <a:buChar char="•"/>
            </a:pPr>
            <a:r>
              <a:rPr lang="en-GB" sz="2000" dirty="0" smtClean="0">
                <a:solidFill>
                  <a:prstClr val="black"/>
                </a:solidFill>
              </a:rPr>
              <a:t>Python </a:t>
            </a:r>
            <a:r>
              <a:rPr lang="en-GB" sz="2000" dirty="0">
                <a:solidFill>
                  <a:prstClr val="black"/>
                </a:solidFill>
              </a:rPr>
              <a:t>code, </a:t>
            </a:r>
            <a:r>
              <a:rPr lang="en-GB" sz="2000" dirty="0" smtClean="0">
                <a:solidFill>
                  <a:prstClr val="black"/>
                </a:solidFill>
              </a:rPr>
              <a:t>highly configurable using JSON configuration files for metadata and data constraints.</a:t>
            </a:r>
          </a:p>
          <a:p>
            <a:r>
              <a:rPr lang="en-GB" sz="2000" dirty="0" smtClean="0">
                <a:solidFill>
                  <a:prstClr val="black"/>
                </a:solidFill>
                <a:hlinkClick r:id="rId4"/>
              </a:rPr>
              <a:t>https</a:t>
            </a:r>
            <a:r>
              <a:rPr lang="en-GB" sz="2000" dirty="0">
                <a:solidFill>
                  <a:prstClr val="black"/>
                </a:solidFill>
                <a:hlinkClick r:id="rId4"/>
              </a:rPr>
              <a:t>://</a:t>
            </a:r>
            <a:r>
              <a:rPr lang="en-GB" sz="2000" dirty="0" smtClean="0">
                <a:solidFill>
                  <a:prstClr val="black"/>
                </a:solidFill>
                <a:hlinkClick r:id="rId4"/>
              </a:rPr>
              <a:t>software.ecmwf.int/stash/projects/CDS/repos/checker/browse</a:t>
            </a:r>
            <a:endParaRPr lang="en-GB" sz="2000" dirty="0" smtClean="0">
              <a:solidFill>
                <a:prstClr val="black"/>
              </a:solidFill>
            </a:endParaRPr>
          </a:p>
          <a:p>
            <a:endParaRPr lang="en-GB" sz="2000" dirty="0">
              <a:solidFill>
                <a:prstClr val="black"/>
              </a:solidFill>
            </a:endParaRPr>
          </a:p>
          <a:p>
            <a:r>
              <a:rPr lang="en-GB" sz="2000" i="1" dirty="0" smtClean="0">
                <a:solidFill>
                  <a:prstClr val="black"/>
                </a:solidFill>
              </a:rPr>
              <a:t>Convention + Sample files + Checker = standardised dataset for CDS  + users</a:t>
            </a:r>
            <a:endParaRPr lang="en-GB" sz="2000" i="1" dirty="0">
              <a:solidFill>
                <a:prstClr val="black"/>
              </a:solidFill>
            </a:endParaRPr>
          </a:p>
        </p:txBody>
      </p:sp>
    </p:spTree>
    <p:extLst>
      <p:ext uri="{BB962C8B-B14F-4D97-AF65-F5344CB8AC3E}">
        <p14:creationId xmlns:p14="http://schemas.microsoft.com/office/powerpoint/2010/main" val="299350604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C3S </a:t>
            </a:r>
            <a:r>
              <a:rPr lang="en-GB" dirty="0" err="1" smtClean="0"/>
              <a:t>netCDF</a:t>
            </a:r>
            <a:r>
              <a:rPr lang="en-GB" dirty="0" smtClean="0"/>
              <a:t> Checker</a:t>
            </a:r>
            <a:endParaRPr lang="en-GB" dirty="0"/>
          </a:p>
        </p:txBody>
      </p:sp>
      <p:sp>
        <p:nvSpPr>
          <p:cNvPr id="3" name="Slide Number Placeholder 2"/>
          <p:cNvSpPr>
            <a:spLocks noGrp="1"/>
          </p:cNvSpPr>
          <p:nvPr>
            <p:ph type="sldNum" sz="quarter" idx="12"/>
          </p:nvPr>
        </p:nvSpPr>
        <p:spPr/>
        <p:txBody>
          <a:bodyPr/>
          <a:lstStyle/>
          <a:p>
            <a:fld id="{9259AF2F-52C6-9B46-B8B2-0579234AE62E}" type="slidenum">
              <a:rPr lang="en-US" smtClean="0"/>
              <a:t>12</a:t>
            </a:fld>
            <a:endParaRPr lang="en-US"/>
          </a:p>
        </p:txBody>
      </p:sp>
      <p:pic>
        <p:nvPicPr>
          <p:cNvPr id="4" name="Picture 3"/>
          <p:cNvPicPr>
            <a:picLocks noChangeAspect="1"/>
          </p:cNvPicPr>
          <p:nvPr/>
        </p:nvPicPr>
        <p:blipFill>
          <a:blip r:embed="rId3"/>
          <a:stretch>
            <a:fillRect/>
          </a:stretch>
        </p:blipFill>
        <p:spPr>
          <a:xfrm>
            <a:off x="96278" y="1321003"/>
            <a:ext cx="4185480" cy="4626596"/>
          </a:xfrm>
          <a:prstGeom prst="rect">
            <a:avLst/>
          </a:prstGeom>
        </p:spPr>
      </p:pic>
      <p:pic>
        <p:nvPicPr>
          <p:cNvPr id="5" name="Picture 4"/>
          <p:cNvPicPr>
            <a:picLocks noChangeAspect="1"/>
          </p:cNvPicPr>
          <p:nvPr/>
        </p:nvPicPr>
        <p:blipFill>
          <a:blip r:embed="rId4"/>
          <a:stretch>
            <a:fillRect/>
          </a:stretch>
        </p:blipFill>
        <p:spPr>
          <a:xfrm>
            <a:off x="4484069" y="1305627"/>
            <a:ext cx="4563653" cy="2903786"/>
          </a:xfrm>
          <a:prstGeom prst="rect">
            <a:avLst/>
          </a:prstGeom>
        </p:spPr>
      </p:pic>
      <p:sp>
        <p:nvSpPr>
          <p:cNvPr id="6" name="TextBox 5"/>
          <p:cNvSpPr txBox="1"/>
          <p:nvPr/>
        </p:nvSpPr>
        <p:spPr>
          <a:xfrm>
            <a:off x="4519406" y="4249385"/>
            <a:ext cx="4406229" cy="3108543"/>
          </a:xfrm>
          <a:prstGeom prst="rect">
            <a:avLst/>
          </a:prstGeom>
          <a:noFill/>
        </p:spPr>
        <p:txBody>
          <a:bodyPr wrap="square" rtlCol="0">
            <a:spAutoFit/>
          </a:bodyPr>
          <a:lstStyle/>
          <a:p>
            <a:r>
              <a:rPr lang="en-GB" sz="2000" dirty="0" smtClean="0"/>
              <a:t>Provides:</a:t>
            </a:r>
          </a:p>
          <a:p>
            <a:pPr marL="285750" indent="-285750">
              <a:buFont typeface="Arial" panose="020B0604020202020204" pitchFamily="34" charset="0"/>
              <a:buChar char="•"/>
            </a:pPr>
            <a:r>
              <a:rPr lang="en-GB" sz="2000" dirty="0" smtClean="0"/>
              <a:t>File summary</a:t>
            </a:r>
          </a:p>
          <a:p>
            <a:pPr marL="285750" indent="-285750">
              <a:buFont typeface="Arial" panose="020B0604020202020204" pitchFamily="34" charset="0"/>
              <a:buChar char="•"/>
            </a:pPr>
            <a:r>
              <a:rPr lang="en-GB" sz="2000" dirty="0" smtClean="0"/>
              <a:t>Results of CF-1.6 checks</a:t>
            </a:r>
          </a:p>
          <a:p>
            <a:pPr marL="285750" indent="-285750">
              <a:buFont typeface="Arial" panose="020B0604020202020204" pitchFamily="34" charset="0"/>
              <a:buChar char="•"/>
            </a:pPr>
            <a:r>
              <a:rPr lang="en-GB" sz="2000" dirty="0" smtClean="0"/>
              <a:t>Results of user/project defined checks</a:t>
            </a:r>
          </a:p>
          <a:p>
            <a:pPr marL="285750" indent="-285750">
              <a:buFont typeface="Arial" panose="020B0604020202020204" pitchFamily="34" charset="0"/>
              <a:buChar char="•"/>
            </a:pPr>
            <a:r>
              <a:rPr lang="en-GB" sz="2000" i="1" dirty="0" smtClean="0"/>
              <a:t>Gives confidence to data providers and data users that the data correctly structured</a:t>
            </a:r>
          </a:p>
          <a:p>
            <a:r>
              <a:rPr lang="en-GB" sz="2000" b="1" dirty="0" smtClean="0"/>
              <a:t>Checker v0.1.1 released July 2017</a:t>
            </a:r>
          </a:p>
          <a:p>
            <a:endParaRPr lang="en-GB" b="1" dirty="0"/>
          </a:p>
          <a:p>
            <a:endParaRPr lang="en-GB" b="1" dirty="0"/>
          </a:p>
        </p:txBody>
      </p:sp>
    </p:spTree>
    <p:extLst>
      <p:ext uri="{BB962C8B-B14F-4D97-AF65-F5344CB8AC3E}">
        <p14:creationId xmlns:p14="http://schemas.microsoft.com/office/powerpoint/2010/main" val="295025277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The </a:t>
            </a:r>
            <a:r>
              <a:rPr lang="en-GB" smtClean="0"/>
              <a:t>CDS </a:t>
            </a:r>
            <a:r>
              <a:rPr lang="en-GB" smtClean="0"/>
              <a:t>Toolbox and CDM</a:t>
            </a:r>
            <a:endParaRPr lang="en-GB" dirty="0"/>
          </a:p>
        </p:txBody>
      </p:sp>
      <p:sp>
        <p:nvSpPr>
          <p:cNvPr id="3" name="Slide Number Placeholder 2"/>
          <p:cNvSpPr>
            <a:spLocks noGrp="1"/>
          </p:cNvSpPr>
          <p:nvPr>
            <p:ph type="sldNum" sz="quarter" idx="12"/>
          </p:nvPr>
        </p:nvSpPr>
        <p:spPr/>
        <p:txBody>
          <a:bodyPr/>
          <a:lstStyle/>
          <a:p>
            <a:fld id="{9259AF2F-52C6-9B46-B8B2-0579234AE62E}" type="slidenum">
              <a:rPr lang="en-US" smtClean="0"/>
              <a:t>13</a:t>
            </a:fld>
            <a:endParaRPr lang="en-US"/>
          </a:p>
        </p:txBody>
      </p:sp>
      <p:sp>
        <p:nvSpPr>
          <p:cNvPr id="4" name="Rectangle 3"/>
          <p:cNvSpPr/>
          <p:nvPr/>
        </p:nvSpPr>
        <p:spPr>
          <a:xfrm>
            <a:off x="771634" y="1370370"/>
            <a:ext cx="7819096" cy="4985980"/>
          </a:xfrm>
          <a:prstGeom prst="rect">
            <a:avLst/>
          </a:prstGeom>
        </p:spPr>
        <p:txBody>
          <a:bodyPr wrap="square">
            <a:spAutoFit/>
          </a:bodyPr>
          <a:lstStyle/>
          <a:p>
            <a:pPr marL="342900" indent="-342900">
              <a:buFont typeface="Arial" panose="020B0604020202020204" pitchFamily="34" charset="0"/>
              <a:buChar char="•"/>
            </a:pPr>
            <a:r>
              <a:rPr lang="en-GB" sz="2000" dirty="0" smtClean="0"/>
              <a:t>The toolbox </a:t>
            </a:r>
            <a:r>
              <a:rPr lang="en-GB" sz="2000" dirty="0"/>
              <a:t>w</a:t>
            </a:r>
            <a:r>
              <a:rPr lang="en-GB" sz="2000" dirty="0" smtClean="0"/>
              <a:t>ill make </a:t>
            </a:r>
            <a:r>
              <a:rPr lang="en-GB" sz="2000" dirty="0"/>
              <a:t>use of </a:t>
            </a:r>
            <a:r>
              <a:rPr lang="en-GB" sz="2000" b="1" dirty="0"/>
              <a:t>all</a:t>
            </a:r>
            <a:r>
              <a:rPr lang="en-GB" sz="2000" dirty="0"/>
              <a:t> the datasets available in the </a:t>
            </a:r>
            <a:r>
              <a:rPr lang="en-GB" sz="2000" dirty="0" smtClean="0"/>
              <a:t>CDS ;</a:t>
            </a:r>
          </a:p>
          <a:p>
            <a:pPr marL="342900" indent="-342900">
              <a:buFont typeface="Arial" panose="020B0604020202020204" pitchFamily="34" charset="0"/>
              <a:buChar char="•"/>
            </a:pPr>
            <a:endParaRPr lang="en-GB" sz="2000" u="sng" dirty="0"/>
          </a:p>
          <a:p>
            <a:pPr marL="342900" indent="-342900">
              <a:buFont typeface="Arial" panose="020B0604020202020204" pitchFamily="34" charset="0"/>
              <a:buChar char="•"/>
            </a:pPr>
            <a:r>
              <a:rPr lang="en-GB" sz="2000" dirty="0" smtClean="0"/>
              <a:t>The </a:t>
            </a:r>
            <a:r>
              <a:rPr lang="en-GB" sz="2000" b="1" dirty="0" smtClean="0"/>
              <a:t>wide variety </a:t>
            </a:r>
            <a:r>
              <a:rPr lang="en-GB" sz="2000" dirty="0"/>
              <a:t>of volumes, data types, formats and structures makes their combined use highly </a:t>
            </a:r>
            <a:r>
              <a:rPr lang="en-GB" sz="2000" dirty="0" smtClean="0"/>
              <a:t>challenging ;</a:t>
            </a:r>
          </a:p>
          <a:p>
            <a:endParaRPr lang="en-GB" sz="2000" dirty="0" smtClean="0"/>
          </a:p>
          <a:p>
            <a:pPr marL="342900" indent="-342900">
              <a:buFont typeface="Arial" panose="020B0604020202020204" pitchFamily="34" charset="0"/>
              <a:buChar char="•"/>
            </a:pPr>
            <a:r>
              <a:rPr lang="en-GB" sz="2000" dirty="0"/>
              <a:t>Will allow the users to develop web </a:t>
            </a:r>
            <a:r>
              <a:rPr lang="en-GB" sz="2000" dirty="0" smtClean="0"/>
              <a:t>based processing </a:t>
            </a:r>
            <a:r>
              <a:rPr lang="en-GB" sz="2000" dirty="0"/>
              <a:t>(</a:t>
            </a:r>
            <a:r>
              <a:rPr lang="en-GB" sz="2000" b="1" dirty="0"/>
              <a:t>applications</a:t>
            </a:r>
            <a:r>
              <a:rPr lang="en-GB" sz="2000" dirty="0" smtClean="0"/>
              <a:t>) ;</a:t>
            </a:r>
          </a:p>
          <a:p>
            <a:pPr marL="342900" indent="-342900">
              <a:buFont typeface="Arial" panose="020B0604020202020204" pitchFamily="34" charset="0"/>
              <a:buChar char="•"/>
            </a:pPr>
            <a:endParaRPr lang="en-GB" sz="2000" dirty="0" smtClean="0"/>
          </a:p>
          <a:p>
            <a:pPr marL="342900" indent="-342900">
              <a:buFont typeface="Arial" panose="020B0604020202020204" pitchFamily="34" charset="0"/>
              <a:buChar char="•"/>
            </a:pPr>
            <a:r>
              <a:rPr lang="en-GB" sz="2000" dirty="0" smtClean="0"/>
              <a:t>Available operations </a:t>
            </a:r>
            <a:r>
              <a:rPr lang="en-GB" sz="2000" dirty="0" err="1" smtClean="0"/>
              <a:t>inc.</a:t>
            </a:r>
            <a:r>
              <a:rPr lang="en-GB" sz="2000" dirty="0" smtClean="0"/>
              <a:t> differences, </a:t>
            </a:r>
            <a:r>
              <a:rPr lang="en-GB" sz="2000" dirty="0" err="1" smtClean="0"/>
              <a:t>regridding</a:t>
            </a:r>
            <a:r>
              <a:rPr lang="en-GB" sz="2000" dirty="0" smtClean="0"/>
              <a:t>, statistical computations (</a:t>
            </a:r>
            <a:r>
              <a:rPr lang="en-GB" sz="2000" b="1" dirty="0" smtClean="0"/>
              <a:t>tools</a:t>
            </a:r>
            <a:r>
              <a:rPr lang="en-GB" sz="2000" dirty="0" smtClean="0"/>
              <a:t>) ;</a:t>
            </a:r>
          </a:p>
          <a:p>
            <a:pPr marL="342900" indent="-342900">
              <a:buFont typeface="Arial" panose="020B0604020202020204" pitchFamily="34" charset="0"/>
              <a:buChar char="•"/>
            </a:pPr>
            <a:endParaRPr lang="en-GB" sz="2000" dirty="0" smtClean="0"/>
          </a:p>
          <a:p>
            <a:pPr marL="342900" indent="-342900">
              <a:buFont typeface="Arial" panose="020B0604020202020204" pitchFamily="34" charset="0"/>
              <a:buChar char="•"/>
            </a:pPr>
            <a:r>
              <a:rPr lang="en-GB" sz="2000" dirty="0" smtClean="0"/>
              <a:t>Combine tools and present results to users (</a:t>
            </a:r>
            <a:r>
              <a:rPr lang="en-GB" sz="2000" b="1" dirty="0" smtClean="0"/>
              <a:t>workflows</a:t>
            </a:r>
            <a:r>
              <a:rPr lang="en-GB" sz="2000" dirty="0" smtClean="0"/>
              <a:t>) ;</a:t>
            </a:r>
          </a:p>
          <a:p>
            <a:pPr marL="342900" indent="-342900">
              <a:buFont typeface="Arial" panose="020B0604020202020204" pitchFamily="34" charset="0"/>
              <a:buChar char="•"/>
            </a:pPr>
            <a:endParaRPr lang="en-GB" sz="2000" dirty="0"/>
          </a:p>
          <a:p>
            <a:r>
              <a:rPr lang="en-GB" sz="2000" dirty="0" smtClean="0"/>
              <a:t>To achieve this a </a:t>
            </a:r>
            <a:r>
              <a:rPr lang="en-GB" sz="2000" b="1" dirty="0" smtClean="0"/>
              <a:t>Common </a:t>
            </a:r>
            <a:r>
              <a:rPr lang="en-GB" sz="2000" b="1" dirty="0"/>
              <a:t>D</a:t>
            </a:r>
            <a:r>
              <a:rPr lang="en-GB" sz="2000" b="1" dirty="0" smtClean="0"/>
              <a:t>ata </a:t>
            </a:r>
            <a:r>
              <a:rPr lang="en-GB" sz="2000" b="1" dirty="0"/>
              <a:t>M</a:t>
            </a:r>
            <a:r>
              <a:rPr lang="en-GB" sz="2000" b="1" dirty="0" smtClean="0"/>
              <a:t>odel (CDM) </a:t>
            </a:r>
            <a:r>
              <a:rPr lang="en-GB" sz="2000" dirty="0" smtClean="0"/>
              <a:t>is also being developed:</a:t>
            </a:r>
            <a:endParaRPr lang="en-GB" sz="2000" b="1" dirty="0" smtClean="0"/>
          </a:p>
          <a:p>
            <a:pPr marL="342900" indent="-342900">
              <a:buFont typeface="Arial" panose="020B0604020202020204" pitchFamily="34" charset="0"/>
              <a:buChar char="•"/>
            </a:pPr>
            <a:r>
              <a:rPr lang="en-GB" sz="2000" dirty="0" smtClean="0"/>
              <a:t>Built on </a:t>
            </a:r>
            <a:r>
              <a:rPr lang="en-GB" sz="2000" dirty="0" err="1" smtClean="0"/>
              <a:t>netCDF</a:t>
            </a:r>
            <a:r>
              <a:rPr lang="en-GB" sz="2000" dirty="0" smtClean="0"/>
              <a:t> recommendations document we have produced (see following slides)</a:t>
            </a:r>
          </a:p>
          <a:p>
            <a:endParaRPr lang="en-GB" dirty="0"/>
          </a:p>
        </p:txBody>
      </p:sp>
    </p:spTree>
    <p:extLst>
      <p:ext uri="{BB962C8B-B14F-4D97-AF65-F5344CB8AC3E}">
        <p14:creationId xmlns:p14="http://schemas.microsoft.com/office/powerpoint/2010/main" val="216884392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CDS: The Toolbox</a:t>
            </a:r>
            <a:endParaRPr lang="en-GB" dirty="0"/>
          </a:p>
        </p:txBody>
      </p:sp>
      <p:sp>
        <p:nvSpPr>
          <p:cNvPr id="3" name="Slide Number Placeholder 2"/>
          <p:cNvSpPr>
            <a:spLocks noGrp="1"/>
          </p:cNvSpPr>
          <p:nvPr>
            <p:ph type="sldNum" sz="quarter" idx="12"/>
          </p:nvPr>
        </p:nvSpPr>
        <p:spPr/>
        <p:txBody>
          <a:bodyPr/>
          <a:lstStyle/>
          <a:p>
            <a:fld id="{9259AF2F-52C6-9B46-B8B2-0579234AE62E}" type="slidenum">
              <a:rPr lang="en-US" smtClean="0"/>
              <a:t>14</a:t>
            </a:fld>
            <a:endParaRPr lang="en-US"/>
          </a:p>
        </p:txBody>
      </p:sp>
      <p:pic>
        <p:nvPicPr>
          <p:cNvPr id="5" name="Imagen 4">
            <a:extLst>
              <a:ext uri="{FF2B5EF4-FFF2-40B4-BE49-F238E27FC236}">
                <a16:creationId xmlns="" xmlns:a16="http://schemas.microsoft.com/office/drawing/2014/main" id="{6257BC98-3D9C-40D9-BBDB-60F47F3F976E}"/>
              </a:ext>
            </a:extLst>
          </p:cNvPr>
          <p:cNvPicPr>
            <a:picLocks noChangeAspect="1"/>
          </p:cNvPicPr>
          <p:nvPr/>
        </p:nvPicPr>
        <p:blipFill>
          <a:blip r:embed="rId3"/>
          <a:stretch>
            <a:fillRect/>
          </a:stretch>
        </p:blipFill>
        <p:spPr>
          <a:xfrm>
            <a:off x="576550" y="1538097"/>
            <a:ext cx="3401288" cy="2147154"/>
          </a:xfrm>
          <a:prstGeom prst="rect">
            <a:avLst/>
          </a:prstGeom>
          <a:ln w="12700">
            <a:solidFill>
              <a:srgbClr val="C00000"/>
            </a:solidFill>
          </a:ln>
        </p:spPr>
      </p:pic>
      <p:pic>
        <p:nvPicPr>
          <p:cNvPr id="6" name="Imagen 3">
            <a:extLst>
              <a:ext uri="{FF2B5EF4-FFF2-40B4-BE49-F238E27FC236}">
                <a16:creationId xmlns="" xmlns:a16="http://schemas.microsoft.com/office/drawing/2014/main" id="{F50F7E17-9C9E-4B0A-8731-0AE449DF0FFD}"/>
              </a:ext>
            </a:extLst>
          </p:cNvPr>
          <p:cNvPicPr>
            <a:picLocks noChangeAspect="1"/>
          </p:cNvPicPr>
          <p:nvPr/>
        </p:nvPicPr>
        <p:blipFill>
          <a:blip r:embed="rId4"/>
          <a:stretch>
            <a:fillRect/>
          </a:stretch>
        </p:blipFill>
        <p:spPr>
          <a:xfrm>
            <a:off x="1279445" y="2611674"/>
            <a:ext cx="3182407" cy="2359475"/>
          </a:xfrm>
          <a:prstGeom prst="rect">
            <a:avLst/>
          </a:prstGeom>
          <a:ln w="12700">
            <a:solidFill>
              <a:srgbClr val="C00000"/>
            </a:solidFill>
          </a:ln>
        </p:spPr>
      </p:pic>
      <p:pic>
        <p:nvPicPr>
          <p:cNvPr id="7" name="Imagen 2">
            <a:extLst>
              <a:ext uri="{FF2B5EF4-FFF2-40B4-BE49-F238E27FC236}">
                <a16:creationId xmlns="" xmlns:a16="http://schemas.microsoft.com/office/drawing/2014/main" id="{21C2070D-4280-412E-B4DF-C1D2B358739E}"/>
              </a:ext>
            </a:extLst>
          </p:cNvPr>
          <p:cNvPicPr>
            <a:picLocks noChangeAspect="1"/>
          </p:cNvPicPr>
          <p:nvPr/>
        </p:nvPicPr>
        <p:blipFill>
          <a:blip r:embed="rId5"/>
          <a:stretch>
            <a:fillRect/>
          </a:stretch>
        </p:blipFill>
        <p:spPr>
          <a:xfrm>
            <a:off x="2076888" y="3613395"/>
            <a:ext cx="2870924" cy="2431331"/>
          </a:xfrm>
          <a:prstGeom prst="rect">
            <a:avLst/>
          </a:prstGeom>
          <a:ln w="12700">
            <a:solidFill>
              <a:srgbClr val="C00000"/>
            </a:solidFill>
          </a:ln>
        </p:spPr>
      </p:pic>
      <p:pic>
        <p:nvPicPr>
          <p:cNvPr id="8" name="Imagen 5">
            <a:extLst>
              <a:ext uri="{FF2B5EF4-FFF2-40B4-BE49-F238E27FC236}">
                <a16:creationId xmlns="" xmlns:a16="http://schemas.microsoft.com/office/drawing/2014/main" id="{2CE68C72-EC5F-43D2-A668-6AE87FBE479B}"/>
              </a:ext>
            </a:extLst>
          </p:cNvPr>
          <p:cNvPicPr>
            <a:picLocks noChangeAspect="1"/>
          </p:cNvPicPr>
          <p:nvPr/>
        </p:nvPicPr>
        <p:blipFill>
          <a:blip r:embed="rId6"/>
          <a:stretch>
            <a:fillRect/>
          </a:stretch>
        </p:blipFill>
        <p:spPr>
          <a:xfrm>
            <a:off x="2985688" y="5207908"/>
            <a:ext cx="2952328" cy="1331004"/>
          </a:xfrm>
          <a:prstGeom prst="rect">
            <a:avLst/>
          </a:prstGeom>
          <a:ln w="12700">
            <a:solidFill>
              <a:srgbClr val="C00000"/>
            </a:solidFill>
          </a:ln>
        </p:spPr>
      </p:pic>
      <p:pic>
        <p:nvPicPr>
          <p:cNvPr id="9" name="Imagen 6">
            <a:extLst>
              <a:ext uri="{FF2B5EF4-FFF2-40B4-BE49-F238E27FC236}">
                <a16:creationId xmlns="" xmlns:a16="http://schemas.microsoft.com/office/drawing/2014/main" id="{73B18F01-F454-4236-8671-07A4F228BB78}"/>
              </a:ext>
            </a:extLst>
          </p:cNvPr>
          <p:cNvPicPr>
            <a:picLocks noChangeAspect="1"/>
          </p:cNvPicPr>
          <p:nvPr/>
        </p:nvPicPr>
        <p:blipFill>
          <a:blip r:embed="rId7"/>
          <a:stretch>
            <a:fillRect/>
          </a:stretch>
        </p:blipFill>
        <p:spPr>
          <a:xfrm>
            <a:off x="5938016" y="1547445"/>
            <a:ext cx="2883658" cy="3542083"/>
          </a:xfrm>
          <a:prstGeom prst="rect">
            <a:avLst/>
          </a:prstGeom>
          <a:ln w="12700">
            <a:solidFill>
              <a:srgbClr val="C00000"/>
            </a:solidFill>
          </a:ln>
        </p:spPr>
      </p:pic>
      <p:sp>
        <p:nvSpPr>
          <p:cNvPr id="10" name="CuadroTexto 7">
            <a:extLst>
              <a:ext uri="{FF2B5EF4-FFF2-40B4-BE49-F238E27FC236}">
                <a16:creationId xmlns="" xmlns:a16="http://schemas.microsoft.com/office/drawing/2014/main" id="{5C3ACC70-EE36-48FB-B7E8-4FDB94970C60}"/>
              </a:ext>
            </a:extLst>
          </p:cNvPr>
          <p:cNvSpPr txBox="1"/>
          <p:nvPr/>
        </p:nvSpPr>
        <p:spPr>
          <a:xfrm>
            <a:off x="2483611" y="1658711"/>
            <a:ext cx="1626536" cy="369332"/>
          </a:xfrm>
          <a:prstGeom prst="rect">
            <a:avLst/>
          </a:prstGeom>
          <a:noFill/>
        </p:spPr>
        <p:txBody>
          <a:bodyPr wrap="none" rtlCol="0">
            <a:spAutoFit/>
          </a:bodyPr>
          <a:lstStyle/>
          <a:p>
            <a:r>
              <a:rPr lang="es-ES" b="1" i="1" dirty="0">
                <a:solidFill>
                  <a:srgbClr val="C00000"/>
                </a:solidFill>
              </a:rPr>
              <a:t>Data Discovery</a:t>
            </a:r>
          </a:p>
        </p:txBody>
      </p:sp>
      <p:sp>
        <p:nvSpPr>
          <p:cNvPr id="11" name="Flecha: hacia abajo 12">
            <a:extLst>
              <a:ext uri="{FF2B5EF4-FFF2-40B4-BE49-F238E27FC236}">
                <a16:creationId xmlns="" xmlns:a16="http://schemas.microsoft.com/office/drawing/2014/main" id="{90F3485E-40E3-4325-A722-73AE02B5AC09}"/>
              </a:ext>
            </a:extLst>
          </p:cNvPr>
          <p:cNvSpPr/>
          <p:nvPr/>
        </p:nvSpPr>
        <p:spPr>
          <a:xfrm rot="20607937">
            <a:off x="4041158" y="2070509"/>
            <a:ext cx="220318" cy="510367"/>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2" name="CuadroTexto 8">
            <a:extLst>
              <a:ext uri="{FF2B5EF4-FFF2-40B4-BE49-F238E27FC236}">
                <a16:creationId xmlns="" xmlns:a16="http://schemas.microsoft.com/office/drawing/2014/main" id="{46895D7E-4E2A-464A-BDAD-5F63A181ED17}"/>
              </a:ext>
            </a:extLst>
          </p:cNvPr>
          <p:cNvSpPr txBox="1"/>
          <p:nvPr/>
        </p:nvSpPr>
        <p:spPr>
          <a:xfrm>
            <a:off x="3515705" y="3245016"/>
            <a:ext cx="1850635" cy="369332"/>
          </a:xfrm>
          <a:prstGeom prst="rect">
            <a:avLst/>
          </a:prstGeom>
          <a:noFill/>
        </p:spPr>
        <p:txBody>
          <a:bodyPr wrap="none" rtlCol="0">
            <a:spAutoFit/>
          </a:bodyPr>
          <a:lstStyle/>
          <a:p>
            <a:r>
              <a:rPr lang="es-ES" b="1" i="1" dirty="0">
                <a:solidFill>
                  <a:srgbClr val="C00000"/>
                </a:solidFill>
              </a:rPr>
              <a:t>Data </a:t>
            </a:r>
            <a:r>
              <a:rPr lang="es-ES" b="1" i="1" dirty="0" err="1">
                <a:solidFill>
                  <a:srgbClr val="C00000"/>
                </a:solidFill>
              </a:rPr>
              <a:t>Information</a:t>
            </a:r>
            <a:endParaRPr lang="es-ES" b="1" i="1" dirty="0">
              <a:solidFill>
                <a:srgbClr val="C00000"/>
              </a:solidFill>
            </a:endParaRPr>
          </a:p>
        </p:txBody>
      </p:sp>
      <p:sp>
        <p:nvSpPr>
          <p:cNvPr id="13" name="CuadroTexto 9">
            <a:extLst>
              <a:ext uri="{FF2B5EF4-FFF2-40B4-BE49-F238E27FC236}">
                <a16:creationId xmlns="" xmlns:a16="http://schemas.microsoft.com/office/drawing/2014/main" id="{CC05CFF6-E783-451D-951F-C1E2DA188D21}"/>
              </a:ext>
            </a:extLst>
          </p:cNvPr>
          <p:cNvSpPr txBox="1"/>
          <p:nvPr/>
        </p:nvSpPr>
        <p:spPr>
          <a:xfrm>
            <a:off x="2539934" y="4344793"/>
            <a:ext cx="1471108" cy="369332"/>
          </a:xfrm>
          <a:prstGeom prst="rect">
            <a:avLst/>
          </a:prstGeom>
          <a:noFill/>
        </p:spPr>
        <p:txBody>
          <a:bodyPr wrap="none" rtlCol="0">
            <a:spAutoFit/>
          </a:bodyPr>
          <a:lstStyle/>
          <a:p>
            <a:r>
              <a:rPr lang="es-ES" b="1" i="1" dirty="0">
                <a:solidFill>
                  <a:srgbClr val="C00000"/>
                </a:solidFill>
              </a:rPr>
              <a:t>Data </a:t>
            </a:r>
            <a:r>
              <a:rPr lang="es-ES" b="1" i="1" dirty="0" err="1">
                <a:solidFill>
                  <a:srgbClr val="C00000"/>
                </a:solidFill>
              </a:rPr>
              <a:t>Request</a:t>
            </a:r>
            <a:endParaRPr lang="es-ES" b="1" i="1" dirty="0">
              <a:solidFill>
                <a:srgbClr val="C00000"/>
              </a:solidFill>
            </a:endParaRPr>
          </a:p>
        </p:txBody>
      </p:sp>
      <p:sp>
        <p:nvSpPr>
          <p:cNvPr id="14" name="CuadroTexto 10">
            <a:extLst>
              <a:ext uri="{FF2B5EF4-FFF2-40B4-BE49-F238E27FC236}">
                <a16:creationId xmlns="" xmlns:a16="http://schemas.microsoft.com/office/drawing/2014/main" id="{3C9C699D-0395-42BB-8E1E-184E33570D94}"/>
              </a:ext>
            </a:extLst>
          </p:cNvPr>
          <p:cNvSpPr txBox="1"/>
          <p:nvPr/>
        </p:nvSpPr>
        <p:spPr>
          <a:xfrm>
            <a:off x="4455489" y="5181099"/>
            <a:ext cx="1560042" cy="369332"/>
          </a:xfrm>
          <a:prstGeom prst="rect">
            <a:avLst/>
          </a:prstGeom>
          <a:noFill/>
        </p:spPr>
        <p:txBody>
          <a:bodyPr wrap="none" rtlCol="0">
            <a:spAutoFit/>
          </a:bodyPr>
          <a:lstStyle/>
          <a:p>
            <a:r>
              <a:rPr lang="es-ES" b="1" i="1" dirty="0">
                <a:solidFill>
                  <a:srgbClr val="C00000"/>
                </a:solidFill>
              </a:rPr>
              <a:t>Data </a:t>
            </a:r>
            <a:r>
              <a:rPr lang="es-ES" b="1" i="1" dirty="0" err="1">
                <a:solidFill>
                  <a:srgbClr val="C00000"/>
                </a:solidFill>
              </a:rPr>
              <a:t>Retrieval</a:t>
            </a:r>
            <a:endParaRPr lang="es-ES" b="1" i="1" dirty="0">
              <a:solidFill>
                <a:srgbClr val="C00000"/>
              </a:solidFill>
            </a:endParaRPr>
          </a:p>
        </p:txBody>
      </p:sp>
      <p:sp>
        <p:nvSpPr>
          <p:cNvPr id="15" name="CuadroTexto 11">
            <a:extLst>
              <a:ext uri="{FF2B5EF4-FFF2-40B4-BE49-F238E27FC236}">
                <a16:creationId xmlns="" xmlns:a16="http://schemas.microsoft.com/office/drawing/2014/main" id="{AB26C287-91C5-4784-B62B-DB961F29667A}"/>
              </a:ext>
            </a:extLst>
          </p:cNvPr>
          <p:cNvSpPr txBox="1"/>
          <p:nvPr/>
        </p:nvSpPr>
        <p:spPr>
          <a:xfrm>
            <a:off x="6478041" y="4312405"/>
            <a:ext cx="2242280" cy="369332"/>
          </a:xfrm>
          <a:prstGeom prst="rect">
            <a:avLst/>
          </a:prstGeom>
          <a:noFill/>
        </p:spPr>
        <p:txBody>
          <a:bodyPr wrap="none" rtlCol="0">
            <a:spAutoFit/>
          </a:bodyPr>
          <a:lstStyle/>
          <a:p>
            <a:r>
              <a:rPr lang="es-ES" b="1" i="1" dirty="0">
                <a:solidFill>
                  <a:srgbClr val="C00000"/>
                </a:solidFill>
              </a:rPr>
              <a:t>Data </a:t>
            </a:r>
            <a:r>
              <a:rPr lang="es-ES" b="1" i="1" dirty="0" err="1">
                <a:solidFill>
                  <a:srgbClr val="C00000"/>
                </a:solidFill>
              </a:rPr>
              <a:t>Usage</a:t>
            </a:r>
            <a:r>
              <a:rPr lang="es-ES" b="1" i="1" dirty="0">
                <a:solidFill>
                  <a:srgbClr val="C00000"/>
                </a:solidFill>
              </a:rPr>
              <a:t> (</a:t>
            </a:r>
            <a:r>
              <a:rPr lang="es-ES" b="1" i="1" dirty="0" err="1">
                <a:solidFill>
                  <a:srgbClr val="C00000"/>
                </a:solidFill>
              </a:rPr>
              <a:t>Toolbox</a:t>
            </a:r>
            <a:r>
              <a:rPr lang="es-ES" b="1" i="1" dirty="0">
                <a:solidFill>
                  <a:srgbClr val="C00000"/>
                </a:solidFill>
              </a:rPr>
              <a:t>)</a:t>
            </a:r>
          </a:p>
        </p:txBody>
      </p:sp>
      <p:sp>
        <p:nvSpPr>
          <p:cNvPr id="16" name="Flecha: hacia abajo 13">
            <a:extLst>
              <a:ext uri="{FF2B5EF4-FFF2-40B4-BE49-F238E27FC236}">
                <a16:creationId xmlns="" xmlns:a16="http://schemas.microsoft.com/office/drawing/2014/main" id="{A0E7C363-DFC7-4517-9912-B37B8F097F7F}"/>
              </a:ext>
            </a:extLst>
          </p:cNvPr>
          <p:cNvSpPr/>
          <p:nvPr/>
        </p:nvSpPr>
        <p:spPr>
          <a:xfrm rot="2790958">
            <a:off x="4214195" y="3755662"/>
            <a:ext cx="220318" cy="510367"/>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pic>
        <p:nvPicPr>
          <p:cNvPr id="17" name="Imagen 14">
            <a:extLst>
              <a:ext uri="{FF2B5EF4-FFF2-40B4-BE49-F238E27FC236}">
                <a16:creationId xmlns="" xmlns:a16="http://schemas.microsoft.com/office/drawing/2014/main" id="{4DEF65BD-A09F-4F9A-A729-2E792034630A}"/>
              </a:ext>
            </a:extLst>
          </p:cNvPr>
          <p:cNvPicPr>
            <a:picLocks noChangeAspect="1"/>
          </p:cNvPicPr>
          <p:nvPr/>
        </p:nvPicPr>
        <p:blipFill>
          <a:blip r:embed="rId8"/>
          <a:stretch>
            <a:fillRect/>
          </a:stretch>
        </p:blipFill>
        <p:spPr>
          <a:xfrm rot="19751326">
            <a:off x="4143523" y="4706340"/>
            <a:ext cx="317019" cy="542591"/>
          </a:xfrm>
          <a:prstGeom prst="rect">
            <a:avLst/>
          </a:prstGeom>
        </p:spPr>
      </p:pic>
      <p:pic>
        <p:nvPicPr>
          <p:cNvPr id="18" name="Imagen 15">
            <a:extLst>
              <a:ext uri="{FF2B5EF4-FFF2-40B4-BE49-F238E27FC236}">
                <a16:creationId xmlns="" xmlns:a16="http://schemas.microsoft.com/office/drawing/2014/main" id="{5F7F287A-C857-4CBE-8017-2E6B994C4A8E}"/>
              </a:ext>
            </a:extLst>
          </p:cNvPr>
          <p:cNvPicPr>
            <a:picLocks noChangeAspect="1"/>
          </p:cNvPicPr>
          <p:nvPr/>
        </p:nvPicPr>
        <p:blipFill>
          <a:blip r:embed="rId8"/>
          <a:stretch>
            <a:fillRect/>
          </a:stretch>
        </p:blipFill>
        <p:spPr>
          <a:xfrm rot="15139669">
            <a:off x="6216543" y="4706340"/>
            <a:ext cx="317019" cy="542591"/>
          </a:xfrm>
          <a:prstGeom prst="rect">
            <a:avLst/>
          </a:prstGeom>
        </p:spPr>
      </p:pic>
      <p:pic>
        <p:nvPicPr>
          <p:cNvPr id="19" name="Imagen 16">
            <a:extLst>
              <a:ext uri="{FF2B5EF4-FFF2-40B4-BE49-F238E27FC236}">
                <a16:creationId xmlns="" xmlns:a16="http://schemas.microsoft.com/office/drawing/2014/main" id="{2E94BE4C-5AE3-4CC2-AA84-D4777BAB3F9B}"/>
              </a:ext>
            </a:extLst>
          </p:cNvPr>
          <p:cNvPicPr>
            <a:picLocks noChangeAspect="1"/>
          </p:cNvPicPr>
          <p:nvPr/>
        </p:nvPicPr>
        <p:blipFill>
          <a:blip r:embed="rId8"/>
          <a:stretch>
            <a:fillRect/>
          </a:stretch>
        </p:blipFill>
        <p:spPr>
          <a:xfrm rot="17137565">
            <a:off x="5213895" y="4036111"/>
            <a:ext cx="317019" cy="978779"/>
          </a:xfrm>
          <a:prstGeom prst="rect">
            <a:avLst/>
          </a:prstGeom>
        </p:spPr>
      </p:pic>
    </p:spTree>
    <p:extLst>
      <p:ext uri="{BB962C8B-B14F-4D97-AF65-F5344CB8AC3E}">
        <p14:creationId xmlns:p14="http://schemas.microsoft.com/office/powerpoint/2010/main" val="406365147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Toolbox CDM</a:t>
            </a:r>
            <a:endParaRPr lang="en-GB" dirty="0"/>
          </a:p>
        </p:txBody>
      </p:sp>
      <p:sp>
        <p:nvSpPr>
          <p:cNvPr id="3" name="Slide Number Placeholder 2"/>
          <p:cNvSpPr>
            <a:spLocks noGrp="1"/>
          </p:cNvSpPr>
          <p:nvPr>
            <p:ph type="sldNum" sz="quarter" idx="12"/>
          </p:nvPr>
        </p:nvSpPr>
        <p:spPr/>
        <p:txBody>
          <a:bodyPr/>
          <a:lstStyle/>
          <a:p>
            <a:fld id="{9259AF2F-52C6-9B46-B8B2-0579234AE62E}" type="slidenum">
              <a:rPr lang="en-US" smtClean="0"/>
              <a:t>15</a:t>
            </a:fld>
            <a:endParaRPr lang="en-US"/>
          </a:p>
        </p:txBody>
      </p:sp>
      <p:pic>
        <p:nvPicPr>
          <p:cNvPr id="4" name="Picture 3"/>
          <p:cNvPicPr>
            <a:picLocks noChangeAspect="1"/>
          </p:cNvPicPr>
          <p:nvPr/>
        </p:nvPicPr>
        <p:blipFill>
          <a:blip r:embed="rId3"/>
          <a:stretch>
            <a:fillRect/>
          </a:stretch>
        </p:blipFill>
        <p:spPr>
          <a:xfrm>
            <a:off x="354843" y="1380967"/>
            <a:ext cx="4098186" cy="4819510"/>
          </a:xfrm>
          <a:prstGeom prst="rect">
            <a:avLst/>
          </a:prstGeom>
        </p:spPr>
      </p:pic>
      <p:sp>
        <p:nvSpPr>
          <p:cNvPr id="5" name="TextBox 4"/>
          <p:cNvSpPr txBox="1"/>
          <p:nvPr/>
        </p:nvSpPr>
        <p:spPr>
          <a:xfrm>
            <a:off x="4708478" y="2279176"/>
            <a:ext cx="4274539" cy="2800767"/>
          </a:xfrm>
          <a:prstGeom prst="rect">
            <a:avLst/>
          </a:prstGeom>
          <a:noFill/>
        </p:spPr>
        <p:txBody>
          <a:bodyPr wrap="square" rtlCol="0">
            <a:spAutoFit/>
          </a:bodyPr>
          <a:lstStyle/>
          <a:p>
            <a:pPr marL="285750" indent="-285750">
              <a:buFont typeface="Arial" panose="020B0604020202020204" pitchFamily="34" charset="0"/>
              <a:buChar char="•"/>
            </a:pPr>
            <a:r>
              <a:rPr lang="en-GB" sz="2000" dirty="0" smtClean="0"/>
              <a:t>Based on the ECMWF “Recommendations” document</a:t>
            </a:r>
          </a:p>
          <a:p>
            <a:pPr marL="285750" indent="-285750">
              <a:buFont typeface="Arial" panose="020B0604020202020204" pitchFamily="34" charset="0"/>
              <a:buChar char="•"/>
            </a:pPr>
            <a:r>
              <a:rPr lang="en-GB" sz="2000" dirty="0" smtClean="0"/>
              <a:t>Basis for Toolbox data handling</a:t>
            </a:r>
          </a:p>
          <a:p>
            <a:pPr marL="285750" indent="-285750">
              <a:buFont typeface="Arial" panose="020B0604020202020204" pitchFamily="34" charset="0"/>
              <a:buChar char="•"/>
            </a:pPr>
            <a:r>
              <a:rPr lang="en-GB" sz="2000" i="1" dirty="0" smtClean="0"/>
              <a:t>Allows users to develop their own processing via CDS</a:t>
            </a:r>
          </a:p>
          <a:p>
            <a:endParaRPr lang="en-GB" sz="2000" dirty="0"/>
          </a:p>
          <a:p>
            <a:r>
              <a:rPr lang="en-GB" sz="2000" b="1" dirty="0" smtClean="0"/>
              <a:t>Expected Release ~ end of 2017</a:t>
            </a:r>
          </a:p>
          <a:p>
            <a:endParaRPr lang="en-GB" dirty="0"/>
          </a:p>
          <a:p>
            <a:endParaRPr lang="en-GB" dirty="0"/>
          </a:p>
        </p:txBody>
      </p:sp>
    </p:spTree>
    <p:extLst>
      <p:ext uri="{BB962C8B-B14F-4D97-AF65-F5344CB8AC3E}">
        <p14:creationId xmlns:p14="http://schemas.microsoft.com/office/powerpoint/2010/main" val="306651312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ECMWF Metadata Recommendations</a:t>
            </a:r>
          </a:p>
        </p:txBody>
      </p:sp>
      <p:sp>
        <p:nvSpPr>
          <p:cNvPr id="3" name="Slide Number Placeholder 2"/>
          <p:cNvSpPr>
            <a:spLocks noGrp="1"/>
          </p:cNvSpPr>
          <p:nvPr>
            <p:ph type="sldNum" sz="quarter" idx="12"/>
          </p:nvPr>
        </p:nvSpPr>
        <p:spPr/>
        <p:txBody>
          <a:bodyPr/>
          <a:lstStyle/>
          <a:p>
            <a:fld id="{9259AF2F-52C6-9B46-B8B2-0579234AE62E}" type="slidenum">
              <a:rPr lang="en-US" smtClean="0"/>
              <a:t>16</a:t>
            </a:fld>
            <a:endParaRPr lang="en-US"/>
          </a:p>
        </p:txBody>
      </p:sp>
      <p:pic>
        <p:nvPicPr>
          <p:cNvPr id="4" name="Picture 3"/>
          <p:cNvPicPr>
            <a:picLocks noChangeAspect="1"/>
          </p:cNvPicPr>
          <p:nvPr/>
        </p:nvPicPr>
        <p:blipFill>
          <a:blip r:embed="rId3"/>
          <a:stretch>
            <a:fillRect/>
          </a:stretch>
        </p:blipFill>
        <p:spPr>
          <a:xfrm>
            <a:off x="457200" y="1639641"/>
            <a:ext cx="4136389" cy="4538957"/>
          </a:xfrm>
          <a:prstGeom prst="rect">
            <a:avLst/>
          </a:prstGeom>
        </p:spPr>
      </p:pic>
      <p:sp>
        <p:nvSpPr>
          <p:cNvPr id="5" name="TextBox 4"/>
          <p:cNvSpPr txBox="1"/>
          <p:nvPr/>
        </p:nvSpPr>
        <p:spPr>
          <a:xfrm>
            <a:off x="4948330" y="1417638"/>
            <a:ext cx="3600400" cy="5601533"/>
          </a:xfrm>
          <a:prstGeom prst="rect">
            <a:avLst/>
          </a:prstGeom>
          <a:noFill/>
        </p:spPr>
        <p:txBody>
          <a:bodyPr wrap="square" rtlCol="0">
            <a:spAutoFit/>
          </a:bodyPr>
          <a:lstStyle/>
          <a:p>
            <a:r>
              <a:rPr lang="en-GB" sz="2000" b="1" dirty="0" smtClean="0"/>
              <a:t>Discusses:</a:t>
            </a:r>
          </a:p>
          <a:p>
            <a:pPr marL="285750" indent="-285750">
              <a:buFont typeface="Arial" panose="020B0604020202020204" pitchFamily="34" charset="0"/>
              <a:buChar char="•"/>
            </a:pPr>
            <a:r>
              <a:rPr lang="en-GB" sz="2000" dirty="0" smtClean="0"/>
              <a:t>Standard names</a:t>
            </a:r>
          </a:p>
          <a:p>
            <a:pPr marL="285750" indent="-285750">
              <a:buFont typeface="Arial" panose="020B0604020202020204" pitchFamily="34" charset="0"/>
              <a:buChar char="•"/>
            </a:pPr>
            <a:r>
              <a:rPr lang="en-GB" sz="2000" dirty="0" smtClean="0"/>
              <a:t>Spatial Coordinates</a:t>
            </a:r>
          </a:p>
          <a:p>
            <a:pPr marL="285750" indent="-285750">
              <a:buFont typeface="Arial" panose="020B0604020202020204" pitchFamily="34" charset="0"/>
              <a:buChar char="•"/>
            </a:pPr>
            <a:r>
              <a:rPr lang="en-GB" sz="2000" dirty="0" smtClean="0"/>
              <a:t>Multiple time coordinates</a:t>
            </a:r>
          </a:p>
          <a:p>
            <a:pPr marL="285750" indent="-285750">
              <a:buFont typeface="Arial" panose="020B0604020202020204" pitchFamily="34" charset="0"/>
              <a:buChar char="•"/>
            </a:pPr>
            <a:r>
              <a:rPr lang="en-GB" sz="2000" dirty="0" smtClean="0"/>
              <a:t>Realization</a:t>
            </a:r>
          </a:p>
          <a:p>
            <a:pPr marL="285750" indent="-285750">
              <a:buFont typeface="Arial" panose="020B0604020202020204" pitchFamily="34" charset="0"/>
              <a:buChar char="•"/>
            </a:pPr>
            <a:r>
              <a:rPr lang="en-GB" sz="2000" dirty="0" smtClean="0"/>
              <a:t>Cell methods</a:t>
            </a:r>
          </a:p>
          <a:p>
            <a:pPr marL="285750" indent="-285750">
              <a:buFont typeface="Arial" panose="020B0604020202020204" pitchFamily="34" charset="0"/>
              <a:buChar char="•"/>
            </a:pPr>
            <a:r>
              <a:rPr lang="en-GB" sz="2000" dirty="0" smtClean="0"/>
              <a:t>Aggregations</a:t>
            </a:r>
          </a:p>
          <a:p>
            <a:pPr marL="285750" indent="-285750">
              <a:buFont typeface="Arial" panose="020B0604020202020204" pitchFamily="34" charset="0"/>
              <a:buChar char="•"/>
            </a:pPr>
            <a:r>
              <a:rPr lang="en-GB" sz="2000" dirty="0" smtClean="0"/>
              <a:t>Attributes</a:t>
            </a:r>
          </a:p>
          <a:p>
            <a:pPr marL="285750" indent="-285750">
              <a:buFont typeface="Arial" panose="020B0604020202020204" pitchFamily="34" charset="0"/>
              <a:buChar char="•"/>
            </a:pPr>
            <a:r>
              <a:rPr lang="en-GB" sz="2000" dirty="0" smtClean="0"/>
              <a:t>Metadata</a:t>
            </a:r>
          </a:p>
          <a:p>
            <a:pPr marL="285750" indent="-285750">
              <a:buFont typeface="Arial" panose="020B0604020202020204" pitchFamily="34" charset="0"/>
              <a:buChar char="•"/>
            </a:pPr>
            <a:r>
              <a:rPr lang="en-GB" sz="2000" i="1" dirty="0" smtClean="0"/>
              <a:t>Provides guidance for structuring </a:t>
            </a:r>
            <a:r>
              <a:rPr lang="en-GB" sz="2000" i="1" dirty="0" err="1" smtClean="0"/>
              <a:t>netCDF</a:t>
            </a:r>
            <a:r>
              <a:rPr lang="en-GB" sz="2000" i="1" dirty="0" smtClean="0"/>
              <a:t> files in general</a:t>
            </a:r>
          </a:p>
          <a:p>
            <a:pPr marL="285750" indent="-285750">
              <a:buFont typeface="Arial" panose="020B0604020202020204" pitchFamily="34" charset="0"/>
              <a:buChar char="•"/>
            </a:pPr>
            <a:r>
              <a:rPr lang="en-GB" sz="2000" i="1" dirty="0"/>
              <a:t>To </a:t>
            </a:r>
            <a:r>
              <a:rPr lang="en-GB" sz="2000" i="1" dirty="0" smtClean="0"/>
              <a:t>help support </a:t>
            </a:r>
            <a:r>
              <a:rPr lang="en-GB" sz="2000" i="1" dirty="0" err="1"/>
              <a:t>netCDF</a:t>
            </a:r>
            <a:r>
              <a:rPr lang="en-GB" sz="2000" i="1" dirty="0"/>
              <a:t> data in </a:t>
            </a:r>
            <a:r>
              <a:rPr lang="en-GB" sz="2000" i="1" dirty="0" smtClean="0"/>
              <a:t>the ECMWF MARS archive</a:t>
            </a:r>
            <a:endParaRPr lang="en-GB" sz="2000" i="1" dirty="0"/>
          </a:p>
          <a:p>
            <a:pPr marL="285750" indent="-285750">
              <a:buFont typeface="Arial" panose="020B0604020202020204" pitchFamily="34" charset="0"/>
              <a:buChar char="•"/>
            </a:pPr>
            <a:endParaRPr lang="en-GB" sz="2000" i="1" dirty="0" smtClean="0"/>
          </a:p>
          <a:p>
            <a:endParaRPr lang="en-GB" sz="2000" dirty="0"/>
          </a:p>
          <a:p>
            <a:r>
              <a:rPr lang="en-GB" sz="2000" dirty="0"/>
              <a:t>v</a:t>
            </a:r>
            <a:r>
              <a:rPr lang="en-GB" sz="2000" dirty="0" smtClean="0"/>
              <a:t>1.0 Released  July 2017</a:t>
            </a:r>
          </a:p>
          <a:p>
            <a:endParaRPr lang="en-GB" dirty="0"/>
          </a:p>
        </p:txBody>
      </p:sp>
    </p:spTree>
    <p:extLst>
      <p:ext uri="{BB962C8B-B14F-4D97-AF65-F5344CB8AC3E}">
        <p14:creationId xmlns:p14="http://schemas.microsoft.com/office/powerpoint/2010/main" val="156405582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Summary</a:t>
            </a:r>
            <a:endParaRPr lang="en-GB" dirty="0"/>
          </a:p>
        </p:txBody>
      </p:sp>
      <p:sp>
        <p:nvSpPr>
          <p:cNvPr id="3" name="Slide Number Placeholder 2"/>
          <p:cNvSpPr>
            <a:spLocks noGrp="1"/>
          </p:cNvSpPr>
          <p:nvPr>
            <p:ph type="sldNum" sz="quarter" idx="12"/>
          </p:nvPr>
        </p:nvSpPr>
        <p:spPr/>
        <p:txBody>
          <a:bodyPr/>
          <a:lstStyle/>
          <a:p>
            <a:fld id="{9259AF2F-52C6-9B46-B8B2-0579234AE62E}" type="slidenum">
              <a:rPr lang="en-US" smtClean="0"/>
              <a:t>17</a:t>
            </a:fld>
            <a:endParaRPr lang="en-US"/>
          </a:p>
        </p:txBody>
      </p:sp>
      <p:sp>
        <p:nvSpPr>
          <p:cNvPr id="4" name="TextBox 3"/>
          <p:cNvSpPr txBox="1"/>
          <p:nvPr/>
        </p:nvSpPr>
        <p:spPr>
          <a:xfrm>
            <a:off x="457200" y="1243130"/>
            <a:ext cx="8309112" cy="2800767"/>
          </a:xfrm>
          <a:prstGeom prst="rect">
            <a:avLst/>
          </a:prstGeom>
          <a:noFill/>
        </p:spPr>
        <p:txBody>
          <a:bodyPr wrap="square" rtlCol="0">
            <a:spAutoFit/>
          </a:bodyPr>
          <a:lstStyle/>
          <a:p>
            <a:pPr marL="285750" indent="-285750">
              <a:buFont typeface="Arial" panose="020B0604020202020204" pitchFamily="34" charset="0"/>
              <a:buChar char="•"/>
            </a:pPr>
            <a:r>
              <a:rPr lang="en-GB" sz="2000" dirty="0" smtClean="0"/>
              <a:t>“</a:t>
            </a:r>
            <a:r>
              <a:rPr lang="en-GB" sz="2000" dirty="0"/>
              <a:t>Agile” approach used for infrastructure </a:t>
            </a:r>
            <a:r>
              <a:rPr lang="en-GB" sz="2000" dirty="0" smtClean="0"/>
              <a:t>development</a:t>
            </a:r>
          </a:p>
          <a:p>
            <a:pPr marL="285750" indent="-285750">
              <a:buFont typeface="Arial" panose="020B0604020202020204" pitchFamily="34" charset="0"/>
              <a:buChar char="•"/>
            </a:pPr>
            <a:r>
              <a:rPr lang="en-GB" sz="2000" dirty="0" smtClean="0"/>
              <a:t>CDS will handle a diverse collection of datasets;</a:t>
            </a:r>
          </a:p>
          <a:p>
            <a:pPr marL="285750" indent="-285750">
              <a:buFont typeface="Arial" panose="020B0604020202020204" pitchFamily="34" charset="0"/>
              <a:buChar char="•"/>
            </a:pPr>
            <a:r>
              <a:rPr lang="en-GB" sz="2000" dirty="0" smtClean="0"/>
              <a:t>Catalogue records will be able to be harvested;</a:t>
            </a:r>
          </a:p>
          <a:p>
            <a:pPr marL="285750" indent="-285750">
              <a:buFont typeface="Arial" panose="020B0604020202020204" pitchFamily="34" charset="0"/>
              <a:buChar char="•"/>
            </a:pPr>
            <a:r>
              <a:rPr lang="en-GB" sz="2000" i="1" dirty="0" smtClean="0"/>
              <a:t>Standards-based approach for data and infrastructure essential to achieve CDS goals </a:t>
            </a:r>
          </a:p>
          <a:p>
            <a:pPr marL="285750" indent="-285750">
              <a:buFont typeface="Arial" panose="020B0604020202020204" pitchFamily="34" charset="0"/>
              <a:buChar char="•"/>
            </a:pPr>
            <a:endParaRPr lang="en-GB" sz="2000" dirty="0" smtClean="0"/>
          </a:p>
          <a:p>
            <a:pPr marL="285750" indent="-285750">
              <a:buFont typeface="Arial" panose="020B0604020202020204" pitchFamily="34" charset="0"/>
              <a:buChar char="•"/>
            </a:pPr>
            <a:endParaRPr lang="en-GB" sz="2000" dirty="0"/>
          </a:p>
          <a:p>
            <a:endParaRPr lang="en-GB" dirty="0"/>
          </a:p>
          <a:p>
            <a:endParaRPr lang="en-GB" dirty="0"/>
          </a:p>
        </p:txBody>
      </p:sp>
      <p:pic>
        <p:nvPicPr>
          <p:cNvPr id="5" name="Picture 4"/>
          <p:cNvPicPr>
            <a:picLocks noChangeAspect="1"/>
          </p:cNvPicPr>
          <p:nvPr/>
        </p:nvPicPr>
        <p:blipFill>
          <a:blip r:embed="rId3"/>
          <a:stretch>
            <a:fillRect/>
          </a:stretch>
        </p:blipFill>
        <p:spPr>
          <a:xfrm>
            <a:off x="2057160" y="3275463"/>
            <a:ext cx="5121157" cy="3446012"/>
          </a:xfrm>
          <a:prstGeom prst="rect">
            <a:avLst/>
          </a:prstGeom>
        </p:spPr>
      </p:pic>
    </p:spTree>
    <p:extLst>
      <p:ext uri="{BB962C8B-B14F-4D97-AF65-F5344CB8AC3E}">
        <p14:creationId xmlns:p14="http://schemas.microsoft.com/office/powerpoint/2010/main" val="340443363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wmo2016_powerpoint_standard_v2.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7" name="Title 1"/>
          <p:cNvSpPr txBox="1">
            <a:spLocks/>
          </p:cNvSpPr>
          <p:nvPr/>
        </p:nvSpPr>
        <p:spPr>
          <a:xfrm>
            <a:off x="457200" y="2002370"/>
            <a:ext cx="8229600" cy="1840813"/>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4800" dirty="0" smtClean="0">
                <a:solidFill>
                  <a:srgbClr val="000090"/>
                </a:solidFill>
              </a:rPr>
              <a:t>Thank you</a:t>
            </a:r>
          </a:p>
          <a:p>
            <a:r>
              <a:rPr lang="en-US" sz="4800" dirty="0" smtClean="0">
                <a:solidFill>
                  <a:srgbClr val="000090"/>
                </a:solidFill>
              </a:rPr>
              <a:t>Merci</a:t>
            </a:r>
            <a:endParaRPr lang="en-US" sz="4800" dirty="0">
              <a:solidFill>
                <a:srgbClr val="000090"/>
              </a:solidFill>
            </a:endParaRPr>
          </a:p>
        </p:txBody>
      </p:sp>
      <p:sp>
        <p:nvSpPr>
          <p:cNvPr id="2" name="Slide Number Placeholder 1"/>
          <p:cNvSpPr>
            <a:spLocks noGrp="1"/>
          </p:cNvSpPr>
          <p:nvPr>
            <p:ph type="sldNum" sz="quarter" idx="12"/>
          </p:nvPr>
        </p:nvSpPr>
        <p:spPr/>
        <p:txBody>
          <a:bodyPr/>
          <a:lstStyle/>
          <a:p>
            <a:fld id="{9259AF2F-52C6-9B46-B8B2-0579234AE62E}" type="slidenum">
              <a:rPr lang="en-US" smtClean="0"/>
              <a:t>18</a:t>
            </a:fld>
            <a:endParaRPr lang="en-US"/>
          </a:p>
        </p:txBody>
      </p:sp>
    </p:spTree>
    <p:extLst>
      <p:ext uri="{BB962C8B-B14F-4D97-AF65-F5344CB8AC3E}">
        <p14:creationId xmlns:p14="http://schemas.microsoft.com/office/powerpoint/2010/main" val="38022845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724039"/>
          </a:xfrm>
        </p:spPr>
        <p:txBody>
          <a:bodyPr>
            <a:normAutofit fontScale="90000"/>
          </a:bodyPr>
          <a:lstStyle/>
          <a:p>
            <a:r>
              <a:rPr lang="en-GB" dirty="0" smtClean="0"/>
              <a:t>Links</a:t>
            </a:r>
            <a:endParaRPr lang="en-GB" dirty="0"/>
          </a:p>
        </p:txBody>
      </p:sp>
      <p:sp>
        <p:nvSpPr>
          <p:cNvPr id="3" name="Slide Number Placeholder 2"/>
          <p:cNvSpPr>
            <a:spLocks noGrp="1"/>
          </p:cNvSpPr>
          <p:nvPr>
            <p:ph type="sldNum" sz="quarter" idx="12"/>
          </p:nvPr>
        </p:nvSpPr>
        <p:spPr/>
        <p:txBody>
          <a:bodyPr/>
          <a:lstStyle/>
          <a:p>
            <a:fld id="{9259AF2F-52C6-9B46-B8B2-0579234AE62E}" type="slidenum">
              <a:rPr lang="en-US" smtClean="0"/>
              <a:t>19</a:t>
            </a:fld>
            <a:endParaRPr lang="en-US"/>
          </a:p>
        </p:txBody>
      </p:sp>
      <p:sp>
        <p:nvSpPr>
          <p:cNvPr id="4" name="Rectangle 3"/>
          <p:cNvSpPr/>
          <p:nvPr/>
        </p:nvSpPr>
        <p:spPr>
          <a:xfrm>
            <a:off x="177421" y="724039"/>
            <a:ext cx="8827431" cy="5632311"/>
          </a:xfrm>
          <a:prstGeom prst="rect">
            <a:avLst/>
          </a:prstGeom>
        </p:spPr>
        <p:txBody>
          <a:bodyPr wrap="square">
            <a:spAutoFit/>
          </a:bodyPr>
          <a:lstStyle/>
          <a:p>
            <a:r>
              <a:rPr lang="en-GB" sz="2000" b="1" dirty="0" smtClean="0"/>
              <a:t>ECMWF</a:t>
            </a:r>
            <a:r>
              <a:rPr lang="en-GB" sz="2000" b="1" i="1" dirty="0" smtClean="0"/>
              <a:t> </a:t>
            </a:r>
            <a:r>
              <a:rPr lang="en-GB" sz="2000" b="1" i="1" dirty="0" smtClean="0">
                <a:hlinkClick r:id="rId3"/>
              </a:rPr>
              <a:t> </a:t>
            </a:r>
            <a:r>
              <a:rPr lang="en-GB" sz="2000" b="1" i="1" dirty="0" smtClean="0">
                <a:hlinkClick r:id="rId4"/>
              </a:rPr>
              <a:t>https://www.ecmwf.int</a:t>
            </a:r>
            <a:endParaRPr lang="en-GB" sz="2000" b="1" i="1" dirty="0" smtClean="0"/>
          </a:p>
          <a:p>
            <a:r>
              <a:rPr lang="en-GB" sz="2000" b="1" dirty="0" smtClean="0"/>
              <a:t>ECMWF CF-</a:t>
            </a:r>
            <a:r>
              <a:rPr lang="en-GB" sz="2000" b="1" dirty="0" err="1" smtClean="0"/>
              <a:t>netCDF</a:t>
            </a:r>
            <a:r>
              <a:rPr lang="en-GB" sz="2000" b="1" dirty="0" smtClean="0"/>
              <a:t> Recommendations standard </a:t>
            </a:r>
          </a:p>
          <a:p>
            <a:r>
              <a:rPr lang="en-GB" sz="2000" i="1" dirty="0" smtClean="0"/>
              <a:t>(ECMWF web login required and may need to request access)</a:t>
            </a:r>
            <a:endParaRPr lang="en-GB" sz="2000" dirty="0" smtClean="0">
              <a:solidFill>
                <a:srgbClr val="FF0000"/>
              </a:solidFill>
            </a:endParaRPr>
          </a:p>
          <a:p>
            <a:r>
              <a:rPr lang="en-GB" sz="2000" dirty="0" smtClean="0">
                <a:hlinkClick r:id="rId5"/>
              </a:rPr>
              <a:t>https://software.ecmwf.int/wiki/display/DGOV/Metadata+recommendations+for+encoding+NetCDF+products+based+on+CF+convention</a:t>
            </a:r>
            <a:endParaRPr lang="en-GB" sz="2000" dirty="0" smtClean="0"/>
          </a:p>
          <a:p>
            <a:endParaRPr lang="en-GB" sz="2000" dirty="0" smtClean="0"/>
          </a:p>
          <a:p>
            <a:r>
              <a:rPr lang="en-GB" sz="2000" b="1" dirty="0" smtClean="0"/>
              <a:t>C3S</a:t>
            </a:r>
            <a:r>
              <a:rPr lang="en-GB" sz="2000" dirty="0" smtClean="0"/>
              <a:t> </a:t>
            </a:r>
            <a:r>
              <a:rPr lang="en-GB" sz="2000" b="1" i="1" dirty="0" smtClean="0">
                <a:hlinkClick r:id="rId3"/>
              </a:rPr>
              <a:t>https://climate.copernicus.eu</a:t>
            </a:r>
            <a:r>
              <a:rPr lang="en-GB" sz="2000" b="1" i="1" dirty="0" smtClean="0"/>
              <a:t>   </a:t>
            </a:r>
          </a:p>
          <a:p>
            <a:r>
              <a:rPr lang="en-GB" sz="2000" b="1" dirty="0" smtClean="0"/>
              <a:t>CDS</a:t>
            </a:r>
            <a:r>
              <a:rPr lang="en-GB" sz="2000" dirty="0" smtClean="0"/>
              <a:t> </a:t>
            </a:r>
            <a:r>
              <a:rPr lang="en-GB" sz="2000" b="1" i="1" dirty="0" smtClean="0">
                <a:hlinkClick r:id="rId6"/>
              </a:rPr>
              <a:t>https://climate.copernicus.eu/climate-data-store</a:t>
            </a:r>
            <a:endParaRPr lang="en-GB" sz="2000" dirty="0" smtClean="0"/>
          </a:p>
          <a:p>
            <a:endParaRPr lang="en-GB" sz="2000" dirty="0" smtClean="0"/>
          </a:p>
          <a:p>
            <a:r>
              <a:rPr lang="en-GB" sz="2000" b="1" dirty="0" smtClean="0"/>
              <a:t>C3S Seasonal Forecast data providers</a:t>
            </a:r>
          </a:p>
          <a:p>
            <a:r>
              <a:rPr lang="en-GB" sz="2000" i="1" dirty="0" smtClean="0"/>
              <a:t>(ECMWF web login required and may need to request access)</a:t>
            </a:r>
            <a:endParaRPr lang="en-GB" sz="2000" dirty="0" smtClean="0"/>
          </a:p>
          <a:p>
            <a:r>
              <a:rPr lang="en-GB" sz="2000" b="1" dirty="0" err="1" smtClean="0"/>
              <a:t>netCDF</a:t>
            </a:r>
            <a:r>
              <a:rPr lang="en-GB" sz="2000" b="1" dirty="0" smtClean="0"/>
              <a:t> standard:</a:t>
            </a:r>
            <a:endParaRPr lang="en-GB" sz="2000" dirty="0" smtClean="0"/>
          </a:p>
          <a:p>
            <a:r>
              <a:rPr lang="en-GB" sz="2000" dirty="0" smtClean="0">
                <a:hlinkClick r:id="rId7"/>
              </a:rPr>
              <a:t>https://software.ecmwf.int/wiki/display/C3SS/Guide+to+NetCDF+encoding+for+C3S+providers</a:t>
            </a:r>
            <a:endParaRPr lang="en-GB" sz="2000" dirty="0" smtClean="0"/>
          </a:p>
          <a:p>
            <a:pPr lvl="0"/>
            <a:r>
              <a:rPr lang="en-GB" sz="2000" b="1" dirty="0" smtClean="0">
                <a:solidFill>
                  <a:prstClr val="black"/>
                </a:solidFill>
              </a:rPr>
              <a:t>filename/directory</a:t>
            </a:r>
            <a:r>
              <a:rPr lang="en-GB" sz="2000" dirty="0" smtClean="0">
                <a:solidFill>
                  <a:prstClr val="black"/>
                </a:solidFill>
              </a:rPr>
              <a:t> naming convention:</a:t>
            </a:r>
          </a:p>
          <a:p>
            <a:r>
              <a:rPr lang="en-GB" sz="2000" dirty="0" smtClean="0">
                <a:solidFill>
                  <a:prstClr val="black"/>
                </a:solidFill>
                <a:hlinkClick r:id="rId8"/>
              </a:rPr>
              <a:t>https://software.ecmwf.int/wiki/display/C3SS/NetCDF+Dataset+Design+Overview</a:t>
            </a:r>
            <a:endParaRPr lang="en-GB" sz="2000" dirty="0" smtClean="0">
              <a:solidFill>
                <a:prstClr val="black"/>
              </a:solidFill>
            </a:endParaRPr>
          </a:p>
          <a:p>
            <a:pPr lvl="0"/>
            <a:r>
              <a:rPr lang="en-GB" sz="2000" b="1" dirty="0" err="1" smtClean="0">
                <a:solidFill>
                  <a:prstClr val="black"/>
                </a:solidFill>
              </a:rPr>
              <a:t>netCDF</a:t>
            </a:r>
            <a:r>
              <a:rPr lang="en-GB" sz="2000" b="1" dirty="0" smtClean="0">
                <a:solidFill>
                  <a:prstClr val="black"/>
                </a:solidFill>
              </a:rPr>
              <a:t> file checker:</a:t>
            </a:r>
          </a:p>
          <a:p>
            <a:r>
              <a:rPr lang="en-GB" sz="2000" dirty="0" smtClean="0">
                <a:solidFill>
                  <a:prstClr val="black"/>
                </a:solidFill>
                <a:hlinkClick r:id="rId9"/>
              </a:rPr>
              <a:t>https://software.ecmwf.int/stash/projects/CDS/repos/checker/browse</a:t>
            </a:r>
            <a:endParaRPr lang="en-GB" sz="2000" dirty="0">
              <a:solidFill>
                <a:prstClr val="black"/>
              </a:solidFill>
            </a:endParaRPr>
          </a:p>
        </p:txBody>
      </p:sp>
    </p:spTree>
    <p:extLst>
      <p:ext uri="{BB962C8B-B14F-4D97-AF65-F5344CB8AC3E}">
        <p14:creationId xmlns:p14="http://schemas.microsoft.com/office/powerpoint/2010/main" val="403192294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331"/>
            <a:ext cx="8229600" cy="1143000"/>
          </a:xfrm>
        </p:spPr>
        <p:txBody>
          <a:bodyPr/>
          <a:lstStyle/>
          <a:p>
            <a:r>
              <a:rPr lang="en-US" dirty="0"/>
              <a:t>Copernicus Services Background</a:t>
            </a:r>
            <a:endParaRPr lang="en-GB" dirty="0"/>
          </a:p>
        </p:txBody>
      </p:sp>
      <p:sp>
        <p:nvSpPr>
          <p:cNvPr id="3" name="Slide Number Placeholder 2"/>
          <p:cNvSpPr>
            <a:spLocks noGrp="1"/>
          </p:cNvSpPr>
          <p:nvPr>
            <p:ph type="sldNum" sz="quarter" idx="12"/>
          </p:nvPr>
        </p:nvSpPr>
        <p:spPr/>
        <p:txBody>
          <a:bodyPr/>
          <a:lstStyle/>
          <a:p>
            <a:fld id="{9259AF2F-52C6-9B46-B8B2-0579234AE62E}" type="slidenum">
              <a:rPr lang="en-US" smtClean="0"/>
              <a:t>2</a:t>
            </a:fld>
            <a:endParaRPr lang="en-US"/>
          </a:p>
        </p:txBody>
      </p:sp>
      <p:sp>
        <p:nvSpPr>
          <p:cNvPr id="4" name="Rectangle 3"/>
          <p:cNvSpPr/>
          <p:nvPr/>
        </p:nvSpPr>
        <p:spPr>
          <a:xfrm>
            <a:off x="365077" y="956731"/>
            <a:ext cx="8413845" cy="6155531"/>
          </a:xfrm>
          <a:prstGeom prst="rect">
            <a:avLst/>
          </a:prstGeom>
        </p:spPr>
        <p:txBody>
          <a:bodyPr wrap="square">
            <a:spAutoFit/>
          </a:bodyPr>
          <a:lstStyle/>
          <a:p>
            <a:pPr marL="285750" indent="-285750">
              <a:buFont typeface="Arial" panose="020B0604020202020204" pitchFamily="34" charset="0"/>
              <a:buChar char="•"/>
            </a:pPr>
            <a:r>
              <a:rPr lang="en-GB" sz="2000" dirty="0" smtClean="0"/>
              <a:t>Copernicus </a:t>
            </a:r>
            <a:r>
              <a:rPr lang="en-GB" sz="2000" dirty="0"/>
              <a:t>is the </a:t>
            </a:r>
            <a:r>
              <a:rPr lang="en-GB" sz="2000" b="1" dirty="0" smtClean="0"/>
              <a:t>EU’s earth </a:t>
            </a:r>
            <a:r>
              <a:rPr lang="en-GB" sz="2000" b="1" dirty="0"/>
              <a:t>observation </a:t>
            </a:r>
            <a:r>
              <a:rPr lang="en-GB" sz="2000" b="1" dirty="0" smtClean="0"/>
              <a:t>programme</a:t>
            </a:r>
            <a:r>
              <a:rPr lang="en-GB" sz="2000" dirty="0" smtClean="0"/>
              <a:t>, and is directed by EU </a:t>
            </a:r>
            <a:r>
              <a:rPr lang="en-GB" sz="2000" dirty="0"/>
              <a:t>and ESA </a:t>
            </a:r>
            <a:r>
              <a:rPr lang="en-GB" sz="2000" i="1" dirty="0"/>
              <a:t>http://www.copernicus.eu</a:t>
            </a:r>
            <a:r>
              <a:rPr lang="en-GB" sz="2000" i="1" dirty="0" smtClean="0"/>
              <a:t>/ ;</a:t>
            </a:r>
          </a:p>
          <a:p>
            <a:pPr marL="285750" indent="-285750">
              <a:buFont typeface="Arial" panose="020B0604020202020204" pitchFamily="34" charset="0"/>
              <a:buChar char="•"/>
            </a:pPr>
            <a:endParaRPr lang="en-GB" sz="2000" dirty="0" smtClean="0"/>
          </a:p>
          <a:p>
            <a:pPr marL="285750" indent="-285750">
              <a:buFont typeface="Arial" panose="020B0604020202020204" pitchFamily="34" charset="0"/>
              <a:buChar char="•"/>
            </a:pPr>
            <a:r>
              <a:rPr lang="en-GB" sz="2000" dirty="0" smtClean="0"/>
              <a:t>It has </a:t>
            </a:r>
            <a:r>
              <a:rPr lang="en-GB" sz="2000" b="1" dirty="0" smtClean="0"/>
              <a:t>3 components</a:t>
            </a:r>
            <a:r>
              <a:rPr lang="en-GB" sz="2000" dirty="0" smtClean="0"/>
              <a:t>: </a:t>
            </a:r>
            <a:r>
              <a:rPr lang="en-GB" sz="2000" dirty="0" err="1" smtClean="0"/>
              <a:t>i</a:t>
            </a:r>
            <a:r>
              <a:rPr lang="en-GB" sz="2000" dirty="0" smtClean="0"/>
              <a:t>) Space component ii) In-situ measurements iii) Services to users; </a:t>
            </a:r>
          </a:p>
          <a:p>
            <a:pPr marL="285750" indent="-285750">
              <a:buFont typeface="Arial" panose="020B0604020202020204" pitchFamily="34" charset="0"/>
              <a:buChar char="•"/>
            </a:pPr>
            <a:endParaRPr lang="en-GB" sz="2000" dirty="0"/>
          </a:p>
          <a:p>
            <a:pPr marL="285750" indent="-285750">
              <a:buFont typeface="Arial" panose="020B0604020202020204" pitchFamily="34" charset="0"/>
              <a:buChar char="•"/>
            </a:pPr>
            <a:r>
              <a:rPr lang="en-GB" sz="2000" dirty="0" smtClean="0"/>
              <a:t>There are </a:t>
            </a:r>
            <a:r>
              <a:rPr lang="en-GB" sz="2000" b="1" dirty="0" smtClean="0"/>
              <a:t>6 services</a:t>
            </a:r>
            <a:r>
              <a:rPr lang="en-GB" sz="2000" dirty="0" smtClean="0"/>
              <a:t> to users (each addressing a thematic area) which have been funded by the EU;</a:t>
            </a:r>
          </a:p>
          <a:p>
            <a:pPr marL="285750" indent="-285750">
              <a:buFont typeface="Arial" panose="020B0604020202020204" pitchFamily="34" charset="0"/>
              <a:buChar char="•"/>
            </a:pPr>
            <a:endParaRPr lang="en-GB" sz="2000" dirty="0" smtClean="0"/>
          </a:p>
          <a:p>
            <a:pPr marL="285750" indent="-285750">
              <a:buFont typeface="Arial" panose="020B0604020202020204" pitchFamily="34" charset="0"/>
              <a:buChar char="•"/>
            </a:pPr>
            <a:r>
              <a:rPr lang="en-GB" sz="2000" dirty="0" smtClean="0"/>
              <a:t>ECMWF is the </a:t>
            </a:r>
            <a:r>
              <a:rPr lang="en-GB" sz="2000" b="1" dirty="0" smtClean="0"/>
              <a:t>entrusted entity </a:t>
            </a:r>
            <a:r>
              <a:rPr lang="en-GB" sz="2000" dirty="0" smtClean="0"/>
              <a:t>to run the </a:t>
            </a:r>
            <a:r>
              <a:rPr lang="en-GB" sz="2000" b="1" dirty="0" smtClean="0"/>
              <a:t>Copernicus Climate Change Service </a:t>
            </a:r>
            <a:r>
              <a:rPr lang="en-GB" sz="2000" dirty="0" smtClean="0"/>
              <a:t>(</a:t>
            </a:r>
            <a:r>
              <a:rPr lang="en-GB" sz="2000" b="1" dirty="0" smtClean="0"/>
              <a:t>C3S</a:t>
            </a:r>
            <a:r>
              <a:rPr lang="en-GB" sz="2000" dirty="0" smtClean="0"/>
              <a:t>) and the </a:t>
            </a:r>
            <a:r>
              <a:rPr lang="en-GB" sz="2000" b="1" dirty="0" smtClean="0"/>
              <a:t>Copernicus Atmospheric Monitoring Service</a:t>
            </a:r>
            <a:r>
              <a:rPr lang="en-GB" sz="2000" dirty="0" smtClean="0"/>
              <a:t> (</a:t>
            </a:r>
            <a:r>
              <a:rPr lang="en-GB" sz="2000" b="1" dirty="0" smtClean="0"/>
              <a:t>CAMS</a:t>
            </a:r>
            <a:r>
              <a:rPr lang="en-GB" sz="2000" dirty="0" smtClean="0"/>
              <a:t>); </a:t>
            </a:r>
          </a:p>
          <a:p>
            <a:pPr marL="285750" indent="-285750">
              <a:buFont typeface="Arial" panose="020B0604020202020204" pitchFamily="34" charset="0"/>
              <a:buChar char="•"/>
            </a:pPr>
            <a:endParaRPr lang="en-GB" sz="2000" dirty="0" smtClean="0"/>
          </a:p>
          <a:p>
            <a:r>
              <a:rPr lang="en-GB" sz="2000" dirty="0"/>
              <a:t>The </a:t>
            </a:r>
            <a:r>
              <a:rPr lang="en-GB" sz="2000" b="1" dirty="0"/>
              <a:t>Climate Data Store</a:t>
            </a:r>
            <a:r>
              <a:rPr lang="en-GB" sz="2000" dirty="0"/>
              <a:t> will be at the heart of the C3S infrastructure and will provide information about </a:t>
            </a:r>
            <a:r>
              <a:rPr lang="en-GB" sz="2000" b="1" dirty="0"/>
              <a:t>past</a:t>
            </a:r>
            <a:r>
              <a:rPr lang="en-GB" sz="2000" dirty="0"/>
              <a:t>, </a:t>
            </a:r>
            <a:r>
              <a:rPr lang="en-GB" sz="2000" b="1" dirty="0"/>
              <a:t>present</a:t>
            </a:r>
            <a:r>
              <a:rPr lang="en-GB" sz="2000" dirty="0"/>
              <a:t> and </a:t>
            </a:r>
            <a:r>
              <a:rPr lang="en-GB" sz="2000" b="1" dirty="0"/>
              <a:t>future</a:t>
            </a:r>
            <a:r>
              <a:rPr lang="en-GB" sz="2000" dirty="0"/>
              <a:t> climate in terms of </a:t>
            </a:r>
            <a:r>
              <a:rPr lang="en-GB" sz="2000" b="1" dirty="0"/>
              <a:t>Essential Climate Variables</a:t>
            </a:r>
            <a:r>
              <a:rPr lang="en-GB" sz="2000" dirty="0"/>
              <a:t> and </a:t>
            </a:r>
            <a:r>
              <a:rPr lang="en-GB" sz="2000" b="1" dirty="0"/>
              <a:t>derived climate </a:t>
            </a:r>
            <a:r>
              <a:rPr lang="en-GB" sz="2000" b="1" dirty="0" smtClean="0"/>
              <a:t>indicators, and many more…</a:t>
            </a:r>
            <a:r>
              <a:rPr lang="en-GB" sz="2000" dirty="0">
                <a:latin typeface="Calibri" panose="020F0502020204030204" pitchFamily="34" charset="0"/>
              </a:rPr>
              <a:t>to increase the </a:t>
            </a:r>
            <a:r>
              <a:rPr lang="en-GB" sz="2000" b="1" dirty="0">
                <a:latin typeface="Calibri-Bold"/>
              </a:rPr>
              <a:t>knowledge </a:t>
            </a:r>
            <a:r>
              <a:rPr lang="en-GB" sz="2000" dirty="0">
                <a:latin typeface="Calibri" panose="020F0502020204030204" pitchFamily="34" charset="0"/>
              </a:rPr>
              <a:t>base </a:t>
            </a:r>
            <a:r>
              <a:rPr lang="en-GB" sz="2000" dirty="0" smtClean="0">
                <a:latin typeface="Calibri" panose="020F0502020204030204" pitchFamily="34" charset="0"/>
              </a:rPr>
              <a:t>to support </a:t>
            </a:r>
            <a:r>
              <a:rPr lang="en-GB" sz="2000" b="1" dirty="0">
                <a:latin typeface="Calibri-Bold"/>
              </a:rPr>
              <a:t>adaptation </a:t>
            </a:r>
            <a:r>
              <a:rPr lang="en-GB" sz="2000" dirty="0">
                <a:latin typeface="Calibri" panose="020F0502020204030204" pitchFamily="34" charset="0"/>
              </a:rPr>
              <a:t>and </a:t>
            </a:r>
            <a:r>
              <a:rPr lang="en-GB" sz="2000" b="1" dirty="0">
                <a:latin typeface="Calibri-Bold"/>
              </a:rPr>
              <a:t>mitigation </a:t>
            </a:r>
            <a:r>
              <a:rPr lang="en-GB" sz="2000" dirty="0">
                <a:latin typeface="Calibri" panose="020F0502020204030204" pitchFamily="34" charset="0"/>
              </a:rPr>
              <a:t>policies.</a:t>
            </a:r>
          </a:p>
          <a:p>
            <a:pPr marL="285750" indent="-285750" algn="ctr">
              <a:buFont typeface="Arial" panose="020B0604020202020204" pitchFamily="34" charset="0"/>
              <a:buChar char="•"/>
            </a:pPr>
            <a:endParaRPr lang="en-GB" b="1" dirty="0"/>
          </a:p>
          <a:p>
            <a:pPr algn="ctr"/>
            <a:r>
              <a:rPr lang="en-GB" b="1" i="1" dirty="0">
                <a:hlinkClick r:id="rId3"/>
              </a:rPr>
              <a:t>https://climate.copernicus.eu/climate-data-store</a:t>
            </a:r>
            <a:endParaRPr lang="en-GB" b="1" i="1" dirty="0" smtClean="0"/>
          </a:p>
          <a:p>
            <a:endParaRPr lang="en-GB" dirty="0"/>
          </a:p>
        </p:txBody>
      </p:sp>
    </p:spTree>
    <p:extLst>
      <p:ext uri="{BB962C8B-B14F-4D97-AF65-F5344CB8AC3E}">
        <p14:creationId xmlns:p14="http://schemas.microsoft.com/office/powerpoint/2010/main" val="274710259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sp>
        <p:nvSpPr>
          <p:cNvPr id="3" name="Slide Number Placeholder 2"/>
          <p:cNvSpPr>
            <a:spLocks noGrp="1"/>
          </p:cNvSpPr>
          <p:nvPr>
            <p:ph type="sldNum" sz="quarter" idx="12"/>
          </p:nvPr>
        </p:nvSpPr>
        <p:spPr/>
        <p:txBody>
          <a:bodyPr/>
          <a:lstStyle/>
          <a:p>
            <a:fld id="{9259AF2F-52C6-9B46-B8B2-0579234AE62E}" type="slidenum">
              <a:rPr lang="en-US" smtClean="0"/>
              <a:t>20</a:t>
            </a:fld>
            <a:endParaRPr lang="en-US"/>
          </a:p>
        </p:txBody>
      </p:sp>
    </p:spTree>
    <p:extLst>
      <p:ext uri="{BB962C8B-B14F-4D97-AF65-F5344CB8AC3E}">
        <p14:creationId xmlns:p14="http://schemas.microsoft.com/office/powerpoint/2010/main" val="7439683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CDS: Overview</a:t>
            </a:r>
            <a:endParaRPr lang="en-GB" dirty="0"/>
          </a:p>
        </p:txBody>
      </p:sp>
      <p:sp>
        <p:nvSpPr>
          <p:cNvPr id="3" name="Slide Number Placeholder 2"/>
          <p:cNvSpPr>
            <a:spLocks noGrp="1"/>
          </p:cNvSpPr>
          <p:nvPr>
            <p:ph type="sldNum" sz="quarter" idx="12"/>
          </p:nvPr>
        </p:nvSpPr>
        <p:spPr/>
        <p:txBody>
          <a:bodyPr/>
          <a:lstStyle/>
          <a:p>
            <a:fld id="{9259AF2F-52C6-9B46-B8B2-0579234AE62E}" type="slidenum">
              <a:rPr lang="en-US" smtClean="0"/>
              <a:t>3</a:t>
            </a:fld>
            <a:endParaRPr lang="en-US"/>
          </a:p>
        </p:txBody>
      </p:sp>
      <p:pic>
        <p:nvPicPr>
          <p:cNvPr id="6" name="Picture 5">
            <a:extLst>
              <a:ext uri="{FF2B5EF4-FFF2-40B4-BE49-F238E27FC236}">
                <a16:creationId xmlns="" xmlns:a16="http://schemas.microsoft.com/office/drawing/2014/main" id="{94A3A6A2-0305-4FA9-9483-FAB39DEF7DA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68390" y="1665165"/>
            <a:ext cx="8286651" cy="3909717"/>
          </a:xfrm>
          <a:prstGeom prst="rect">
            <a:avLst/>
          </a:prstGeom>
        </p:spPr>
      </p:pic>
      <p:sp>
        <p:nvSpPr>
          <p:cNvPr id="7" name="Rectángulo 5">
            <a:extLst>
              <a:ext uri="{FF2B5EF4-FFF2-40B4-BE49-F238E27FC236}">
                <a16:creationId xmlns="" xmlns:a16="http://schemas.microsoft.com/office/drawing/2014/main" id="{D1F57C50-F64E-4A55-917C-F0A314B559BF}"/>
              </a:ext>
            </a:extLst>
          </p:cNvPr>
          <p:cNvSpPr/>
          <p:nvPr/>
        </p:nvSpPr>
        <p:spPr>
          <a:xfrm>
            <a:off x="1071569" y="2100277"/>
            <a:ext cx="1880900" cy="369332"/>
          </a:xfrm>
          <a:prstGeom prst="rect">
            <a:avLst/>
          </a:prstGeom>
        </p:spPr>
        <p:txBody>
          <a:bodyPr wrap="none">
            <a:spAutoFit/>
          </a:bodyPr>
          <a:lstStyle/>
          <a:p>
            <a:r>
              <a:rPr lang="en-GB" i="1" dirty="0">
                <a:solidFill>
                  <a:srgbClr val="C00000"/>
                </a:solidFill>
              </a:rPr>
              <a:t>Diversity of users </a:t>
            </a:r>
            <a:endParaRPr lang="es-ES" i="1" dirty="0">
              <a:solidFill>
                <a:srgbClr val="C00000"/>
              </a:solidFill>
            </a:endParaRPr>
          </a:p>
        </p:txBody>
      </p:sp>
      <p:sp>
        <p:nvSpPr>
          <p:cNvPr id="8" name="CuadroTexto 1">
            <a:extLst>
              <a:ext uri="{FF2B5EF4-FFF2-40B4-BE49-F238E27FC236}">
                <a16:creationId xmlns="" xmlns:a16="http://schemas.microsoft.com/office/drawing/2014/main" id="{3F9ADF22-5276-4842-A4D6-EB18960DA696}"/>
              </a:ext>
            </a:extLst>
          </p:cNvPr>
          <p:cNvSpPr txBox="1"/>
          <p:nvPr/>
        </p:nvSpPr>
        <p:spPr>
          <a:xfrm>
            <a:off x="457200" y="5644002"/>
            <a:ext cx="2245295" cy="369332"/>
          </a:xfrm>
          <a:prstGeom prst="rect">
            <a:avLst/>
          </a:prstGeom>
          <a:noFill/>
        </p:spPr>
        <p:txBody>
          <a:bodyPr wrap="none" rtlCol="0">
            <a:spAutoFit/>
          </a:bodyPr>
          <a:lstStyle/>
          <a:p>
            <a:r>
              <a:rPr lang="en-GB" i="1" dirty="0">
                <a:solidFill>
                  <a:srgbClr val="C00000"/>
                </a:solidFill>
              </a:rPr>
              <a:t>Unified web interface</a:t>
            </a:r>
            <a:endParaRPr lang="es-ES" i="1" dirty="0">
              <a:solidFill>
                <a:srgbClr val="C00000"/>
              </a:solidFill>
            </a:endParaRPr>
          </a:p>
        </p:txBody>
      </p:sp>
      <p:sp>
        <p:nvSpPr>
          <p:cNvPr id="9" name="CuadroTexto 7">
            <a:extLst>
              <a:ext uri="{FF2B5EF4-FFF2-40B4-BE49-F238E27FC236}">
                <a16:creationId xmlns="" xmlns:a16="http://schemas.microsoft.com/office/drawing/2014/main" id="{7B214DD3-16FD-4173-B00B-068EC103A01B}"/>
              </a:ext>
            </a:extLst>
          </p:cNvPr>
          <p:cNvSpPr txBox="1"/>
          <p:nvPr/>
        </p:nvSpPr>
        <p:spPr>
          <a:xfrm>
            <a:off x="3689070" y="5252899"/>
            <a:ext cx="2411686" cy="369332"/>
          </a:xfrm>
          <a:prstGeom prst="rect">
            <a:avLst/>
          </a:prstGeom>
          <a:noFill/>
        </p:spPr>
        <p:txBody>
          <a:bodyPr wrap="none" rtlCol="0">
            <a:spAutoFit/>
          </a:bodyPr>
          <a:lstStyle/>
          <a:p>
            <a:r>
              <a:rPr lang="en-GB" i="1" dirty="0">
                <a:solidFill>
                  <a:srgbClr val="C00000"/>
                </a:solidFill>
              </a:rPr>
              <a:t>Operational Framework</a:t>
            </a:r>
            <a:endParaRPr lang="es-ES" i="1" dirty="0">
              <a:solidFill>
                <a:srgbClr val="C00000"/>
              </a:solidFill>
            </a:endParaRPr>
          </a:p>
        </p:txBody>
      </p:sp>
      <p:sp>
        <p:nvSpPr>
          <p:cNvPr id="10" name="Rectángulo 6">
            <a:extLst>
              <a:ext uri="{FF2B5EF4-FFF2-40B4-BE49-F238E27FC236}">
                <a16:creationId xmlns="" xmlns:a16="http://schemas.microsoft.com/office/drawing/2014/main" id="{0CF8D8B7-85BC-4261-8B48-47EC999918D6}"/>
              </a:ext>
            </a:extLst>
          </p:cNvPr>
          <p:cNvSpPr/>
          <p:nvPr/>
        </p:nvSpPr>
        <p:spPr>
          <a:xfrm>
            <a:off x="5053226" y="4759804"/>
            <a:ext cx="4572000" cy="369332"/>
          </a:xfrm>
          <a:prstGeom prst="rect">
            <a:avLst/>
          </a:prstGeom>
        </p:spPr>
        <p:txBody>
          <a:bodyPr>
            <a:spAutoFit/>
          </a:bodyPr>
          <a:lstStyle/>
          <a:p>
            <a:r>
              <a:rPr lang="en-GB" i="1" dirty="0">
                <a:solidFill>
                  <a:srgbClr val="C00000"/>
                </a:solidFill>
              </a:rPr>
              <a:t>Data Interoperability &amp; Standard Services</a:t>
            </a:r>
            <a:endParaRPr lang="es-ES" i="1" dirty="0">
              <a:solidFill>
                <a:srgbClr val="C00000"/>
              </a:solidFill>
            </a:endParaRPr>
          </a:p>
        </p:txBody>
      </p:sp>
      <p:sp>
        <p:nvSpPr>
          <p:cNvPr id="11" name="Rectángulo 4">
            <a:extLst>
              <a:ext uri="{FF2B5EF4-FFF2-40B4-BE49-F238E27FC236}">
                <a16:creationId xmlns="" xmlns:a16="http://schemas.microsoft.com/office/drawing/2014/main" id="{AF7AD6AD-B6A8-4D30-A304-961693F3D158}"/>
              </a:ext>
            </a:extLst>
          </p:cNvPr>
          <p:cNvSpPr/>
          <p:nvPr/>
        </p:nvSpPr>
        <p:spPr>
          <a:xfrm>
            <a:off x="6633031" y="1314526"/>
            <a:ext cx="1973938" cy="369332"/>
          </a:xfrm>
          <a:prstGeom prst="rect">
            <a:avLst/>
          </a:prstGeom>
        </p:spPr>
        <p:txBody>
          <a:bodyPr wrap="none">
            <a:spAutoFit/>
          </a:bodyPr>
          <a:lstStyle/>
          <a:p>
            <a:r>
              <a:rPr lang="en-GB" i="1" dirty="0">
                <a:solidFill>
                  <a:srgbClr val="C00000"/>
                </a:solidFill>
              </a:rPr>
              <a:t>Distributed system</a:t>
            </a:r>
            <a:endParaRPr lang="es-ES" i="1" dirty="0">
              <a:solidFill>
                <a:srgbClr val="C00000"/>
              </a:solidFill>
            </a:endParaRPr>
          </a:p>
        </p:txBody>
      </p:sp>
    </p:spTree>
    <p:extLst>
      <p:ext uri="{BB962C8B-B14F-4D97-AF65-F5344CB8AC3E}">
        <p14:creationId xmlns:p14="http://schemas.microsoft.com/office/powerpoint/2010/main" val="366593795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CDS: Data Scope</a:t>
            </a:r>
            <a:endParaRPr lang="en-GB" dirty="0"/>
          </a:p>
        </p:txBody>
      </p:sp>
      <p:sp>
        <p:nvSpPr>
          <p:cNvPr id="3" name="Slide Number Placeholder 2"/>
          <p:cNvSpPr>
            <a:spLocks noGrp="1"/>
          </p:cNvSpPr>
          <p:nvPr>
            <p:ph type="sldNum" sz="quarter" idx="12"/>
          </p:nvPr>
        </p:nvSpPr>
        <p:spPr/>
        <p:txBody>
          <a:bodyPr/>
          <a:lstStyle/>
          <a:p>
            <a:fld id="{9259AF2F-52C6-9B46-B8B2-0579234AE62E}" type="slidenum">
              <a:rPr lang="en-US" smtClean="0"/>
              <a:t>4</a:t>
            </a:fld>
            <a:endParaRPr lang="en-US"/>
          </a:p>
        </p:txBody>
      </p:sp>
      <p:pic>
        <p:nvPicPr>
          <p:cNvPr id="6" name="Imagen 13">
            <a:extLst>
              <a:ext uri="{FF2B5EF4-FFF2-40B4-BE49-F238E27FC236}">
                <a16:creationId xmlns="" xmlns:a16="http://schemas.microsoft.com/office/drawing/2014/main" id="{C2AD249E-D78F-4894-B0FA-362B4725B01B}"/>
              </a:ext>
            </a:extLst>
          </p:cNvPr>
          <p:cNvPicPr>
            <a:picLocks noChangeAspect="1"/>
          </p:cNvPicPr>
          <p:nvPr/>
        </p:nvPicPr>
        <p:blipFill>
          <a:blip r:embed="rId3"/>
          <a:stretch>
            <a:fillRect/>
          </a:stretch>
        </p:blipFill>
        <p:spPr>
          <a:xfrm>
            <a:off x="1176818" y="1531266"/>
            <a:ext cx="7008727" cy="4104456"/>
          </a:xfrm>
          <a:prstGeom prst="rect">
            <a:avLst/>
          </a:prstGeom>
        </p:spPr>
      </p:pic>
    </p:spTree>
    <p:extLst>
      <p:ext uri="{BB962C8B-B14F-4D97-AF65-F5344CB8AC3E}">
        <p14:creationId xmlns:p14="http://schemas.microsoft.com/office/powerpoint/2010/main" val="283601153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CDS: Data Challenges</a:t>
            </a:r>
            <a:endParaRPr lang="en-GB" dirty="0"/>
          </a:p>
        </p:txBody>
      </p:sp>
      <p:sp>
        <p:nvSpPr>
          <p:cNvPr id="3" name="Slide Number Placeholder 2"/>
          <p:cNvSpPr>
            <a:spLocks noGrp="1"/>
          </p:cNvSpPr>
          <p:nvPr>
            <p:ph type="sldNum" sz="quarter" idx="12"/>
          </p:nvPr>
        </p:nvSpPr>
        <p:spPr/>
        <p:txBody>
          <a:bodyPr/>
          <a:lstStyle/>
          <a:p>
            <a:fld id="{9259AF2F-52C6-9B46-B8B2-0579234AE62E}" type="slidenum">
              <a:rPr lang="en-US" smtClean="0"/>
              <a:t>5</a:t>
            </a:fld>
            <a:endParaRPr lang="en-US"/>
          </a:p>
        </p:txBody>
      </p:sp>
      <p:pic>
        <p:nvPicPr>
          <p:cNvPr id="5" name="Picture 4">
            <a:extLst>
              <a:ext uri="{FF2B5EF4-FFF2-40B4-BE49-F238E27FC236}">
                <a16:creationId xmlns="" xmlns:a16="http://schemas.microsoft.com/office/drawing/2014/main" id="{6EC205CB-E335-4184-9573-BD35ED0BCE2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94927" y="1663266"/>
            <a:ext cx="9181727" cy="4177975"/>
          </a:xfrm>
          <a:prstGeom prst="rect">
            <a:avLst/>
          </a:prstGeom>
        </p:spPr>
      </p:pic>
      <p:sp>
        <p:nvSpPr>
          <p:cNvPr id="6" name="Rectángulo 8">
            <a:extLst>
              <a:ext uri="{FF2B5EF4-FFF2-40B4-BE49-F238E27FC236}">
                <a16:creationId xmlns="" xmlns:a16="http://schemas.microsoft.com/office/drawing/2014/main" id="{8948D81C-C275-4F93-B8FC-93A50ADB90A8}"/>
              </a:ext>
            </a:extLst>
          </p:cNvPr>
          <p:cNvSpPr/>
          <p:nvPr/>
        </p:nvSpPr>
        <p:spPr>
          <a:xfrm>
            <a:off x="6660232" y="4500371"/>
            <a:ext cx="2306144" cy="369332"/>
          </a:xfrm>
          <a:prstGeom prst="rect">
            <a:avLst/>
          </a:prstGeom>
        </p:spPr>
        <p:txBody>
          <a:bodyPr wrap="none">
            <a:spAutoFit/>
          </a:bodyPr>
          <a:lstStyle/>
          <a:p>
            <a:r>
              <a:rPr lang="es-ES" i="1" dirty="0" err="1">
                <a:solidFill>
                  <a:srgbClr val="C00000"/>
                </a:solidFill>
              </a:rPr>
              <a:t>Large</a:t>
            </a:r>
            <a:r>
              <a:rPr lang="es-ES" i="1" dirty="0">
                <a:solidFill>
                  <a:srgbClr val="C00000"/>
                </a:solidFill>
              </a:rPr>
              <a:t> </a:t>
            </a:r>
            <a:r>
              <a:rPr lang="es-ES" i="1" dirty="0" err="1">
                <a:solidFill>
                  <a:srgbClr val="C00000"/>
                </a:solidFill>
              </a:rPr>
              <a:t>amounts</a:t>
            </a:r>
            <a:r>
              <a:rPr lang="es-ES" i="1" dirty="0">
                <a:solidFill>
                  <a:srgbClr val="C00000"/>
                </a:solidFill>
              </a:rPr>
              <a:t> </a:t>
            </a:r>
            <a:r>
              <a:rPr lang="es-ES" i="1" dirty="0" err="1">
                <a:solidFill>
                  <a:srgbClr val="C00000"/>
                </a:solidFill>
              </a:rPr>
              <a:t>of</a:t>
            </a:r>
            <a:r>
              <a:rPr lang="es-ES" i="1" dirty="0">
                <a:solidFill>
                  <a:srgbClr val="C00000"/>
                </a:solidFill>
              </a:rPr>
              <a:t> data</a:t>
            </a:r>
          </a:p>
        </p:txBody>
      </p:sp>
      <p:sp>
        <p:nvSpPr>
          <p:cNvPr id="7" name="CuadroTexto 4">
            <a:extLst>
              <a:ext uri="{FF2B5EF4-FFF2-40B4-BE49-F238E27FC236}">
                <a16:creationId xmlns="" xmlns:a16="http://schemas.microsoft.com/office/drawing/2014/main" id="{36B5CDB2-FD50-45D2-A28F-0F71816FBCBD}"/>
              </a:ext>
            </a:extLst>
          </p:cNvPr>
          <p:cNvSpPr txBox="1"/>
          <p:nvPr/>
        </p:nvSpPr>
        <p:spPr>
          <a:xfrm>
            <a:off x="719831" y="1517516"/>
            <a:ext cx="2022092" cy="369332"/>
          </a:xfrm>
          <a:prstGeom prst="rect">
            <a:avLst/>
          </a:prstGeom>
          <a:noFill/>
        </p:spPr>
        <p:txBody>
          <a:bodyPr wrap="none" rtlCol="0">
            <a:spAutoFit/>
          </a:bodyPr>
          <a:lstStyle/>
          <a:p>
            <a:r>
              <a:rPr lang="es-ES" i="1" dirty="0" err="1">
                <a:solidFill>
                  <a:srgbClr val="C00000"/>
                </a:solidFill>
              </a:rPr>
              <a:t>Diversity</a:t>
            </a:r>
            <a:r>
              <a:rPr lang="es-ES" i="1" dirty="0">
                <a:solidFill>
                  <a:srgbClr val="C00000"/>
                </a:solidFill>
              </a:rPr>
              <a:t> </a:t>
            </a:r>
            <a:r>
              <a:rPr lang="es-ES" i="1" dirty="0" err="1">
                <a:solidFill>
                  <a:srgbClr val="C00000"/>
                </a:solidFill>
              </a:rPr>
              <a:t>of</a:t>
            </a:r>
            <a:r>
              <a:rPr lang="es-ES" i="1" dirty="0">
                <a:solidFill>
                  <a:srgbClr val="C00000"/>
                </a:solidFill>
              </a:rPr>
              <a:t> </a:t>
            </a:r>
            <a:r>
              <a:rPr lang="es-ES" i="1" dirty="0" err="1">
                <a:solidFill>
                  <a:srgbClr val="C00000"/>
                </a:solidFill>
              </a:rPr>
              <a:t>formats</a:t>
            </a:r>
            <a:endParaRPr lang="es-ES" i="1" dirty="0">
              <a:solidFill>
                <a:srgbClr val="C00000"/>
              </a:solidFill>
            </a:endParaRPr>
          </a:p>
        </p:txBody>
      </p:sp>
      <p:sp>
        <p:nvSpPr>
          <p:cNvPr id="8" name="Rectángulo 9">
            <a:extLst>
              <a:ext uri="{FF2B5EF4-FFF2-40B4-BE49-F238E27FC236}">
                <a16:creationId xmlns="" xmlns:a16="http://schemas.microsoft.com/office/drawing/2014/main" id="{1DAF9A41-6C23-49FF-82FA-A6CCCF169871}"/>
              </a:ext>
            </a:extLst>
          </p:cNvPr>
          <p:cNvSpPr/>
          <p:nvPr/>
        </p:nvSpPr>
        <p:spPr>
          <a:xfrm>
            <a:off x="1099716" y="5656575"/>
            <a:ext cx="2858411" cy="369332"/>
          </a:xfrm>
          <a:prstGeom prst="rect">
            <a:avLst/>
          </a:prstGeom>
        </p:spPr>
        <p:txBody>
          <a:bodyPr wrap="none">
            <a:spAutoFit/>
          </a:bodyPr>
          <a:lstStyle/>
          <a:p>
            <a:r>
              <a:rPr lang="es-ES" i="1" dirty="0" err="1">
                <a:solidFill>
                  <a:srgbClr val="C00000"/>
                </a:solidFill>
              </a:rPr>
              <a:t>Heterogeneous</a:t>
            </a:r>
            <a:r>
              <a:rPr lang="es-ES" i="1" dirty="0">
                <a:solidFill>
                  <a:srgbClr val="C00000"/>
                </a:solidFill>
              </a:rPr>
              <a:t> data </a:t>
            </a:r>
            <a:r>
              <a:rPr lang="es-ES" i="1" dirty="0" err="1">
                <a:solidFill>
                  <a:srgbClr val="C00000"/>
                </a:solidFill>
              </a:rPr>
              <a:t>sources</a:t>
            </a:r>
            <a:endParaRPr lang="es-ES" i="1" dirty="0">
              <a:solidFill>
                <a:srgbClr val="C00000"/>
              </a:solidFill>
            </a:endParaRPr>
          </a:p>
        </p:txBody>
      </p:sp>
    </p:spTree>
    <p:extLst>
      <p:ext uri="{BB962C8B-B14F-4D97-AF65-F5344CB8AC3E}">
        <p14:creationId xmlns:p14="http://schemas.microsoft.com/office/powerpoint/2010/main" val="131657336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CDS: Development</a:t>
            </a:r>
            <a:endParaRPr lang="en-GB" dirty="0"/>
          </a:p>
        </p:txBody>
      </p:sp>
      <p:sp>
        <p:nvSpPr>
          <p:cNvPr id="3" name="Slide Number Placeholder 2"/>
          <p:cNvSpPr>
            <a:spLocks noGrp="1"/>
          </p:cNvSpPr>
          <p:nvPr>
            <p:ph type="sldNum" sz="quarter" idx="12"/>
          </p:nvPr>
        </p:nvSpPr>
        <p:spPr/>
        <p:txBody>
          <a:bodyPr/>
          <a:lstStyle/>
          <a:p>
            <a:fld id="{9259AF2F-52C6-9B46-B8B2-0579234AE62E}" type="slidenum">
              <a:rPr lang="en-US" smtClean="0"/>
              <a:t>6</a:t>
            </a:fld>
            <a:endParaRPr lang="en-US"/>
          </a:p>
        </p:txBody>
      </p:sp>
      <p:pic>
        <p:nvPicPr>
          <p:cNvPr id="4" name="Picture 3"/>
          <p:cNvPicPr>
            <a:picLocks noChangeAspect="1"/>
          </p:cNvPicPr>
          <p:nvPr/>
        </p:nvPicPr>
        <p:blipFill>
          <a:blip r:embed="rId3"/>
          <a:stretch>
            <a:fillRect/>
          </a:stretch>
        </p:blipFill>
        <p:spPr>
          <a:xfrm>
            <a:off x="3656014" y="1847778"/>
            <a:ext cx="5326269" cy="3584032"/>
          </a:xfrm>
          <a:prstGeom prst="rect">
            <a:avLst/>
          </a:prstGeom>
        </p:spPr>
      </p:pic>
      <p:sp>
        <p:nvSpPr>
          <p:cNvPr id="5" name="TextBox 4"/>
          <p:cNvSpPr txBox="1"/>
          <p:nvPr/>
        </p:nvSpPr>
        <p:spPr>
          <a:xfrm>
            <a:off x="170597" y="1632947"/>
            <a:ext cx="3588619" cy="4401205"/>
          </a:xfrm>
          <a:prstGeom prst="rect">
            <a:avLst/>
          </a:prstGeom>
          <a:noFill/>
        </p:spPr>
        <p:txBody>
          <a:bodyPr wrap="square" rtlCol="0">
            <a:spAutoFit/>
          </a:bodyPr>
          <a:lstStyle/>
          <a:p>
            <a:r>
              <a:rPr lang="en-GB" sz="2800" b="1" dirty="0" smtClean="0"/>
              <a:t>Using Agile Methodology… </a:t>
            </a:r>
          </a:p>
          <a:p>
            <a:endParaRPr lang="en-GB" sz="2800" dirty="0" smtClean="0"/>
          </a:p>
          <a:p>
            <a:pPr marL="285750" indent="-285750">
              <a:buFont typeface="Arial" panose="020B0604020202020204" pitchFamily="34" charset="0"/>
              <a:buChar char="•"/>
            </a:pPr>
            <a:r>
              <a:rPr lang="en-GB" sz="2800" dirty="0" smtClean="0"/>
              <a:t>Incremental/Flexible approach</a:t>
            </a:r>
          </a:p>
          <a:p>
            <a:pPr marL="285750" indent="-285750">
              <a:buFont typeface="Arial" panose="020B0604020202020204" pitchFamily="34" charset="0"/>
              <a:buChar char="•"/>
            </a:pPr>
            <a:r>
              <a:rPr lang="en-GB" sz="2800" dirty="0" smtClean="0"/>
              <a:t>Continuous Stakeholder interaction</a:t>
            </a:r>
          </a:p>
          <a:p>
            <a:pPr marL="285750" indent="-285750">
              <a:buFont typeface="Arial" panose="020B0604020202020204" pitchFamily="34" charset="0"/>
              <a:buChar char="•"/>
            </a:pPr>
            <a:r>
              <a:rPr lang="en-GB" sz="2800" dirty="0" smtClean="0"/>
              <a:t>Prioritised list of tasks</a:t>
            </a:r>
            <a:endParaRPr lang="en-GB" sz="2800" dirty="0"/>
          </a:p>
        </p:txBody>
      </p:sp>
    </p:spTree>
    <p:extLst>
      <p:ext uri="{BB962C8B-B14F-4D97-AF65-F5344CB8AC3E}">
        <p14:creationId xmlns:p14="http://schemas.microsoft.com/office/powerpoint/2010/main" val="253115531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CDS : Standards-based components</a:t>
            </a:r>
            <a:endParaRPr lang="en-GB" dirty="0"/>
          </a:p>
        </p:txBody>
      </p:sp>
      <p:sp>
        <p:nvSpPr>
          <p:cNvPr id="3" name="Slide Number Placeholder 2"/>
          <p:cNvSpPr>
            <a:spLocks noGrp="1"/>
          </p:cNvSpPr>
          <p:nvPr>
            <p:ph type="sldNum" sz="quarter" idx="12"/>
          </p:nvPr>
        </p:nvSpPr>
        <p:spPr/>
        <p:txBody>
          <a:bodyPr/>
          <a:lstStyle/>
          <a:p>
            <a:fld id="{9259AF2F-52C6-9B46-B8B2-0579234AE62E}" type="slidenum">
              <a:rPr lang="en-US" smtClean="0"/>
              <a:t>7</a:t>
            </a:fld>
            <a:endParaRPr lang="en-US"/>
          </a:p>
        </p:txBody>
      </p:sp>
      <p:sp>
        <p:nvSpPr>
          <p:cNvPr id="5" name="Rectangle 4"/>
          <p:cNvSpPr/>
          <p:nvPr/>
        </p:nvSpPr>
        <p:spPr>
          <a:xfrm>
            <a:off x="380998" y="5355772"/>
            <a:ext cx="8620539" cy="1015663"/>
          </a:xfrm>
          <a:prstGeom prst="rect">
            <a:avLst/>
          </a:prstGeom>
        </p:spPr>
        <p:txBody>
          <a:bodyPr wrap="square">
            <a:spAutoFit/>
          </a:bodyPr>
          <a:lstStyle/>
          <a:p>
            <a:r>
              <a:rPr lang="en-GB" sz="2000" i="1" dirty="0" smtClean="0"/>
              <a:t>Catalogue contents will be available for ‘harvesting’</a:t>
            </a:r>
          </a:p>
          <a:p>
            <a:r>
              <a:rPr lang="en-GB" sz="2000" i="1" dirty="0" smtClean="0"/>
              <a:t>CDS </a:t>
            </a:r>
            <a:r>
              <a:rPr lang="en-GB" sz="2000" i="1" dirty="0"/>
              <a:t>will  export </a:t>
            </a:r>
            <a:r>
              <a:rPr lang="en-GB" sz="2000" i="1" dirty="0" smtClean="0"/>
              <a:t>Inspire </a:t>
            </a:r>
            <a:r>
              <a:rPr lang="en-GB" sz="2000" i="1" dirty="0"/>
              <a:t>compliant ISO records and support standards based data services (</a:t>
            </a:r>
            <a:r>
              <a:rPr lang="en-GB" sz="2000" i="1" dirty="0" smtClean="0"/>
              <a:t>w*s) for greater interoperability</a:t>
            </a:r>
            <a:endParaRPr lang="en-GB" sz="2000" i="1" dirty="0"/>
          </a:p>
        </p:txBody>
      </p:sp>
      <p:pic>
        <p:nvPicPr>
          <p:cNvPr id="6" name="Picture 3">
            <a:extLst>
              <a:ext uri="{FF2B5EF4-FFF2-40B4-BE49-F238E27FC236}">
                <a16:creationId xmlns="" xmlns:a16="http://schemas.microsoft.com/office/drawing/2014/main" id="{806B6829-7919-485D-B7D2-82027FAC0A0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8594" y="1328808"/>
            <a:ext cx="4896544" cy="392884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Content Placeholder 2">
            <a:extLst>
              <a:ext uri="{FF2B5EF4-FFF2-40B4-BE49-F238E27FC236}">
                <a16:creationId xmlns="" xmlns:a16="http://schemas.microsoft.com/office/drawing/2014/main" id="{60AFF755-D247-43DB-957A-C60389C34065}"/>
              </a:ext>
            </a:extLst>
          </p:cNvPr>
          <p:cNvSpPr txBox="1">
            <a:spLocks/>
          </p:cNvSpPr>
          <p:nvPr/>
        </p:nvSpPr>
        <p:spPr>
          <a:xfrm>
            <a:off x="5733544" y="1639735"/>
            <a:ext cx="3069262" cy="3744416"/>
          </a:xfrm>
          <a:prstGeom prst="rect">
            <a:avLst/>
          </a:prstGeom>
        </p:spPr>
        <p:txBody>
          <a:bodyPr>
            <a:normAutofit fontScale="92500" lnSpcReduction="20000"/>
          </a:bodyPr>
          <a:lstStyle>
            <a:lvl1pPr marL="342900" indent="-3429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4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514350" indent="-514350">
              <a:buFont typeface="+mj-lt"/>
              <a:buAutoNum type="arabicPeriod"/>
            </a:pPr>
            <a:r>
              <a:rPr lang="en-GB" sz="2200" dirty="0"/>
              <a:t>Metadata </a:t>
            </a:r>
            <a:r>
              <a:rPr lang="en-GB" sz="2200" b="1" dirty="0"/>
              <a:t>Catalogue records</a:t>
            </a:r>
            <a:r>
              <a:rPr lang="en-GB" sz="2200" dirty="0"/>
              <a:t>: ISO19115+INSPIRE    -&gt; CSW.</a:t>
            </a:r>
          </a:p>
          <a:p>
            <a:pPr marL="514350" indent="-514350">
              <a:buFont typeface="+mj-lt"/>
              <a:buAutoNum type="arabicPeriod"/>
            </a:pPr>
            <a:r>
              <a:rPr lang="en-GB" sz="2200" dirty="0"/>
              <a:t>Data </a:t>
            </a:r>
            <a:r>
              <a:rPr lang="en-GB" sz="2200" b="1" dirty="0"/>
              <a:t>Request form </a:t>
            </a:r>
            <a:r>
              <a:rPr lang="en-GB" sz="2200" dirty="0"/>
              <a:t>specification</a:t>
            </a:r>
          </a:p>
          <a:p>
            <a:pPr marL="514350" indent="-514350">
              <a:buFont typeface="+mj-lt"/>
              <a:buAutoNum type="arabicPeriod"/>
            </a:pPr>
            <a:r>
              <a:rPr lang="en-GB" sz="2200" b="1" dirty="0"/>
              <a:t>Data Download Service </a:t>
            </a:r>
            <a:r>
              <a:rPr lang="en-GB" sz="2200" dirty="0"/>
              <a:t>-&gt; URL to internal or remote repositories.</a:t>
            </a:r>
          </a:p>
          <a:p>
            <a:pPr marL="514350" indent="-514350">
              <a:buFont typeface="+mj-lt"/>
              <a:buAutoNum type="arabicPeriod"/>
            </a:pPr>
            <a:r>
              <a:rPr lang="en-GB" sz="2200" b="1" dirty="0"/>
              <a:t>INSPIRE Compliant Data Services.</a:t>
            </a:r>
            <a:r>
              <a:rPr lang="en-GB" sz="2200" dirty="0"/>
              <a:t> W(x)S</a:t>
            </a:r>
          </a:p>
          <a:p>
            <a:pPr marL="0" indent="0">
              <a:buNone/>
            </a:pPr>
            <a:r>
              <a:rPr lang="en-GB" dirty="0"/>
              <a:t>	</a:t>
            </a:r>
          </a:p>
        </p:txBody>
      </p:sp>
    </p:spTree>
    <p:extLst>
      <p:ext uri="{BB962C8B-B14F-4D97-AF65-F5344CB8AC3E}">
        <p14:creationId xmlns:p14="http://schemas.microsoft.com/office/powerpoint/2010/main" val="77622534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smtClean="0"/>
              <a:t>CDS : Dataset Granularity is an Issue</a:t>
            </a:r>
            <a:endParaRPr lang="en-GB" dirty="0"/>
          </a:p>
        </p:txBody>
      </p:sp>
      <p:sp>
        <p:nvSpPr>
          <p:cNvPr id="3" name="Slide Number Placeholder 2"/>
          <p:cNvSpPr>
            <a:spLocks noGrp="1"/>
          </p:cNvSpPr>
          <p:nvPr>
            <p:ph type="sldNum" sz="quarter" idx="12"/>
          </p:nvPr>
        </p:nvSpPr>
        <p:spPr/>
        <p:txBody>
          <a:bodyPr/>
          <a:lstStyle/>
          <a:p>
            <a:fld id="{9259AF2F-52C6-9B46-B8B2-0579234AE62E}" type="slidenum">
              <a:rPr lang="en-US" smtClean="0"/>
              <a:t>8</a:t>
            </a:fld>
            <a:endParaRPr lang="en-US"/>
          </a:p>
        </p:txBody>
      </p:sp>
      <p:pic>
        <p:nvPicPr>
          <p:cNvPr id="5" name="Picture 3">
            <a:extLst>
              <a:ext uri="{FF2B5EF4-FFF2-40B4-BE49-F238E27FC236}">
                <a16:creationId xmlns="" xmlns:a16="http://schemas.microsoft.com/office/drawing/2014/main" id="{44036DD2-365B-443B-BD01-E5AA2CEAC83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6093" y="1417638"/>
            <a:ext cx="7951814" cy="49387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4186321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smtClean="0"/>
              <a:t>CDS Dataset: C3S </a:t>
            </a:r>
            <a:r>
              <a:rPr lang="en-GB" dirty="0"/>
              <a:t>Seasonal Forecast Data</a:t>
            </a:r>
          </a:p>
        </p:txBody>
      </p:sp>
      <p:sp>
        <p:nvSpPr>
          <p:cNvPr id="3" name="Slide Number Placeholder 2"/>
          <p:cNvSpPr>
            <a:spLocks noGrp="1"/>
          </p:cNvSpPr>
          <p:nvPr>
            <p:ph type="sldNum" sz="quarter" idx="12"/>
          </p:nvPr>
        </p:nvSpPr>
        <p:spPr/>
        <p:txBody>
          <a:bodyPr/>
          <a:lstStyle/>
          <a:p>
            <a:fld id="{9259AF2F-52C6-9B46-B8B2-0579234AE62E}" type="slidenum">
              <a:rPr lang="en-US" smtClean="0"/>
              <a:t>9</a:t>
            </a:fld>
            <a:endParaRPr lang="en-US"/>
          </a:p>
        </p:txBody>
      </p:sp>
      <p:sp>
        <p:nvSpPr>
          <p:cNvPr id="4" name="Rectangle 3"/>
          <p:cNvSpPr/>
          <p:nvPr/>
        </p:nvSpPr>
        <p:spPr>
          <a:xfrm>
            <a:off x="357116" y="1603656"/>
            <a:ext cx="8478524" cy="5078313"/>
          </a:xfrm>
          <a:prstGeom prst="rect">
            <a:avLst/>
          </a:prstGeom>
        </p:spPr>
        <p:txBody>
          <a:bodyPr wrap="square">
            <a:spAutoFit/>
          </a:bodyPr>
          <a:lstStyle/>
          <a:p>
            <a:pPr marL="342900" indent="-342900">
              <a:buFont typeface="Arial" panose="020B0604020202020204" pitchFamily="34" charset="0"/>
              <a:buChar char="•"/>
            </a:pPr>
            <a:r>
              <a:rPr lang="en-GB" sz="2000" dirty="0" smtClean="0"/>
              <a:t>Seasonal Forecast data is a </a:t>
            </a:r>
            <a:r>
              <a:rPr lang="en-GB" sz="2000" b="1" dirty="0" smtClean="0"/>
              <a:t>major dataset and service</a:t>
            </a:r>
            <a:r>
              <a:rPr lang="en-GB" sz="2000" dirty="0" smtClean="0"/>
              <a:t>  for C3S/CDS</a:t>
            </a:r>
          </a:p>
          <a:p>
            <a:endParaRPr lang="en-GB" sz="2000" dirty="0" smtClean="0"/>
          </a:p>
          <a:p>
            <a:pPr marL="342900" indent="-342900">
              <a:buFont typeface="Arial" panose="020B0604020202020204" pitchFamily="34" charset="0"/>
              <a:buChar char="•"/>
            </a:pPr>
            <a:r>
              <a:rPr lang="en-GB" sz="2000" b="1" dirty="0" smtClean="0"/>
              <a:t>5 institutions</a:t>
            </a:r>
            <a:r>
              <a:rPr lang="en-GB" sz="2000" dirty="0" smtClean="0"/>
              <a:t> (ECMWF, Met Office, MF, DWD, CMCC) will provide Seasonal Forecast data to C3S, which will be used to produce products</a:t>
            </a:r>
          </a:p>
          <a:p>
            <a:pPr marL="342900" indent="-342900">
              <a:buFont typeface="Arial" panose="020B0604020202020204" pitchFamily="34" charset="0"/>
              <a:buChar char="•"/>
            </a:pPr>
            <a:endParaRPr lang="en-GB" sz="2000" dirty="0" smtClean="0"/>
          </a:p>
          <a:p>
            <a:pPr marL="342900" indent="-342900">
              <a:buFont typeface="Arial" panose="020B0604020202020204" pitchFamily="34" charset="0"/>
              <a:buChar char="•"/>
            </a:pPr>
            <a:r>
              <a:rPr lang="en-GB" sz="2000" dirty="0" smtClean="0"/>
              <a:t>Need to build a </a:t>
            </a:r>
            <a:r>
              <a:rPr lang="en-GB" sz="2000" b="1" dirty="0" smtClean="0"/>
              <a:t>consistent</a:t>
            </a:r>
            <a:r>
              <a:rPr lang="en-GB" sz="2000" dirty="0" smtClean="0"/>
              <a:t> archive for users, and </a:t>
            </a:r>
            <a:r>
              <a:rPr lang="en-GB" sz="2000" b="1" dirty="0" smtClean="0"/>
              <a:t>operationally</a:t>
            </a:r>
            <a:r>
              <a:rPr lang="en-GB" sz="2000" dirty="0" smtClean="0"/>
              <a:t> produce multi-system products</a:t>
            </a:r>
          </a:p>
          <a:p>
            <a:endParaRPr lang="en-GB" sz="2000" dirty="0" smtClean="0"/>
          </a:p>
          <a:p>
            <a:r>
              <a:rPr lang="en-GB" sz="2000" dirty="0" smtClean="0"/>
              <a:t>We have therefore engaged early with data providers and developed :</a:t>
            </a:r>
          </a:p>
          <a:p>
            <a:pPr marL="285750" indent="-285750">
              <a:buFont typeface="Arial" panose="020B0604020202020204" pitchFamily="34" charset="0"/>
              <a:buChar char="•"/>
            </a:pPr>
            <a:r>
              <a:rPr lang="en-GB" sz="2000" dirty="0"/>
              <a:t>A</a:t>
            </a:r>
            <a:r>
              <a:rPr lang="en-GB" sz="2000" dirty="0" smtClean="0"/>
              <a:t> </a:t>
            </a:r>
            <a:r>
              <a:rPr lang="en-GB" sz="2000" b="1" dirty="0" err="1" smtClean="0"/>
              <a:t>netCDF</a:t>
            </a:r>
            <a:r>
              <a:rPr lang="en-GB" sz="2000" b="1" dirty="0" smtClean="0"/>
              <a:t> standard</a:t>
            </a:r>
            <a:r>
              <a:rPr lang="en-GB" sz="2000" dirty="0" smtClean="0"/>
              <a:t> </a:t>
            </a:r>
            <a:r>
              <a:rPr lang="en-GB" sz="2000" dirty="0"/>
              <a:t>for </a:t>
            </a:r>
            <a:r>
              <a:rPr lang="en-GB" sz="2000" dirty="0" smtClean="0"/>
              <a:t>C3S Seasonal Forecast data </a:t>
            </a:r>
            <a:r>
              <a:rPr lang="en-GB" sz="2000" dirty="0"/>
              <a:t>providers </a:t>
            </a:r>
            <a:r>
              <a:rPr lang="en-GB" sz="2000" dirty="0" smtClean="0"/>
              <a:t> </a:t>
            </a:r>
          </a:p>
          <a:p>
            <a:pPr marL="742950" lvl="1" indent="-285750">
              <a:buFont typeface="Arial" panose="020B0604020202020204" pitchFamily="34" charset="0"/>
              <a:buChar char="•"/>
            </a:pPr>
            <a:r>
              <a:rPr lang="en-GB" sz="2000" dirty="0" smtClean="0"/>
              <a:t>Uses netCDF4 “classic” format</a:t>
            </a:r>
          </a:p>
          <a:p>
            <a:pPr marL="742950" lvl="1" indent="-285750">
              <a:buFont typeface="Arial" panose="020B0604020202020204" pitchFamily="34" charset="0"/>
              <a:buChar char="•"/>
            </a:pPr>
            <a:r>
              <a:rPr lang="en-GB" sz="2000" dirty="0" smtClean="0"/>
              <a:t>based on </a:t>
            </a:r>
            <a:r>
              <a:rPr lang="en-GB" sz="2000" b="1" i="1" dirty="0" smtClean="0"/>
              <a:t>existing conventions </a:t>
            </a:r>
            <a:r>
              <a:rPr lang="en-GB" sz="2000" dirty="0" smtClean="0"/>
              <a:t>CF-1.6, SPECS, CMIP…</a:t>
            </a:r>
          </a:p>
          <a:p>
            <a:r>
              <a:rPr lang="en-GB" sz="2000" dirty="0" smtClean="0">
                <a:hlinkClick r:id="rId3"/>
              </a:rPr>
              <a:t>https://software.ecmwf.int/wiki/display/C3SS/Guide+to+NetCDF+encoding+for+C3S+providers</a:t>
            </a:r>
            <a:endParaRPr lang="en-GB" sz="2000" dirty="0" smtClean="0"/>
          </a:p>
          <a:p>
            <a:r>
              <a:rPr lang="en-GB" sz="2000" i="1" dirty="0" smtClean="0"/>
              <a:t>(ECMWF web login required and may need to request access)</a:t>
            </a:r>
          </a:p>
          <a:p>
            <a:pPr marL="742950" lvl="1" indent="-285750">
              <a:buFont typeface="Arial" panose="020B0604020202020204" pitchFamily="34" charset="0"/>
              <a:buChar char="•"/>
            </a:pPr>
            <a:endParaRPr lang="en-GB" sz="2400" dirty="0"/>
          </a:p>
        </p:txBody>
      </p:sp>
    </p:spTree>
    <p:extLst>
      <p:ext uri="{BB962C8B-B14F-4D97-AF65-F5344CB8AC3E}">
        <p14:creationId xmlns:p14="http://schemas.microsoft.com/office/powerpoint/2010/main" val="1807164811"/>
      </p:ext>
    </p:extLst>
  </p:cSld>
  <p:clrMapOvr>
    <a:masterClrMapping/>
  </p:clrMapOvr>
  <p:timing>
    <p:tnLst>
      <p:par>
        <p:cTn id="1" dur="indefinite" restart="never" nodeType="tmRoot"/>
      </p:par>
    </p:tnLst>
  </p:timing>
</p:sld>
</file>

<file path=ppt/theme/theme1.xml><?xml version="1.0" encoding="utf-8"?>
<a:theme xmlns:a="http://schemas.openxmlformats.org/drawingml/2006/main" name="blank">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blank</Template>
  <TotalTime>2407</TotalTime>
  <Words>2374</Words>
  <Application>Microsoft Office PowerPoint</Application>
  <PresentationFormat>On-screen Show (4:3)</PresentationFormat>
  <Paragraphs>406</Paragraphs>
  <Slides>20</Slides>
  <Notes>20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20</vt:i4>
      </vt:variant>
    </vt:vector>
  </HeadingPairs>
  <TitlesOfParts>
    <vt:vector size="24" baseType="lpstr">
      <vt:lpstr>Arial</vt:lpstr>
      <vt:lpstr>Calibri</vt:lpstr>
      <vt:lpstr>Calibri-Bold</vt:lpstr>
      <vt:lpstr>blank</vt:lpstr>
      <vt:lpstr>PowerPoint Presentation</vt:lpstr>
      <vt:lpstr>Copernicus Services Background</vt:lpstr>
      <vt:lpstr>CDS: Overview</vt:lpstr>
      <vt:lpstr>CDS: Data Scope</vt:lpstr>
      <vt:lpstr>CDS: Data Challenges</vt:lpstr>
      <vt:lpstr>CDS: Development</vt:lpstr>
      <vt:lpstr>CDS : Standards-based components</vt:lpstr>
      <vt:lpstr>CDS : Dataset Granularity is an Issue</vt:lpstr>
      <vt:lpstr>CDS Dataset: C3S Seasonal Forecast Data</vt:lpstr>
      <vt:lpstr>CDS Dataset: C3S netCDF standard for Seasonal Data</vt:lpstr>
      <vt:lpstr>CDS Dataset: C3S Seasonal Forecast Data</vt:lpstr>
      <vt:lpstr>C3S netCDF Checker</vt:lpstr>
      <vt:lpstr>The CDS Toolbox and CDM</vt:lpstr>
      <vt:lpstr>CDS: The Toolbox</vt:lpstr>
      <vt:lpstr>Toolbox CDM</vt:lpstr>
      <vt:lpstr>ECMWF Metadata Recommendations</vt:lpstr>
      <vt:lpstr>Summary</vt:lpstr>
      <vt:lpstr>PowerPoint Presentation</vt:lpstr>
      <vt:lpstr>Links</vt:lpstr>
      <vt:lpstr>PowerPoint Presentation</vt:lpstr>
    </vt:vector>
  </TitlesOfParts>
  <Company>World Meteorological Organization</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Steve Foreman</dc:creator>
  <cp:lastModifiedBy>Kevin Marsh</cp:lastModifiedBy>
  <cp:revision>75</cp:revision>
  <dcterms:created xsi:type="dcterms:W3CDTF">2017-08-23T09:47:05Z</dcterms:created>
  <dcterms:modified xsi:type="dcterms:W3CDTF">2017-10-03T05:23:03Z</dcterms:modified>
</cp:coreProperties>
</file>