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84" r:id="rId3"/>
    <p:sldId id="269" r:id="rId4"/>
    <p:sldId id="288" r:id="rId5"/>
    <p:sldId id="285" r:id="rId6"/>
    <p:sldId id="281" r:id="rId7"/>
    <p:sldId id="282" r:id="rId8"/>
    <p:sldId id="263" r:id="rId9"/>
    <p:sldId id="264" r:id="rId10"/>
    <p:sldId id="265" r:id="rId11"/>
    <p:sldId id="266" r:id="rId12"/>
    <p:sldId id="291" r:id="rId13"/>
    <p:sldId id="277" r:id="rId14"/>
    <p:sldId id="275" r:id="rId15"/>
    <p:sldId id="276" r:id="rId16"/>
    <p:sldId id="287" r:id="rId17"/>
    <p:sldId id="274" r:id="rId18"/>
    <p:sldId id="286" r:id="rId19"/>
    <p:sldId id="258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ric Freeman" initials="EF" lastIdx="1" clrIdx="0">
    <p:extLst>
      <p:ext uri="{19B8F6BF-5375-455C-9EA6-DF929625EA0E}">
        <p15:presenceInfo xmlns:p15="http://schemas.microsoft.com/office/powerpoint/2012/main" userId="S-1-5-21-3006950946-1794026527-731168022-943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4" d="100"/>
          <a:sy n="74" d="100"/>
        </p:scale>
        <p:origin x="11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131085-ADBC-442E-8C45-DA4296B0E704}" type="doc">
      <dgm:prSet loTypeId="urn:microsoft.com/office/officeart/2005/8/layout/equation2" loCatId="process" qsTypeId="urn:microsoft.com/office/officeart/2005/8/quickstyle/simple1" qsCatId="simple" csTypeId="urn:microsoft.com/office/officeart/2005/8/colors/colorful3" csCatId="colorful" phldr="1"/>
      <dgm:spPr/>
    </dgm:pt>
    <dgm:pt modelId="{499BB959-43D5-4FDA-A011-5FFB0C731972}">
      <dgm:prSet phldrT="[Text]"/>
      <dgm:spPr/>
      <dgm:t>
        <a:bodyPr/>
        <a:lstStyle/>
        <a:p>
          <a:r>
            <a:rPr lang="en-US" dirty="0" smtClean="0"/>
            <a:t>MARINE MET DATA</a:t>
          </a:r>
          <a:endParaRPr lang="en-US" dirty="0"/>
        </a:p>
      </dgm:t>
    </dgm:pt>
    <dgm:pt modelId="{602569D4-2A50-444F-BAA9-028AD73BF497}" type="parTrans" cxnId="{6CD2EC5D-7156-4AC1-BECF-7C33F34CB939}">
      <dgm:prSet/>
      <dgm:spPr/>
      <dgm:t>
        <a:bodyPr/>
        <a:lstStyle/>
        <a:p>
          <a:endParaRPr lang="en-US"/>
        </a:p>
      </dgm:t>
    </dgm:pt>
    <dgm:pt modelId="{A02D374C-E8D8-4EB7-A2CF-6E4EDF540F21}" type="sibTrans" cxnId="{6CD2EC5D-7156-4AC1-BECF-7C33F34CB939}">
      <dgm:prSet/>
      <dgm:spPr>
        <a:solidFill>
          <a:srgbClr val="00B050"/>
        </a:solidFill>
      </dgm:spPr>
      <dgm:t>
        <a:bodyPr/>
        <a:lstStyle/>
        <a:p>
          <a:endParaRPr lang="en-US"/>
        </a:p>
      </dgm:t>
    </dgm:pt>
    <dgm:pt modelId="{48CEF4D7-4844-4152-850C-79C7C19BAFAA}">
      <dgm:prSet phldrT="[Text]"/>
      <dgm:spPr/>
      <dgm:t>
        <a:bodyPr/>
        <a:lstStyle/>
        <a:p>
          <a:r>
            <a:rPr lang="en-US" dirty="0" smtClean="0"/>
            <a:t>OCEANOGRAPHIC</a:t>
          </a:r>
        </a:p>
        <a:p>
          <a:r>
            <a:rPr lang="en-US" dirty="0" smtClean="0"/>
            <a:t>DATA</a:t>
          </a:r>
          <a:endParaRPr lang="en-US" dirty="0"/>
        </a:p>
      </dgm:t>
    </dgm:pt>
    <dgm:pt modelId="{A12E6151-893A-4C19-B170-76D8EA453D56}" type="parTrans" cxnId="{516EB8CC-940B-4EA6-AC34-7E744CB29E1A}">
      <dgm:prSet/>
      <dgm:spPr/>
      <dgm:t>
        <a:bodyPr/>
        <a:lstStyle/>
        <a:p>
          <a:endParaRPr lang="en-US"/>
        </a:p>
      </dgm:t>
    </dgm:pt>
    <dgm:pt modelId="{50F33AD7-7D6F-4D4E-9B1F-C72E9069E4D4}" type="sibTrans" cxnId="{516EB8CC-940B-4EA6-AC34-7E744CB29E1A}">
      <dgm:prSet/>
      <dgm:spPr>
        <a:solidFill>
          <a:srgbClr val="00B050"/>
        </a:solidFill>
      </dgm:spPr>
      <dgm:t>
        <a:bodyPr/>
        <a:lstStyle/>
        <a:p>
          <a:endParaRPr lang="en-US"/>
        </a:p>
      </dgm:t>
    </dgm:pt>
    <dgm:pt modelId="{501F8538-40B4-4550-97CC-645F95200B24}">
      <dgm:prSet phldrT="[Text]"/>
      <dgm:spPr/>
      <dgm:t>
        <a:bodyPr/>
        <a:lstStyle/>
        <a:p>
          <a:r>
            <a:rPr lang="en-US" dirty="0" smtClean="0"/>
            <a:t>WIS and/or ODP</a:t>
          </a:r>
          <a:endParaRPr lang="en-US" dirty="0"/>
        </a:p>
      </dgm:t>
    </dgm:pt>
    <dgm:pt modelId="{DD69994D-910B-4936-A35F-A555A52E3106}" type="parTrans" cxnId="{2C845012-3CAA-44A2-905E-462F02012F2F}">
      <dgm:prSet/>
      <dgm:spPr/>
      <dgm:t>
        <a:bodyPr/>
        <a:lstStyle/>
        <a:p>
          <a:endParaRPr lang="en-US"/>
        </a:p>
      </dgm:t>
    </dgm:pt>
    <dgm:pt modelId="{2F19A924-81C5-44FF-B7AF-0FD4D3DB5430}" type="sibTrans" cxnId="{2C845012-3CAA-44A2-905E-462F02012F2F}">
      <dgm:prSet/>
      <dgm:spPr/>
      <dgm:t>
        <a:bodyPr/>
        <a:lstStyle/>
        <a:p>
          <a:endParaRPr lang="en-US"/>
        </a:p>
      </dgm:t>
    </dgm:pt>
    <dgm:pt modelId="{5D55F743-768A-45B4-9CF7-70114A9EDF0A}" type="pres">
      <dgm:prSet presAssocID="{6C131085-ADBC-442E-8C45-DA4296B0E704}" presName="Name0" presStyleCnt="0">
        <dgm:presLayoutVars>
          <dgm:dir/>
          <dgm:resizeHandles val="exact"/>
        </dgm:presLayoutVars>
      </dgm:prSet>
      <dgm:spPr/>
    </dgm:pt>
    <dgm:pt modelId="{43B13214-02D9-4B11-8B96-C820A44159D4}" type="pres">
      <dgm:prSet presAssocID="{6C131085-ADBC-442E-8C45-DA4296B0E704}" presName="vNodes" presStyleCnt="0"/>
      <dgm:spPr/>
    </dgm:pt>
    <dgm:pt modelId="{19582E95-2B24-4BD3-92A4-73FB6CBFC7DE}" type="pres">
      <dgm:prSet presAssocID="{499BB959-43D5-4FDA-A011-5FFB0C731972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7A8CEE-E312-4615-9B81-4120A0E4B19B}" type="pres">
      <dgm:prSet presAssocID="{A02D374C-E8D8-4EB7-A2CF-6E4EDF540F21}" presName="spacerT" presStyleCnt="0"/>
      <dgm:spPr/>
    </dgm:pt>
    <dgm:pt modelId="{984B7B2E-9154-4CEC-B3C5-C0133DF678B1}" type="pres">
      <dgm:prSet presAssocID="{A02D374C-E8D8-4EB7-A2CF-6E4EDF540F21}" presName="sibTrans" presStyleLbl="sibTrans2D1" presStyleIdx="0" presStyleCnt="2" custLinFactNeighborY="36796"/>
      <dgm:spPr/>
      <dgm:t>
        <a:bodyPr/>
        <a:lstStyle/>
        <a:p>
          <a:endParaRPr lang="en-US"/>
        </a:p>
      </dgm:t>
    </dgm:pt>
    <dgm:pt modelId="{37668D72-4C14-4537-A75B-2E9E767D640A}" type="pres">
      <dgm:prSet presAssocID="{A02D374C-E8D8-4EB7-A2CF-6E4EDF540F21}" presName="spacerB" presStyleCnt="0"/>
      <dgm:spPr/>
    </dgm:pt>
    <dgm:pt modelId="{DF0EADDB-7CEE-4CD0-A5B5-8FCD05373D74}" type="pres">
      <dgm:prSet presAssocID="{48CEF4D7-4844-4152-850C-79C7C19BAFA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6EE76A-0A7E-4CBE-89E9-D90E3F0B018F}" type="pres">
      <dgm:prSet presAssocID="{6C131085-ADBC-442E-8C45-DA4296B0E704}" presName="sibTransLast" presStyleLbl="sibTrans2D1" presStyleIdx="1" presStyleCnt="2"/>
      <dgm:spPr/>
      <dgm:t>
        <a:bodyPr/>
        <a:lstStyle/>
        <a:p>
          <a:endParaRPr lang="en-US"/>
        </a:p>
      </dgm:t>
    </dgm:pt>
    <dgm:pt modelId="{76602FD5-BD54-43B9-B35C-6D189BB46736}" type="pres">
      <dgm:prSet presAssocID="{6C131085-ADBC-442E-8C45-DA4296B0E704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B2D289A8-2950-428D-BF93-153176F1FBB5}" type="pres">
      <dgm:prSet presAssocID="{6C131085-ADBC-442E-8C45-DA4296B0E704}" presName="lastNode" presStyleLbl="node1" presStyleIdx="2" presStyleCnt="3" custLinFactNeighborX="2859" custLinFactNeighborY="85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16EB8CC-940B-4EA6-AC34-7E744CB29E1A}" srcId="{6C131085-ADBC-442E-8C45-DA4296B0E704}" destId="{48CEF4D7-4844-4152-850C-79C7C19BAFAA}" srcOrd="1" destOrd="0" parTransId="{A12E6151-893A-4C19-B170-76D8EA453D56}" sibTransId="{50F33AD7-7D6F-4D4E-9B1F-C72E9069E4D4}"/>
    <dgm:cxn modelId="{9A68EE22-F27F-4664-83B0-999A0918C26B}" type="presOf" srcId="{50F33AD7-7D6F-4D4E-9B1F-C72E9069E4D4}" destId="{76602FD5-BD54-43B9-B35C-6D189BB46736}" srcOrd="1" destOrd="0" presId="urn:microsoft.com/office/officeart/2005/8/layout/equation2"/>
    <dgm:cxn modelId="{6CD2EC5D-7156-4AC1-BECF-7C33F34CB939}" srcId="{6C131085-ADBC-442E-8C45-DA4296B0E704}" destId="{499BB959-43D5-4FDA-A011-5FFB0C731972}" srcOrd="0" destOrd="0" parTransId="{602569D4-2A50-444F-BAA9-028AD73BF497}" sibTransId="{A02D374C-E8D8-4EB7-A2CF-6E4EDF540F21}"/>
    <dgm:cxn modelId="{3FEFBD0B-0457-4B84-AD8C-99BE979AD755}" type="presOf" srcId="{499BB959-43D5-4FDA-A011-5FFB0C731972}" destId="{19582E95-2B24-4BD3-92A4-73FB6CBFC7DE}" srcOrd="0" destOrd="0" presId="urn:microsoft.com/office/officeart/2005/8/layout/equation2"/>
    <dgm:cxn modelId="{CE902A85-EE90-4D81-B8D2-F22253749B31}" type="presOf" srcId="{A02D374C-E8D8-4EB7-A2CF-6E4EDF540F21}" destId="{984B7B2E-9154-4CEC-B3C5-C0133DF678B1}" srcOrd="0" destOrd="0" presId="urn:microsoft.com/office/officeart/2005/8/layout/equation2"/>
    <dgm:cxn modelId="{22ECAA74-A7EE-4434-B0D9-67DF3982302C}" type="presOf" srcId="{6C131085-ADBC-442E-8C45-DA4296B0E704}" destId="{5D55F743-768A-45B4-9CF7-70114A9EDF0A}" srcOrd="0" destOrd="0" presId="urn:microsoft.com/office/officeart/2005/8/layout/equation2"/>
    <dgm:cxn modelId="{5737C817-AEB9-47BD-A64A-50C5685A44B6}" type="presOf" srcId="{50F33AD7-7D6F-4D4E-9B1F-C72E9069E4D4}" destId="{AE6EE76A-0A7E-4CBE-89E9-D90E3F0B018F}" srcOrd="0" destOrd="0" presId="urn:microsoft.com/office/officeart/2005/8/layout/equation2"/>
    <dgm:cxn modelId="{4C4C6420-4AAF-46D3-B5D5-2DEC26AAE96F}" type="presOf" srcId="{48CEF4D7-4844-4152-850C-79C7C19BAFAA}" destId="{DF0EADDB-7CEE-4CD0-A5B5-8FCD05373D74}" srcOrd="0" destOrd="0" presId="urn:microsoft.com/office/officeart/2005/8/layout/equation2"/>
    <dgm:cxn modelId="{2C845012-3CAA-44A2-905E-462F02012F2F}" srcId="{6C131085-ADBC-442E-8C45-DA4296B0E704}" destId="{501F8538-40B4-4550-97CC-645F95200B24}" srcOrd="2" destOrd="0" parTransId="{DD69994D-910B-4936-A35F-A555A52E3106}" sibTransId="{2F19A924-81C5-44FF-B7AF-0FD4D3DB5430}"/>
    <dgm:cxn modelId="{C55E5DB1-6FEF-4F34-8CF1-A8AB7BBB30B4}" type="presOf" srcId="{501F8538-40B4-4550-97CC-645F95200B24}" destId="{B2D289A8-2950-428D-BF93-153176F1FBB5}" srcOrd="0" destOrd="0" presId="urn:microsoft.com/office/officeart/2005/8/layout/equation2"/>
    <dgm:cxn modelId="{4518160F-1419-4564-9E17-67D8348E521D}" type="presParOf" srcId="{5D55F743-768A-45B4-9CF7-70114A9EDF0A}" destId="{43B13214-02D9-4B11-8B96-C820A44159D4}" srcOrd="0" destOrd="0" presId="urn:microsoft.com/office/officeart/2005/8/layout/equation2"/>
    <dgm:cxn modelId="{0703ECEB-937B-4888-AA66-325312AEE00F}" type="presParOf" srcId="{43B13214-02D9-4B11-8B96-C820A44159D4}" destId="{19582E95-2B24-4BD3-92A4-73FB6CBFC7DE}" srcOrd="0" destOrd="0" presId="urn:microsoft.com/office/officeart/2005/8/layout/equation2"/>
    <dgm:cxn modelId="{163689ED-D79C-4C5A-82D9-17DD7D23B861}" type="presParOf" srcId="{43B13214-02D9-4B11-8B96-C820A44159D4}" destId="{177A8CEE-E312-4615-9B81-4120A0E4B19B}" srcOrd="1" destOrd="0" presId="urn:microsoft.com/office/officeart/2005/8/layout/equation2"/>
    <dgm:cxn modelId="{82FF2CDB-883C-4508-B83A-E13B4446A99C}" type="presParOf" srcId="{43B13214-02D9-4B11-8B96-C820A44159D4}" destId="{984B7B2E-9154-4CEC-B3C5-C0133DF678B1}" srcOrd="2" destOrd="0" presId="urn:microsoft.com/office/officeart/2005/8/layout/equation2"/>
    <dgm:cxn modelId="{D56155F5-FB0A-437B-82B0-72DCB85A5A10}" type="presParOf" srcId="{43B13214-02D9-4B11-8B96-C820A44159D4}" destId="{37668D72-4C14-4537-A75B-2E9E767D640A}" srcOrd="3" destOrd="0" presId="urn:microsoft.com/office/officeart/2005/8/layout/equation2"/>
    <dgm:cxn modelId="{B471C5E6-F4ED-4BA0-AAE4-CFDA8A2EC49C}" type="presParOf" srcId="{43B13214-02D9-4B11-8B96-C820A44159D4}" destId="{DF0EADDB-7CEE-4CD0-A5B5-8FCD05373D74}" srcOrd="4" destOrd="0" presId="urn:microsoft.com/office/officeart/2005/8/layout/equation2"/>
    <dgm:cxn modelId="{8877642D-1E9A-4A4D-96DF-DFD039ED3882}" type="presParOf" srcId="{5D55F743-768A-45B4-9CF7-70114A9EDF0A}" destId="{AE6EE76A-0A7E-4CBE-89E9-D90E3F0B018F}" srcOrd="1" destOrd="0" presId="urn:microsoft.com/office/officeart/2005/8/layout/equation2"/>
    <dgm:cxn modelId="{04DE2DAB-00BE-4B07-937F-86331E533038}" type="presParOf" srcId="{AE6EE76A-0A7E-4CBE-89E9-D90E3F0B018F}" destId="{76602FD5-BD54-43B9-B35C-6D189BB46736}" srcOrd="0" destOrd="0" presId="urn:microsoft.com/office/officeart/2005/8/layout/equation2"/>
    <dgm:cxn modelId="{80B0D9BE-700C-4DCB-AC86-7A752BDC7DE5}" type="presParOf" srcId="{5D55F743-768A-45B4-9CF7-70114A9EDF0A}" destId="{B2D289A8-2950-428D-BF93-153176F1FBB5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582E95-2B24-4BD3-92A4-73FB6CBFC7DE}">
      <dsp:nvSpPr>
        <dsp:cNvPr id="0" name=""/>
        <dsp:cNvSpPr/>
      </dsp:nvSpPr>
      <dsp:spPr>
        <a:xfrm>
          <a:off x="510275" y="986"/>
          <a:ext cx="1481194" cy="148119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MARINE MET DATA</a:t>
          </a:r>
          <a:endParaRPr lang="en-US" sz="1100" kern="1200" dirty="0"/>
        </a:p>
      </dsp:txBody>
      <dsp:txXfrm>
        <a:off x="727191" y="217902"/>
        <a:ext cx="1047362" cy="1047362"/>
      </dsp:txXfrm>
    </dsp:sp>
    <dsp:sp modelId="{984B7B2E-9154-4CEC-B3C5-C0133DF678B1}">
      <dsp:nvSpPr>
        <dsp:cNvPr id="0" name=""/>
        <dsp:cNvSpPr/>
      </dsp:nvSpPr>
      <dsp:spPr>
        <a:xfrm>
          <a:off x="821325" y="1646709"/>
          <a:ext cx="859092" cy="859092"/>
        </a:xfrm>
        <a:prstGeom prst="mathPlus">
          <a:avLst/>
        </a:prstGeom>
        <a:solidFill>
          <a:srgbClr val="00B05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>
        <a:off x="935198" y="1975226"/>
        <a:ext cx="631346" cy="202058"/>
      </dsp:txXfrm>
    </dsp:sp>
    <dsp:sp modelId="{DF0EADDB-7CEE-4CD0-A5B5-8FCD05373D74}">
      <dsp:nvSpPr>
        <dsp:cNvPr id="0" name=""/>
        <dsp:cNvSpPr/>
      </dsp:nvSpPr>
      <dsp:spPr>
        <a:xfrm>
          <a:off x="510275" y="2581819"/>
          <a:ext cx="1481194" cy="1481194"/>
        </a:xfrm>
        <a:prstGeom prst="ellipse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OCEANOGRAPHIC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DATA</a:t>
          </a:r>
          <a:endParaRPr lang="en-US" sz="1100" kern="1200" dirty="0"/>
        </a:p>
      </dsp:txBody>
      <dsp:txXfrm>
        <a:off x="727191" y="2798735"/>
        <a:ext cx="1047362" cy="1047362"/>
      </dsp:txXfrm>
    </dsp:sp>
    <dsp:sp modelId="{AE6EE76A-0A7E-4CBE-89E9-D90E3F0B018F}">
      <dsp:nvSpPr>
        <dsp:cNvPr id="0" name=""/>
        <dsp:cNvSpPr/>
      </dsp:nvSpPr>
      <dsp:spPr>
        <a:xfrm rot="27863">
          <a:off x="2220004" y="1766316"/>
          <a:ext cx="484527" cy="551004"/>
        </a:xfrm>
        <a:prstGeom prst="rightArrow">
          <a:avLst>
            <a:gd name="adj1" fmla="val 60000"/>
            <a:gd name="adj2" fmla="val 50000"/>
          </a:avLst>
        </a:prstGeom>
        <a:solidFill>
          <a:srgbClr val="00B05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>
        <a:off x="2220006" y="1875928"/>
        <a:ext cx="339169" cy="330602"/>
      </dsp:txXfrm>
    </dsp:sp>
    <dsp:sp modelId="{B2D289A8-2950-428D-BF93-153176F1FBB5}">
      <dsp:nvSpPr>
        <dsp:cNvPr id="0" name=""/>
        <dsp:cNvSpPr/>
      </dsp:nvSpPr>
      <dsp:spPr>
        <a:xfrm>
          <a:off x="2905594" y="576223"/>
          <a:ext cx="2962388" cy="2962388"/>
        </a:xfrm>
        <a:prstGeom prst="ellipse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690" tIns="59690" rIns="59690" bIns="5969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700" kern="1200" dirty="0" smtClean="0"/>
            <a:t>WIS and/or ODP</a:t>
          </a:r>
          <a:endParaRPr lang="en-US" sz="4700" kern="1200" dirty="0"/>
        </a:p>
      </dsp:txBody>
      <dsp:txXfrm>
        <a:off x="3339426" y="1010055"/>
        <a:ext cx="2094724" cy="20947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9A64BE-CACF-4CEE-A925-28596A754FAC}" type="datetimeFigureOut">
              <a:rPr lang="en-GB" smtClean="0"/>
              <a:t>03/10/2017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116527-64FD-4ADC-8819-9BFA1E8A93F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0352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Points:</a:t>
            </a:r>
            <a:r>
              <a:rPr lang="en-US" baseline="0" dirty="0" smtClean="0"/>
              <a:t> (1) overlap of OP, DB is purely graphical, not input of OP to DB</a:t>
            </a:r>
          </a:p>
          <a:p>
            <a:r>
              <a:rPr lang="en-US" baseline="0" dirty="0" smtClean="0"/>
              <a:t>(2) Discuss details of OP later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3F408-A1F5-4517-9DA9-B8057480600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3992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mo2016_powerpoint_standard_v2-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4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wmo2016_powerpoint_standard_v2-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931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901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3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454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727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12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509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84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mo2016_powerpoint_standard_v2-2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617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11.vsd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.jpg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57200" y="2002370"/>
            <a:ext cx="8229600" cy="18408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/>
              <a:t>Guidance for managing marine information</a:t>
            </a:r>
          </a:p>
          <a:p>
            <a:endParaRPr lang="en-US" sz="4800" dirty="0" smtClean="0"/>
          </a:p>
          <a:p>
            <a:r>
              <a:rPr lang="en-US" sz="4800" i="1" dirty="0" smtClean="0">
                <a:solidFill>
                  <a:srgbClr val="000090"/>
                </a:solidFill>
              </a:rPr>
              <a:t>Eric Freeman</a:t>
            </a:r>
          </a:p>
          <a:p>
            <a:r>
              <a:rPr lang="en-US" sz="3000" dirty="0">
                <a:solidFill>
                  <a:srgbClr val="000090"/>
                </a:solidFill>
              </a:rPr>
              <a:t>5</a:t>
            </a:r>
            <a:r>
              <a:rPr lang="en-US" sz="3000" dirty="0" smtClean="0">
                <a:solidFill>
                  <a:srgbClr val="000090"/>
                </a:solidFill>
              </a:rPr>
              <a:t>.4</a:t>
            </a:r>
            <a:endParaRPr lang="en-US" sz="3000" dirty="0">
              <a:solidFill>
                <a:srgbClr val="00009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260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mo2016_powerpoint_standard_v2-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>
          <a:xfrm>
            <a:off x="758889" y="1930479"/>
            <a:ext cx="7626221" cy="3314521"/>
          </a:xfrm>
        </p:spPr>
        <p:txBody>
          <a:bodyPr>
            <a:normAutofit lnSpcReduction="10000"/>
          </a:bodyPr>
          <a:lstStyle/>
          <a:p>
            <a:pPr eaLnBrk="0" fontAlgn="ctr" hangingPunct="0"/>
            <a:r>
              <a:rPr lang="en-GB" dirty="0"/>
              <a:t>Scope: One or multiple platform types</a:t>
            </a:r>
            <a:endParaRPr lang="en-US" dirty="0"/>
          </a:p>
          <a:p>
            <a:pPr eaLnBrk="0" fontAlgn="ctr" hangingPunct="0"/>
            <a:r>
              <a:rPr lang="en-GB" dirty="0"/>
              <a:t>Combine data and metadata from DACs</a:t>
            </a:r>
            <a:endParaRPr lang="en-US" dirty="0"/>
          </a:p>
          <a:p>
            <a:pPr eaLnBrk="0" fontAlgn="ctr" hangingPunct="0"/>
            <a:r>
              <a:rPr lang="en-GB" dirty="0"/>
              <a:t>Homogenize format at higher level</a:t>
            </a:r>
            <a:endParaRPr lang="en-US" dirty="0"/>
          </a:p>
          <a:p>
            <a:pPr eaLnBrk="0" fontAlgn="ctr" hangingPunct="0"/>
            <a:r>
              <a:rPr lang="en-GB" dirty="0"/>
              <a:t>Produce Discovery Metadata</a:t>
            </a:r>
            <a:endParaRPr lang="en-US" dirty="0"/>
          </a:p>
          <a:p>
            <a:pPr eaLnBrk="0" fontAlgn="ctr" hangingPunct="0"/>
            <a:r>
              <a:rPr lang="en-GB" dirty="0"/>
              <a:t>Feedback to DACs</a:t>
            </a:r>
            <a:endParaRPr lang="en-US" dirty="0"/>
          </a:p>
          <a:p>
            <a:pPr eaLnBrk="0" fontAlgn="ctr" hangingPunct="0"/>
            <a:r>
              <a:rPr lang="en-GB" dirty="0"/>
              <a:t>Higher Level QC (HQC</a:t>
            </a:r>
            <a:r>
              <a:rPr lang="en-GB" dirty="0" smtClean="0"/>
              <a:t>)</a:t>
            </a:r>
          </a:p>
          <a:p>
            <a:pPr eaLnBrk="0" fontAlgn="ctr" hangingPunct="0"/>
            <a:r>
              <a:rPr lang="en-GB" sz="2800" b="1" dirty="0" smtClean="0"/>
              <a:t>Recommended, but not mandatory, connection to WIS/ODP</a:t>
            </a:r>
            <a:endParaRPr lang="en-US" sz="2800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10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altLang="de-DE" dirty="0"/>
              <a:t>MCDS </a:t>
            </a:r>
            <a:r>
              <a:rPr lang="en-GB" altLang="de-DE" dirty="0" smtClean="0"/>
              <a:t>– Global Data Assembly Centres (GDAC)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0801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mo2016_powerpoint_standard_v2-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>
          <a:xfrm>
            <a:off x="768220" y="2229733"/>
            <a:ext cx="7626221" cy="3314521"/>
          </a:xfrm>
        </p:spPr>
        <p:txBody>
          <a:bodyPr>
            <a:normAutofit fontScale="92500" lnSpcReduction="20000"/>
          </a:bodyPr>
          <a:lstStyle/>
          <a:p>
            <a:pPr eaLnBrk="0" fontAlgn="ctr" hangingPunct="0"/>
            <a:r>
              <a:rPr lang="en-GB" dirty="0"/>
              <a:t>Scope: many observational platforms</a:t>
            </a:r>
            <a:endParaRPr lang="en-US" dirty="0"/>
          </a:p>
          <a:p>
            <a:pPr eaLnBrk="0" fontAlgn="ctr" hangingPunct="0"/>
            <a:r>
              <a:rPr lang="en-GB" dirty="0"/>
              <a:t>Combine data and metadata from GDACs</a:t>
            </a:r>
            <a:endParaRPr lang="en-US" dirty="0"/>
          </a:p>
          <a:p>
            <a:pPr eaLnBrk="0" fontAlgn="ctr" hangingPunct="0"/>
            <a:r>
              <a:rPr lang="en-GB" dirty="0"/>
              <a:t>International mirroring</a:t>
            </a:r>
            <a:endParaRPr lang="en-US" dirty="0"/>
          </a:p>
          <a:p>
            <a:pPr eaLnBrk="0" fontAlgn="ctr" hangingPunct="0"/>
            <a:r>
              <a:rPr lang="en-GB" dirty="0"/>
              <a:t>Data (and metadata) rescue</a:t>
            </a:r>
            <a:endParaRPr lang="en-US" dirty="0"/>
          </a:p>
          <a:p>
            <a:pPr eaLnBrk="0" fontAlgn="ctr" hangingPunct="0"/>
            <a:r>
              <a:rPr lang="en-GB" dirty="0"/>
              <a:t>Common formatting (e.g. </a:t>
            </a:r>
            <a:r>
              <a:rPr lang="en-GB" dirty="0" err="1"/>
              <a:t>netCDF</a:t>
            </a:r>
            <a:r>
              <a:rPr lang="en-GB" dirty="0"/>
              <a:t>)</a:t>
            </a:r>
            <a:endParaRPr lang="en-US" dirty="0"/>
          </a:p>
          <a:p>
            <a:pPr eaLnBrk="0" fontAlgn="ctr" hangingPunct="0"/>
            <a:r>
              <a:rPr lang="en-GB" dirty="0"/>
              <a:t>Value-added enhancements (e.g. bias adjust.)</a:t>
            </a:r>
            <a:endParaRPr lang="en-US" dirty="0"/>
          </a:p>
          <a:p>
            <a:pPr eaLnBrk="0" fontAlgn="ctr" hangingPunct="0"/>
            <a:r>
              <a:rPr lang="en-GB" dirty="0"/>
              <a:t>Climate products</a:t>
            </a:r>
            <a:endParaRPr lang="en-US" dirty="0"/>
          </a:p>
          <a:p>
            <a:pPr eaLnBrk="0" fontAlgn="ctr" hangingPunct="0"/>
            <a:r>
              <a:rPr lang="en-GB" dirty="0"/>
              <a:t>Long term archive </a:t>
            </a:r>
            <a:endParaRPr lang="en-GB" dirty="0" smtClean="0"/>
          </a:p>
          <a:p>
            <a:pPr eaLnBrk="0" fontAlgn="ctr" hangingPunct="0"/>
            <a:r>
              <a:rPr lang="en-GB" sz="3000" b="1" dirty="0" smtClean="0"/>
              <a:t>Required connection to the WIS/ODP</a:t>
            </a:r>
            <a:endParaRPr lang="en-US" sz="3000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11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976" y="183893"/>
            <a:ext cx="8994710" cy="1711582"/>
          </a:xfrm>
        </p:spPr>
        <p:txBody>
          <a:bodyPr>
            <a:normAutofit fontScale="90000"/>
          </a:bodyPr>
          <a:lstStyle/>
          <a:p>
            <a:r>
              <a:rPr lang="en-GB" altLang="de-DE" dirty="0"/>
              <a:t>MCDS – Centre for Marine-Meteorological and Oceanographic Climate Data</a:t>
            </a:r>
            <a:br>
              <a:rPr lang="en-GB" altLang="de-DE" dirty="0"/>
            </a:br>
            <a:r>
              <a:rPr lang="en-GB" altLang="de-DE" dirty="0" smtClean="0"/>
              <a:t>(CMOC)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685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061063" y="407534"/>
            <a:ext cx="4968545" cy="2547910"/>
            <a:chOff x="5466717" y="329402"/>
            <a:chExt cx="5967451" cy="2977677"/>
          </a:xfrm>
        </p:grpSpPr>
        <p:grpSp>
          <p:nvGrpSpPr>
            <p:cNvPr id="56" name="Group 55"/>
            <p:cNvGrpSpPr/>
            <p:nvPr/>
          </p:nvGrpSpPr>
          <p:grpSpPr>
            <a:xfrm>
              <a:off x="5466717" y="329402"/>
              <a:ext cx="5967451" cy="2743200"/>
              <a:chOff x="2914586" y="67274"/>
              <a:chExt cx="5967451" cy="6760573"/>
            </a:xfrm>
          </p:grpSpPr>
          <p:sp>
            <p:nvSpPr>
              <p:cNvPr id="16" name="Oval 15"/>
              <p:cNvSpPr>
                <a:spLocks noChangeAspect="1"/>
              </p:cNvSpPr>
              <p:nvPr/>
            </p:nvSpPr>
            <p:spPr>
              <a:xfrm>
                <a:off x="7784757" y="2857970"/>
                <a:ext cx="1097280" cy="1097280"/>
              </a:xfrm>
              <a:prstGeom prst="ellipse">
                <a:avLst/>
              </a:prstGeom>
              <a:solidFill>
                <a:srgbClr val="FFFF00"/>
              </a:soli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50" dirty="0">
                    <a:solidFill>
                      <a:schemeClr val="tx1"/>
                    </a:solidFill>
                  </a:rPr>
                  <a:t>ICOADS</a:t>
                </a:r>
              </a:p>
            </p:txBody>
          </p:sp>
          <p:sp>
            <p:nvSpPr>
              <p:cNvPr id="17" name="Right Arrow 16"/>
              <p:cNvSpPr/>
              <p:nvPr/>
            </p:nvSpPr>
            <p:spPr>
              <a:xfrm>
                <a:off x="7170608" y="3343148"/>
                <a:ext cx="614149" cy="218364"/>
              </a:xfrm>
              <a:prstGeom prst="rightArrow">
                <a:avLst/>
              </a:prstGeom>
              <a:solidFill>
                <a:schemeClr val="accent4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cxnSp>
            <p:nvCxnSpPr>
              <p:cNvPr id="19" name="Straight Connector 18"/>
              <p:cNvCxnSpPr/>
              <p:nvPr/>
            </p:nvCxnSpPr>
            <p:spPr>
              <a:xfrm flipH="1">
                <a:off x="7105317" y="1507524"/>
                <a:ext cx="1293" cy="3889612"/>
              </a:xfrm>
              <a:prstGeom prst="line">
                <a:avLst/>
              </a:prstGeom>
              <a:ln w="3810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Right Arrow 20"/>
              <p:cNvSpPr/>
              <p:nvPr/>
            </p:nvSpPr>
            <p:spPr>
              <a:xfrm>
                <a:off x="6473280" y="1398342"/>
                <a:ext cx="614149" cy="218364"/>
              </a:xfrm>
              <a:prstGeom prst="rightArrow">
                <a:avLst/>
              </a:prstGeom>
              <a:solidFill>
                <a:schemeClr val="accent4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23" name="Right Arrow 22"/>
              <p:cNvSpPr/>
              <p:nvPr/>
            </p:nvSpPr>
            <p:spPr>
              <a:xfrm>
                <a:off x="6473280" y="5287954"/>
                <a:ext cx="614149" cy="218364"/>
              </a:xfrm>
              <a:prstGeom prst="rightArrow">
                <a:avLst/>
              </a:prstGeom>
              <a:solidFill>
                <a:schemeClr val="accent4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25" name="Oval 24"/>
              <p:cNvSpPr>
                <a:spLocks noChangeAspect="1"/>
              </p:cNvSpPr>
              <p:nvPr/>
            </p:nvSpPr>
            <p:spPr>
              <a:xfrm>
                <a:off x="5266672" y="913164"/>
                <a:ext cx="1097280" cy="1097280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>
                    <a:solidFill>
                      <a:schemeClr val="tx1"/>
                    </a:solidFill>
                  </a:rPr>
                  <a:t>GDAC</a:t>
                </a:r>
              </a:p>
            </p:txBody>
          </p:sp>
          <p:grpSp>
            <p:nvGrpSpPr>
              <p:cNvPr id="28" name="Group 27"/>
              <p:cNvGrpSpPr>
                <a:grpSpLocks noChangeAspect="1"/>
              </p:cNvGrpSpPr>
              <p:nvPr/>
            </p:nvGrpSpPr>
            <p:grpSpPr>
              <a:xfrm>
                <a:off x="5284560" y="2885948"/>
                <a:ext cx="1802869" cy="1097280"/>
                <a:chOff x="5284561" y="2653383"/>
                <a:chExt cx="1802869" cy="1097280"/>
              </a:xfrm>
            </p:grpSpPr>
            <p:sp>
              <p:nvSpPr>
                <p:cNvPr id="22" name="Right Arrow 21"/>
                <p:cNvSpPr/>
                <p:nvPr/>
              </p:nvSpPr>
              <p:spPr>
                <a:xfrm>
                  <a:off x="6473281" y="3110583"/>
                  <a:ext cx="614149" cy="218364"/>
                </a:xfrm>
                <a:prstGeom prst="rightArrow">
                  <a:avLst/>
                </a:prstGeom>
                <a:solidFill>
                  <a:schemeClr val="accent4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/>
                </a:p>
              </p:txBody>
            </p:sp>
            <p:sp>
              <p:nvSpPr>
                <p:cNvPr id="26" name="Oval 25"/>
                <p:cNvSpPr>
                  <a:spLocks noChangeAspect="1"/>
                </p:cNvSpPr>
                <p:nvPr/>
              </p:nvSpPr>
              <p:spPr>
                <a:xfrm>
                  <a:off x="5284561" y="2653383"/>
                  <a:ext cx="1097280" cy="1097280"/>
                </a:xfrm>
                <a:prstGeom prst="ellips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350" dirty="0">
                      <a:solidFill>
                        <a:schemeClr val="tx1"/>
                      </a:solidFill>
                    </a:rPr>
                    <a:t>GDAC</a:t>
                  </a:r>
                </a:p>
              </p:txBody>
            </p:sp>
          </p:grpSp>
          <p:sp>
            <p:nvSpPr>
              <p:cNvPr id="27" name="Oval 26"/>
              <p:cNvSpPr>
                <a:spLocks noChangeAspect="1"/>
              </p:cNvSpPr>
              <p:nvPr/>
            </p:nvSpPr>
            <p:spPr>
              <a:xfrm>
                <a:off x="5312002" y="4848496"/>
                <a:ext cx="1097280" cy="1097280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>
                    <a:solidFill>
                      <a:schemeClr val="tx1"/>
                    </a:solidFill>
                  </a:rPr>
                  <a:t>GDAC</a:t>
                </a:r>
              </a:p>
            </p:txBody>
          </p:sp>
          <p:grpSp>
            <p:nvGrpSpPr>
              <p:cNvPr id="41" name="Group 40"/>
              <p:cNvGrpSpPr/>
              <p:nvPr/>
            </p:nvGrpSpPr>
            <p:grpSpPr>
              <a:xfrm>
                <a:off x="2914586" y="67274"/>
                <a:ext cx="2334198" cy="2221035"/>
                <a:chOff x="3285846" y="54037"/>
                <a:chExt cx="2334198" cy="2221035"/>
              </a:xfrm>
            </p:grpSpPr>
            <p:sp>
              <p:nvSpPr>
                <p:cNvPr id="29" name="Right Arrow 28"/>
                <p:cNvSpPr/>
                <p:nvPr/>
              </p:nvSpPr>
              <p:spPr>
                <a:xfrm>
                  <a:off x="4383126" y="477791"/>
                  <a:ext cx="614149" cy="218364"/>
                </a:xfrm>
                <a:prstGeom prst="rightArrow">
                  <a:avLst/>
                </a:prstGeom>
                <a:solidFill>
                  <a:schemeClr val="accent4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/>
                </a:p>
              </p:txBody>
            </p:sp>
            <p:sp>
              <p:nvSpPr>
                <p:cNvPr id="30" name="Oval 29"/>
                <p:cNvSpPr>
                  <a:spLocks noChangeAspect="1"/>
                </p:cNvSpPr>
                <p:nvPr/>
              </p:nvSpPr>
              <p:spPr>
                <a:xfrm>
                  <a:off x="3286054" y="54037"/>
                  <a:ext cx="1097280" cy="1097280"/>
                </a:xfrm>
                <a:prstGeom prst="ellipse">
                  <a:avLst/>
                </a:prstGeom>
                <a:solidFill>
                  <a:schemeClr val="accent1"/>
                </a:solidFill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350" dirty="0"/>
                    <a:t>DAC</a:t>
                  </a:r>
                </a:p>
              </p:txBody>
            </p:sp>
            <p:sp>
              <p:nvSpPr>
                <p:cNvPr id="31" name="Oval 30"/>
                <p:cNvSpPr>
                  <a:spLocks noChangeAspect="1"/>
                </p:cNvSpPr>
                <p:nvPr/>
              </p:nvSpPr>
              <p:spPr>
                <a:xfrm>
                  <a:off x="3285846" y="1177792"/>
                  <a:ext cx="1097280" cy="1097280"/>
                </a:xfrm>
                <a:prstGeom prst="ellipse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350" dirty="0"/>
                    <a:t>DAC</a:t>
                  </a:r>
                </a:p>
              </p:txBody>
            </p:sp>
            <p:sp>
              <p:nvSpPr>
                <p:cNvPr id="36" name="Right Arrow 35"/>
                <p:cNvSpPr/>
                <p:nvPr/>
              </p:nvSpPr>
              <p:spPr>
                <a:xfrm>
                  <a:off x="4401014" y="1616706"/>
                  <a:ext cx="614149" cy="218364"/>
                </a:xfrm>
                <a:prstGeom prst="rightArrow">
                  <a:avLst/>
                </a:prstGeom>
                <a:solidFill>
                  <a:schemeClr val="accent4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/>
                </a:p>
              </p:txBody>
            </p:sp>
            <p:cxnSp>
              <p:nvCxnSpPr>
                <p:cNvPr id="37" name="Straight Connector 36"/>
                <p:cNvCxnSpPr>
                  <a:stCxn id="29" idx="3"/>
                </p:cNvCxnSpPr>
                <p:nvPr/>
              </p:nvCxnSpPr>
              <p:spPr>
                <a:xfrm>
                  <a:off x="4997275" y="586973"/>
                  <a:ext cx="17241" cy="1205384"/>
                </a:xfrm>
                <a:prstGeom prst="line">
                  <a:avLst/>
                </a:prstGeom>
                <a:ln w="381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0" name="Right Arrow 39"/>
                <p:cNvSpPr/>
                <p:nvPr/>
              </p:nvSpPr>
              <p:spPr>
                <a:xfrm>
                  <a:off x="5005895" y="1243440"/>
                  <a:ext cx="614149" cy="218364"/>
                </a:xfrm>
                <a:prstGeom prst="rightArrow">
                  <a:avLst/>
                </a:prstGeom>
                <a:solidFill>
                  <a:schemeClr val="accent4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/>
                </a:p>
              </p:txBody>
            </p:sp>
          </p:grpSp>
          <p:grpSp>
            <p:nvGrpSpPr>
              <p:cNvPr id="42" name="Group 41"/>
              <p:cNvGrpSpPr/>
              <p:nvPr/>
            </p:nvGrpSpPr>
            <p:grpSpPr>
              <a:xfrm>
                <a:off x="2918363" y="2350015"/>
                <a:ext cx="2334198" cy="2221035"/>
                <a:chOff x="3285846" y="54037"/>
                <a:chExt cx="2334198" cy="2221035"/>
              </a:xfrm>
            </p:grpSpPr>
            <p:sp>
              <p:nvSpPr>
                <p:cNvPr id="43" name="Right Arrow 42"/>
                <p:cNvSpPr/>
                <p:nvPr/>
              </p:nvSpPr>
              <p:spPr>
                <a:xfrm>
                  <a:off x="4383126" y="477791"/>
                  <a:ext cx="614149" cy="218364"/>
                </a:xfrm>
                <a:prstGeom prst="rightArrow">
                  <a:avLst/>
                </a:prstGeom>
                <a:solidFill>
                  <a:schemeClr val="accent4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/>
                </a:p>
              </p:txBody>
            </p:sp>
            <p:sp>
              <p:nvSpPr>
                <p:cNvPr id="44" name="Oval 43"/>
                <p:cNvSpPr>
                  <a:spLocks noChangeAspect="1"/>
                </p:cNvSpPr>
                <p:nvPr/>
              </p:nvSpPr>
              <p:spPr>
                <a:xfrm>
                  <a:off x="3286054" y="54037"/>
                  <a:ext cx="1097280" cy="1097280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350" dirty="0"/>
                    <a:t>DAC</a:t>
                  </a:r>
                </a:p>
              </p:txBody>
            </p:sp>
            <p:sp>
              <p:nvSpPr>
                <p:cNvPr id="45" name="Oval 44"/>
                <p:cNvSpPr>
                  <a:spLocks noChangeAspect="1"/>
                </p:cNvSpPr>
                <p:nvPr/>
              </p:nvSpPr>
              <p:spPr>
                <a:xfrm>
                  <a:off x="3285846" y="1177792"/>
                  <a:ext cx="1097280" cy="1097280"/>
                </a:xfrm>
                <a:prstGeom prst="ellipse">
                  <a:avLst/>
                </a:prstGeom>
                <a:solidFill>
                  <a:srgbClr val="92D050"/>
                </a:solidFill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350" dirty="0"/>
                    <a:t>DAC</a:t>
                  </a:r>
                </a:p>
              </p:txBody>
            </p:sp>
            <p:sp>
              <p:nvSpPr>
                <p:cNvPr id="46" name="Right Arrow 45"/>
                <p:cNvSpPr/>
                <p:nvPr/>
              </p:nvSpPr>
              <p:spPr>
                <a:xfrm>
                  <a:off x="4401014" y="1616706"/>
                  <a:ext cx="614149" cy="218364"/>
                </a:xfrm>
                <a:prstGeom prst="rightArrow">
                  <a:avLst/>
                </a:prstGeom>
                <a:solidFill>
                  <a:schemeClr val="accent4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/>
                </a:p>
              </p:txBody>
            </p:sp>
            <p:cxnSp>
              <p:nvCxnSpPr>
                <p:cNvPr id="47" name="Straight Connector 46"/>
                <p:cNvCxnSpPr>
                  <a:stCxn id="43" idx="3"/>
                </p:cNvCxnSpPr>
                <p:nvPr/>
              </p:nvCxnSpPr>
              <p:spPr>
                <a:xfrm>
                  <a:off x="4997275" y="586973"/>
                  <a:ext cx="17241" cy="1205384"/>
                </a:xfrm>
                <a:prstGeom prst="line">
                  <a:avLst/>
                </a:prstGeom>
                <a:ln w="381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8" name="Right Arrow 47"/>
                <p:cNvSpPr/>
                <p:nvPr/>
              </p:nvSpPr>
              <p:spPr>
                <a:xfrm>
                  <a:off x="5005895" y="994850"/>
                  <a:ext cx="614149" cy="218364"/>
                </a:xfrm>
                <a:prstGeom prst="rightArrow">
                  <a:avLst/>
                </a:prstGeom>
                <a:solidFill>
                  <a:schemeClr val="accent4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/>
                </a:p>
              </p:txBody>
            </p:sp>
          </p:grpSp>
          <p:grpSp>
            <p:nvGrpSpPr>
              <p:cNvPr id="49" name="Group 48"/>
              <p:cNvGrpSpPr/>
              <p:nvPr/>
            </p:nvGrpSpPr>
            <p:grpSpPr>
              <a:xfrm>
                <a:off x="2914586" y="4606812"/>
                <a:ext cx="2360707" cy="2221035"/>
                <a:chOff x="3285846" y="54037"/>
                <a:chExt cx="2360707" cy="2221035"/>
              </a:xfrm>
            </p:grpSpPr>
            <p:sp>
              <p:nvSpPr>
                <p:cNvPr id="50" name="Right Arrow 49"/>
                <p:cNvSpPr/>
                <p:nvPr/>
              </p:nvSpPr>
              <p:spPr>
                <a:xfrm>
                  <a:off x="4383126" y="477791"/>
                  <a:ext cx="614149" cy="218364"/>
                </a:xfrm>
                <a:prstGeom prst="rightArrow">
                  <a:avLst/>
                </a:prstGeom>
                <a:solidFill>
                  <a:schemeClr val="accent4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/>
                </a:p>
              </p:txBody>
            </p:sp>
            <p:sp>
              <p:nvSpPr>
                <p:cNvPr id="51" name="Oval 50"/>
                <p:cNvSpPr>
                  <a:spLocks noChangeAspect="1"/>
                </p:cNvSpPr>
                <p:nvPr/>
              </p:nvSpPr>
              <p:spPr>
                <a:xfrm>
                  <a:off x="3286054" y="54037"/>
                  <a:ext cx="1097280" cy="1097280"/>
                </a:xfrm>
                <a:prstGeom prst="ellipse">
                  <a:avLst/>
                </a:prstGeom>
                <a:solidFill>
                  <a:srgbClr val="00B050"/>
                </a:solidFill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350" dirty="0"/>
                    <a:t>DAC</a:t>
                  </a:r>
                </a:p>
              </p:txBody>
            </p:sp>
            <p:sp>
              <p:nvSpPr>
                <p:cNvPr id="52" name="Oval 51"/>
                <p:cNvSpPr>
                  <a:spLocks noChangeAspect="1"/>
                </p:cNvSpPr>
                <p:nvPr/>
              </p:nvSpPr>
              <p:spPr>
                <a:xfrm>
                  <a:off x="3285846" y="1177792"/>
                  <a:ext cx="1097280" cy="1097280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350" dirty="0"/>
                    <a:t>DAC</a:t>
                  </a:r>
                </a:p>
              </p:txBody>
            </p:sp>
            <p:sp>
              <p:nvSpPr>
                <p:cNvPr id="53" name="Right Arrow 52"/>
                <p:cNvSpPr/>
                <p:nvPr/>
              </p:nvSpPr>
              <p:spPr>
                <a:xfrm>
                  <a:off x="4401014" y="1616706"/>
                  <a:ext cx="614149" cy="218364"/>
                </a:xfrm>
                <a:prstGeom prst="rightArrow">
                  <a:avLst/>
                </a:prstGeom>
                <a:solidFill>
                  <a:schemeClr val="accent4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/>
                </a:p>
              </p:txBody>
            </p:sp>
            <p:cxnSp>
              <p:nvCxnSpPr>
                <p:cNvPr id="54" name="Straight Connector 53"/>
                <p:cNvCxnSpPr>
                  <a:stCxn id="50" idx="3"/>
                </p:cNvCxnSpPr>
                <p:nvPr/>
              </p:nvCxnSpPr>
              <p:spPr>
                <a:xfrm>
                  <a:off x="4997275" y="586973"/>
                  <a:ext cx="17241" cy="1205384"/>
                </a:xfrm>
                <a:prstGeom prst="line">
                  <a:avLst/>
                </a:prstGeom>
                <a:ln w="381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5" name="Right Arrow 54"/>
                <p:cNvSpPr/>
                <p:nvPr/>
              </p:nvSpPr>
              <p:spPr>
                <a:xfrm>
                  <a:off x="5032404" y="777432"/>
                  <a:ext cx="614149" cy="218364"/>
                </a:xfrm>
                <a:prstGeom prst="rightArrow">
                  <a:avLst/>
                </a:prstGeom>
                <a:solidFill>
                  <a:schemeClr val="accent4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/>
                </a:p>
              </p:txBody>
            </p:sp>
          </p:grpSp>
        </p:grpSp>
        <p:sp>
          <p:nvSpPr>
            <p:cNvPr id="57" name="TextBox 56"/>
            <p:cNvSpPr txBox="1"/>
            <p:nvPr/>
          </p:nvSpPr>
          <p:spPr>
            <a:xfrm>
              <a:off x="7302140" y="2758588"/>
              <a:ext cx="4018608" cy="5484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100" b="1" dirty="0"/>
                <a:t>MARINE METEOROLOGY</a:t>
              </a: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227955" y="100160"/>
            <a:ext cx="3234520" cy="21698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500" b="1" dirty="0"/>
              <a:t>SIX TO TEN MCDS AREAS ENVISIONED</a:t>
            </a:r>
          </a:p>
          <a:p>
            <a:pPr marL="342900" indent="-342900">
              <a:buAutoNum type="arabicPeriod"/>
            </a:pPr>
            <a:r>
              <a:rPr lang="en-US" sz="1500" b="1" dirty="0"/>
              <a:t>MARINE METEOROLOGY – SUCCESSOR TO THE MCSS WITH ICOADS AS CMOC</a:t>
            </a:r>
          </a:p>
          <a:p>
            <a:pPr marL="342900" indent="-342900">
              <a:buAutoNum type="arabicPeriod"/>
            </a:pPr>
            <a:r>
              <a:rPr lang="en-US" sz="1500" b="1" dirty="0"/>
              <a:t>DRIFTING SURFACE DROGUE BUOYS – CMOC CHINA, GDAC CANADA, FRANCE</a:t>
            </a:r>
          </a:p>
          <a:p>
            <a:pPr marL="342900" indent="-342900">
              <a:buAutoNum type="arabicPeriod"/>
            </a:pPr>
            <a:r>
              <a:rPr lang="en-US" sz="1500" b="1" dirty="0"/>
              <a:t>OCEAN PROFILE – SUBSURFACE PHYSICAL, CHEMICAL VARIABLES</a:t>
            </a:r>
          </a:p>
        </p:txBody>
      </p:sp>
      <p:grpSp>
        <p:nvGrpSpPr>
          <p:cNvPr id="38" name="Group 37"/>
          <p:cNvGrpSpPr/>
          <p:nvPr/>
        </p:nvGrpSpPr>
        <p:grpSpPr>
          <a:xfrm>
            <a:off x="4061063" y="4291051"/>
            <a:ext cx="4827547" cy="2535561"/>
            <a:chOff x="5466717" y="329402"/>
            <a:chExt cx="5967451" cy="2971294"/>
          </a:xfrm>
        </p:grpSpPr>
        <p:grpSp>
          <p:nvGrpSpPr>
            <p:cNvPr id="39" name="Group 38"/>
            <p:cNvGrpSpPr/>
            <p:nvPr/>
          </p:nvGrpSpPr>
          <p:grpSpPr>
            <a:xfrm>
              <a:off x="5466717" y="329402"/>
              <a:ext cx="5967451" cy="2743200"/>
              <a:chOff x="2914586" y="67274"/>
              <a:chExt cx="5967451" cy="6760573"/>
            </a:xfrm>
          </p:grpSpPr>
          <p:sp>
            <p:nvSpPr>
              <p:cNvPr id="60" name="Oval 59"/>
              <p:cNvSpPr>
                <a:spLocks noChangeAspect="1"/>
              </p:cNvSpPr>
              <p:nvPr/>
            </p:nvSpPr>
            <p:spPr>
              <a:xfrm>
                <a:off x="7784757" y="2857970"/>
                <a:ext cx="1097280" cy="1097280"/>
              </a:xfrm>
              <a:prstGeom prst="ellipse">
                <a:avLst/>
              </a:prstGeom>
              <a:solidFill>
                <a:srgbClr val="FFFF00"/>
              </a:soli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50" dirty="0">
                    <a:solidFill>
                      <a:schemeClr val="tx1"/>
                    </a:solidFill>
                  </a:rPr>
                  <a:t>CHINA</a:t>
                </a:r>
              </a:p>
            </p:txBody>
          </p:sp>
          <p:sp>
            <p:nvSpPr>
              <p:cNvPr id="61" name="Right Arrow 60"/>
              <p:cNvSpPr/>
              <p:nvPr/>
            </p:nvSpPr>
            <p:spPr>
              <a:xfrm>
                <a:off x="7170608" y="3343148"/>
                <a:ext cx="614149" cy="218364"/>
              </a:xfrm>
              <a:prstGeom prst="rightArrow">
                <a:avLst/>
              </a:prstGeom>
              <a:solidFill>
                <a:schemeClr val="accent4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cxnSp>
            <p:nvCxnSpPr>
              <p:cNvPr id="62" name="Straight Connector 61"/>
              <p:cNvCxnSpPr/>
              <p:nvPr/>
            </p:nvCxnSpPr>
            <p:spPr>
              <a:xfrm flipH="1">
                <a:off x="7105317" y="1507524"/>
                <a:ext cx="1293" cy="3889612"/>
              </a:xfrm>
              <a:prstGeom prst="line">
                <a:avLst/>
              </a:prstGeom>
              <a:ln w="3810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Right Arrow 62"/>
              <p:cNvSpPr/>
              <p:nvPr/>
            </p:nvSpPr>
            <p:spPr>
              <a:xfrm>
                <a:off x="6473280" y="1398342"/>
                <a:ext cx="614149" cy="218364"/>
              </a:xfrm>
              <a:prstGeom prst="rightArrow">
                <a:avLst/>
              </a:prstGeom>
              <a:solidFill>
                <a:schemeClr val="accent4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64" name="Right Arrow 63"/>
              <p:cNvSpPr/>
              <p:nvPr/>
            </p:nvSpPr>
            <p:spPr>
              <a:xfrm>
                <a:off x="6473280" y="5287954"/>
                <a:ext cx="614149" cy="218364"/>
              </a:xfrm>
              <a:prstGeom prst="rightArrow">
                <a:avLst/>
              </a:prstGeom>
              <a:solidFill>
                <a:schemeClr val="accent4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65" name="Oval 64"/>
              <p:cNvSpPr>
                <a:spLocks noChangeAspect="1"/>
              </p:cNvSpPr>
              <p:nvPr/>
            </p:nvSpPr>
            <p:spPr>
              <a:xfrm>
                <a:off x="5266672" y="913164"/>
                <a:ext cx="1097280" cy="1097280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00" dirty="0">
                    <a:solidFill>
                      <a:schemeClr val="tx1"/>
                    </a:solidFill>
                  </a:rPr>
                  <a:t>CANADA</a:t>
                </a:r>
              </a:p>
            </p:txBody>
          </p:sp>
          <p:sp>
            <p:nvSpPr>
              <p:cNvPr id="67" name="Oval 66"/>
              <p:cNvSpPr>
                <a:spLocks noChangeAspect="1"/>
              </p:cNvSpPr>
              <p:nvPr/>
            </p:nvSpPr>
            <p:spPr>
              <a:xfrm>
                <a:off x="5312002" y="4848496"/>
                <a:ext cx="1097280" cy="1097280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00" dirty="0">
                    <a:solidFill>
                      <a:schemeClr val="tx1"/>
                    </a:solidFill>
                  </a:rPr>
                  <a:t>FRANCE</a:t>
                </a:r>
              </a:p>
            </p:txBody>
          </p:sp>
          <p:grpSp>
            <p:nvGrpSpPr>
              <p:cNvPr id="68" name="Group 67"/>
              <p:cNvGrpSpPr/>
              <p:nvPr/>
            </p:nvGrpSpPr>
            <p:grpSpPr>
              <a:xfrm>
                <a:off x="2914586" y="67274"/>
                <a:ext cx="2334198" cy="2221035"/>
                <a:chOff x="3285846" y="54037"/>
                <a:chExt cx="2334198" cy="2221035"/>
              </a:xfrm>
            </p:grpSpPr>
            <p:sp>
              <p:nvSpPr>
                <p:cNvPr id="83" name="Right Arrow 82"/>
                <p:cNvSpPr/>
                <p:nvPr/>
              </p:nvSpPr>
              <p:spPr>
                <a:xfrm>
                  <a:off x="4383126" y="477791"/>
                  <a:ext cx="614149" cy="218364"/>
                </a:xfrm>
                <a:prstGeom prst="rightArrow">
                  <a:avLst/>
                </a:prstGeom>
                <a:solidFill>
                  <a:schemeClr val="accent4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/>
                </a:p>
              </p:txBody>
            </p:sp>
            <p:sp>
              <p:nvSpPr>
                <p:cNvPr id="84" name="Oval 83"/>
                <p:cNvSpPr>
                  <a:spLocks noChangeAspect="1"/>
                </p:cNvSpPr>
                <p:nvPr/>
              </p:nvSpPr>
              <p:spPr>
                <a:xfrm>
                  <a:off x="3286054" y="54037"/>
                  <a:ext cx="1097280" cy="1097280"/>
                </a:xfrm>
                <a:prstGeom prst="ellipse">
                  <a:avLst/>
                </a:prstGeom>
                <a:solidFill>
                  <a:schemeClr val="accent1"/>
                </a:solidFill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350" dirty="0"/>
                    <a:t>DAC</a:t>
                  </a:r>
                </a:p>
              </p:txBody>
            </p:sp>
            <p:sp>
              <p:nvSpPr>
                <p:cNvPr id="85" name="Oval 84"/>
                <p:cNvSpPr>
                  <a:spLocks noChangeAspect="1"/>
                </p:cNvSpPr>
                <p:nvPr/>
              </p:nvSpPr>
              <p:spPr>
                <a:xfrm>
                  <a:off x="3285846" y="1177792"/>
                  <a:ext cx="1097280" cy="1097280"/>
                </a:xfrm>
                <a:prstGeom prst="ellipse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350" dirty="0"/>
                    <a:t>DAC</a:t>
                  </a:r>
                </a:p>
              </p:txBody>
            </p:sp>
            <p:sp>
              <p:nvSpPr>
                <p:cNvPr id="86" name="Right Arrow 85"/>
                <p:cNvSpPr/>
                <p:nvPr/>
              </p:nvSpPr>
              <p:spPr>
                <a:xfrm>
                  <a:off x="4401014" y="1616706"/>
                  <a:ext cx="614149" cy="218364"/>
                </a:xfrm>
                <a:prstGeom prst="rightArrow">
                  <a:avLst/>
                </a:prstGeom>
                <a:solidFill>
                  <a:schemeClr val="accent4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/>
                </a:p>
              </p:txBody>
            </p:sp>
            <p:cxnSp>
              <p:nvCxnSpPr>
                <p:cNvPr id="87" name="Straight Connector 86"/>
                <p:cNvCxnSpPr>
                  <a:stCxn id="83" idx="3"/>
                </p:cNvCxnSpPr>
                <p:nvPr/>
              </p:nvCxnSpPr>
              <p:spPr>
                <a:xfrm>
                  <a:off x="4997275" y="586973"/>
                  <a:ext cx="17241" cy="1205384"/>
                </a:xfrm>
                <a:prstGeom prst="line">
                  <a:avLst/>
                </a:prstGeom>
                <a:ln w="381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8" name="Right Arrow 87"/>
                <p:cNvSpPr/>
                <p:nvPr/>
              </p:nvSpPr>
              <p:spPr>
                <a:xfrm>
                  <a:off x="5005895" y="1243440"/>
                  <a:ext cx="614149" cy="218364"/>
                </a:xfrm>
                <a:prstGeom prst="rightArrow">
                  <a:avLst/>
                </a:prstGeom>
                <a:solidFill>
                  <a:schemeClr val="accent4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/>
                </a:p>
              </p:txBody>
            </p:sp>
          </p:grpSp>
          <p:grpSp>
            <p:nvGrpSpPr>
              <p:cNvPr id="69" name="Group 68"/>
              <p:cNvGrpSpPr/>
              <p:nvPr/>
            </p:nvGrpSpPr>
            <p:grpSpPr>
              <a:xfrm>
                <a:off x="2918363" y="2350015"/>
                <a:ext cx="1729317" cy="2221035"/>
                <a:chOff x="3285846" y="54037"/>
                <a:chExt cx="1729317" cy="2221035"/>
              </a:xfrm>
            </p:grpSpPr>
            <p:sp>
              <p:nvSpPr>
                <p:cNvPr id="77" name="Right Arrow 76"/>
                <p:cNvSpPr/>
                <p:nvPr/>
              </p:nvSpPr>
              <p:spPr>
                <a:xfrm>
                  <a:off x="4383126" y="477791"/>
                  <a:ext cx="614149" cy="218364"/>
                </a:xfrm>
                <a:prstGeom prst="rightArrow">
                  <a:avLst/>
                </a:prstGeom>
                <a:solidFill>
                  <a:schemeClr val="accent4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/>
                </a:p>
              </p:txBody>
            </p:sp>
            <p:sp>
              <p:nvSpPr>
                <p:cNvPr id="78" name="Oval 77"/>
                <p:cNvSpPr>
                  <a:spLocks noChangeAspect="1"/>
                </p:cNvSpPr>
                <p:nvPr/>
              </p:nvSpPr>
              <p:spPr>
                <a:xfrm>
                  <a:off x="3286054" y="54037"/>
                  <a:ext cx="1097280" cy="1097280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350" dirty="0"/>
                    <a:t>DAC</a:t>
                  </a:r>
                </a:p>
              </p:txBody>
            </p:sp>
            <p:sp>
              <p:nvSpPr>
                <p:cNvPr id="79" name="Oval 78"/>
                <p:cNvSpPr>
                  <a:spLocks noChangeAspect="1"/>
                </p:cNvSpPr>
                <p:nvPr/>
              </p:nvSpPr>
              <p:spPr>
                <a:xfrm>
                  <a:off x="3285846" y="1177792"/>
                  <a:ext cx="1097280" cy="1097280"/>
                </a:xfrm>
                <a:prstGeom prst="ellipse">
                  <a:avLst/>
                </a:prstGeom>
                <a:solidFill>
                  <a:srgbClr val="92D050"/>
                </a:solidFill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350" dirty="0"/>
                    <a:t>DAC</a:t>
                  </a:r>
                </a:p>
              </p:txBody>
            </p:sp>
            <p:sp>
              <p:nvSpPr>
                <p:cNvPr id="80" name="Right Arrow 79"/>
                <p:cNvSpPr/>
                <p:nvPr/>
              </p:nvSpPr>
              <p:spPr>
                <a:xfrm>
                  <a:off x="4401014" y="1616706"/>
                  <a:ext cx="614149" cy="218364"/>
                </a:xfrm>
                <a:prstGeom prst="rightArrow">
                  <a:avLst/>
                </a:prstGeom>
                <a:solidFill>
                  <a:schemeClr val="accent4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/>
                </a:p>
              </p:txBody>
            </p:sp>
            <p:cxnSp>
              <p:nvCxnSpPr>
                <p:cNvPr id="81" name="Straight Connector 80"/>
                <p:cNvCxnSpPr>
                  <a:stCxn id="77" idx="3"/>
                </p:cNvCxnSpPr>
                <p:nvPr/>
              </p:nvCxnSpPr>
              <p:spPr>
                <a:xfrm>
                  <a:off x="4997275" y="586973"/>
                  <a:ext cx="17241" cy="1205384"/>
                </a:xfrm>
                <a:prstGeom prst="line">
                  <a:avLst/>
                </a:prstGeom>
                <a:ln w="381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0" name="Group 69"/>
              <p:cNvGrpSpPr/>
              <p:nvPr/>
            </p:nvGrpSpPr>
            <p:grpSpPr>
              <a:xfrm>
                <a:off x="2914586" y="4606812"/>
                <a:ext cx="2360707" cy="2221035"/>
                <a:chOff x="3285846" y="54037"/>
                <a:chExt cx="2360707" cy="2221035"/>
              </a:xfrm>
            </p:grpSpPr>
            <p:sp>
              <p:nvSpPr>
                <p:cNvPr id="71" name="Right Arrow 70"/>
                <p:cNvSpPr/>
                <p:nvPr/>
              </p:nvSpPr>
              <p:spPr>
                <a:xfrm>
                  <a:off x="4383126" y="477791"/>
                  <a:ext cx="614149" cy="218364"/>
                </a:xfrm>
                <a:prstGeom prst="rightArrow">
                  <a:avLst/>
                </a:prstGeom>
                <a:solidFill>
                  <a:schemeClr val="accent4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/>
                </a:p>
              </p:txBody>
            </p:sp>
            <p:sp>
              <p:nvSpPr>
                <p:cNvPr id="72" name="Oval 71"/>
                <p:cNvSpPr>
                  <a:spLocks noChangeAspect="1"/>
                </p:cNvSpPr>
                <p:nvPr/>
              </p:nvSpPr>
              <p:spPr>
                <a:xfrm>
                  <a:off x="3286054" y="54037"/>
                  <a:ext cx="1097280" cy="1097280"/>
                </a:xfrm>
                <a:prstGeom prst="ellipse">
                  <a:avLst/>
                </a:prstGeom>
                <a:solidFill>
                  <a:srgbClr val="00B050"/>
                </a:solidFill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350" dirty="0"/>
                    <a:t>DAC</a:t>
                  </a:r>
                </a:p>
              </p:txBody>
            </p:sp>
            <p:sp>
              <p:nvSpPr>
                <p:cNvPr id="73" name="Oval 72"/>
                <p:cNvSpPr>
                  <a:spLocks noChangeAspect="1"/>
                </p:cNvSpPr>
                <p:nvPr/>
              </p:nvSpPr>
              <p:spPr>
                <a:xfrm>
                  <a:off x="3285846" y="1177792"/>
                  <a:ext cx="1097280" cy="1097280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350" dirty="0"/>
                    <a:t>DAC</a:t>
                  </a:r>
                </a:p>
              </p:txBody>
            </p:sp>
            <p:sp>
              <p:nvSpPr>
                <p:cNvPr id="74" name="Right Arrow 73"/>
                <p:cNvSpPr/>
                <p:nvPr/>
              </p:nvSpPr>
              <p:spPr>
                <a:xfrm>
                  <a:off x="4401014" y="1616706"/>
                  <a:ext cx="614149" cy="218364"/>
                </a:xfrm>
                <a:prstGeom prst="rightArrow">
                  <a:avLst/>
                </a:prstGeom>
                <a:solidFill>
                  <a:schemeClr val="accent4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/>
                </a:p>
              </p:txBody>
            </p:sp>
            <p:cxnSp>
              <p:nvCxnSpPr>
                <p:cNvPr id="75" name="Straight Connector 74"/>
                <p:cNvCxnSpPr>
                  <a:stCxn id="71" idx="3"/>
                </p:cNvCxnSpPr>
                <p:nvPr/>
              </p:nvCxnSpPr>
              <p:spPr>
                <a:xfrm>
                  <a:off x="4997275" y="586973"/>
                  <a:ext cx="17241" cy="1205384"/>
                </a:xfrm>
                <a:prstGeom prst="line">
                  <a:avLst/>
                </a:prstGeom>
                <a:ln w="381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6" name="Right Arrow 75"/>
                <p:cNvSpPr/>
                <p:nvPr/>
              </p:nvSpPr>
              <p:spPr>
                <a:xfrm>
                  <a:off x="5032404" y="777432"/>
                  <a:ext cx="614149" cy="218364"/>
                </a:xfrm>
                <a:prstGeom prst="rightArrow">
                  <a:avLst/>
                </a:prstGeom>
                <a:solidFill>
                  <a:schemeClr val="accent4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/>
                </a:p>
              </p:txBody>
            </p:sp>
          </p:grpSp>
        </p:grpSp>
        <p:sp>
          <p:nvSpPr>
            <p:cNvPr id="59" name="TextBox 58"/>
            <p:cNvSpPr txBox="1"/>
            <p:nvPr/>
          </p:nvSpPr>
          <p:spPr>
            <a:xfrm>
              <a:off x="7302139" y="2758588"/>
              <a:ext cx="3072635" cy="542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100" b="1" dirty="0"/>
                <a:t>DRIFTING BUOY</a:t>
              </a:r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116615" y="2449652"/>
            <a:ext cx="4837903" cy="2550311"/>
            <a:chOff x="5466717" y="329402"/>
            <a:chExt cx="5967451" cy="2970613"/>
          </a:xfrm>
        </p:grpSpPr>
        <p:grpSp>
          <p:nvGrpSpPr>
            <p:cNvPr id="89" name="Group 88"/>
            <p:cNvGrpSpPr/>
            <p:nvPr/>
          </p:nvGrpSpPr>
          <p:grpSpPr>
            <a:xfrm>
              <a:off x="5466717" y="329402"/>
              <a:ext cx="5967451" cy="2743200"/>
              <a:chOff x="2914586" y="67274"/>
              <a:chExt cx="5967451" cy="6760573"/>
            </a:xfrm>
          </p:grpSpPr>
          <p:sp>
            <p:nvSpPr>
              <p:cNvPr id="91" name="Oval 90"/>
              <p:cNvSpPr>
                <a:spLocks noChangeAspect="1"/>
              </p:cNvSpPr>
              <p:nvPr/>
            </p:nvSpPr>
            <p:spPr>
              <a:xfrm>
                <a:off x="7784757" y="2857970"/>
                <a:ext cx="1097280" cy="1097280"/>
              </a:xfrm>
              <a:prstGeom prst="ellipse">
                <a:avLst/>
              </a:prstGeom>
              <a:solidFill>
                <a:srgbClr val="FFFF00"/>
              </a:soli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50" dirty="0">
                    <a:solidFill>
                      <a:schemeClr val="tx1"/>
                    </a:solidFill>
                  </a:rPr>
                  <a:t>WOD</a:t>
                </a:r>
              </a:p>
            </p:txBody>
          </p:sp>
          <p:sp>
            <p:nvSpPr>
              <p:cNvPr id="92" name="Right Arrow 91"/>
              <p:cNvSpPr/>
              <p:nvPr/>
            </p:nvSpPr>
            <p:spPr>
              <a:xfrm>
                <a:off x="7170608" y="3343148"/>
                <a:ext cx="614149" cy="218364"/>
              </a:xfrm>
              <a:prstGeom prst="rightArrow">
                <a:avLst/>
              </a:prstGeom>
              <a:solidFill>
                <a:schemeClr val="accent4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cxnSp>
            <p:nvCxnSpPr>
              <p:cNvPr id="93" name="Straight Connector 92"/>
              <p:cNvCxnSpPr/>
              <p:nvPr/>
            </p:nvCxnSpPr>
            <p:spPr>
              <a:xfrm flipH="1">
                <a:off x="7105317" y="1507524"/>
                <a:ext cx="1293" cy="3889612"/>
              </a:xfrm>
              <a:prstGeom prst="line">
                <a:avLst/>
              </a:prstGeom>
              <a:ln w="3810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4" name="Right Arrow 93"/>
              <p:cNvSpPr/>
              <p:nvPr/>
            </p:nvSpPr>
            <p:spPr>
              <a:xfrm>
                <a:off x="6473280" y="1398342"/>
                <a:ext cx="614149" cy="218364"/>
              </a:xfrm>
              <a:prstGeom prst="rightArrow">
                <a:avLst/>
              </a:prstGeom>
              <a:solidFill>
                <a:schemeClr val="accent4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95" name="Right Arrow 94"/>
              <p:cNvSpPr/>
              <p:nvPr/>
            </p:nvSpPr>
            <p:spPr>
              <a:xfrm>
                <a:off x="6473280" y="5287954"/>
                <a:ext cx="614149" cy="218364"/>
              </a:xfrm>
              <a:prstGeom prst="rightArrow">
                <a:avLst/>
              </a:prstGeom>
              <a:solidFill>
                <a:schemeClr val="accent4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96" name="Oval 95"/>
              <p:cNvSpPr>
                <a:spLocks noChangeAspect="1"/>
              </p:cNvSpPr>
              <p:nvPr/>
            </p:nvSpPr>
            <p:spPr>
              <a:xfrm>
                <a:off x="5266672" y="913164"/>
                <a:ext cx="1097280" cy="1097280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>
                    <a:solidFill>
                      <a:schemeClr val="tx1"/>
                    </a:solidFill>
                  </a:rPr>
                  <a:t>GDAC</a:t>
                </a:r>
              </a:p>
            </p:txBody>
          </p:sp>
          <p:grpSp>
            <p:nvGrpSpPr>
              <p:cNvPr id="97" name="Group 96"/>
              <p:cNvGrpSpPr>
                <a:grpSpLocks noChangeAspect="1"/>
              </p:cNvGrpSpPr>
              <p:nvPr/>
            </p:nvGrpSpPr>
            <p:grpSpPr>
              <a:xfrm>
                <a:off x="5284560" y="2885948"/>
                <a:ext cx="1802869" cy="1097280"/>
                <a:chOff x="5284561" y="2653383"/>
                <a:chExt cx="1802869" cy="1097280"/>
              </a:xfrm>
            </p:grpSpPr>
            <p:sp>
              <p:nvSpPr>
                <p:cNvPr id="120" name="Right Arrow 119"/>
                <p:cNvSpPr/>
                <p:nvPr/>
              </p:nvSpPr>
              <p:spPr>
                <a:xfrm>
                  <a:off x="6473281" y="3110583"/>
                  <a:ext cx="614149" cy="218364"/>
                </a:xfrm>
                <a:prstGeom prst="rightArrow">
                  <a:avLst/>
                </a:prstGeom>
                <a:solidFill>
                  <a:schemeClr val="accent4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/>
                </a:p>
              </p:txBody>
            </p:sp>
            <p:sp>
              <p:nvSpPr>
                <p:cNvPr id="121" name="Oval 120"/>
                <p:cNvSpPr>
                  <a:spLocks noChangeAspect="1"/>
                </p:cNvSpPr>
                <p:nvPr/>
              </p:nvSpPr>
              <p:spPr>
                <a:xfrm>
                  <a:off x="5284561" y="2653383"/>
                  <a:ext cx="1097280" cy="1097280"/>
                </a:xfrm>
                <a:prstGeom prst="ellips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350" dirty="0">
                      <a:solidFill>
                        <a:schemeClr val="tx1"/>
                      </a:solidFill>
                    </a:rPr>
                    <a:t>GDAC</a:t>
                  </a:r>
                </a:p>
              </p:txBody>
            </p:sp>
          </p:grpSp>
          <p:sp>
            <p:nvSpPr>
              <p:cNvPr id="98" name="Oval 97"/>
              <p:cNvSpPr>
                <a:spLocks noChangeAspect="1"/>
              </p:cNvSpPr>
              <p:nvPr/>
            </p:nvSpPr>
            <p:spPr>
              <a:xfrm>
                <a:off x="5312002" y="4848496"/>
                <a:ext cx="1097280" cy="1097280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>
                    <a:solidFill>
                      <a:schemeClr val="tx1"/>
                    </a:solidFill>
                  </a:rPr>
                  <a:t>GDAC</a:t>
                </a:r>
              </a:p>
            </p:txBody>
          </p:sp>
          <p:grpSp>
            <p:nvGrpSpPr>
              <p:cNvPr id="99" name="Group 98"/>
              <p:cNvGrpSpPr/>
              <p:nvPr/>
            </p:nvGrpSpPr>
            <p:grpSpPr>
              <a:xfrm>
                <a:off x="2914586" y="67274"/>
                <a:ext cx="2334198" cy="2221035"/>
                <a:chOff x="3285846" y="54037"/>
                <a:chExt cx="2334198" cy="2221035"/>
              </a:xfrm>
            </p:grpSpPr>
            <p:sp>
              <p:nvSpPr>
                <p:cNvPr id="114" name="Right Arrow 113"/>
                <p:cNvSpPr/>
                <p:nvPr/>
              </p:nvSpPr>
              <p:spPr>
                <a:xfrm>
                  <a:off x="4383126" y="477791"/>
                  <a:ext cx="614149" cy="218364"/>
                </a:xfrm>
                <a:prstGeom prst="rightArrow">
                  <a:avLst/>
                </a:prstGeom>
                <a:solidFill>
                  <a:schemeClr val="accent4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/>
                </a:p>
              </p:txBody>
            </p:sp>
            <p:sp>
              <p:nvSpPr>
                <p:cNvPr id="115" name="Oval 114"/>
                <p:cNvSpPr>
                  <a:spLocks noChangeAspect="1"/>
                </p:cNvSpPr>
                <p:nvPr/>
              </p:nvSpPr>
              <p:spPr>
                <a:xfrm>
                  <a:off x="3286054" y="54037"/>
                  <a:ext cx="1097280" cy="1097280"/>
                </a:xfrm>
                <a:prstGeom prst="ellipse">
                  <a:avLst/>
                </a:prstGeom>
                <a:solidFill>
                  <a:schemeClr val="accent1"/>
                </a:solidFill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350" dirty="0"/>
                    <a:t>DAC</a:t>
                  </a:r>
                </a:p>
              </p:txBody>
            </p:sp>
            <p:sp>
              <p:nvSpPr>
                <p:cNvPr id="116" name="Oval 115"/>
                <p:cNvSpPr>
                  <a:spLocks noChangeAspect="1"/>
                </p:cNvSpPr>
                <p:nvPr/>
              </p:nvSpPr>
              <p:spPr>
                <a:xfrm>
                  <a:off x="3285846" y="1177792"/>
                  <a:ext cx="1097280" cy="1097280"/>
                </a:xfrm>
                <a:prstGeom prst="ellipse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350" dirty="0"/>
                    <a:t>DAC</a:t>
                  </a:r>
                </a:p>
              </p:txBody>
            </p:sp>
            <p:sp>
              <p:nvSpPr>
                <p:cNvPr id="117" name="Right Arrow 116"/>
                <p:cNvSpPr/>
                <p:nvPr/>
              </p:nvSpPr>
              <p:spPr>
                <a:xfrm>
                  <a:off x="4401014" y="1616706"/>
                  <a:ext cx="614149" cy="218364"/>
                </a:xfrm>
                <a:prstGeom prst="rightArrow">
                  <a:avLst/>
                </a:prstGeom>
                <a:solidFill>
                  <a:schemeClr val="accent4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/>
                </a:p>
              </p:txBody>
            </p:sp>
            <p:cxnSp>
              <p:nvCxnSpPr>
                <p:cNvPr id="118" name="Straight Connector 117"/>
                <p:cNvCxnSpPr>
                  <a:stCxn id="114" idx="3"/>
                </p:cNvCxnSpPr>
                <p:nvPr/>
              </p:nvCxnSpPr>
              <p:spPr>
                <a:xfrm>
                  <a:off x="4997275" y="586973"/>
                  <a:ext cx="17241" cy="1205384"/>
                </a:xfrm>
                <a:prstGeom prst="line">
                  <a:avLst/>
                </a:prstGeom>
                <a:ln w="381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9" name="Right Arrow 118"/>
                <p:cNvSpPr/>
                <p:nvPr/>
              </p:nvSpPr>
              <p:spPr>
                <a:xfrm>
                  <a:off x="5005895" y="1243440"/>
                  <a:ext cx="614149" cy="218364"/>
                </a:xfrm>
                <a:prstGeom prst="rightArrow">
                  <a:avLst/>
                </a:prstGeom>
                <a:solidFill>
                  <a:schemeClr val="accent4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/>
                </a:p>
              </p:txBody>
            </p:sp>
          </p:grpSp>
          <p:grpSp>
            <p:nvGrpSpPr>
              <p:cNvPr id="100" name="Group 99"/>
              <p:cNvGrpSpPr/>
              <p:nvPr/>
            </p:nvGrpSpPr>
            <p:grpSpPr>
              <a:xfrm>
                <a:off x="2918363" y="2350015"/>
                <a:ext cx="2334198" cy="2221035"/>
                <a:chOff x="3285846" y="54037"/>
                <a:chExt cx="2334198" cy="2221035"/>
              </a:xfrm>
            </p:grpSpPr>
            <p:sp>
              <p:nvSpPr>
                <p:cNvPr id="108" name="Right Arrow 107"/>
                <p:cNvSpPr/>
                <p:nvPr/>
              </p:nvSpPr>
              <p:spPr>
                <a:xfrm>
                  <a:off x="4383126" y="477791"/>
                  <a:ext cx="614149" cy="218364"/>
                </a:xfrm>
                <a:prstGeom prst="rightArrow">
                  <a:avLst/>
                </a:prstGeom>
                <a:solidFill>
                  <a:schemeClr val="accent4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/>
                </a:p>
              </p:txBody>
            </p:sp>
            <p:sp>
              <p:nvSpPr>
                <p:cNvPr id="109" name="Oval 108"/>
                <p:cNvSpPr>
                  <a:spLocks noChangeAspect="1"/>
                </p:cNvSpPr>
                <p:nvPr/>
              </p:nvSpPr>
              <p:spPr>
                <a:xfrm>
                  <a:off x="3286054" y="54037"/>
                  <a:ext cx="1097280" cy="1097280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350" dirty="0"/>
                    <a:t>DAC</a:t>
                  </a:r>
                </a:p>
              </p:txBody>
            </p:sp>
            <p:sp>
              <p:nvSpPr>
                <p:cNvPr id="110" name="Oval 109"/>
                <p:cNvSpPr>
                  <a:spLocks noChangeAspect="1"/>
                </p:cNvSpPr>
                <p:nvPr/>
              </p:nvSpPr>
              <p:spPr>
                <a:xfrm>
                  <a:off x="3285846" y="1177792"/>
                  <a:ext cx="1097280" cy="1097280"/>
                </a:xfrm>
                <a:prstGeom prst="ellipse">
                  <a:avLst/>
                </a:prstGeom>
                <a:solidFill>
                  <a:srgbClr val="92D050"/>
                </a:solidFill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350" dirty="0"/>
                    <a:t>DAC</a:t>
                  </a:r>
                </a:p>
              </p:txBody>
            </p:sp>
            <p:sp>
              <p:nvSpPr>
                <p:cNvPr id="111" name="Right Arrow 110"/>
                <p:cNvSpPr/>
                <p:nvPr/>
              </p:nvSpPr>
              <p:spPr>
                <a:xfrm>
                  <a:off x="4401014" y="1616706"/>
                  <a:ext cx="614149" cy="218364"/>
                </a:xfrm>
                <a:prstGeom prst="rightArrow">
                  <a:avLst/>
                </a:prstGeom>
                <a:solidFill>
                  <a:schemeClr val="accent4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/>
                </a:p>
              </p:txBody>
            </p:sp>
            <p:cxnSp>
              <p:nvCxnSpPr>
                <p:cNvPr id="112" name="Straight Connector 111"/>
                <p:cNvCxnSpPr>
                  <a:stCxn id="108" idx="3"/>
                </p:cNvCxnSpPr>
                <p:nvPr/>
              </p:nvCxnSpPr>
              <p:spPr>
                <a:xfrm>
                  <a:off x="4997275" y="586973"/>
                  <a:ext cx="17241" cy="1205384"/>
                </a:xfrm>
                <a:prstGeom prst="line">
                  <a:avLst/>
                </a:prstGeom>
                <a:ln w="381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3" name="Right Arrow 112"/>
                <p:cNvSpPr/>
                <p:nvPr/>
              </p:nvSpPr>
              <p:spPr>
                <a:xfrm>
                  <a:off x="5005895" y="994850"/>
                  <a:ext cx="614149" cy="218364"/>
                </a:xfrm>
                <a:prstGeom prst="rightArrow">
                  <a:avLst/>
                </a:prstGeom>
                <a:solidFill>
                  <a:schemeClr val="accent4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/>
                </a:p>
              </p:txBody>
            </p:sp>
          </p:grpSp>
          <p:grpSp>
            <p:nvGrpSpPr>
              <p:cNvPr id="101" name="Group 100"/>
              <p:cNvGrpSpPr/>
              <p:nvPr/>
            </p:nvGrpSpPr>
            <p:grpSpPr>
              <a:xfrm>
                <a:off x="2914586" y="4606812"/>
                <a:ext cx="2360707" cy="2221035"/>
                <a:chOff x="3285846" y="54037"/>
                <a:chExt cx="2360707" cy="2221035"/>
              </a:xfrm>
            </p:grpSpPr>
            <p:sp>
              <p:nvSpPr>
                <p:cNvPr id="102" name="Right Arrow 101"/>
                <p:cNvSpPr/>
                <p:nvPr/>
              </p:nvSpPr>
              <p:spPr>
                <a:xfrm>
                  <a:off x="4383126" y="477791"/>
                  <a:ext cx="614149" cy="218364"/>
                </a:xfrm>
                <a:prstGeom prst="rightArrow">
                  <a:avLst/>
                </a:prstGeom>
                <a:solidFill>
                  <a:schemeClr val="accent4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/>
                </a:p>
              </p:txBody>
            </p:sp>
            <p:sp>
              <p:nvSpPr>
                <p:cNvPr id="103" name="Oval 102"/>
                <p:cNvSpPr>
                  <a:spLocks noChangeAspect="1"/>
                </p:cNvSpPr>
                <p:nvPr/>
              </p:nvSpPr>
              <p:spPr>
                <a:xfrm>
                  <a:off x="3286054" y="54037"/>
                  <a:ext cx="1097280" cy="1097280"/>
                </a:xfrm>
                <a:prstGeom prst="ellipse">
                  <a:avLst/>
                </a:prstGeom>
                <a:solidFill>
                  <a:srgbClr val="00B050"/>
                </a:solidFill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350" dirty="0"/>
                    <a:t>DAC</a:t>
                  </a:r>
                </a:p>
              </p:txBody>
            </p:sp>
            <p:sp>
              <p:nvSpPr>
                <p:cNvPr id="104" name="Oval 103"/>
                <p:cNvSpPr>
                  <a:spLocks noChangeAspect="1"/>
                </p:cNvSpPr>
                <p:nvPr/>
              </p:nvSpPr>
              <p:spPr>
                <a:xfrm>
                  <a:off x="3285846" y="1177792"/>
                  <a:ext cx="1097280" cy="1097280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350" dirty="0"/>
                    <a:t>DAC</a:t>
                  </a:r>
                </a:p>
              </p:txBody>
            </p:sp>
            <p:sp>
              <p:nvSpPr>
                <p:cNvPr id="105" name="Right Arrow 104"/>
                <p:cNvSpPr/>
                <p:nvPr/>
              </p:nvSpPr>
              <p:spPr>
                <a:xfrm>
                  <a:off x="4401014" y="1616706"/>
                  <a:ext cx="614149" cy="218364"/>
                </a:xfrm>
                <a:prstGeom prst="rightArrow">
                  <a:avLst/>
                </a:prstGeom>
                <a:solidFill>
                  <a:schemeClr val="accent4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/>
                </a:p>
              </p:txBody>
            </p:sp>
            <p:cxnSp>
              <p:nvCxnSpPr>
                <p:cNvPr id="106" name="Straight Connector 105"/>
                <p:cNvCxnSpPr>
                  <a:stCxn id="102" idx="3"/>
                </p:cNvCxnSpPr>
                <p:nvPr/>
              </p:nvCxnSpPr>
              <p:spPr>
                <a:xfrm>
                  <a:off x="4997275" y="586973"/>
                  <a:ext cx="17241" cy="1205384"/>
                </a:xfrm>
                <a:prstGeom prst="line">
                  <a:avLst/>
                </a:prstGeom>
                <a:ln w="381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7" name="Right Arrow 106"/>
                <p:cNvSpPr/>
                <p:nvPr/>
              </p:nvSpPr>
              <p:spPr>
                <a:xfrm>
                  <a:off x="5032404" y="777432"/>
                  <a:ext cx="614149" cy="218364"/>
                </a:xfrm>
                <a:prstGeom prst="rightArrow">
                  <a:avLst/>
                </a:prstGeom>
                <a:solidFill>
                  <a:schemeClr val="accent4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/>
                </a:p>
              </p:txBody>
            </p:sp>
          </p:grpSp>
        </p:grpSp>
        <p:sp>
          <p:nvSpPr>
            <p:cNvPr id="90" name="TextBox 89"/>
            <p:cNvSpPr txBox="1"/>
            <p:nvPr/>
          </p:nvSpPr>
          <p:spPr>
            <a:xfrm>
              <a:off x="7302139" y="2758589"/>
              <a:ext cx="2819110" cy="5414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100" b="1" dirty="0"/>
                <a:t>OCEAN PROFILE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28918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MCDS – CMOC requirements for marine information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936749"/>
            <a:ext cx="8229600" cy="4602163"/>
          </a:xfrm>
        </p:spPr>
        <p:txBody>
          <a:bodyPr>
            <a:normAutofit/>
          </a:bodyPr>
          <a:lstStyle/>
          <a:p>
            <a:r>
              <a:rPr lang="en-GB" i="1" dirty="0" smtClean="0"/>
              <a:t>(CMOC) Each </a:t>
            </a:r>
            <a:r>
              <a:rPr lang="en-GB" i="1" dirty="0"/>
              <a:t>Centre shall have, or have access to, interoperability with the WMO WIS and/or IODE </a:t>
            </a:r>
            <a:r>
              <a:rPr lang="en-GB" i="1" dirty="0" smtClean="0"/>
              <a:t>ODP</a:t>
            </a:r>
          </a:p>
          <a:p>
            <a:pPr lvl="1"/>
            <a:r>
              <a:rPr lang="en-GB" dirty="0" smtClean="0"/>
              <a:t>Information on how to easily connect to WIS/ODP would be useful</a:t>
            </a:r>
          </a:p>
          <a:p>
            <a:pPr lvl="1"/>
            <a:r>
              <a:rPr lang="en-GB" dirty="0" smtClean="0"/>
              <a:t>Standardized metadata formats enable more efficient information sharing, but there are many, e.g. ISO 19115, WIGOS, VOS Pub 47, etc.</a:t>
            </a:r>
          </a:p>
          <a:p>
            <a:r>
              <a:rPr lang="en-GB" i="1" dirty="0" smtClean="0"/>
              <a:t>Communications between DACs, GDACs and CMOCs</a:t>
            </a:r>
          </a:p>
          <a:p>
            <a:pPr lvl="1"/>
            <a:r>
              <a:rPr lang="en-GB" dirty="0" smtClean="0"/>
              <a:t>QC feedback between data providers and managers at different MCDS levels are key to keeping data clean, efficiently managed, and easily discoverable</a:t>
            </a:r>
            <a:endParaRPr lang="en-GB" i="1" dirty="0" smtClean="0"/>
          </a:p>
          <a:p>
            <a:pPr lvl="1"/>
            <a:endParaRPr lang="en-GB" dirty="0" smtClean="0"/>
          </a:p>
          <a:p>
            <a:pPr lvl="1"/>
            <a:endParaRPr lang="en-GB" dirty="0" smtClean="0"/>
          </a:p>
          <a:p>
            <a:pPr lvl="1"/>
            <a:endParaRPr lang="en-US" i="1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88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Making data discoverable</a:t>
            </a:r>
            <a:br>
              <a:rPr lang="en-US" dirty="0" smtClean="0"/>
            </a:br>
            <a:r>
              <a:rPr lang="en-US" sz="1600" dirty="0" smtClean="0">
                <a:solidFill>
                  <a:schemeClr val="accent2"/>
                </a:solidFill>
              </a:rPr>
              <a:t>(From TT-MOWIS; OCG-8)</a:t>
            </a:r>
            <a:r>
              <a:rPr lang="en-US" dirty="0">
                <a:solidFill>
                  <a:schemeClr val="accent2"/>
                </a:solidFill>
              </a:rPr>
              <a:t/>
            </a:r>
            <a:br>
              <a:rPr lang="en-US" dirty="0">
                <a:solidFill>
                  <a:schemeClr val="accent2"/>
                </a:solidFill>
              </a:rPr>
            </a:b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14</a:t>
            </a:fld>
            <a:endParaRPr lang="en-US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2467699720"/>
              </p:ext>
            </p:extLst>
          </p:nvPr>
        </p:nvGraphicFramePr>
        <p:xfrm>
          <a:off x="1546551" y="1633924"/>
          <a:ext cx="6352849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89215" y="5880487"/>
            <a:ext cx="4267570" cy="65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665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199" y="1515533"/>
            <a:ext cx="8424333" cy="4610630"/>
          </a:xfrm>
        </p:spPr>
        <p:txBody>
          <a:bodyPr/>
          <a:lstStyle/>
          <a:p>
            <a:pPr marL="0" indent="0" algn="ctr">
              <a:buNone/>
            </a:pPr>
            <a:r>
              <a:rPr lang="en-GB" sz="2800" b="1" dirty="0" smtClean="0">
                <a:solidFill>
                  <a:srgbClr val="0070C0"/>
                </a:solidFill>
              </a:rPr>
              <a:t>WHY?</a:t>
            </a:r>
          </a:p>
          <a:p>
            <a:endParaRPr lang="en-GB" dirty="0">
              <a:solidFill>
                <a:srgbClr val="002060"/>
              </a:solidFill>
            </a:endParaRPr>
          </a:p>
          <a:p>
            <a:r>
              <a:rPr lang="en-GB" dirty="0" smtClean="0">
                <a:solidFill>
                  <a:srgbClr val="002060"/>
                </a:solidFill>
              </a:rPr>
              <a:t>Make </a:t>
            </a:r>
            <a:r>
              <a:rPr lang="en-GB" dirty="0">
                <a:solidFill>
                  <a:srgbClr val="002060"/>
                </a:solidFill>
              </a:rPr>
              <a:t>it easy for user (operational services, </a:t>
            </a:r>
            <a:r>
              <a:rPr lang="en-GB" dirty="0" smtClean="0">
                <a:solidFill>
                  <a:srgbClr val="002060"/>
                </a:solidFill>
              </a:rPr>
              <a:t>scientists, </a:t>
            </a:r>
            <a:r>
              <a:rPr lang="en-GB" dirty="0">
                <a:solidFill>
                  <a:srgbClr val="002060"/>
                </a:solidFill>
              </a:rPr>
              <a:t>decision </a:t>
            </a:r>
            <a:r>
              <a:rPr lang="en-GB" dirty="0" smtClean="0">
                <a:solidFill>
                  <a:srgbClr val="002060"/>
                </a:solidFill>
              </a:rPr>
              <a:t>makers, </a:t>
            </a:r>
            <a:r>
              <a:rPr lang="en-GB" dirty="0" err="1">
                <a:solidFill>
                  <a:srgbClr val="002060"/>
                </a:solidFill>
              </a:rPr>
              <a:t>etc</a:t>
            </a:r>
            <a:r>
              <a:rPr lang="en-GB" dirty="0">
                <a:solidFill>
                  <a:srgbClr val="002060"/>
                </a:solidFill>
              </a:rPr>
              <a:t>) to find </a:t>
            </a:r>
            <a:r>
              <a:rPr lang="en-GB" dirty="0" smtClean="0">
                <a:solidFill>
                  <a:srgbClr val="002060"/>
                </a:solidFill>
              </a:rPr>
              <a:t>marine-meteorological and oceanographic </a:t>
            </a:r>
            <a:r>
              <a:rPr lang="en-GB" dirty="0">
                <a:solidFill>
                  <a:srgbClr val="002060"/>
                </a:solidFill>
              </a:rPr>
              <a:t>data</a:t>
            </a:r>
          </a:p>
          <a:p>
            <a:r>
              <a:rPr lang="en-GB" b="1" dirty="0">
                <a:solidFill>
                  <a:srgbClr val="002060"/>
                </a:solidFill>
              </a:rPr>
              <a:t>Make data visible to user community</a:t>
            </a:r>
          </a:p>
          <a:p>
            <a:r>
              <a:rPr lang="en-GB" dirty="0">
                <a:solidFill>
                  <a:srgbClr val="002060"/>
                </a:solidFill>
              </a:rPr>
              <a:t>Promote work and data</a:t>
            </a:r>
          </a:p>
          <a:p>
            <a:r>
              <a:rPr lang="en-GB" b="1" dirty="0">
                <a:solidFill>
                  <a:srgbClr val="002060"/>
                </a:solidFill>
              </a:rPr>
              <a:t>Better met. forecasts -&gt; better ocean </a:t>
            </a:r>
            <a:r>
              <a:rPr lang="en-GB" b="1" dirty="0" smtClean="0">
                <a:solidFill>
                  <a:srgbClr val="002060"/>
                </a:solidFill>
              </a:rPr>
              <a:t>forecast - &gt; </a:t>
            </a:r>
            <a:r>
              <a:rPr lang="en-GB" b="1" i="1" dirty="0" smtClean="0">
                <a:solidFill>
                  <a:srgbClr val="002060"/>
                </a:solidFill>
              </a:rPr>
              <a:t>better hindcasting and reanalysis for climate applications</a:t>
            </a:r>
            <a:endParaRPr lang="en-GB" b="1" i="1" dirty="0">
              <a:solidFill>
                <a:srgbClr val="002060"/>
              </a:solidFill>
            </a:endParaRPr>
          </a:p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15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Making data discoverable</a:t>
            </a:r>
            <a:br>
              <a:rPr lang="en-US" dirty="0" smtClean="0"/>
            </a:br>
            <a:r>
              <a:rPr lang="en-US" sz="1600" dirty="0">
                <a:solidFill>
                  <a:srgbClr val="C0504D"/>
                </a:solidFill>
              </a:rPr>
              <a:t>(From TT-MOWIS; OCG-8)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2809" y="5477536"/>
            <a:ext cx="2255716" cy="774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00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Making data discoverable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7914068" cy="3951288"/>
          </a:xfrm>
        </p:spPr>
        <p:txBody>
          <a:bodyPr/>
          <a:lstStyle/>
          <a:p>
            <a:r>
              <a:rPr lang="en-US" dirty="0" smtClean="0"/>
              <a:t>Controlled vocabulary and discovery metadata standards</a:t>
            </a:r>
            <a:r>
              <a:rPr lang="en-US" dirty="0"/>
              <a:t>, e.g. WMO Core </a:t>
            </a:r>
            <a:r>
              <a:rPr lang="en-US" dirty="0" smtClean="0"/>
              <a:t>Metadata</a:t>
            </a:r>
          </a:p>
          <a:p>
            <a:pPr lvl="1"/>
            <a:r>
              <a:rPr lang="en-US" dirty="0"/>
              <a:t>C</a:t>
            </a:r>
            <a:r>
              <a:rPr lang="en-US" dirty="0" smtClean="0"/>
              <a:t>ompatible </a:t>
            </a:r>
            <a:r>
              <a:rPr lang="en-US" dirty="0" smtClean="0"/>
              <a:t>with IOC/IODE discovery </a:t>
            </a:r>
            <a:r>
              <a:rPr lang="en-US" dirty="0" smtClean="0"/>
              <a:t>portals?</a:t>
            </a:r>
            <a:endParaRPr lang="en-US" dirty="0"/>
          </a:p>
          <a:p>
            <a:r>
              <a:rPr lang="en-US" dirty="0" smtClean="0"/>
              <a:t>Define how WIS 2.0 interacts with ODP and if each portal is </a:t>
            </a:r>
          </a:p>
          <a:p>
            <a:r>
              <a:rPr lang="en-US" dirty="0" smtClean="0"/>
              <a:t>‘talking’ with each other, and how.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56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mo2016_powerpoint_standard_v2-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>
          <a:xfrm>
            <a:off x="768220" y="1686808"/>
            <a:ext cx="7626221" cy="4018667"/>
          </a:xfrm>
        </p:spPr>
        <p:txBody>
          <a:bodyPr>
            <a:normAutofit fontScale="92500"/>
          </a:bodyPr>
          <a:lstStyle/>
          <a:p>
            <a:pPr eaLnBrk="0" fontAlgn="ctr" hangingPunct="0"/>
            <a:r>
              <a:rPr lang="en-US" dirty="0" smtClean="0"/>
              <a:t>Better connections between TT- / ET-MOWIS and the Expert Team on Marine Climatology (ETMC) and TT- Marine Climate Data System (TT-MCDS) on connectivity and data </a:t>
            </a:r>
            <a:r>
              <a:rPr lang="en-US" dirty="0" smtClean="0"/>
              <a:t>discovery</a:t>
            </a:r>
          </a:p>
          <a:p>
            <a:pPr lvl="1" eaLnBrk="0" fontAlgn="ctr" hangingPunct="0"/>
            <a:r>
              <a:rPr lang="en-US" dirty="0" smtClean="0"/>
              <a:t>WIS 2.0</a:t>
            </a:r>
            <a:endParaRPr lang="en-US" dirty="0" smtClean="0"/>
          </a:p>
          <a:p>
            <a:pPr lvl="1" eaLnBrk="0" fontAlgn="ctr" hangingPunct="0"/>
            <a:r>
              <a:rPr lang="en-US" dirty="0" smtClean="0"/>
              <a:t>ODIS </a:t>
            </a:r>
            <a:r>
              <a:rPr lang="en-US" dirty="0" smtClean="0"/>
              <a:t>Development (ODP)</a:t>
            </a:r>
            <a:endParaRPr lang="en-US" dirty="0" smtClean="0"/>
          </a:p>
          <a:p>
            <a:pPr eaLnBrk="0" fontAlgn="ctr" hangingPunct="0"/>
            <a:r>
              <a:rPr lang="en-US" dirty="0" smtClean="0"/>
              <a:t>Promote </a:t>
            </a:r>
            <a:r>
              <a:rPr lang="en-US" dirty="0"/>
              <a:t>development of the Marine Climate Data System (MCDS) </a:t>
            </a:r>
            <a:r>
              <a:rPr lang="en-US" dirty="0" smtClean="0"/>
              <a:t>regarding </a:t>
            </a:r>
            <a:r>
              <a:rPr lang="en-US" dirty="0"/>
              <a:t>the Joint WMO and IOC Strategy for Marine Meteorological and Oceanographic Data Management (2018-2021</a:t>
            </a:r>
            <a:r>
              <a:rPr lang="en-US" dirty="0" smtClean="0"/>
              <a:t>) and making data discoverable within </a:t>
            </a:r>
            <a:r>
              <a:rPr lang="en-US" dirty="0" smtClean="0"/>
              <a:t>WIS</a:t>
            </a:r>
          </a:p>
          <a:p>
            <a:r>
              <a:rPr lang="en-US" dirty="0" smtClean="0"/>
              <a:t>Clearly define </a:t>
            </a:r>
            <a:r>
              <a:rPr lang="en-US" dirty="0"/>
              <a:t>how WIS 2.0 interacts with ODP and if each portal is </a:t>
            </a:r>
            <a:r>
              <a:rPr lang="en-US" dirty="0" smtClean="0"/>
              <a:t>‘</a:t>
            </a:r>
            <a:r>
              <a:rPr lang="en-US" dirty="0"/>
              <a:t>talking’ with each other, and how.</a:t>
            </a:r>
          </a:p>
          <a:p>
            <a:pPr eaLnBrk="0" fontAlgn="ctr" hangingPunct="0"/>
            <a:endParaRPr lang="en-US" dirty="0"/>
          </a:p>
          <a:p>
            <a:pPr eaLnBrk="0" fontAlgn="ctr" hangingPunct="0"/>
            <a:endParaRPr lang="en-US" dirty="0" smtClean="0">
              <a:solidFill>
                <a:srgbClr val="FF0000"/>
              </a:solidFill>
            </a:endParaRPr>
          </a:p>
          <a:p>
            <a:pPr eaLnBrk="0" fontAlgn="ctr" hangingPunct="0"/>
            <a:endParaRPr lang="en-US" dirty="0" smtClean="0"/>
          </a:p>
          <a:p>
            <a:pPr eaLnBrk="0" fontAlgn="ctr" hangingPunct="0"/>
            <a:endParaRPr lang="en-US" dirty="0"/>
          </a:p>
          <a:p>
            <a:pPr lvl="1" eaLnBrk="0" fontAlgn="ctr" hangingPunct="0"/>
            <a:endParaRPr lang="en-US" dirty="0"/>
          </a:p>
          <a:p>
            <a:pPr lvl="3" eaLnBrk="0" fontAlgn="ctr" hangingPunct="0"/>
            <a:endParaRPr lang="en-US" dirty="0" smtClean="0"/>
          </a:p>
          <a:p>
            <a:pPr lvl="3" eaLnBrk="0" fontAlgn="ctr" hangingPunct="0"/>
            <a:endParaRPr lang="en-US" dirty="0"/>
          </a:p>
          <a:p>
            <a:pPr lvl="2" eaLnBrk="0" fontAlgn="ctr" hangingPunct="0"/>
            <a:endParaRPr lang="en-US" i="1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17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976" y="183893"/>
            <a:ext cx="8994710" cy="1711582"/>
          </a:xfrm>
        </p:spPr>
        <p:txBody>
          <a:bodyPr>
            <a:normAutofit/>
          </a:bodyPr>
          <a:lstStyle/>
          <a:p>
            <a:r>
              <a:rPr lang="en-GB" dirty="0" smtClean="0"/>
              <a:t>Recommendations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52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mo2016_powerpoint_standard_v2-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>
          <a:xfrm>
            <a:off x="768220" y="1686808"/>
            <a:ext cx="7626221" cy="4018667"/>
          </a:xfrm>
        </p:spPr>
        <p:txBody>
          <a:bodyPr>
            <a:normAutofit fontScale="85000" lnSpcReduction="20000"/>
          </a:bodyPr>
          <a:lstStyle/>
          <a:p>
            <a:pPr eaLnBrk="0" fontAlgn="ctr" hangingPunct="0"/>
            <a:endParaRPr lang="en-US" dirty="0" smtClean="0"/>
          </a:p>
          <a:p>
            <a:pPr eaLnBrk="0" fontAlgn="ctr" hangingPunct="0"/>
            <a:r>
              <a:rPr lang="en-US" dirty="0" smtClean="0"/>
              <a:t>Support CMOC development and connections to the WIS</a:t>
            </a:r>
          </a:p>
          <a:p>
            <a:pPr eaLnBrk="0" fontAlgn="ctr" hangingPunct="0"/>
            <a:r>
              <a:rPr lang="en-US" dirty="0" smtClean="0"/>
              <a:t>In collaboration with ODIS/ODP and WIS and JCOMM ETMC, update marine meteorological and oceanographic publications with procedures for connecting to portals and discovery services as systems develop</a:t>
            </a:r>
          </a:p>
          <a:p>
            <a:pPr lvl="1" eaLnBrk="0" fontAlgn="ctr" hangingPunct="0"/>
            <a:r>
              <a:rPr lang="en-US" dirty="0" smtClean="0"/>
              <a:t>WMO Nos 471/558 </a:t>
            </a:r>
            <a:r>
              <a:rPr lang="en-US" i="1" dirty="0" smtClean="0"/>
              <a:t>Manual</a:t>
            </a:r>
            <a:r>
              <a:rPr lang="en-US" dirty="0" smtClean="0"/>
              <a:t> and </a:t>
            </a:r>
            <a:r>
              <a:rPr lang="en-US" i="1" dirty="0" smtClean="0"/>
              <a:t>Guide to Marine Meteorological Services</a:t>
            </a:r>
          </a:p>
          <a:p>
            <a:pPr lvl="2" eaLnBrk="0" fontAlgn="ctr" hangingPunct="0"/>
            <a:r>
              <a:rPr lang="en-US" i="1" dirty="0" smtClean="0"/>
              <a:t>Updated recently for JCOMM5; more frequent updates needed</a:t>
            </a:r>
          </a:p>
          <a:p>
            <a:pPr lvl="1" eaLnBrk="0" fontAlgn="ctr" hangingPunct="0"/>
            <a:r>
              <a:rPr lang="en-US" dirty="0" smtClean="0"/>
              <a:t>WMO No 781 </a:t>
            </a:r>
            <a:r>
              <a:rPr lang="en-US" i="1" dirty="0" smtClean="0"/>
              <a:t>Guide to the Applications of Marine Climatology</a:t>
            </a:r>
          </a:p>
          <a:p>
            <a:pPr lvl="2" eaLnBrk="0" fontAlgn="ctr" hangingPunct="0"/>
            <a:r>
              <a:rPr lang="en-US" dirty="0" smtClean="0"/>
              <a:t>JCOMM5 approval requested for full re-write/modernization</a:t>
            </a:r>
          </a:p>
          <a:p>
            <a:pPr lvl="1" eaLnBrk="0" fontAlgn="ctr" hangingPunct="0"/>
            <a:r>
              <a:rPr lang="en-US" dirty="0" smtClean="0"/>
              <a:t>JCOMM TR No. 85 </a:t>
            </a:r>
            <a:r>
              <a:rPr lang="en-US" i="1" dirty="0" smtClean="0"/>
              <a:t>The </a:t>
            </a:r>
            <a:r>
              <a:rPr lang="en-US" i="1" dirty="0"/>
              <a:t>JCOMM Marine Climate Data System (MCDS</a:t>
            </a:r>
            <a:r>
              <a:rPr lang="en-US" i="1" dirty="0" smtClean="0"/>
              <a:t>)</a:t>
            </a:r>
            <a:endParaRPr lang="en-US" dirty="0" smtClean="0"/>
          </a:p>
          <a:p>
            <a:pPr lvl="2" eaLnBrk="0" fontAlgn="ctr" hangingPunct="0"/>
            <a:r>
              <a:rPr lang="en-US" dirty="0" smtClean="0"/>
              <a:t>In </a:t>
            </a:r>
            <a:r>
              <a:rPr lang="en-US" dirty="0" smtClean="0"/>
              <a:t>draft</a:t>
            </a:r>
          </a:p>
          <a:p>
            <a:pPr eaLnBrk="0" fontAlgn="ctr" hangingPunct="0"/>
            <a:r>
              <a:rPr lang="en-US" dirty="0" smtClean="0"/>
              <a:t>Maintain MCDS representation on the TT/ET-MOWIS team to facilitate information management between the WIS and MCDS</a:t>
            </a:r>
            <a:endParaRPr lang="en-US" dirty="0" smtClean="0"/>
          </a:p>
          <a:p>
            <a:pPr lvl="1" eaLnBrk="0" fontAlgn="ctr" hangingPunct="0"/>
            <a:endParaRPr lang="en-US" dirty="0" smtClean="0"/>
          </a:p>
          <a:p>
            <a:pPr marL="0" indent="0" eaLnBrk="0" fontAlgn="ctr" hangingPunct="0">
              <a:buNone/>
            </a:pPr>
            <a:endParaRPr lang="en-US" dirty="0" smtClean="0"/>
          </a:p>
          <a:p>
            <a:pPr marL="0" indent="0" eaLnBrk="0" fontAlgn="ctr" hangingPunct="0">
              <a:buNone/>
            </a:pPr>
            <a:endParaRPr lang="en-US" dirty="0"/>
          </a:p>
          <a:p>
            <a:pPr lvl="1" eaLnBrk="0" fontAlgn="ctr" hangingPunct="0"/>
            <a:endParaRPr lang="en-US" dirty="0"/>
          </a:p>
          <a:p>
            <a:pPr lvl="3" eaLnBrk="0" fontAlgn="ctr" hangingPunct="0"/>
            <a:endParaRPr lang="en-US" dirty="0" smtClean="0"/>
          </a:p>
          <a:p>
            <a:pPr lvl="3" eaLnBrk="0" fontAlgn="ctr" hangingPunct="0"/>
            <a:endParaRPr lang="en-US" dirty="0"/>
          </a:p>
          <a:p>
            <a:pPr lvl="2" eaLnBrk="0" fontAlgn="ctr" hangingPunct="0"/>
            <a:endParaRPr lang="en-US" i="1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18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976" y="183893"/>
            <a:ext cx="8994710" cy="1711582"/>
          </a:xfrm>
        </p:spPr>
        <p:txBody>
          <a:bodyPr>
            <a:normAutofit/>
          </a:bodyPr>
          <a:lstStyle/>
          <a:p>
            <a:r>
              <a:rPr lang="en-GB" dirty="0" smtClean="0"/>
              <a:t>Recommendations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4605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mo2016_powerpoint_standard_v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57200" y="2002370"/>
            <a:ext cx="8229600" cy="18408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>
                <a:solidFill>
                  <a:srgbClr val="000090"/>
                </a:solidFill>
              </a:rPr>
              <a:t>Thank you</a:t>
            </a:r>
          </a:p>
          <a:p>
            <a:r>
              <a:rPr lang="en-US" sz="4800" dirty="0" smtClean="0">
                <a:solidFill>
                  <a:srgbClr val="000090"/>
                </a:solidFill>
              </a:rPr>
              <a:t>Merci</a:t>
            </a:r>
            <a:endParaRPr lang="en-US" sz="4800" dirty="0">
              <a:solidFill>
                <a:srgbClr val="00009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2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6196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Draft joint WMO-IOC Strategy for Data Management (2018-2021)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b="1" dirty="0" smtClean="0"/>
              <a:t>Vision: </a:t>
            </a:r>
            <a:r>
              <a:rPr lang="en-GB" dirty="0"/>
              <a:t>Assuring the collection, processing, integration, dissemination </a:t>
            </a:r>
            <a:r>
              <a:rPr lang="en-GB" dirty="0" smtClean="0"/>
              <a:t>&amp; </a:t>
            </a:r>
            <a:r>
              <a:rPr lang="en-GB" dirty="0"/>
              <a:t>archiving of as much fit-for-purpose relevant data of known quality, to deliver to current </a:t>
            </a:r>
            <a:r>
              <a:rPr lang="en-GB" dirty="0">
                <a:solidFill>
                  <a:srgbClr val="FF0000"/>
                </a:solidFill>
              </a:rPr>
              <a:t>demands for integrated oceanographic and marine meteorological information to the research and operational </a:t>
            </a:r>
            <a:r>
              <a:rPr lang="en-GB" dirty="0" smtClean="0">
                <a:solidFill>
                  <a:srgbClr val="FF0000"/>
                </a:solidFill>
              </a:rPr>
              <a:t>communities</a:t>
            </a:r>
            <a:endParaRPr lang="en-GB" dirty="0">
              <a:solidFill>
                <a:srgbClr val="FF0000"/>
              </a:solidFill>
            </a:endParaRPr>
          </a:p>
          <a:p>
            <a:r>
              <a:rPr lang="en-GB" b="1" dirty="0" smtClean="0"/>
              <a:t>Mission: </a:t>
            </a:r>
            <a:r>
              <a:rPr lang="en-GB" dirty="0" smtClean="0"/>
              <a:t>To </a:t>
            </a:r>
            <a:r>
              <a:rPr lang="en-GB" dirty="0"/>
              <a:t>realize the Vision, JCOMM will </a:t>
            </a:r>
            <a:r>
              <a:rPr lang="en-GB" dirty="0">
                <a:solidFill>
                  <a:srgbClr val="FF0000"/>
                </a:solidFill>
              </a:rPr>
              <a:t>build on existing infrastructure, best practices and standards</a:t>
            </a:r>
            <a:r>
              <a:rPr lang="en-GB" dirty="0"/>
              <a:t>, and leverage from expertise of both WMO and IOC organizations. It will enable community efforts in data management in line with WMO </a:t>
            </a:r>
            <a:r>
              <a:rPr lang="en-GB" dirty="0">
                <a:solidFill>
                  <a:srgbClr val="FF0000"/>
                </a:solidFill>
              </a:rPr>
              <a:t>Information System strategy (WIS 2.0)</a:t>
            </a:r>
            <a:r>
              <a:rPr lang="en-GB" dirty="0"/>
              <a:t>, while  seeking </a:t>
            </a:r>
            <a:r>
              <a:rPr lang="en-GB" dirty="0">
                <a:solidFill>
                  <a:srgbClr val="FF0000"/>
                </a:solidFill>
              </a:rPr>
              <a:t>enhanced collaboration and partnerships from the public and private sector</a:t>
            </a:r>
            <a:r>
              <a:rPr lang="en-GB" dirty="0"/>
              <a:t>. It will </a:t>
            </a:r>
            <a:r>
              <a:rPr lang="en-GB" dirty="0">
                <a:solidFill>
                  <a:srgbClr val="FF0000"/>
                </a:solidFill>
              </a:rPr>
              <a:t>promote cost effective modernization of current procedures and the use of new technologies and emerging data mechanisms </a:t>
            </a:r>
            <a:r>
              <a:rPr lang="en-GB" dirty="0"/>
              <a:t>where appropriate and applicable, as well as update existing practices and standards and develop new ones.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9224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Draft joint WMO-IOC Strategy for Data Management (2018-2021)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3</a:t>
            </a:fld>
            <a:endParaRPr lang="en-US"/>
          </a:p>
        </p:txBody>
      </p:sp>
      <p:pic>
        <p:nvPicPr>
          <p:cNvPr id="8" name="image10.png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089378" y="1535113"/>
            <a:ext cx="6965244" cy="5258254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91052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340944"/>
            <a:ext cx="3032975" cy="252007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JCOMM Ocean Information System OIS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4</a:t>
            </a:fld>
            <a:endParaRPr 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-1"/>
            <a:ext cx="992663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9957404"/>
              </p:ext>
            </p:extLst>
          </p:nvPr>
        </p:nvGraphicFramePr>
        <p:xfrm>
          <a:off x="2691685" y="355443"/>
          <a:ext cx="6452315" cy="61834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r:id="rId3" imgW="11249035" imgH="10791781" progId="Visio.Drawing.15">
                  <p:embed/>
                </p:oleObj>
              </mc:Choice>
              <mc:Fallback>
                <p:oleObj r:id="rId3" imgW="11249035" imgH="10791781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1685" y="355443"/>
                        <a:ext cx="6452315" cy="61834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1540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/>
              <a:t>Draft JCOMM DM Strategy – Outcome </a:t>
            </a:r>
            <a:r>
              <a:rPr lang="en-US" sz="3600" dirty="0" smtClean="0"/>
              <a:t>5</a:t>
            </a:r>
            <a:br>
              <a:rPr lang="en-US" sz="3600" dirty="0" smtClean="0"/>
            </a:br>
            <a:r>
              <a:rPr lang="en-US" sz="3600" dirty="0" smtClean="0"/>
              <a:t>(data discovery)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i="1" dirty="0" smtClean="0">
                <a:solidFill>
                  <a:srgbClr val="FF0000"/>
                </a:solidFill>
              </a:rPr>
              <a:t>Making </a:t>
            </a:r>
            <a:r>
              <a:rPr lang="en-GB" i="1" dirty="0">
                <a:solidFill>
                  <a:srgbClr val="FF0000"/>
                </a:solidFill>
              </a:rPr>
              <a:t>oceanographic and marine meteorological data sets discoverable using WMO and IOC information systems</a:t>
            </a:r>
            <a:endParaRPr lang="en-US" i="1" dirty="0">
              <a:solidFill>
                <a:srgbClr val="FF0000"/>
              </a:solidFill>
            </a:endParaRPr>
          </a:p>
          <a:p>
            <a:r>
              <a:rPr lang="en-GB" b="1" dirty="0" smtClean="0"/>
              <a:t>Activity </a:t>
            </a:r>
            <a:r>
              <a:rPr lang="en-GB" b="1" dirty="0"/>
              <a:t>1 – </a:t>
            </a:r>
            <a:r>
              <a:rPr lang="en-GB" dirty="0"/>
              <a:t>Interoperability of oceanographic and marine meteorological data sets and products with the WMO Information System WIS</a:t>
            </a:r>
            <a:r>
              <a:rPr lang="en-GB" dirty="0" smtClean="0"/>
              <a:t>)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ODP, ICOADS, WOD, CMOCs, </a:t>
            </a:r>
            <a:r>
              <a:rPr lang="en-GB" i="1" dirty="0" smtClean="0">
                <a:solidFill>
                  <a:srgbClr val="FF0000"/>
                </a:solidFill>
              </a:rPr>
              <a:t>GDACs</a:t>
            </a:r>
            <a:r>
              <a:rPr lang="en-GB" dirty="0" smtClean="0">
                <a:solidFill>
                  <a:srgbClr val="FF0000"/>
                </a:solidFill>
              </a:rPr>
              <a:t>, Copernicus, …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GB" b="1" dirty="0"/>
              <a:t>Activity 2 – </a:t>
            </a:r>
            <a:r>
              <a:rPr lang="en-GB" dirty="0"/>
              <a:t>Interoperability of oceanographic and marine meteorological data sets and products with the Ocean Data Information System (ODIS) including ODP ( MCDS, WIS, </a:t>
            </a:r>
            <a:r>
              <a:rPr lang="en-GB" dirty="0" smtClean="0"/>
              <a:t>….)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Contribute to definition and development of future ODIS</a:t>
            </a: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13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11"/>
          <p:cNvGraphicFramePr>
            <a:graphicFrameLocks noChangeAspect="1"/>
          </p:cNvGraphicFramePr>
          <p:nvPr>
            <p:extLst/>
          </p:nvPr>
        </p:nvGraphicFramePr>
        <p:xfrm>
          <a:off x="86752" y="1712119"/>
          <a:ext cx="6155427" cy="35837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Visio" r:id="rId3" imgW="9217533" imgH="5365623" progId="Visio.Drawing.11">
                  <p:embed/>
                </p:oleObj>
              </mc:Choice>
              <mc:Fallback>
                <p:oleObj name="Visio" r:id="rId3" imgW="9217533" imgH="5365623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752" y="1712119"/>
                        <a:ext cx="6155427" cy="35837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 descr="wmo2016_powerpoint_standard_v2-2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>
          <a:xfrm>
            <a:off x="6242179" y="2228865"/>
            <a:ext cx="3275045" cy="3951288"/>
          </a:xfrm>
        </p:spPr>
        <p:txBody>
          <a:bodyPr/>
          <a:lstStyle/>
          <a:p>
            <a:pPr>
              <a:spcBef>
                <a:spcPct val="50000"/>
              </a:spcBef>
              <a:buNone/>
            </a:pPr>
            <a:r>
              <a:rPr lang="en-GB" altLang="de-DE" b="1" dirty="0">
                <a:solidFill>
                  <a:srgbClr val="0033CC"/>
                </a:solidFill>
              </a:rPr>
              <a:t>Non-standardised</a:t>
            </a:r>
          </a:p>
          <a:p>
            <a:pPr>
              <a:spcBef>
                <a:spcPct val="50000"/>
              </a:spcBef>
              <a:buNone/>
            </a:pPr>
            <a:r>
              <a:rPr lang="en-GB" altLang="de-DE" b="1" dirty="0">
                <a:solidFill>
                  <a:srgbClr val="0033CC"/>
                </a:solidFill>
              </a:rPr>
              <a:t>High complexity</a:t>
            </a:r>
          </a:p>
          <a:p>
            <a:pPr>
              <a:spcBef>
                <a:spcPct val="50000"/>
              </a:spcBef>
              <a:buNone/>
            </a:pPr>
            <a:r>
              <a:rPr lang="en-GB" altLang="de-DE" b="1" dirty="0">
                <a:solidFill>
                  <a:srgbClr val="0033CC"/>
                </a:solidFill>
              </a:rPr>
              <a:t>Not well documented</a:t>
            </a:r>
          </a:p>
          <a:p>
            <a:pPr>
              <a:spcBef>
                <a:spcPct val="50000"/>
              </a:spcBef>
              <a:buNone/>
            </a:pPr>
            <a:r>
              <a:rPr lang="en-GB" altLang="de-DE" b="1" dirty="0">
                <a:solidFill>
                  <a:srgbClr val="0033CC"/>
                </a:solidFill>
              </a:rPr>
              <a:t>Not well understood</a:t>
            </a:r>
          </a:p>
          <a:p>
            <a:pPr>
              <a:spcBef>
                <a:spcPct val="50000"/>
              </a:spcBef>
              <a:buNone/>
            </a:pPr>
            <a:r>
              <a:rPr lang="en-GB" altLang="de-DE" b="1" dirty="0">
                <a:solidFill>
                  <a:srgbClr val="0033CC"/>
                </a:solidFill>
              </a:rPr>
              <a:t>Not well linked</a:t>
            </a:r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6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altLang="de-DE" dirty="0"/>
              <a:t>Existing JCOMM Climate Data Management System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357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mo2016_powerpoint_standard_v2-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>
          <a:xfrm>
            <a:off x="758889" y="1585247"/>
            <a:ext cx="7626221" cy="3951288"/>
          </a:xfrm>
        </p:spPr>
        <p:txBody>
          <a:bodyPr>
            <a:normAutofit/>
          </a:bodyPr>
          <a:lstStyle/>
          <a:p>
            <a:r>
              <a:rPr lang="en-GB" altLang="de-DE" dirty="0">
                <a:solidFill>
                  <a:srgbClr val="002060"/>
                </a:solidFill>
              </a:rPr>
              <a:t>Modernize the Marine Climatological Summaries Scheme MCSS</a:t>
            </a:r>
          </a:p>
          <a:p>
            <a:r>
              <a:rPr lang="en-GB" altLang="de-DE" dirty="0">
                <a:solidFill>
                  <a:srgbClr val="002060"/>
                </a:solidFill>
              </a:rPr>
              <a:t>Standardized international data management system across JCOMM</a:t>
            </a:r>
          </a:p>
          <a:p>
            <a:r>
              <a:rPr lang="en-GB" altLang="de-DE" dirty="0">
                <a:solidFill>
                  <a:srgbClr val="002060"/>
                </a:solidFill>
              </a:rPr>
              <a:t>Integrate marine-meteorological and oceanographic data</a:t>
            </a:r>
          </a:p>
          <a:p>
            <a:r>
              <a:rPr lang="en-GB" altLang="de-DE" dirty="0">
                <a:solidFill>
                  <a:srgbClr val="002060"/>
                </a:solidFill>
              </a:rPr>
              <a:t>Real-time and delayed-mode data with metadata</a:t>
            </a:r>
          </a:p>
          <a:p>
            <a:r>
              <a:rPr lang="en-GB" altLang="de-DE" dirty="0">
                <a:solidFill>
                  <a:srgbClr val="002060"/>
                </a:solidFill>
              </a:rPr>
              <a:t>New sources of historical data </a:t>
            </a:r>
          </a:p>
          <a:p>
            <a:r>
              <a:rPr lang="en-GB" altLang="de-DE" dirty="0">
                <a:solidFill>
                  <a:srgbClr val="002060"/>
                </a:solidFill>
              </a:rPr>
              <a:t>State-of-the-art data management</a:t>
            </a:r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7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de-DE" dirty="0" smtClean="0"/>
              <a:t>MCDS Vision and Goals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6436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mo2016_powerpoint_standard_v2-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8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61476" y="334107"/>
            <a:ext cx="3886589" cy="1143000"/>
          </a:xfrm>
        </p:spPr>
        <p:txBody>
          <a:bodyPr>
            <a:normAutofit fontScale="90000"/>
          </a:bodyPr>
          <a:lstStyle/>
          <a:p>
            <a:r>
              <a:rPr lang="en-GB" altLang="de-DE" dirty="0" smtClean="0"/>
              <a:t>MCDS Data Flow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"/>
          </p:nvPr>
        </p:nvSpPr>
        <p:spPr>
          <a:xfrm>
            <a:off x="522760" y="1633699"/>
            <a:ext cx="4041775" cy="3951288"/>
          </a:xfrm>
        </p:spPr>
        <p:txBody>
          <a:bodyPr/>
          <a:lstStyle/>
          <a:p>
            <a:r>
              <a:rPr lang="en-US" dirty="0" smtClean="0"/>
              <a:t>Data flow through the different levels of the MCDS:</a:t>
            </a:r>
          </a:p>
          <a:p>
            <a:pPr lvl="1"/>
            <a:r>
              <a:rPr lang="en-US" dirty="0" smtClean="0"/>
              <a:t>Data Acquisition </a:t>
            </a:r>
            <a:r>
              <a:rPr lang="en-US" dirty="0" err="1" smtClean="0"/>
              <a:t>Centres</a:t>
            </a:r>
            <a:r>
              <a:rPr lang="en-US" dirty="0" smtClean="0"/>
              <a:t> (DAC)</a:t>
            </a:r>
          </a:p>
          <a:p>
            <a:pPr lvl="1"/>
            <a:r>
              <a:rPr lang="en-US" dirty="0" smtClean="0"/>
              <a:t>Global Data Assembly </a:t>
            </a:r>
            <a:r>
              <a:rPr lang="en-US" dirty="0" err="1" smtClean="0"/>
              <a:t>Centres</a:t>
            </a:r>
            <a:r>
              <a:rPr lang="en-US" dirty="0" smtClean="0"/>
              <a:t> (GDAC)</a:t>
            </a:r>
          </a:p>
          <a:p>
            <a:pPr lvl="1"/>
            <a:r>
              <a:rPr lang="en-US" dirty="0" err="1" smtClean="0"/>
              <a:t>Centres</a:t>
            </a:r>
            <a:r>
              <a:rPr lang="en-US" dirty="0" smtClean="0"/>
              <a:t> for Marine-Meteorological and Oceanographic Climate data (CMOC)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006" y="203428"/>
            <a:ext cx="4204989" cy="6583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85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mo2016_powerpoint_standard_v2-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>
          <a:xfrm>
            <a:off x="758889" y="1837173"/>
            <a:ext cx="7626221" cy="3314521"/>
          </a:xfrm>
        </p:spPr>
        <p:txBody>
          <a:bodyPr>
            <a:normAutofit/>
          </a:bodyPr>
          <a:lstStyle/>
          <a:p>
            <a:pPr eaLnBrk="0" fontAlgn="ctr" hangingPunct="0"/>
            <a:r>
              <a:rPr lang="en-GB" dirty="0"/>
              <a:t>Scope: single platform type (e.g. buoy, ship, profiler)</a:t>
            </a:r>
            <a:endParaRPr lang="en-US" dirty="0"/>
          </a:p>
          <a:p>
            <a:pPr eaLnBrk="0" fontAlgn="ctr" hangingPunct="0"/>
            <a:r>
              <a:rPr lang="en-GB" dirty="0"/>
              <a:t>Collect RT and/or DM data</a:t>
            </a:r>
            <a:endParaRPr lang="en-US" dirty="0"/>
          </a:p>
          <a:p>
            <a:pPr eaLnBrk="0" fontAlgn="ctr" hangingPunct="0"/>
            <a:r>
              <a:rPr lang="en-GB" dirty="0"/>
              <a:t>Collect platform and instrumental metadata</a:t>
            </a:r>
            <a:endParaRPr lang="en-US" dirty="0"/>
          </a:p>
          <a:p>
            <a:pPr eaLnBrk="0" fontAlgn="ctr" hangingPunct="0"/>
            <a:r>
              <a:rPr lang="en-GB" dirty="0"/>
              <a:t>Minimum QC (MQC)</a:t>
            </a:r>
            <a:endParaRPr lang="en-US" dirty="0"/>
          </a:p>
          <a:p>
            <a:pPr eaLnBrk="0" fontAlgn="ctr" hangingPunct="0"/>
            <a:r>
              <a:rPr lang="en-GB" dirty="0"/>
              <a:t>Standardize data </a:t>
            </a:r>
            <a:r>
              <a:rPr lang="en-GB" dirty="0" smtClean="0"/>
              <a:t>format</a:t>
            </a:r>
          </a:p>
          <a:p>
            <a:pPr eaLnBrk="0" fontAlgn="ctr" hangingPunct="0"/>
            <a:r>
              <a:rPr lang="en-GB" sz="2800" b="1" dirty="0" smtClean="0"/>
              <a:t>Basic service; No requirement to connect to WIS/ODP</a:t>
            </a:r>
            <a:endParaRPr lang="en-US" sz="2800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9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altLang="de-DE" dirty="0"/>
              <a:t>MCDS </a:t>
            </a:r>
            <a:r>
              <a:rPr lang="en-GB" altLang="de-DE" dirty="0" smtClean="0"/>
              <a:t>– Data Acquisition Centres (DAC)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6829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2701</TotalTime>
  <Words>1032</Words>
  <Application>Microsoft Office PowerPoint</Application>
  <PresentationFormat>On-screen Show (4:3)</PresentationFormat>
  <Paragraphs>169</Paragraphs>
  <Slides>19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blank</vt:lpstr>
      <vt:lpstr>Visio.Drawing.15</vt:lpstr>
      <vt:lpstr>Visio</vt:lpstr>
      <vt:lpstr>PowerPoint Presentation</vt:lpstr>
      <vt:lpstr>Draft joint WMO-IOC Strategy for Data Management (2018-2021)</vt:lpstr>
      <vt:lpstr>Draft joint WMO-IOC Strategy for Data Management (2018-2021)</vt:lpstr>
      <vt:lpstr>JCOMM Ocean Information System OIS</vt:lpstr>
      <vt:lpstr>Draft JCOMM DM Strategy – Outcome 5 (data discovery)</vt:lpstr>
      <vt:lpstr>Existing JCOMM Climate Data Management System</vt:lpstr>
      <vt:lpstr>MCDS Vision and Goals</vt:lpstr>
      <vt:lpstr>MCDS Data Flow</vt:lpstr>
      <vt:lpstr>MCDS – Data Acquisition Centres (DAC)</vt:lpstr>
      <vt:lpstr>MCDS – Global Data Assembly Centres (GDAC)</vt:lpstr>
      <vt:lpstr>MCDS – Centre for Marine-Meteorological and Oceanographic Climate Data (CMOC)</vt:lpstr>
      <vt:lpstr>PowerPoint Presentation</vt:lpstr>
      <vt:lpstr>MCDS – CMOC requirements for marine information</vt:lpstr>
      <vt:lpstr>Making data discoverable (From TT-MOWIS; OCG-8) </vt:lpstr>
      <vt:lpstr>Making data discoverable (From TT-MOWIS; OCG-8)</vt:lpstr>
      <vt:lpstr>Making data discoverable</vt:lpstr>
      <vt:lpstr>Recommendations</vt:lpstr>
      <vt:lpstr>Recommendations</vt:lpstr>
      <vt:lpstr>PowerPoint Presentation</vt:lpstr>
    </vt:vector>
  </TitlesOfParts>
  <Company>World Meteorological Organization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Foreman</dc:creator>
  <cp:lastModifiedBy>Eric Freeman</cp:lastModifiedBy>
  <cp:revision>46</cp:revision>
  <dcterms:created xsi:type="dcterms:W3CDTF">2017-08-23T09:47:05Z</dcterms:created>
  <dcterms:modified xsi:type="dcterms:W3CDTF">2017-10-03T07:08:57Z</dcterms:modified>
</cp:coreProperties>
</file>